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1" r:id="rId4"/>
    <p:sldId id="260" r:id="rId5"/>
    <p:sldId id="262" r:id="rId6"/>
    <p:sldId id="265" r:id="rId7"/>
    <p:sldId id="266" r:id="rId8"/>
    <p:sldId id="267" r:id="rId9"/>
    <p:sldId id="25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3" r:id="rId21"/>
    <p:sldId id="281" r:id="rId22"/>
    <p:sldId id="263" r:id="rId23"/>
    <p:sldId id="268" r:id="rId24"/>
    <p:sldId id="290" r:id="rId25"/>
    <p:sldId id="284" r:id="rId26"/>
    <p:sldId id="287" r:id="rId27"/>
    <p:sldId id="285" r:id="rId28"/>
    <p:sldId id="288" r:id="rId29"/>
    <p:sldId id="286" r:id="rId30"/>
    <p:sldId id="289" r:id="rId31"/>
    <p:sldId id="264" r:id="rId32"/>
    <p:sldId id="269" r:id="rId33"/>
    <p:sldId id="270" r:id="rId34"/>
    <p:sldId id="291" r:id="rId35"/>
    <p:sldId id="292" r:id="rId36"/>
    <p:sldId id="296" r:id="rId37"/>
    <p:sldId id="297" r:id="rId38"/>
    <p:sldId id="298" r:id="rId39"/>
    <p:sldId id="299" r:id="rId40"/>
    <p:sldId id="300" r:id="rId41"/>
    <p:sldId id="293" r:id="rId42"/>
    <p:sldId id="301" r:id="rId43"/>
    <p:sldId id="302" r:id="rId44"/>
    <p:sldId id="295" r:id="rId45"/>
    <p:sldId id="303" r:id="rId46"/>
    <p:sldId id="304" r:id="rId47"/>
    <p:sldId id="308" r:id="rId48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4486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2286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Design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276 Object-oriented Software Design	</a:t>
            </a:r>
            <a:r>
              <a:rPr lang="en-US" sz="1400" dirty="0">
                <a:latin typeface="Arial" charset="0"/>
              </a:rPr>
              <a:t>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Design Patterns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software design pattern?</a:t>
            </a:r>
          </a:p>
          <a:p>
            <a:r>
              <a:rPr lang="en-US" dirty="0" smtClean="0"/>
              <a:t>Examples of software design patterns</a:t>
            </a:r>
          </a:p>
          <a:p>
            <a:r>
              <a:rPr lang="en-US" dirty="0" smtClean="0"/>
              <a:t>What does a software design pattern look like?</a:t>
            </a:r>
          </a:p>
          <a:p>
            <a:r>
              <a:rPr lang="en-US" dirty="0" smtClean="0"/>
              <a:t>How is a software design pattern used?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Singleton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Intent</a:t>
            </a:r>
          </a:p>
          <a:p>
            <a:pPr lvl="1"/>
            <a:r>
              <a:rPr lang="en-US" sz="1600" dirty="0" smtClean="0"/>
              <a:t>Ensure a class only has one instance, and provide a global point of access to it</a:t>
            </a:r>
          </a:p>
          <a:p>
            <a:r>
              <a:rPr lang="en-US" sz="2000" dirty="0" smtClean="0"/>
              <a:t>Motivation</a:t>
            </a:r>
          </a:p>
          <a:p>
            <a:pPr lvl="1"/>
            <a:r>
              <a:rPr lang="en-US" sz="1600" dirty="0" smtClean="0"/>
              <a:t>It ‘s important that some classes only have exactly one instance.</a:t>
            </a:r>
          </a:p>
          <a:p>
            <a:pPr lvl="1"/>
            <a:r>
              <a:rPr lang="en-US" sz="1600" dirty="0" smtClean="0"/>
              <a:t>E.g.,</a:t>
            </a:r>
          </a:p>
          <a:p>
            <a:pPr lvl="2"/>
            <a:r>
              <a:rPr lang="en-US" sz="1200" dirty="0" smtClean="0"/>
              <a:t>Only one file system or window manager provided by an OS</a:t>
            </a:r>
            <a:endParaRPr lang="en-US" sz="1200" dirty="0"/>
          </a:p>
          <a:p>
            <a:pPr lvl="1"/>
            <a:r>
              <a:rPr lang="en-US" sz="1600" dirty="0" smtClean="0"/>
              <a:t>Make the class itself responsible for keeping track of its sole instance</a:t>
            </a:r>
          </a:p>
          <a:p>
            <a:r>
              <a:rPr lang="en-US" sz="2000" dirty="0" smtClean="0"/>
              <a:t>Applicability</a:t>
            </a:r>
          </a:p>
          <a:p>
            <a:pPr lvl="1"/>
            <a:r>
              <a:rPr lang="en-US" sz="1600" dirty="0" smtClean="0"/>
              <a:t>Use Singleton pattern when:</a:t>
            </a:r>
          </a:p>
          <a:p>
            <a:pPr lvl="2"/>
            <a:r>
              <a:rPr lang="en-US" sz="1200" dirty="0" smtClean="0"/>
              <a:t>There must be exactly one instance of a class, and it must be accessible to clients from a well-known access point</a:t>
            </a:r>
          </a:p>
          <a:p>
            <a:pPr lvl="2"/>
            <a:r>
              <a:rPr lang="en-US" sz="1200" dirty="0" smtClean="0"/>
              <a:t>When sole instance should be extensible by </a:t>
            </a:r>
            <a:r>
              <a:rPr lang="en-US" sz="1200" dirty="0" err="1" smtClean="0"/>
              <a:t>subclassing</a:t>
            </a:r>
            <a:r>
              <a:rPr lang="en-US" sz="1200" dirty="0" smtClean="0"/>
              <a:t>, and clients should be able to use an extended instance without modifying their code</a:t>
            </a:r>
          </a:p>
        </p:txBody>
      </p:sp>
    </p:spTree>
    <p:extLst>
      <p:ext uri="{BB962C8B-B14F-4D97-AF65-F5344CB8AC3E}">
        <p14:creationId xmlns:p14="http://schemas.microsoft.com/office/powerpoint/2010/main" val="2523323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Singleton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Structure</a:t>
            </a:r>
          </a:p>
          <a:p>
            <a:pPr lvl="1"/>
            <a:r>
              <a:rPr lang="en-US" sz="1600" dirty="0" smtClean="0"/>
              <a:t>i.e., see class diagram</a:t>
            </a:r>
          </a:p>
          <a:p>
            <a:r>
              <a:rPr lang="en-US" sz="2000" dirty="0" smtClean="0"/>
              <a:t>Participants</a:t>
            </a:r>
          </a:p>
          <a:p>
            <a:pPr lvl="1"/>
            <a:r>
              <a:rPr lang="en-US" sz="1600" dirty="0" smtClean="0"/>
              <a:t>Singleton</a:t>
            </a:r>
          </a:p>
          <a:p>
            <a:pPr lvl="2"/>
            <a:r>
              <a:rPr lang="en-US" sz="1200" dirty="0"/>
              <a:t>D</a:t>
            </a:r>
            <a:r>
              <a:rPr lang="en-US" sz="1200" dirty="0" smtClean="0"/>
              <a:t>efines a protected constructor and a public static </a:t>
            </a:r>
            <a:r>
              <a:rPr lang="en-US" sz="1200" dirty="0" err="1" smtClean="0"/>
              <a:t>getInstance</a:t>
            </a:r>
            <a:r>
              <a:rPr lang="en-US" sz="1200" dirty="0" smtClean="0"/>
              <a:t>() operation</a:t>
            </a:r>
          </a:p>
          <a:p>
            <a:pPr lvl="2"/>
            <a:r>
              <a:rPr lang="en-US" sz="1200" dirty="0" smtClean="0"/>
              <a:t>Defines a private attribute of type Singleton</a:t>
            </a:r>
          </a:p>
          <a:p>
            <a:r>
              <a:rPr lang="en-US" sz="2000" dirty="0" smtClean="0"/>
              <a:t>Collaborations</a:t>
            </a:r>
          </a:p>
          <a:p>
            <a:pPr lvl="1"/>
            <a:r>
              <a:rPr lang="en-US" sz="1600" dirty="0" smtClean="0"/>
              <a:t>Client classes access the instance through the public </a:t>
            </a:r>
            <a:r>
              <a:rPr lang="en-US" sz="1600" dirty="0" err="1" smtClean="0"/>
              <a:t>getInstance</a:t>
            </a:r>
            <a:r>
              <a:rPr lang="en-US" sz="1600" dirty="0" smtClean="0"/>
              <a:t>() operation</a:t>
            </a:r>
          </a:p>
          <a:p>
            <a:r>
              <a:rPr lang="en-US" sz="2000" dirty="0" smtClean="0"/>
              <a:t>Consequences</a:t>
            </a:r>
          </a:p>
          <a:p>
            <a:pPr lvl="1"/>
            <a:r>
              <a:rPr lang="en-US" sz="1600" dirty="0" smtClean="0"/>
              <a:t>Controlled access to sole instance</a:t>
            </a:r>
          </a:p>
          <a:p>
            <a:pPr lvl="1"/>
            <a:r>
              <a:rPr lang="en-US" sz="1600" dirty="0" smtClean="0"/>
              <a:t>Reduced name space</a:t>
            </a:r>
          </a:p>
          <a:p>
            <a:pPr lvl="1"/>
            <a:r>
              <a:rPr lang="en-US" sz="1600" dirty="0" smtClean="0"/>
              <a:t>Permits refinement of operations and representation</a:t>
            </a:r>
          </a:p>
          <a:p>
            <a:pPr lvl="1"/>
            <a:r>
              <a:rPr lang="en-US" sz="1600" dirty="0" smtClean="0"/>
              <a:t>Permits a variable number of instances</a:t>
            </a:r>
          </a:p>
          <a:p>
            <a:pPr lvl="2"/>
            <a:r>
              <a:rPr lang="en-US" sz="1200" dirty="0" smtClean="0"/>
              <a:t>Pattern can easily be modified if more than one instance becomes necessary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92" y="1345451"/>
            <a:ext cx="2900358" cy="13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Singleton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Implementation</a:t>
            </a:r>
          </a:p>
          <a:p>
            <a:r>
              <a:rPr lang="en-US" sz="2000" dirty="0" smtClean="0"/>
              <a:t>Sample code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Singleton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static Singleton instance = null;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//class may have other attributes!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protected Singleton()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//initialize other attributes, if needed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Singleton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(instance == null)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instance = new Singleton();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instance;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//class may have other operations!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92" y="1345451"/>
            <a:ext cx="2900358" cy="13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51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Singleton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Known uses</a:t>
            </a:r>
          </a:p>
          <a:p>
            <a:pPr lvl="1"/>
            <a:r>
              <a:rPr lang="en-US" sz="1600" dirty="0" smtClean="0"/>
              <a:t>E.g.,</a:t>
            </a:r>
          </a:p>
          <a:p>
            <a:pPr lvl="2"/>
            <a:r>
              <a:rPr lang="en-US" sz="1200" dirty="0" smtClean="0"/>
              <a:t>When access to a database needs to be managed by a single database connection</a:t>
            </a:r>
          </a:p>
          <a:p>
            <a:r>
              <a:rPr lang="en-US" sz="2000" dirty="0" smtClean="0"/>
              <a:t>Related patterns</a:t>
            </a:r>
          </a:p>
          <a:p>
            <a:pPr lvl="1"/>
            <a:r>
              <a:rPr lang="en-US" sz="1600" dirty="0" smtClean="0"/>
              <a:t>Many patterns can be implemented using the Singleton pattern</a:t>
            </a:r>
          </a:p>
          <a:p>
            <a:pPr lvl="1"/>
            <a:r>
              <a:rPr lang="en-US" sz="1600" dirty="0" smtClean="0"/>
              <a:t>See Abstract Factory, Builder, and Prototype.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2786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Facade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Intent</a:t>
            </a:r>
          </a:p>
          <a:p>
            <a:pPr lvl="1"/>
            <a:r>
              <a:rPr lang="en-US" sz="1600" dirty="0" smtClean="0"/>
              <a:t>Provide a unified interface to a set of interfaces in a subsystem</a:t>
            </a:r>
          </a:p>
          <a:p>
            <a:pPr lvl="1"/>
            <a:r>
              <a:rPr lang="en-US" sz="1600" dirty="0" smtClean="0"/>
              <a:t>Facade </a:t>
            </a:r>
            <a:r>
              <a:rPr lang="en-US" sz="1600" dirty="0" smtClean="0"/>
              <a:t>defines a higher-level interface that makes the subsystem easier to use</a:t>
            </a:r>
          </a:p>
          <a:p>
            <a:r>
              <a:rPr lang="en-US" sz="2000" dirty="0" smtClean="0"/>
              <a:t>Motivation</a:t>
            </a:r>
          </a:p>
          <a:p>
            <a:pPr lvl="1"/>
            <a:r>
              <a:rPr lang="en-US" sz="1600" dirty="0" smtClean="0"/>
              <a:t>Structuring a system into subsystems helps reduce complexity</a:t>
            </a:r>
          </a:p>
          <a:p>
            <a:pPr lvl="1"/>
            <a:r>
              <a:rPr lang="en-US" sz="1600" dirty="0" smtClean="0"/>
              <a:t>Want to minimize communication and dependencies between subsystems</a:t>
            </a:r>
          </a:p>
          <a:p>
            <a:r>
              <a:rPr lang="en-US" sz="2000" dirty="0" smtClean="0"/>
              <a:t>Applicability</a:t>
            </a:r>
          </a:p>
          <a:p>
            <a:pPr lvl="1"/>
            <a:r>
              <a:rPr lang="en-US" sz="1600" dirty="0" smtClean="0"/>
              <a:t>Use Facade pattern when:</a:t>
            </a:r>
          </a:p>
          <a:p>
            <a:pPr lvl="2"/>
            <a:r>
              <a:rPr lang="en-US" sz="1200" dirty="0" smtClean="0"/>
              <a:t>You want to provide a simple interface to a complex subsystem</a:t>
            </a:r>
          </a:p>
          <a:p>
            <a:pPr lvl="2"/>
            <a:r>
              <a:rPr lang="en-US" sz="1200" dirty="0" smtClean="0"/>
              <a:t>There are many dependencies between clients and the subsystem. Introduce a facade to decouple the clients from the subsystem</a:t>
            </a:r>
          </a:p>
        </p:txBody>
      </p:sp>
    </p:spTree>
    <p:extLst>
      <p:ext uri="{BB962C8B-B14F-4D97-AF65-F5344CB8AC3E}">
        <p14:creationId xmlns:p14="http://schemas.microsoft.com/office/powerpoint/2010/main" val="735927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Facade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Structure</a:t>
            </a:r>
          </a:p>
          <a:p>
            <a:pPr lvl="1"/>
            <a:r>
              <a:rPr lang="en-US" sz="1600" dirty="0" smtClean="0"/>
              <a:t>i.e., see class diagram</a:t>
            </a:r>
          </a:p>
          <a:p>
            <a:r>
              <a:rPr lang="en-US" sz="2000" dirty="0" smtClean="0"/>
              <a:t>Participants</a:t>
            </a:r>
          </a:p>
          <a:p>
            <a:pPr lvl="1"/>
            <a:r>
              <a:rPr lang="en-US" sz="1600" dirty="0" smtClean="0"/>
              <a:t>Facade</a:t>
            </a:r>
          </a:p>
          <a:p>
            <a:pPr lvl="2"/>
            <a:r>
              <a:rPr lang="en-US" sz="1200" dirty="0" smtClean="0"/>
              <a:t>Knows which subsystem classes are responsible for a request</a:t>
            </a:r>
          </a:p>
          <a:p>
            <a:pPr lvl="2"/>
            <a:r>
              <a:rPr lang="en-US" sz="1200" dirty="0" smtClean="0"/>
              <a:t>Delegates client requests to appropriate subsystem objects</a:t>
            </a:r>
          </a:p>
          <a:p>
            <a:pPr lvl="1"/>
            <a:r>
              <a:rPr lang="en-US" sz="1600" dirty="0" smtClean="0"/>
              <a:t>Subsystem classes</a:t>
            </a:r>
          </a:p>
          <a:p>
            <a:pPr lvl="2"/>
            <a:r>
              <a:rPr lang="en-US" sz="1200" dirty="0" smtClean="0"/>
              <a:t>Implement subsystem functionality; handle work assigned by Facade object</a:t>
            </a:r>
          </a:p>
          <a:p>
            <a:pPr lvl="2"/>
            <a:r>
              <a:rPr lang="en-US" sz="1200" dirty="0" smtClean="0"/>
              <a:t>Have no knowledge of Facade i.e., they have no references to it</a:t>
            </a:r>
          </a:p>
          <a:p>
            <a:r>
              <a:rPr lang="en-US" sz="2000" dirty="0" smtClean="0"/>
              <a:t>Collaborations</a:t>
            </a:r>
          </a:p>
          <a:p>
            <a:pPr lvl="1"/>
            <a:r>
              <a:rPr lang="en-US" sz="1600" dirty="0" smtClean="0"/>
              <a:t>Clients communicate with subsystem by sending requests to Facade</a:t>
            </a:r>
          </a:p>
          <a:p>
            <a:pPr lvl="1"/>
            <a:r>
              <a:rPr lang="en-US" sz="1600" dirty="0" smtClean="0"/>
              <a:t>Facade forwards each request to appropriate subsystem object</a:t>
            </a:r>
          </a:p>
          <a:p>
            <a:pPr lvl="1"/>
            <a:r>
              <a:rPr lang="en-US" sz="1600" dirty="0" smtClean="0"/>
              <a:t>Clients that use Facade do not have access to subsystem objects</a:t>
            </a:r>
          </a:p>
          <a:p>
            <a:r>
              <a:rPr lang="en-US" sz="2000" dirty="0"/>
              <a:t>Consequences</a:t>
            </a:r>
          </a:p>
          <a:p>
            <a:pPr lvl="1"/>
            <a:r>
              <a:rPr lang="en-US" sz="1600" dirty="0" smtClean="0"/>
              <a:t>Shields clients from subsystem complexity; promotes weak coupling</a:t>
            </a:r>
          </a:p>
          <a:p>
            <a:pPr lvl="1"/>
            <a:r>
              <a:rPr lang="en-US" sz="1600" dirty="0" smtClean="0"/>
              <a:t>Does not prevent applications from directly using subsystem objects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79" y="1371600"/>
            <a:ext cx="2899271" cy="14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38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Facade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Implementation</a:t>
            </a:r>
          </a:p>
          <a:p>
            <a:r>
              <a:rPr lang="en-US" sz="2000" dirty="0" smtClean="0"/>
              <a:t>Sample code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Compiler	//Facade to a compiler subsystem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Scanner scan;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Parser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	//compiler subsystem class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ProgramNodeBuilder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builder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//compiler subsystem class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Compiler()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buoilder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ProgramNodeBuilder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parser = new Parser(...);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void compile(File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codeFile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BytecodeStream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output)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scan = new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codeFile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parser.parse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(scan, builder);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CodeGenerator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generator = new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CodeGenerator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(builder);</a:t>
            </a:r>
          </a:p>
          <a:p>
            <a:pPr marL="45720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generator.generate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964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Facade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Known uses</a:t>
            </a:r>
          </a:p>
          <a:p>
            <a:pPr lvl="1"/>
            <a:r>
              <a:rPr lang="en-US" sz="1600" dirty="0" smtClean="0"/>
              <a:t>E.g.,</a:t>
            </a:r>
          </a:p>
          <a:p>
            <a:pPr lvl="2"/>
            <a:r>
              <a:rPr lang="en-US" sz="1200" dirty="0" smtClean="0"/>
              <a:t>When access to a complex subsystem needs to be simplified</a:t>
            </a:r>
          </a:p>
          <a:p>
            <a:r>
              <a:rPr lang="en-US" sz="2000" dirty="0" smtClean="0"/>
              <a:t>Related patterns</a:t>
            </a:r>
          </a:p>
          <a:p>
            <a:pPr lvl="1"/>
            <a:r>
              <a:rPr lang="en-US" sz="1600" dirty="0" smtClean="0"/>
              <a:t>Abstract Factory may be used by Facade to provide an interface for creating subsystem objects</a:t>
            </a:r>
          </a:p>
          <a:p>
            <a:pPr lvl="1"/>
            <a:r>
              <a:rPr lang="en-US" sz="1600" dirty="0" smtClean="0"/>
              <a:t>Mediator is similar to Facade</a:t>
            </a:r>
          </a:p>
          <a:p>
            <a:pPr lvl="2"/>
            <a:r>
              <a:rPr lang="en-US" sz="1200" dirty="0" smtClean="0"/>
              <a:t>But Mediator’s purpose is to abstract arbitrary communication between colleague objects</a:t>
            </a:r>
          </a:p>
          <a:p>
            <a:pPr lvl="2"/>
            <a:r>
              <a:rPr lang="en-US" sz="1200" dirty="0" smtClean="0"/>
              <a:t>Mediator may centralize functionality that does not belong in any of the colleague classes</a:t>
            </a:r>
          </a:p>
          <a:p>
            <a:pPr lvl="2"/>
            <a:r>
              <a:rPr lang="en-US" sz="1200" dirty="0" smtClean="0"/>
              <a:t>Mediator’s colleagues are aware of and communicate with Mediator object (instead of communicating with each other directly)</a:t>
            </a:r>
          </a:p>
          <a:p>
            <a:pPr lvl="1"/>
            <a:r>
              <a:rPr lang="en-US" sz="1600" dirty="0" smtClean="0"/>
              <a:t>Facade objects are often Singletons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210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Iterator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Intent</a:t>
            </a:r>
          </a:p>
          <a:p>
            <a:pPr lvl="1"/>
            <a:r>
              <a:rPr lang="en-US" sz="1600" dirty="0" smtClean="0"/>
              <a:t>Provide way to access elements of an aggregate object sequentially without exposing its underlying representation</a:t>
            </a:r>
          </a:p>
          <a:p>
            <a:r>
              <a:rPr lang="en-US" sz="2000" dirty="0" smtClean="0"/>
              <a:t>Motivation</a:t>
            </a:r>
          </a:p>
          <a:p>
            <a:pPr lvl="1"/>
            <a:r>
              <a:rPr lang="en-US" sz="1600" dirty="0" smtClean="0"/>
              <a:t>An aggregate object should give you a way to access its elements without exposing its internal structure</a:t>
            </a:r>
          </a:p>
          <a:p>
            <a:pPr lvl="1"/>
            <a:r>
              <a:rPr lang="en-US" sz="1600" dirty="0" smtClean="0"/>
              <a:t>You may want to traverse the aggregate object in different ways, but you do not want to make the interface larger by adding operations for different traversals</a:t>
            </a:r>
          </a:p>
          <a:p>
            <a:r>
              <a:rPr lang="en-US" sz="2000" dirty="0" smtClean="0"/>
              <a:t>Applicability</a:t>
            </a:r>
          </a:p>
          <a:p>
            <a:pPr lvl="1"/>
            <a:r>
              <a:rPr lang="en-US" sz="1600" dirty="0" smtClean="0"/>
              <a:t>Use Iterator pattern to:</a:t>
            </a:r>
          </a:p>
          <a:p>
            <a:pPr lvl="2"/>
            <a:r>
              <a:rPr lang="en-US" sz="1200" dirty="0" smtClean="0"/>
              <a:t>Access an aggregate object’s contents without exposing its internal representation</a:t>
            </a:r>
          </a:p>
          <a:p>
            <a:pPr lvl="2"/>
            <a:r>
              <a:rPr lang="en-US" sz="1200" dirty="0" smtClean="0"/>
              <a:t>Support multiple traversals of aggregate objects</a:t>
            </a:r>
          </a:p>
          <a:p>
            <a:pPr lvl="2"/>
            <a:r>
              <a:rPr lang="en-US" sz="1200" dirty="0" smtClean="0"/>
              <a:t>Provide a uniform interface for traversing different aggregate structures</a:t>
            </a:r>
          </a:p>
        </p:txBody>
      </p:sp>
    </p:spTree>
    <p:extLst>
      <p:ext uri="{BB962C8B-B14F-4D97-AF65-F5344CB8AC3E}">
        <p14:creationId xmlns:p14="http://schemas.microsoft.com/office/powerpoint/2010/main" val="2389293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Iterator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Structure</a:t>
            </a:r>
          </a:p>
          <a:p>
            <a:pPr lvl="1"/>
            <a:r>
              <a:rPr lang="en-US" sz="1600" dirty="0" smtClean="0"/>
              <a:t>i.e., see class diagram</a:t>
            </a:r>
          </a:p>
          <a:p>
            <a:r>
              <a:rPr lang="en-US" sz="2000" dirty="0" smtClean="0"/>
              <a:t>Participants</a:t>
            </a:r>
          </a:p>
          <a:p>
            <a:pPr lvl="1"/>
            <a:r>
              <a:rPr lang="en-US" sz="1600" dirty="0" smtClean="0"/>
              <a:t>Iterator</a:t>
            </a:r>
          </a:p>
          <a:p>
            <a:pPr lvl="2"/>
            <a:r>
              <a:rPr lang="en-US" sz="1200" dirty="0" smtClean="0"/>
              <a:t>Defines an interface for accessing and traversing elements</a:t>
            </a:r>
          </a:p>
          <a:p>
            <a:pPr lvl="1"/>
            <a:r>
              <a:rPr lang="en-US" sz="1600" dirty="0" err="1" smtClean="0"/>
              <a:t>ConcreteIterator</a:t>
            </a:r>
            <a:endParaRPr lang="en-US" sz="1600" dirty="0" smtClean="0"/>
          </a:p>
          <a:p>
            <a:pPr lvl="2"/>
            <a:r>
              <a:rPr lang="en-US" sz="1200" dirty="0" smtClean="0"/>
              <a:t>Implements Iterator interface; keeps track of current position in traversal of aggregate</a:t>
            </a:r>
          </a:p>
          <a:p>
            <a:pPr lvl="1"/>
            <a:r>
              <a:rPr lang="en-US" sz="1600" dirty="0" smtClean="0"/>
              <a:t>Aggregate</a:t>
            </a:r>
          </a:p>
          <a:p>
            <a:pPr lvl="2"/>
            <a:r>
              <a:rPr lang="en-US" sz="1200" dirty="0" smtClean="0"/>
              <a:t>Defines an interface for creating an Iterator object</a:t>
            </a:r>
          </a:p>
          <a:p>
            <a:pPr lvl="1"/>
            <a:r>
              <a:rPr lang="en-US" sz="1600" dirty="0" err="1" smtClean="0"/>
              <a:t>ConcreteAggregate</a:t>
            </a:r>
            <a:endParaRPr lang="en-US" sz="1600" dirty="0" smtClean="0"/>
          </a:p>
          <a:p>
            <a:pPr lvl="2"/>
            <a:r>
              <a:rPr lang="en-US" sz="1200" dirty="0" smtClean="0"/>
              <a:t>Implements Iterator creation interface to return an instance of the proper </a:t>
            </a:r>
            <a:r>
              <a:rPr lang="en-US" sz="1200" dirty="0" err="1" smtClean="0"/>
              <a:t>ConcreteIterator</a:t>
            </a: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06755"/>
            <a:ext cx="3547158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15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software design pattern?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design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Is a </a:t>
            </a:r>
            <a:r>
              <a:rPr lang="en-US" dirty="0"/>
              <a:t>description of a problem which occurs frequently in various </a:t>
            </a:r>
            <a:r>
              <a:rPr lang="en-US" dirty="0" smtClean="0"/>
              <a:t>contexts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core of a solution that can be implemented "a million times over, without ever doing it the same way twice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Should:</a:t>
            </a:r>
          </a:p>
          <a:p>
            <a:pPr lvl="2"/>
            <a:r>
              <a:rPr lang="en-US" dirty="0" smtClean="0"/>
              <a:t>Describe </a:t>
            </a:r>
            <a:r>
              <a:rPr lang="en-US" dirty="0"/>
              <a:t>a design abstraction that makes your design more </a:t>
            </a:r>
            <a:r>
              <a:rPr lang="en-US" dirty="0" smtClean="0"/>
              <a:t>flexible</a:t>
            </a:r>
          </a:p>
          <a:p>
            <a:pPr lvl="2"/>
            <a:r>
              <a:rPr lang="en-US" dirty="0" smtClean="0"/>
              <a:t>Lead </a:t>
            </a:r>
            <a:r>
              <a:rPr lang="en-US" dirty="0"/>
              <a:t>to an overall software design that is easier to change as requirements evolve over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1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Iterator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Collaborations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 err="1" smtClean="0"/>
              <a:t>ConcreteIterator</a:t>
            </a:r>
            <a:r>
              <a:rPr lang="en-US" sz="1600" dirty="0" smtClean="0"/>
              <a:t> keeps track of the current object in the aggregate and can compute the succeeding object in the traversal</a:t>
            </a:r>
          </a:p>
          <a:p>
            <a:r>
              <a:rPr lang="en-US" sz="2000" dirty="0" smtClean="0"/>
              <a:t>Consequences</a:t>
            </a:r>
          </a:p>
          <a:p>
            <a:pPr lvl="1"/>
            <a:r>
              <a:rPr lang="en-US" sz="1600" dirty="0" smtClean="0"/>
              <a:t>Supports variations in the traversal of an aggregate</a:t>
            </a:r>
          </a:p>
          <a:p>
            <a:pPr lvl="1"/>
            <a:r>
              <a:rPr lang="en-US" sz="1600" dirty="0" smtClean="0"/>
              <a:t>Simplifies the aggregate interface</a:t>
            </a:r>
          </a:p>
          <a:p>
            <a:pPr lvl="1"/>
            <a:r>
              <a:rPr lang="en-US" sz="1600" dirty="0" smtClean="0"/>
              <a:t>More than one traversal may be pending on an aggregate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06755"/>
            <a:ext cx="3547158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01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Iterator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Implementation</a:t>
            </a:r>
          </a:p>
          <a:p>
            <a:r>
              <a:rPr lang="en-US" sz="2000" dirty="0" smtClean="0"/>
              <a:t>Sample code</a:t>
            </a:r>
          </a:p>
          <a:p>
            <a:pPr lvl="1"/>
            <a:r>
              <a:rPr lang="en-US" sz="1600" dirty="0" smtClean="0"/>
              <a:t>Not provided</a:t>
            </a:r>
          </a:p>
          <a:p>
            <a:r>
              <a:rPr lang="en-US" sz="2000" dirty="0"/>
              <a:t>Known uses</a:t>
            </a:r>
          </a:p>
          <a:p>
            <a:pPr lvl="1"/>
            <a:r>
              <a:rPr lang="en-US" sz="1800" dirty="0" smtClean="0"/>
              <a:t>Common in OO systems; most collections (i.e., data structures) provide one or more iterators</a:t>
            </a:r>
          </a:p>
          <a:p>
            <a:r>
              <a:rPr lang="en-US" sz="2000" dirty="0" smtClean="0"/>
              <a:t>Related </a:t>
            </a:r>
            <a:r>
              <a:rPr lang="en-US" sz="2000" dirty="0"/>
              <a:t>patterns</a:t>
            </a:r>
          </a:p>
          <a:p>
            <a:pPr lvl="1"/>
            <a:r>
              <a:rPr lang="en-US" sz="1600" dirty="0" smtClean="0"/>
              <a:t>Iterators are often applied to recursive structures e.g., Composite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2130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Larman</a:t>
            </a:r>
            <a:r>
              <a:rPr lang="en-US" dirty="0" smtClean="0"/>
              <a:t> Sample Design Patterns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nine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Characterized as </a:t>
            </a:r>
            <a:r>
              <a:rPr lang="en-US" b="1" dirty="0" smtClean="0"/>
              <a:t>general </a:t>
            </a:r>
            <a:r>
              <a:rPr lang="en-US" b="1" dirty="0"/>
              <a:t>responsibility assignment software </a:t>
            </a:r>
            <a:r>
              <a:rPr lang="en-US" b="1" dirty="0" smtClean="0"/>
              <a:t>patterns</a:t>
            </a:r>
            <a:r>
              <a:rPr lang="en-US" dirty="0" smtClean="0"/>
              <a:t> (GRASP)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93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Larman</a:t>
            </a:r>
            <a:r>
              <a:rPr lang="en-US" dirty="0" smtClean="0"/>
              <a:t> Sample Design Patterns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Creator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 err="1" smtClean="0"/>
              <a:t>GoF</a:t>
            </a:r>
            <a:r>
              <a:rPr lang="en-US" dirty="0" smtClean="0"/>
              <a:t> </a:t>
            </a:r>
            <a:r>
              <a:rPr lang="en-US" dirty="0"/>
              <a:t>Factory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a design solution where a class is responsible for creating object instances of another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Low Coupling</a:t>
            </a:r>
          </a:p>
          <a:p>
            <a:pPr lvl="1"/>
            <a:r>
              <a:rPr lang="en-US" dirty="0" smtClean="0"/>
              <a:t>Assigns </a:t>
            </a:r>
            <a:r>
              <a:rPr lang="en-US" dirty="0"/>
              <a:t>a responsibility in a way that decreases coupling between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Assigns </a:t>
            </a:r>
            <a:r>
              <a:rPr lang="en-US" dirty="0"/>
              <a:t>a responsibility in a way that increases cohesion within a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1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software design pattern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Larman</a:t>
            </a:r>
            <a:r>
              <a:rPr lang="en-US" sz="2000" dirty="0" smtClean="0"/>
              <a:t> developed a template to describe a design pattern</a:t>
            </a:r>
          </a:p>
          <a:p>
            <a:pPr lvl="1"/>
            <a:r>
              <a:rPr lang="en-US" sz="1600" dirty="0" smtClean="0"/>
              <a:t>Problem</a:t>
            </a:r>
          </a:p>
          <a:p>
            <a:pPr lvl="1"/>
            <a:r>
              <a:rPr lang="en-US" sz="1600" dirty="0" smtClean="0"/>
              <a:t>Solution</a:t>
            </a:r>
          </a:p>
          <a:p>
            <a:pPr lvl="1"/>
            <a:r>
              <a:rPr lang="en-US" sz="1600" dirty="0" smtClean="0"/>
              <a:t>Discussion</a:t>
            </a:r>
          </a:p>
          <a:p>
            <a:pPr lvl="1"/>
            <a:r>
              <a:rPr lang="en-US" sz="1600" dirty="0" smtClean="0"/>
              <a:t>Contraindications</a:t>
            </a:r>
          </a:p>
          <a:p>
            <a:pPr lvl="1"/>
            <a:r>
              <a:rPr lang="en-US" sz="1600" dirty="0" smtClean="0"/>
              <a:t>Benefits</a:t>
            </a:r>
          </a:p>
          <a:p>
            <a:pPr lvl="1"/>
            <a:r>
              <a:rPr lang="en-US" sz="1600" dirty="0" smtClean="0"/>
              <a:t>Related patterns or principles</a:t>
            </a:r>
          </a:p>
        </p:txBody>
      </p:sp>
    </p:spTree>
    <p:extLst>
      <p:ext uri="{BB962C8B-B14F-4D97-AF65-F5344CB8AC3E}">
        <p14:creationId xmlns:p14="http://schemas.microsoft.com/office/powerpoint/2010/main" val="320883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Larman</a:t>
            </a:r>
            <a:r>
              <a:rPr lang="en-US" dirty="0" smtClean="0"/>
              <a:t> Creator Design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Who should be responsible for creating a new instance of some class?</a:t>
            </a:r>
          </a:p>
          <a:p>
            <a:pPr lvl="1"/>
            <a:r>
              <a:rPr lang="en-US" dirty="0" smtClean="0"/>
              <a:t>Consequence?</a:t>
            </a:r>
          </a:p>
          <a:p>
            <a:pPr lvl="2"/>
            <a:r>
              <a:rPr lang="en-US" dirty="0" smtClean="0"/>
              <a:t>Creating objects is a common activity in OO systems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class B responsibility to create an instance of class A </a:t>
            </a:r>
            <a:r>
              <a:rPr lang="en-US" dirty="0" smtClean="0"/>
              <a:t>if any of the following are true</a:t>
            </a:r>
            <a:endParaRPr lang="en-US" dirty="0"/>
          </a:p>
          <a:p>
            <a:pPr lvl="2"/>
            <a:r>
              <a:rPr lang="en-US" dirty="0"/>
              <a:t>B contains A</a:t>
            </a:r>
          </a:p>
          <a:p>
            <a:pPr lvl="2"/>
            <a:r>
              <a:rPr lang="en-US" dirty="0"/>
              <a:t>B aggregates A</a:t>
            </a:r>
          </a:p>
          <a:p>
            <a:pPr lvl="2"/>
            <a:r>
              <a:rPr lang="en-US" dirty="0"/>
              <a:t>B has the initializing data for A</a:t>
            </a:r>
          </a:p>
          <a:p>
            <a:pPr lvl="2"/>
            <a:r>
              <a:rPr lang="en-US" dirty="0"/>
              <a:t>B records A</a:t>
            </a:r>
          </a:p>
          <a:p>
            <a:pPr lvl="2"/>
            <a:r>
              <a:rPr lang="en-US" dirty="0"/>
              <a:t>B closely uses </a:t>
            </a:r>
            <a:r>
              <a:rPr 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5361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Larman</a:t>
            </a:r>
            <a:r>
              <a:rPr lang="en-US" dirty="0" smtClean="0"/>
              <a:t> Creator Design Pattern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Discussion</a:t>
            </a:r>
          </a:p>
          <a:p>
            <a:pPr lvl="1"/>
            <a:r>
              <a:rPr lang="en-US" sz="1800" dirty="0" smtClean="0"/>
              <a:t>Look for class that needs connection to created object</a:t>
            </a:r>
          </a:p>
          <a:p>
            <a:pPr lvl="1"/>
            <a:r>
              <a:rPr lang="en-US" sz="1800" dirty="0" smtClean="0"/>
              <a:t>Look for common relationships</a:t>
            </a:r>
          </a:p>
          <a:p>
            <a:pPr lvl="2"/>
            <a:r>
              <a:rPr lang="en-US" sz="1400" dirty="0" smtClean="0"/>
              <a:t>Aggregate </a:t>
            </a:r>
            <a:r>
              <a:rPr lang="en-US" sz="1400" i="1" dirty="0" smtClean="0"/>
              <a:t>aggregates</a:t>
            </a:r>
            <a:r>
              <a:rPr lang="en-US" sz="1400" dirty="0" smtClean="0"/>
              <a:t> Part</a:t>
            </a:r>
          </a:p>
          <a:p>
            <a:pPr lvl="2"/>
            <a:r>
              <a:rPr lang="en-US" sz="1400" dirty="0" smtClean="0"/>
              <a:t>Container </a:t>
            </a:r>
            <a:r>
              <a:rPr lang="en-US" sz="1400" i="1" dirty="0" smtClean="0"/>
              <a:t>contains</a:t>
            </a:r>
            <a:r>
              <a:rPr lang="en-US" sz="1400" dirty="0" smtClean="0"/>
              <a:t> Content</a:t>
            </a:r>
          </a:p>
          <a:p>
            <a:pPr lvl="2"/>
            <a:r>
              <a:rPr lang="en-US" sz="1400" dirty="0" smtClean="0"/>
              <a:t>Recorder </a:t>
            </a:r>
            <a:r>
              <a:rPr lang="en-US" sz="1400" i="1" dirty="0" smtClean="0"/>
              <a:t>records</a:t>
            </a:r>
            <a:r>
              <a:rPr lang="en-US" sz="1400" dirty="0" smtClean="0"/>
              <a:t> Recorded</a:t>
            </a:r>
          </a:p>
          <a:p>
            <a:r>
              <a:rPr lang="en-US" sz="2000" dirty="0" smtClean="0"/>
              <a:t>Contraindications</a:t>
            </a:r>
          </a:p>
          <a:p>
            <a:pPr lvl="1"/>
            <a:r>
              <a:rPr lang="en-US" sz="1800" dirty="0" smtClean="0"/>
              <a:t>When creation involves significant complexity, use Factory</a:t>
            </a:r>
          </a:p>
          <a:p>
            <a:r>
              <a:rPr lang="en-US" sz="2000" dirty="0" smtClean="0"/>
              <a:t>Benefits</a:t>
            </a:r>
          </a:p>
          <a:p>
            <a:pPr lvl="1"/>
            <a:r>
              <a:rPr lang="en-US" sz="1800" dirty="0" smtClean="0"/>
              <a:t>Lowers coupling, which implies lower maintenance costs</a:t>
            </a:r>
          </a:p>
          <a:p>
            <a:r>
              <a:rPr lang="en-US" sz="2000" dirty="0" smtClean="0"/>
              <a:t>Related patterns or principles</a:t>
            </a:r>
          </a:p>
          <a:p>
            <a:pPr lvl="1"/>
            <a:r>
              <a:rPr lang="en-US" sz="1800" dirty="0" smtClean="0"/>
              <a:t>Low Coupling, Factory, Whole-Part</a:t>
            </a:r>
          </a:p>
        </p:txBody>
      </p:sp>
    </p:spTree>
    <p:extLst>
      <p:ext uri="{BB962C8B-B14F-4D97-AF65-F5344CB8AC3E}">
        <p14:creationId xmlns:p14="http://schemas.microsoft.com/office/powerpoint/2010/main" val="152493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Larman</a:t>
            </a:r>
            <a:r>
              <a:rPr lang="en-US" dirty="0" smtClean="0"/>
              <a:t> Low Coupling Design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to support low dependency, low change impact, and increased reuse?</a:t>
            </a:r>
          </a:p>
          <a:p>
            <a:pPr lvl="1"/>
            <a:r>
              <a:rPr lang="en-US" dirty="0" smtClean="0"/>
              <a:t>A class with high coupling relies on many other classes</a:t>
            </a:r>
          </a:p>
          <a:p>
            <a:pPr lvl="1"/>
            <a:r>
              <a:rPr lang="en-US" dirty="0" smtClean="0"/>
              <a:t>This is undesirable since:</a:t>
            </a:r>
          </a:p>
          <a:p>
            <a:pPr lvl="2"/>
            <a:r>
              <a:rPr lang="en-US" dirty="0" smtClean="0"/>
              <a:t>Changes in related classes force local changes</a:t>
            </a:r>
          </a:p>
          <a:p>
            <a:pPr lvl="2"/>
            <a:r>
              <a:rPr lang="en-US" dirty="0" smtClean="0"/>
              <a:t>Harder to understand in isolation</a:t>
            </a:r>
          </a:p>
          <a:p>
            <a:pPr lvl="2"/>
            <a:r>
              <a:rPr lang="en-US" dirty="0" smtClean="0"/>
              <a:t>Harder to reuse since its use requires additional classes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Assign a responsibility so that coupling remains low</a:t>
            </a:r>
          </a:p>
        </p:txBody>
      </p:sp>
    </p:spTree>
    <p:extLst>
      <p:ext uri="{BB962C8B-B14F-4D97-AF65-F5344CB8AC3E}">
        <p14:creationId xmlns:p14="http://schemas.microsoft.com/office/powerpoint/2010/main" val="462087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Larman</a:t>
            </a:r>
            <a:r>
              <a:rPr lang="en-US" dirty="0" smtClean="0"/>
              <a:t> Low Coupling Design Pattern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Discussion</a:t>
            </a:r>
          </a:p>
          <a:p>
            <a:pPr lvl="1"/>
            <a:r>
              <a:rPr lang="en-US" sz="1800" dirty="0" smtClean="0"/>
              <a:t>Common forms of coupling:</a:t>
            </a:r>
          </a:p>
          <a:p>
            <a:pPr lvl="2"/>
            <a:r>
              <a:rPr lang="en-US" sz="1400" dirty="0" smtClean="0"/>
              <a:t>Class Q has an attribute of type X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 smtClean="0"/>
              <a:t>Q object calls operations using an X object</a:t>
            </a:r>
          </a:p>
          <a:p>
            <a:pPr lvl="2"/>
            <a:r>
              <a:rPr lang="en-US" sz="1400" dirty="0" smtClean="0"/>
              <a:t>Class Q has a method that refers to an X object</a:t>
            </a:r>
          </a:p>
          <a:p>
            <a:pPr lvl="2"/>
            <a:r>
              <a:rPr lang="en-US" sz="1400" dirty="0" smtClean="0"/>
              <a:t>Class X is a subclass of Q</a:t>
            </a:r>
          </a:p>
          <a:p>
            <a:pPr lvl="2"/>
            <a:r>
              <a:rPr lang="en-US" sz="1400" dirty="0" smtClean="0"/>
              <a:t>X is an interface and Q implements it</a:t>
            </a:r>
          </a:p>
          <a:p>
            <a:r>
              <a:rPr lang="en-US" sz="2000" dirty="0" smtClean="0"/>
              <a:t>Contraindications</a:t>
            </a:r>
          </a:p>
          <a:p>
            <a:pPr lvl="1"/>
            <a:r>
              <a:rPr lang="en-US" sz="1800" dirty="0" smtClean="0"/>
              <a:t>High coupling to a widely used library (</a:t>
            </a:r>
            <a:r>
              <a:rPr lang="en-US" sz="1800" dirty="0" err="1" smtClean="0"/>
              <a:t>e.g</a:t>
            </a:r>
            <a:r>
              <a:rPr lang="en-US" sz="1800" dirty="0" smtClean="0"/>
              <a:t>, Java API) is okay</a:t>
            </a:r>
          </a:p>
          <a:p>
            <a:r>
              <a:rPr lang="en-US" sz="2000" dirty="0" smtClean="0"/>
              <a:t>Benefits</a:t>
            </a:r>
          </a:p>
          <a:p>
            <a:pPr lvl="1"/>
            <a:r>
              <a:rPr lang="en-US" sz="1800" dirty="0" smtClean="0"/>
              <a:t>High coupling by itself may not be a problem</a:t>
            </a:r>
          </a:p>
          <a:p>
            <a:pPr lvl="1"/>
            <a:r>
              <a:rPr lang="en-US" sz="1800" dirty="0" smtClean="0"/>
              <a:t>It’s high coupling to elements that are unstable</a:t>
            </a:r>
          </a:p>
          <a:p>
            <a:pPr lvl="2"/>
            <a:r>
              <a:rPr lang="en-US" sz="1400" dirty="0" smtClean="0"/>
              <a:t>E.g., interface changes frequently, implementation changes frequently</a:t>
            </a:r>
          </a:p>
        </p:txBody>
      </p:sp>
    </p:spTree>
    <p:extLst>
      <p:ext uri="{BB962C8B-B14F-4D97-AF65-F5344CB8AC3E}">
        <p14:creationId xmlns:p14="http://schemas.microsoft.com/office/powerpoint/2010/main" val="1993518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Larman</a:t>
            </a:r>
            <a:r>
              <a:rPr lang="en-US" dirty="0" smtClean="0"/>
              <a:t> High Cohesion Design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to keep complexity manageable?</a:t>
            </a:r>
          </a:p>
          <a:p>
            <a:pPr lvl="1"/>
            <a:r>
              <a:rPr lang="en-US" dirty="0" smtClean="0"/>
              <a:t>A class with low cohesion does many unrelated things</a:t>
            </a:r>
          </a:p>
          <a:p>
            <a:pPr lvl="1"/>
            <a:r>
              <a:rPr lang="en-US" dirty="0"/>
              <a:t>This is undesirable </a:t>
            </a:r>
            <a:r>
              <a:rPr lang="en-US" dirty="0" smtClean="0"/>
              <a:t>since class is:</a:t>
            </a:r>
            <a:endParaRPr lang="en-US" dirty="0"/>
          </a:p>
          <a:p>
            <a:pPr lvl="2"/>
            <a:r>
              <a:rPr lang="en-US" dirty="0" smtClean="0"/>
              <a:t>Hard to comprehend</a:t>
            </a:r>
          </a:p>
          <a:p>
            <a:pPr lvl="2"/>
            <a:r>
              <a:rPr lang="en-US" dirty="0" smtClean="0"/>
              <a:t>Hard to reuse</a:t>
            </a:r>
          </a:p>
          <a:p>
            <a:pPr lvl="2"/>
            <a:r>
              <a:rPr lang="en-US" dirty="0" smtClean="0"/>
              <a:t>Hard to maintain</a:t>
            </a:r>
          </a:p>
          <a:p>
            <a:pPr lvl="2"/>
            <a:r>
              <a:rPr lang="en-US" dirty="0" smtClean="0"/>
              <a:t>Delicate; constantly affected by change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Assign a responsibility so that cohesion remains high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7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design </a:t>
            </a:r>
            <a:r>
              <a:rPr lang="en-US" dirty="0" smtClean="0"/>
              <a:t>patterns: Brief History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design patterns </a:t>
            </a:r>
            <a:r>
              <a:rPr lang="en-US" dirty="0" smtClean="0"/>
              <a:t>became </a:t>
            </a:r>
            <a:r>
              <a:rPr lang="en-US" dirty="0"/>
              <a:t>widely discussed </a:t>
            </a:r>
            <a:r>
              <a:rPr lang="en-US" dirty="0" smtClean="0"/>
              <a:t>in 1995</a:t>
            </a:r>
          </a:p>
          <a:p>
            <a:pPr lvl="1"/>
            <a:r>
              <a:rPr lang="en-US" dirty="0" smtClean="0"/>
              <a:t>Book: </a:t>
            </a:r>
            <a:r>
              <a:rPr lang="en-US" i="1" dirty="0" smtClean="0"/>
              <a:t>Design </a:t>
            </a:r>
            <a:r>
              <a:rPr lang="en-US" i="1" dirty="0"/>
              <a:t>Patterns, Elements of Reusable Object-Oriented </a:t>
            </a:r>
            <a:r>
              <a:rPr lang="en-US" i="1" dirty="0" smtClean="0"/>
              <a:t>Software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i="1" dirty="0" smtClean="0"/>
              <a:t>Gang </a:t>
            </a:r>
            <a:r>
              <a:rPr lang="en-US" i="1" dirty="0"/>
              <a:t>of Four</a:t>
            </a:r>
            <a:r>
              <a:rPr lang="en-US" dirty="0"/>
              <a:t> (</a:t>
            </a:r>
            <a:r>
              <a:rPr lang="en-US" dirty="0" err="1" smtClean="0"/>
              <a:t>GoF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Inspired </a:t>
            </a:r>
            <a:r>
              <a:rPr lang="en-US" dirty="0"/>
              <a:t>by </a:t>
            </a:r>
            <a:r>
              <a:rPr lang="en-US" dirty="0" smtClean="0"/>
              <a:t>importance </a:t>
            </a:r>
            <a:r>
              <a:rPr lang="en-US" dirty="0"/>
              <a:t>of patterns in other </a:t>
            </a:r>
            <a:r>
              <a:rPr lang="en-US" dirty="0" smtClean="0"/>
              <a:t>disciplines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particularly true of Christopher Alexander, who documented many patterns for </a:t>
            </a:r>
            <a:r>
              <a:rPr lang="en-US" dirty="0" smtClean="0"/>
              <a:t>building </a:t>
            </a:r>
            <a:r>
              <a:rPr lang="en-US" dirty="0"/>
              <a:t>architecture </a:t>
            </a:r>
            <a:r>
              <a:rPr lang="en-US" dirty="0" smtClean="0"/>
              <a:t>discipline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80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Larman</a:t>
            </a:r>
            <a:r>
              <a:rPr lang="en-US" dirty="0" smtClean="0"/>
              <a:t> High Cohesion Design Pattern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Discussion</a:t>
            </a:r>
          </a:p>
          <a:p>
            <a:pPr lvl="1"/>
            <a:r>
              <a:rPr lang="en-US" sz="1600" dirty="0" smtClean="0"/>
              <a:t>Grady </a:t>
            </a:r>
            <a:r>
              <a:rPr lang="en-US" sz="1600" dirty="0" err="1" smtClean="0"/>
              <a:t>Booch</a:t>
            </a:r>
            <a:endParaRPr lang="en-US" sz="1600" dirty="0" smtClean="0"/>
          </a:p>
          <a:p>
            <a:pPr lvl="2"/>
            <a:r>
              <a:rPr lang="en-US" sz="1200" dirty="0" smtClean="0"/>
              <a:t>High cohesion exists when elements of a component (e.g., a class) “all work together to provide some well-bounded behavior”</a:t>
            </a:r>
          </a:p>
          <a:p>
            <a:pPr lvl="1"/>
            <a:r>
              <a:rPr lang="en-US" sz="1600" dirty="0" smtClean="0"/>
              <a:t>Rule of thumb</a:t>
            </a:r>
          </a:p>
          <a:p>
            <a:pPr lvl="2"/>
            <a:r>
              <a:rPr lang="en-US" sz="1200" dirty="0" smtClean="0"/>
              <a:t>A highly cohesive class:</a:t>
            </a:r>
          </a:p>
          <a:p>
            <a:pPr lvl="3"/>
            <a:r>
              <a:rPr lang="en-US" sz="1050" dirty="0" smtClean="0"/>
              <a:t>Has a relatively small number of methods with highly related functionality</a:t>
            </a:r>
          </a:p>
          <a:p>
            <a:pPr lvl="3"/>
            <a:r>
              <a:rPr lang="en-US" sz="1050" dirty="0" smtClean="0"/>
              <a:t>Does not do too much work</a:t>
            </a:r>
          </a:p>
          <a:p>
            <a:pPr lvl="3"/>
            <a:r>
              <a:rPr lang="en-US" sz="1050" dirty="0" smtClean="0"/>
              <a:t>Collaborates with other objects to share effort when task is too large</a:t>
            </a:r>
          </a:p>
          <a:p>
            <a:r>
              <a:rPr lang="en-US" sz="2000" dirty="0" smtClean="0"/>
              <a:t>Contraindications</a:t>
            </a:r>
          </a:p>
          <a:p>
            <a:pPr lvl="1"/>
            <a:r>
              <a:rPr lang="en-US" sz="1600" dirty="0" smtClean="0"/>
              <a:t>Improved performance may be a reason to design a class with lower cohesion</a:t>
            </a:r>
          </a:p>
          <a:p>
            <a:r>
              <a:rPr lang="en-US" sz="2000" dirty="0" smtClean="0"/>
              <a:t>Benefits</a:t>
            </a:r>
          </a:p>
          <a:p>
            <a:pPr lvl="1"/>
            <a:r>
              <a:rPr lang="en-US" sz="1400" dirty="0" smtClean="0"/>
              <a:t>Clarity and ease of understanding the design</a:t>
            </a:r>
          </a:p>
          <a:p>
            <a:pPr lvl="1"/>
            <a:r>
              <a:rPr lang="en-US" sz="1400" dirty="0" smtClean="0"/>
              <a:t>Maintenance/enhancements are simplified</a:t>
            </a:r>
          </a:p>
          <a:p>
            <a:pPr lvl="1"/>
            <a:r>
              <a:rPr lang="en-US" sz="1400" dirty="0" smtClean="0"/>
              <a:t>Low coupling is often a by-product</a:t>
            </a:r>
          </a:p>
          <a:p>
            <a:pPr lvl="1"/>
            <a:r>
              <a:rPr lang="en-US" sz="1400" dirty="0" smtClean="0"/>
              <a:t>Improve s reuse of classes</a:t>
            </a:r>
          </a:p>
        </p:txBody>
      </p:sp>
    </p:spTree>
    <p:extLst>
      <p:ext uri="{BB962C8B-B14F-4D97-AF65-F5344CB8AC3E}">
        <p14:creationId xmlns:p14="http://schemas.microsoft.com/office/powerpoint/2010/main" val="1993518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Sample Security Design Patterns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security patterns that describe design solutions to various security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Categorized </a:t>
            </a:r>
            <a:r>
              <a:rPr lang="en-US" dirty="0"/>
              <a:t>using a matrix that shows multiple </a:t>
            </a:r>
            <a:r>
              <a:rPr lang="en-US" dirty="0" smtClean="0"/>
              <a:t>dimensions</a:t>
            </a:r>
          </a:p>
          <a:p>
            <a:r>
              <a:rPr lang="en-US" dirty="0" smtClean="0"/>
              <a:t>Dimensions include</a:t>
            </a:r>
          </a:p>
          <a:p>
            <a:pPr lvl="1"/>
            <a:r>
              <a:rPr lang="en-US" dirty="0" smtClean="0"/>
              <a:t>Life </a:t>
            </a:r>
            <a:r>
              <a:rPr lang="en-US" dirty="0"/>
              <a:t>cycle phases </a:t>
            </a:r>
            <a:endParaRPr lang="en-US" dirty="0" smtClean="0"/>
          </a:p>
          <a:p>
            <a:pPr lvl="2"/>
            <a:r>
              <a:rPr lang="en-US" dirty="0" smtClean="0"/>
              <a:t>e.g</a:t>
            </a:r>
            <a:r>
              <a:rPr lang="en-US" dirty="0"/>
              <a:t>., domain analysis,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Levels </a:t>
            </a:r>
            <a:r>
              <a:rPr lang="en-US" dirty="0"/>
              <a:t>of </a:t>
            </a:r>
            <a:r>
              <a:rPr lang="en-US" dirty="0" smtClean="0"/>
              <a:t>architecture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application, operating system, distribution, transport,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Purpose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filtering, access control, </a:t>
            </a:r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46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Sample Security Design Patterns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</a:p>
          <a:p>
            <a:pPr lvl="1"/>
            <a:r>
              <a:rPr lang="en-US" dirty="0" smtClean="0"/>
              <a:t>Describes use </a:t>
            </a:r>
            <a:r>
              <a:rPr lang="en-US" dirty="0"/>
              <a:t>of encryption to make a message unreadable unless you have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key is used to encrypt and decrypt </a:t>
            </a:r>
            <a:r>
              <a:rPr lang="en-US" dirty="0" smtClean="0"/>
              <a:t>message</a:t>
            </a:r>
            <a:endParaRPr lang="en-US" dirty="0"/>
          </a:p>
          <a:p>
            <a:r>
              <a:rPr lang="en-US" dirty="0" smtClean="0"/>
              <a:t>Asymmetric Encryption</a:t>
            </a:r>
          </a:p>
          <a:p>
            <a:pPr lvl="1"/>
            <a:r>
              <a:rPr lang="en-US" dirty="0" smtClean="0"/>
              <a:t>Describes use </a:t>
            </a:r>
            <a:r>
              <a:rPr lang="en-US" dirty="0"/>
              <a:t>of encryption to make a message unreadable unless you have the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public key </a:t>
            </a:r>
            <a:r>
              <a:rPr lang="en-US" dirty="0" smtClean="0"/>
              <a:t>used </a:t>
            </a:r>
            <a:r>
              <a:rPr lang="en-US" dirty="0"/>
              <a:t>to encrypt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A private </a:t>
            </a:r>
            <a:r>
              <a:rPr lang="en-US" dirty="0"/>
              <a:t>key </a:t>
            </a:r>
            <a:r>
              <a:rPr lang="en-US" dirty="0" smtClean="0"/>
              <a:t>used </a:t>
            </a:r>
            <a:r>
              <a:rPr lang="en-US" dirty="0"/>
              <a:t>to decrypt </a:t>
            </a:r>
            <a:r>
              <a:rPr lang="en-US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57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Sample Security Design Patterns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/>
              <a:t>Signature with </a:t>
            </a:r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a way to allow </a:t>
            </a:r>
            <a:r>
              <a:rPr lang="en-US" dirty="0" smtClean="0"/>
              <a:t>sender </a:t>
            </a:r>
            <a:r>
              <a:rPr lang="en-US" dirty="0"/>
              <a:t>of a message to prove that the message was originated from them and not someone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describes how </a:t>
            </a:r>
            <a:r>
              <a:rPr lang="en-US" dirty="0" smtClean="0"/>
              <a:t>receiver </a:t>
            </a:r>
            <a:r>
              <a:rPr lang="en-US" dirty="0"/>
              <a:t>of </a:t>
            </a:r>
            <a:r>
              <a:rPr lang="en-US" dirty="0" smtClean="0"/>
              <a:t>message </a:t>
            </a:r>
            <a:r>
              <a:rPr lang="en-US" dirty="0"/>
              <a:t>can </a:t>
            </a:r>
            <a:r>
              <a:rPr lang="en-US" dirty="0" smtClean="0"/>
              <a:t>verify </a:t>
            </a:r>
            <a:r>
              <a:rPr lang="en-US" dirty="0"/>
              <a:t>the integrity of the </a:t>
            </a:r>
            <a:r>
              <a:rPr lang="en-US" dirty="0" smtClean="0"/>
              <a:t>message</a:t>
            </a:r>
          </a:p>
          <a:p>
            <a:pPr lvl="2"/>
            <a:r>
              <a:rPr lang="en-US" dirty="0" smtClean="0"/>
              <a:t>i.e</a:t>
            </a:r>
            <a:r>
              <a:rPr lang="en-US" dirty="0"/>
              <a:t>., that it has not been altered during </a:t>
            </a:r>
            <a:r>
              <a:rPr lang="en-US" dirty="0" smtClean="0"/>
              <a:t>transmission</a:t>
            </a:r>
            <a:endParaRPr lang="en-US" dirty="0"/>
          </a:p>
          <a:p>
            <a:r>
              <a:rPr lang="en-US" dirty="0" smtClean="0"/>
              <a:t>Secure </a:t>
            </a:r>
            <a:r>
              <a:rPr lang="en-US" dirty="0"/>
              <a:t>Three-Tier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model-view-controller components </a:t>
            </a:r>
            <a:r>
              <a:rPr lang="en-US" dirty="0" smtClean="0"/>
              <a:t>as </a:t>
            </a:r>
            <a:r>
              <a:rPr lang="en-US" dirty="0"/>
              <a:t>tiers (or layers) of a distributed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tier enforces security applicable to the </a:t>
            </a:r>
            <a:r>
              <a:rPr lang="en-US" dirty="0" smtClean="0"/>
              <a:t>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7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software design pattern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Fernandez developed </a:t>
            </a:r>
            <a:r>
              <a:rPr lang="en-US" sz="2000" dirty="0" smtClean="0"/>
              <a:t>a template to describe a design pattern</a:t>
            </a:r>
            <a:endParaRPr lang="en-US" sz="1600" dirty="0"/>
          </a:p>
          <a:p>
            <a:pPr lvl="1"/>
            <a:r>
              <a:rPr lang="en-US" sz="1600" dirty="0" smtClean="0"/>
              <a:t>Example</a:t>
            </a:r>
          </a:p>
          <a:p>
            <a:pPr lvl="1"/>
            <a:r>
              <a:rPr lang="en-US" sz="1600" dirty="0" smtClean="0"/>
              <a:t>Context</a:t>
            </a:r>
          </a:p>
          <a:p>
            <a:pPr lvl="1"/>
            <a:r>
              <a:rPr lang="en-US" sz="1600" dirty="0" smtClean="0"/>
              <a:t>Problem</a:t>
            </a:r>
          </a:p>
          <a:p>
            <a:pPr lvl="1"/>
            <a:r>
              <a:rPr lang="en-US" sz="1600" dirty="0" smtClean="0"/>
              <a:t>Solution</a:t>
            </a:r>
          </a:p>
          <a:p>
            <a:pPr lvl="1"/>
            <a:r>
              <a:rPr lang="en-US" sz="1600" dirty="0" smtClean="0"/>
              <a:t>Implementation</a:t>
            </a:r>
          </a:p>
          <a:p>
            <a:pPr lvl="1"/>
            <a:r>
              <a:rPr lang="en-US" sz="1600" dirty="0" smtClean="0"/>
              <a:t>Example resolved</a:t>
            </a:r>
          </a:p>
          <a:p>
            <a:pPr lvl="1"/>
            <a:r>
              <a:rPr lang="en-US" sz="1600" dirty="0" smtClean="0"/>
              <a:t>Consequences</a:t>
            </a:r>
          </a:p>
          <a:p>
            <a:pPr lvl="1"/>
            <a:r>
              <a:rPr lang="en-US" sz="1600" dirty="0" smtClean="0"/>
              <a:t>Known uses</a:t>
            </a:r>
          </a:p>
          <a:p>
            <a:pPr lvl="1"/>
            <a:r>
              <a:rPr lang="en-US" sz="1600" dirty="0" smtClean="0"/>
              <a:t>See also</a:t>
            </a:r>
          </a:p>
        </p:txBody>
      </p:sp>
    </p:spTree>
    <p:extLst>
      <p:ext uri="{BB962C8B-B14F-4D97-AF65-F5344CB8AC3E}">
        <p14:creationId xmlns:p14="http://schemas.microsoft.com/office/powerpoint/2010/main" val="354277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Symmetric Encryption Design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</a:t>
            </a:r>
          </a:p>
          <a:p>
            <a:pPr lvl="1"/>
            <a:r>
              <a:rPr lang="en-US" sz="1600" dirty="0" smtClean="0"/>
              <a:t>Alice sends sensitive data to Bob</a:t>
            </a:r>
          </a:p>
          <a:p>
            <a:pPr lvl="1"/>
            <a:r>
              <a:rPr lang="en-US" sz="1600" dirty="0" smtClean="0"/>
              <a:t>Eve can intercept this data; reads sensitive data</a:t>
            </a:r>
          </a:p>
          <a:p>
            <a:r>
              <a:rPr lang="en-US" sz="2000" dirty="0" smtClean="0"/>
              <a:t>Context</a:t>
            </a:r>
          </a:p>
          <a:p>
            <a:pPr lvl="1"/>
            <a:r>
              <a:rPr lang="en-US" sz="1600" dirty="0" smtClean="0"/>
              <a:t>Applications exchange sensitive information over insecure channels</a:t>
            </a:r>
          </a:p>
          <a:p>
            <a:r>
              <a:rPr lang="en-US" sz="2000" dirty="0" smtClean="0"/>
              <a:t>Problem</a:t>
            </a:r>
          </a:p>
          <a:p>
            <a:pPr lvl="1"/>
            <a:r>
              <a:rPr lang="en-US" sz="1600" dirty="0" smtClean="0"/>
              <a:t>Sensitive data may be read by unauthorized users while in transit (or at rest)</a:t>
            </a:r>
          </a:p>
          <a:p>
            <a:r>
              <a:rPr lang="en-US" sz="2000" dirty="0"/>
              <a:t>Solution</a:t>
            </a:r>
          </a:p>
          <a:p>
            <a:pPr lvl="1"/>
            <a:r>
              <a:rPr lang="en-US" sz="1600" dirty="0"/>
              <a:t>Sender: transform plaintext data into </a:t>
            </a:r>
            <a:r>
              <a:rPr lang="en-US" sz="1600" dirty="0" err="1"/>
              <a:t>ciphertext</a:t>
            </a:r>
            <a:r>
              <a:rPr lang="en-US" sz="1600" dirty="0"/>
              <a:t> using a secret key</a:t>
            </a:r>
          </a:p>
          <a:p>
            <a:pPr lvl="1"/>
            <a:r>
              <a:rPr lang="en-US" sz="1600" dirty="0"/>
              <a:t>Sender: transmit </a:t>
            </a:r>
            <a:r>
              <a:rPr lang="en-US" sz="1600" dirty="0" err="1"/>
              <a:t>ciphertext</a:t>
            </a:r>
            <a:r>
              <a:rPr lang="en-US" sz="1600" dirty="0"/>
              <a:t> over the insecure channel</a:t>
            </a:r>
          </a:p>
          <a:p>
            <a:pPr lvl="1"/>
            <a:r>
              <a:rPr lang="en-US" sz="1600" dirty="0"/>
              <a:t>Receiver: transform </a:t>
            </a:r>
            <a:r>
              <a:rPr lang="en-US" sz="1600" dirty="0" err="1"/>
              <a:t>ciphertext</a:t>
            </a:r>
            <a:r>
              <a:rPr lang="en-US" sz="1600" dirty="0"/>
              <a:t> into plaintext data using same secret </a:t>
            </a:r>
            <a:r>
              <a:rPr lang="en-US" sz="1600" dirty="0" smtClean="0"/>
              <a:t>key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4639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Symmetric Encryption Design Pattern</a:t>
            </a:r>
            <a:r>
              <a:rPr lang="en-US" sz="2000" dirty="0" smtClean="0"/>
              <a:t> 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600" dirty="0" smtClean="0"/>
              <a:t>Both sender and receiver need to agree on</a:t>
            </a:r>
          </a:p>
          <a:p>
            <a:pPr lvl="2"/>
            <a:r>
              <a:rPr lang="en-US" sz="1200" dirty="0" smtClean="0"/>
              <a:t>Cryptography algorithm</a:t>
            </a:r>
          </a:p>
          <a:p>
            <a:pPr lvl="2"/>
            <a:r>
              <a:rPr lang="en-US" sz="1200" dirty="0" smtClean="0"/>
              <a:t>Secret key</a:t>
            </a:r>
          </a:p>
          <a:p>
            <a:r>
              <a:rPr lang="en-US" sz="2000" dirty="0"/>
              <a:t>Example resolved</a:t>
            </a:r>
          </a:p>
          <a:p>
            <a:pPr lvl="1"/>
            <a:r>
              <a:rPr lang="en-US" sz="1600" dirty="0"/>
              <a:t>Alice encrypts sensitive data then sends </a:t>
            </a:r>
            <a:r>
              <a:rPr lang="en-US" sz="1600" dirty="0" err="1"/>
              <a:t>ciphertext</a:t>
            </a:r>
            <a:r>
              <a:rPr lang="en-US" sz="1600" dirty="0"/>
              <a:t> to Bob</a:t>
            </a:r>
          </a:p>
          <a:p>
            <a:pPr lvl="1"/>
            <a:r>
              <a:rPr lang="en-US" sz="1600" dirty="0"/>
              <a:t>Eve can still intercept this data; but cannot read sensitive data</a:t>
            </a:r>
          </a:p>
          <a:p>
            <a:r>
              <a:rPr lang="en-US" sz="2000" dirty="0"/>
              <a:t>Consequences</a:t>
            </a:r>
          </a:p>
          <a:p>
            <a:pPr lvl="1"/>
            <a:r>
              <a:rPr lang="en-US" sz="1600" dirty="0"/>
              <a:t>Key needs to be secret; need to share in secure way</a:t>
            </a:r>
          </a:p>
          <a:p>
            <a:pPr lvl="1"/>
            <a:r>
              <a:rPr lang="en-US" sz="1600" dirty="0"/>
              <a:t>Selection of crypto algorithm and key length impacts performance and level of </a:t>
            </a:r>
            <a:r>
              <a:rPr lang="en-US" sz="1600" dirty="0" smtClean="0"/>
              <a:t>security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361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Symmetric Encryption Design Pattern</a:t>
            </a:r>
            <a:r>
              <a:rPr lang="en-US" sz="2000" dirty="0" smtClean="0"/>
              <a:t> 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Known uses</a:t>
            </a:r>
          </a:p>
          <a:p>
            <a:pPr lvl="1"/>
            <a:r>
              <a:rPr lang="en-US" sz="1600" dirty="0" err="1" smtClean="0"/>
              <a:t>GNuPG</a:t>
            </a:r>
            <a:endParaRPr lang="en-US" sz="1600" dirty="0"/>
          </a:p>
          <a:p>
            <a:pPr lvl="1"/>
            <a:r>
              <a:rPr lang="en-US" sz="1600" dirty="0" err="1" smtClean="0"/>
              <a:t>OpenSSL</a:t>
            </a:r>
            <a:endParaRPr lang="en-US" sz="1600" dirty="0" smtClean="0"/>
          </a:p>
          <a:p>
            <a:pPr lvl="1"/>
            <a:r>
              <a:rPr lang="en-US" sz="1600" dirty="0" smtClean="0"/>
              <a:t>Java Cryptographic Extension</a:t>
            </a:r>
          </a:p>
          <a:p>
            <a:pPr lvl="1"/>
            <a:r>
              <a:rPr lang="en-US" sz="1600" dirty="0" smtClean="0"/>
              <a:t>.NET framework</a:t>
            </a:r>
          </a:p>
          <a:p>
            <a:pPr lvl="1"/>
            <a:r>
              <a:rPr lang="en-US" sz="1600" dirty="0" smtClean="0"/>
              <a:t>XML encryption</a:t>
            </a:r>
          </a:p>
          <a:p>
            <a:pPr lvl="1"/>
            <a:r>
              <a:rPr lang="en-US" sz="1600" dirty="0" smtClean="0"/>
              <a:t>Pretty Good Encryption (PGP)</a:t>
            </a:r>
          </a:p>
          <a:p>
            <a:r>
              <a:rPr lang="en-US" sz="2000" dirty="0" smtClean="0"/>
              <a:t>See also</a:t>
            </a:r>
          </a:p>
          <a:p>
            <a:pPr lvl="1"/>
            <a:r>
              <a:rPr lang="en-US" sz="1600" dirty="0" smtClean="0"/>
              <a:t>Secure channel communication pattern</a:t>
            </a:r>
          </a:p>
          <a:p>
            <a:pPr lvl="1"/>
            <a:r>
              <a:rPr lang="en-US" sz="1600" dirty="0" smtClean="0"/>
              <a:t>Asymmetric encryption</a:t>
            </a:r>
          </a:p>
          <a:p>
            <a:pPr lvl="1"/>
            <a:r>
              <a:rPr lang="en-US" sz="1600" dirty="0" smtClean="0"/>
              <a:t>Patterns for key management</a:t>
            </a:r>
          </a:p>
        </p:txBody>
      </p:sp>
    </p:spTree>
    <p:extLst>
      <p:ext uri="{BB962C8B-B14F-4D97-AF65-F5344CB8AC3E}">
        <p14:creationId xmlns:p14="http://schemas.microsoft.com/office/powerpoint/2010/main" val="3918462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Asymmetric Encryption Design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</a:t>
            </a:r>
          </a:p>
          <a:p>
            <a:pPr lvl="1"/>
            <a:r>
              <a:rPr lang="en-US" sz="1600" dirty="0" smtClean="0"/>
              <a:t>Alice needs to send sensitive data to Bob, but they do not share a secret key</a:t>
            </a:r>
          </a:p>
          <a:p>
            <a:pPr lvl="1"/>
            <a:r>
              <a:rPr lang="en-US" sz="1600" dirty="0" smtClean="0"/>
              <a:t>Eve can intercept this data; reads sensitive data</a:t>
            </a:r>
          </a:p>
          <a:p>
            <a:r>
              <a:rPr lang="en-US" sz="2000" dirty="0" smtClean="0"/>
              <a:t>Context</a:t>
            </a:r>
          </a:p>
          <a:p>
            <a:pPr lvl="1"/>
            <a:r>
              <a:rPr lang="en-US" sz="1600" dirty="0" smtClean="0"/>
              <a:t>Applications exchange sensitive information over insecure channels</a:t>
            </a:r>
          </a:p>
          <a:p>
            <a:r>
              <a:rPr lang="en-US" sz="2000" dirty="0" smtClean="0"/>
              <a:t>Problem</a:t>
            </a:r>
          </a:p>
          <a:p>
            <a:pPr lvl="1"/>
            <a:r>
              <a:rPr lang="en-US" sz="1600" dirty="0" smtClean="0"/>
              <a:t>Sensitive data may be read by unauthorized users while in transit (or at rest)</a:t>
            </a:r>
          </a:p>
          <a:p>
            <a:r>
              <a:rPr lang="en-US" sz="2000" dirty="0"/>
              <a:t>Solution</a:t>
            </a:r>
          </a:p>
          <a:p>
            <a:pPr lvl="1"/>
            <a:r>
              <a:rPr lang="en-US" sz="1600" dirty="0"/>
              <a:t>Sender: transform plaintext data into </a:t>
            </a:r>
            <a:r>
              <a:rPr lang="en-US" sz="1600" dirty="0" err="1"/>
              <a:t>ciphertext</a:t>
            </a:r>
            <a:r>
              <a:rPr lang="en-US" sz="1600" dirty="0"/>
              <a:t> using </a:t>
            </a:r>
            <a:r>
              <a:rPr lang="en-US" sz="1600" dirty="0" smtClean="0"/>
              <a:t>receiver’s public key</a:t>
            </a:r>
            <a:endParaRPr lang="en-US" sz="1600" dirty="0"/>
          </a:p>
          <a:p>
            <a:pPr lvl="1"/>
            <a:r>
              <a:rPr lang="en-US" sz="1600" dirty="0"/>
              <a:t>Sender: transmit </a:t>
            </a:r>
            <a:r>
              <a:rPr lang="en-US" sz="1600" dirty="0" err="1"/>
              <a:t>ciphertext</a:t>
            </a:r>
            <a:r>
              <a:rPr lang="en-US" sz="1600" dirty="0"/>
              <a:t> over the insecure channel</a:t>
            </a:r>
          </a:p>
          <a:p>
            <a:pPr lvl="1"/>
            <a:r>
              <a:rPr lang="en-US" sz="1600" dirty="0"/>
              <a:t>Receiver: transform </a:t>
            </a:r>
            <a:r>
              <a:rPr lang="en-US" sz="1600" dirty="0" err="1"/>
              <a:t>ciphertext</a:t>
            </a:r>
            <a:r>
              <a:rPr lang="en-US" sz="1600" dirty="0"/>
              <a:t> into plaintext data using </a:t>
            </a:r>
            <a:r>
              <a:rPr lang="en-US" sz="1600" dirty="0" smtClean="0"/>
              <a:t>their private key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414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Asymmetric Encryption Design Pattern</a:t>
            </a:r>
            <a:r>
              <a:rPr lang="en-US" sz="2000" dirty="0" smtClean="0"/>
              <a:t> 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600" dirty="0" smtClean="0"/>
              <a:t>Use well-known algorithm (e.g., RSA)</a:t>
            </a:r>
          </a:p>
          <a:p>
            <a:pPr lvl="1"/>
            <a:r>
              <a:rPr lang="en-US" sz="1600" dirty="0" smtClean="0"/>
              <a:t>Both sender and receiver need to agree on cryptography algorithm</a:t>
            </a:r>
          </a:p>
          <a:p>
            <a:r>
              <a:rPr lang="en-US" sz="2000" dirty="0" smtClean="0"/>
              <a:t>Example </a:t>
            </a:r>
            <a:r>
              <a:rPr lang="en-US" sz="2000" dirty="0"/>
              <a:t>resolved</a:t>
            </a:r>
          </a:p>
          <a:p>
            <a:pPr lvl="1"/>
            <a:r>
              <a:rPr lang="en-US" sz="1600" dirty="0"/>
              <a:t>Alice </a:t>
            </a:r>
            <a:r>
              <a:rPr lang="en-US" sz="1600" dirty="0" smtClean="0"/>
              <a:t>looks up Bob’s public key, uses to encrypt </a:t>
            </a:r>
            <a:r>
              <a:rPr lang="en-US" sz="1600" dirty="0"/>
              <a:t>sensitive data then sends </a:t>
            </a:r>
            <a:r>
              <a:rPr lang="en-US" sz="1600" dirty="0" err="1"/>
              <a:t>ciphertext</a:t>
            </a:r>
            <a:r>
              <a:rPr lang="en-US" sz="1600" dirty="0"/>
              <a:t> to Bob</a:t>
            </a:r>
          </a:p>
          <a:p>
            <a:pPr lvl="1"/>
            <a:r>
              <a:rPr lang="en-US" sz="1600" dirty="0"/>
              <a:t>Eve can still intercept this data; but cannot read sensitive </a:t>
            </a:r>
            <a:r>
              <a:rPr lang="en-US" sz="1600" dirty="0" smtClean="0"/>
              <a:t>data</a:t>
            </a:r>
          </a:p>
          <a:p>
            <a:pPr lvl="1"/>
            <a:r>
              <a:rPr lang="en-US" sz="1600" dirty="0" smtClean="0"/>
              <a:t>Bob can decrypt using his private key</a:t>
            </a:r>
            <a:endParaRPr lang="en-US" sz="1600" dirty="0"/>
          </a:p>
          <a:p>
            <a:r>
              <a:rPr lang="en-US" sz="2000" dirty="0"/>
              <a:t>Consequences</a:t>
            </a:r>
          </a:p>
          <a:p>
            <a:pPr lvl="1"/>
            <a:r>
              <a:rPr lang="en-US" sz="1600" dirty="0" smtClean="0"/>
              <a:t>Anyone can look up someone’s public key</a:t>
            </a:r>
            <a:endParaRPr lang="en-US" sz="1600" dirty="0"/>
          </a:p>
          <a:p>
            <a:pPr lvl="1"/>
            <a:r>
              <a:rPr lang="en-US" sz="1600" dirty="0"/>
              <a:t>Selection of crypto algorithm and key length impacts performance and level of </a:t>
            </a:r>
            <a:r>
              <a:rPr lang="en-US" sz="1600" dirty="0" smtClean="0"/>
              <a:t>security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546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software design patterns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/>
              <a:t>descriptions of some design patterns </a:t>
            </a:r>
            <a:r>
              <a:rPr lang="en-US" dirty="0" smtClean="0"/>
              <a:t>from</a:t>
            </a:r>
          </a:p>
          <a:p>
            <a:pPr lvl="1"/>
            <a:r>
              <a:rPr lang="en-US" dirty="0" smtClean="0"/>
              <a:t>Gamma, E., Helm, R., Johnson, R. and </a:t>
            </a:r>
            <a:r>
              <a:rPr lang="en-US" dirty="0" err="1" smtClean="0"/>
              <a:t>Vlissides</a:t>
            </a:r>
            <a:r>
              <a:rPr lang="en-US" dirty="0" smtClean="0"/>
              <a:t>, J. (1995). </a:t>
            </a:r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>. Addison Wesley.</a:t>
            </a:r>
          </a:p>
          <a:p>
            <a:pPr lvl="1"/>
            <a:r>
              <a:rPr lang="en-US" dirty="0" err="1" smtClean="0"/>
              <a:t>Larman</a:t>
            </a:r>
            <a:r>
              <a:rPr lang="en-US" dirty="0" smtClean="0"/>
              <a:t>, C. (2002). </a:t>
            </a:r>
            <a:r>
              <a:rPr lang="en-US" i="1" dirty="0" smtClean="0"/>
              <a:t>Applying UML and Patterns: An Introduction to Object-Oriented Analysis and Design and the Unified Process</a:t>
            </a:r>
            <a:r>
              <a:rPr lang="en-US" dirty="0" smtClean="0"/>
              <a:t>, Second Edition. Prentice Hall.</a:t>
            </a:r>
          </a:p>
          <a:p>
            <a:pPr lvl="1"/>
            <a:r>
              <a:rPr lang="en-US" dirty="0" smtClean="0"/>
              <a:t>Fernandez</a:t>
            </a:r>
            <a:r>
              <a:rPr lang="en-US" dirty="0"/>
              <a:t>, E.B. (2013). </a:t>
            </a:r>
            <a:r>
              <a:rPr lang="en-US" i="1" dirty="0" smtClean="0"/>
              <a:t>Security </a:t>
            </a:r>
            <a:r>
              <a:rPr lang="en-US" i="1" dirty="0"/>
              <a:t>Patterns in Practice: Designing Secure Architectures Using Software </a:t>
            </a:r>
            <a:r>
              <a:rPr lang="en-US" i="1" dirty="0" smtClean="0"/>
              <a:t>Patterns</a:t>
            </a:r>
            <a:r>
              <a:rPr lang="en-US" dirty="0" smtClean="0"/>
              <a:t>. </a:t>
            </a:r>
            <a:r>
              <a:rPr lang="en-US" dirty="0"/>
              <a:t>Wiley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53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Asymmetric Encryption Design Pattern</a:t>
            </a:r>
            <a:r>
              <a:rPr lang="en-US" sz="2000" dirty="0" smtClean="0"/>
              <a:t> 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Known uses</a:t>
            </a:r>
          </a:p>
          <a:p>
            <a:pPr lvl="1"/>
            <a:r>
              <a:rPr lang="en-US" sz="1600" dirty="0" err="1" smtClean="0"/>
              <a:t>GNuPG</a:t>
            </a:r>
            <a:endParaRPr lang="en-US" sz="1600" dirty="0"/>
          </a:p>
          <a:p>
            <a:pPr lvl="1"/>
            <a:r>
              <a:rPr lang="en-US" sz="1600" dirty="0" smtClean="0"/>
              <a:t>Java Cryptographic Extension</a:t>
            </a:r>
          </a:p>
          <a:p>
            <a:pPr lvl="1"/>
            <a:r>
              <a:rPr lang="en-US" sz="1600" dirty="0" smtClean="0"/>
              <a:t>.NET framework</a:t>
            </a:r>
          </a:p>
          <a:p>
            <a:pPr lvl="1"/>
            <a:r>
              <a:rPr lang="en-US" sz="1600" dirty="0" smtClean="0"/>
              <a:t>XML encryption</a:t>
            </a:r>
          </a:p>
          <a:p>
            <a:pPr lvl="1"/>
            <a:r>
              <a:rPr lang="en-US" sz="1600" dirty="0" smtClean="0"/>
              <a:t>Pretty Good Encryption (PGP)</a:t>
            </a:r>
          </a:p>
          <a:p>
            <a:r>
              <a:rPr lang="en-US" sz="2000" dirty="0" smtClean="0"/>
              <a:t>See also</a:t>
            </a:r>
          </a:p>
          <a:p>
            <a:pPr lvl="1"/>
            <a:r>
              <a:rPr lang="en-US" sz="1600" dirty="0" smtClean="0"/>
              <a:t>Secure channel communication pattern</a:t>
            </a:r>
          </a:p>
        </p:txBody>
      </p:sp>
    </p:spTree>
    <p:extLst>
      <p:ext uri="{BB962C8B-B14F-4D97-AF65-F5344CB8AC3E}">
        <p14:creationId xmlns:p14="http://schemas.microsoft.com/office/powerpoint/2010/main" val="1792894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Digital Signature with Hashing Design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</a:t>
            </a:r>
          </a:p>
          <a:p>
            <a:pPr lvl="1"/>
            <a:r>
              <a:rPr lang="en-US" sz="1600" dirty="0" smtClean="0"/>
              <a:t>Alice wants to send non-sensitive data to Bob</a:t>
            </a:r>
          </a:p>
          <a:p>
            <a:pPr lvl="1"/>
            <a:r>
              <a:rPr lang="en-US" sz="1600" dirty="0" smtClean="0"/>
              <a:t>Bob wants to make sure data came from Alice</a:t>
            </a:r>
          </a:p>
          <a:p>
            <a:pPr lvl="1"/>
            <a:r>
              <a:rPr lang="en-US" sz="1600" dirty="0"/>
              <a:t>Eve can intercept this </a:t>
            </a:r>
            <a:r>
              <a:rPr lang="en-US" sz="1600" dirty="0" smtClean="0"/>
              <a:t>data and modify it</a:t>
            </a:r>
            <a:endParaRPr lang="en-US" sz="1600" dirty="0"/>
          </a:p>
          <a:p>
            <a:r>
              <a:rPr lang="en-US" sz="2000" dirty="0" smtClean="0"/>
              <a:t>Context</a:t>
            </a:r>
          </a:p>
          <a:p>
            <a:pPr lvl="1"/>
            <a:r>
              <a:rPr lang="en-US" sz="1600" dirty="0"/>
              <a:t>Applications exchange </a:t>
            </a:r>
            <a:r>
              <a:rPr lang="en-US" sz="1600" dirty="0" smtClean="0"/>
              <a:t>information </a:t>
            </a:r>
            <a:r>
              <a:rPr lang="en-US" sz="1600" dirty="0"/>
              <a:t>over insecure </a:t>
            </a:r>
            <a:r>
              <a:rPr lang="en-US" sz="1600" dirty="0" smtClean="0"/>
              <a:t>channels</a:t>
            </a:r>
          </a:p>
          <a:p>
            <a:pPr lvl="1"/>
            <a:r>
              <a:rPr lang="en-US" sz="1600" dirty="0" smtClean="0"/>
              <a:t>Application may need to confirm integrity and origin of the data</a:t>
            </a:r>
            <a:endParaRPr lang="en-US" sz="1600" dirty="0"/>
          </a:p>
          <a:p>
            <a:r>
              <a:rPr lang="en-US" sz="2000" dirty="0" smtClean="0"/>
              <a:t>Problem</a:t>
            </a:r>
          </a:p>
          <a:p>
            <a:pPr lvl="1"/>
            <a:r>
              <a:rPr lang="en-US" sz="1600" dirty="0" smtClean="0"/>
              <a:t>Need to authenticate the origin of the message (data)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7404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Digital Signature with Hashing Design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Solution</a:t>
            </a:r>
          </a:p>
          <a:p>
            <a:pPr lvl="1"/>
            <a:r>
              <a:rPr lang="en-US" sz="1600" dirty="0"/>
              <a:t>Sender: </a:t>
            </a:r>
            <a:r>
              <a:rPr lang="en-US" sz="1600" dirty="0" smtClean="0"/>
              <a:t>compute digest on plaintext </a:t>
            </a:r>
            <a:r>
              <a:rPr lang="en-US" sz="1600" dirty="0"/>
              <a:t>data </a:t>
            </a:r>
            <a:r>
              <a:rPr lang="en-US" sz="1600" dirty="0" smtClean="0"/>
              <a:t>using a hash function</a:t>
            </a:r>
          </a:p>
          <a:p>
            <a:pPr lvl="1"/>
            <a:r>
              <a:rPr lang="en-US" sz="1600" dirty="0" smtClean="0"/>
              <a:t>Sender: transform plaintext data into </a:t>
            </a:r>
            <a:r>
              <a:rPr lang="en-US" sz="1600" dirty="0" err="1" smtClean="0"/>
              <a:t>ciphertext</a:t>
            </a:r>
            <a:r>
              <a:rPr lang="en-US" sz="1600" dirty="0" smtClean="0"/>
              <a:t> using sender’s private key</a:t>
            </a:r>
          </a:p>
          <a:p>
            <a:pPr lvl="1"/>
            <a:r>
              <a:rPr lang="en-US" sz="1600" dirty="0" smtClean="0"/>
              <a:t>Sender: send both digest and </a:t>
            </a:r>
            <a:r>
              <a:rPr lang="en-US" sz="1600" dirty="0" err="1" smtClean="0"/>
              <a:t>ciphertext</a:t>
            </a:r>
            <a:endParaRPr lang="en-US" sz="1600" dirty="0" smtClean="0"/>
          </a:p>
          <a:p>
            <a:pPr lvl="1"/>
            <a:r>
              <a:rPr lang="en-US" sz="1600" dirty="0" smtClean="0"/>
              <a:t>Receiver</a:t>
            </a:r>
            <a:r>
              <a:rPr lang="en-US" sz="1600" dirty="0"/>
              <a:t>: </a:t>
            </a:r>
            <a:r>
              <a:rPr lang="en-US" sz="1600" dirty="0" smtClean="0"/>
              <a:t>decrypt </a:t>
            </a:r>
            <a:r>
              <a:rPr lang="en-US" sz="1600" dirty="0" err="1" smtClean="0"/>
              <a:t>ciphertext</a:t>
            </a:r>
            <a:r>
              <a:rPr lang="en-US" sz="1600" dirty="0" smtClean="0"/>
              <a:t> using sender’s public key</a:t>
            </a:r>
          </a:p>
          <a:p>
            <a:pPr lvl="1"/>
            <a:r>
              <a:rPr lang="en-US" sz="1600" dirty="0" smtClean="0"/>
              <a:t>Receiver: compute digest on decrypted </a:t>
            </a:r>
            <a:r>
              <a:rPr lang="en-US" sz="1600" dirty="0" err="1" smtClean="0"/>
              <a:t>ciphertext</a:t>
            </a:r>
            <a:endParaRPr lang="en-US" sz="1600" dirty="0" smtClean="0"/>
          </a:p>
          <a:p>
            <a:pPr lvl="1"/>
            <a:r>
              <a:rPr lang="en-US" sz="1600" dirty="0" smtClean="0"/>
              <a:t>Receiver: compare its computed digest with digest received from sender</a:t>
            </a:r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600" dirty="0" smtClean="0"/>
              <a:t>Use a cryptographic hash function; these are better at producing unique digests that are hard to reverse into the original plaintext</a:t>
            </a:r>
          </a:p>
          <a:p>
            <a:pPr lvl="1"/>
            <a:r>
              <a:rPr lang="en-US" sz="1600" dirty="0" smtClean="0"/>
              <a:t>Sender and receiver must agree on hash function and asymmetric cryptographic algorithm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9123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Digital Signature with Hashing Design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 resolved</a:t>
            </a:r>
          </a:p>
          <a:p>
            <a:pPr lvl="1"/>
            <a:r>
              <a:rPr lang="en-US" sz="1600" dirty="0"/>
              <a:t>Alice </a:t>
            </a:r>
            <a:r>
              <a:rPr lang="en-US" sz="1600" dirty="0" smtClean="0"/>
              <a:t>now uses an asymmetric algorithm and a hash function to </a:t>
            </a:r>
            <a:r>
              <a:rPr lang="en-US" sz="1600" dirty="0"/>
              <a:t>send non-sensitive data to Bob</a:t>
            </a:r>
          </a:p>
          <a:p>
            <a:pPr lvl="1"/>
            <a:r>
              <a:rPr lang="en-US" sz="1600" dirty="0"/>
              <a:t>Bob </a:t>
            </a:r>
            <a:r>
              <a:rPr lang="en-US" sz="1600" dirty="0" smtClean="0"/>
              <a:t>verifies that his computed digest matches what Alice sent him</a:t>
            </a:r>
            <a:endParaRPr lang="en-US" sz="1600" dirty="0"/>
          </a:p>
          <a:p>
            <a:pPr lvl="1"/>
            <a:r>
              <a:rPr lang="en-US" sz="1600" dirty="0"/>
              <a:t>Eve can intercept this </a:t>
            </a:r>
            <a:r>
              <a:rPr lang="en-US" sz="1600" dirty="0" smtClean="0"/>
              <a:t>data, but cannot decrypt the data or use the hash digest</a:t>
            </a:r>
            <a:endParaRPr lang="en-US" sz="1600" dirty="0"/>
          </a:p>
          <a:p>
            <a:r>
              <a:rPr lang="en-US" sz="2000" dirty="0" smtClean="0"/>
              <a:t>Consequences</a:t>
            </a:r>
          </a:p>
          <a:p>
            <a:pPr lvl="1"/>
            <a:r>
              <a:rPr lang="en-US" sz="1600" dirty="0" smtClean="0"/>
              <a:t>Sender cannot deny that they sent the message (assuming their private key is only known by them)</a:t>
            </a:r>
            <a:endParaRPr lang="en-US" sz="1600" dirty="0"/>
          </a:p>
          <a:p>
            <a:r>
              <a:rPr lang="en-US" sz="2000" dirty="0"/>
              <a:t>Known </a:t>
            </a:r>
            <a:r>
              <a:rPr lang="en-US" sz="2000" dirty="0" smtClean="0"/>
              <a:t>uses</a:t>
            </a:r>
          </a:p>
          <a:p>
            <a:pPr lvl="1"/>
            <a:r>
              <a:rPr lang="en-US" sz="1600" dirty="0" err="1"/>
              <a:t>GNuPG</a:t>
            </a:r>
            <a:endParaRPr lang="en-US" sz="1600" dirty="0"/>
          </a:p>
          <a:p>
            <a:pPr lvl="1"/>
            <a:r>
              <a:rPr lang="en-US" sz="1600" dirty="0"/>
              <a:t>Java Cryptographic </a:t>
            </a:r>
            <a:r>
              <a:rPr lang="en-US" sz="1600" dirty="0" smtClean="0"/>
              <a:t>Architecture</a:t>
            </a:r>
            <a:endParaRPr lang="en-US" sz="1600" dirty="0"/>
          </a:p>
          <a:p>
            <a:pPr lvl="1"/>
            <a:r>
              <a:rPr lang="en-US" sz="1600" dirty="0"/>
              <a:t>.NET framework</a:t>
            </a:r>
          </a:p>
          <a:p>
            <a:pPr lvl="1"/>
            <a:r>
              <a:rPr lang="en-US" sz="1600" dirty="0"/>
              <a:t>XML </a:t>
            </a:r>
            <a:r>
              <a:rPr lang="en-US" sz="1600" dirty="0" smtClean="0"/>
              <a:t>signature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3489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Secure Three-Tier Architecture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Context</a:t>
            </a:r>
          </a:p>
          <a:p>
            <a:pPr lvl="1"/>
            <a:r>
              <a:rPr lang="en-US" sz="1600" dirty="0" smtClean="0"/>
              <a:t>Applicable to distributed systems in homogeneous or heterogeneous environments</a:t>
            </a:r>
            <a:endParaRPr lang="en-US" sz="1600" dirty="0"/>
          </a:p>
          <a:p>
            <a:r>
              <a:rPr lang="en-US" sz="2000" dirty="0" smtClean="0"/>
              <a:t>Problem</a:t>
            </a:r>
          </a:p>
          <a:p>
            <a:pPr lvl="1"/>
            <a:r>
              <a:rPr lang="en-US" sz="1600" dirty="0" smtClean="0"/>
              <a:t>Need to secure all tiers of system; having an insecure tier/layer invites attacks</a:t>
            </a:r>
          </a:p>
          <a:p>
            <a:pPr lvl="1"/>
            <a:r>
              <a:rPr lang="en-US" sz="1600" dirty="0" smtClean="0"/>
              <a:t>Attacks may come from legitimate users</a:t>
            </a:r>
          </a:p>
          <a:p>
            <a:pPr lvl="1"/>
            <a:r>
              <a:rPr lang="en-US" sz="1600" dirty="0" smtClean="0"/>
              <a:t>Provide services that are available through mostly transparent security features</a:t>
            </a:r>
          </a:p>
          <a:p>
            <a:pPr lvl="1"/>
            <a:r>
              <a:rPr lang="en-US" sz="1600" dirty="0" smtClean="0"/>
              <a:t>Be able to show that a user performed an action; that the user cannot deny an action they performed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933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Secure Three-Tier Architecture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Solution</a:t>
            </a:r>
          </a:p>
          <a:p>
            <a:pPr lvl="1"/>
            <a:r>
              <a:rPr lang="en-US" sz="1600" dirty="0" smtClean="0"/>
              <a:t>Apply appropriate security services to each layer/tier</a:t>
            </a:r>
          </a:p>
          <a:p>
            <a:pPr lvl="2"/>
            <a:r>
              <a:rPr lang="en-US" sz="1200" dirty="0" smtClean="0"/>
              <a:t>E.g., use encryption on data sent between the layers</a:t>
            </a:r>
          </a:p>
          <a:p>
            <a:pPr lvl="1"/>
            <a:r>
              <a:rPr lang="en-US" sz="1600" dirty="0" smtClean="0"/>
              <a:t>Presentation layer</a:t>
            </a:r>
          </a:p>
          <a:p>
            <a:pPr lvl="2"/>
            <a:r>
              <a:rPr lang="en-US" sz="1200" dirty="0" smtClean="0"/>
              <a:t>Require authentication and authorization of users</a:t>
            </a:r>
          </a:p>
          <a:p>
            <a:pPr lvl="1"/>
            <a:r>
              <a:rPr lang="en-US" sz="1600" dirty="0" smtClean="0"/>
              <a:t>Business layer</a:t>
            </a:r>
          </a:p>
          <a:p>
            <a:pPr lvl="2"/>
            <a:r>
              <a:rPr lang="en-US" sz="1200" dirty="0" smtClean="0"/>
              <a:t>Define a unified access control model</a:t>
            </a:r>
          </a:p>
          <a:p>
            <a:pPr lvl="1"/>
            <a:r>
              <a:rPr lang="en-US" sz="1600" dirty="0" smtClean="0"/>
              <a:t>Storage layer</a:t>
            </a:r>
          </a:p>
          <a:p>
            <a:pPr lvl="2"/>
            <a:r>
              <a:rPr lang="en-US" sz="1200" dirty="0" smtClean="0"/>
              <a:t>Consider encrypting sensitive data</a:t>
            </a:r>
            <a:endParaRPr lang="en-US" sz="1200" dirty="0"/>
          </a:p>
          <a:p>
            <a:r>
              <a:rPr lang="en-US" sz="2000" dirty="0" smtClean="0"/>
              <a:t>Implementation</a:t>
            </a:r>
          </a:p>
          <a:p>
            <a:pPr lvl="1"/>
            <a:r>
              <a:rPr lang="en-US" sz="1600" dirty="0" smtClean="0"/>
              <a:t>Define global authorization model</a:t>
            </a:r>
          </a:p>
          <a:p>
            <a:pPr lvl="1"/>
            <a:r>
              <a:rPr lang="en-US" sz="1600" dirty="0" smtClean="0"/>
              <a:t>Select authentication approaches based on needs of applications</a:t>
            </a:r>
          </a:p>
          <a:p>
            <a:pPr lvl="1"/>
            <a:r>
              <a:rPr lang="en-US" sz="1600" dirty="0" smtClean="0"/>
              <a:t>Select an encryption approach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0792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Fernandez </a:t>
            </a:r>
            <a:r>
              <a:rPr lang="en-US" dirty="0" smtClean="0"/>
              <a:t>Secure Three-Tier Architecture Pattern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Consequences</a:t>
            </a:r>
          </a:p>
          <a:p>
            <a:pPr lvl="1"/>
            <a:r>
              <a:rPr lang="en-US" sz="1600" dirty="0" smtClean="0"/>
              <a:t>Centralized security</a:t>
            </a:r>
          </a:p>
          <a:p>
            <a:pPr lvl="2"/>
            <a:r>
              <a:rPr lang="en-US" sz="1200" dirty="0" smtClean="0"/>
              <a:t>Authorization constraints, authentication information and logging repositories</a:t>
            </a:r>
          </a:p>
          <a:p>
            <a:pPr lvl="1"/>
            <a:r>
              <a:rPr lang="en-US" sz="1600" dirty="0" smtClean="0"/>
              <a:t>All layers apply security restrictions</a:t>
            </a:r>
          </a:p>
          <a:p>
            <a:pPr lvl="2"/>
            <a:r>
              <a:rPr lang="en-US" sz="1200" dirty="0" smtClean="0"/>
              <a:t>Security is transparent to user (if possible)</a:t>
            </a:r>
          </a:p>
          <a:p>
            <a:pPr lvl="1"/>
            <a:r>
              <a:rPr lang="en-US" sz="1600" dirty="0" smtClean="0"/>
              <a:t>Availability</a:t>
            </a:r>
          </a:p>
          <a:p>
            <a:pPr lvl="1"/>
            <a:r>
              <a:rPr lang="en-US" sz="1600" dirty="0" smtClean="0"/>
              <a:t>Non-repudiation</a:t>
            </a:r>
          </a:p>
          <a:p>
            <a:pPr lvl="1"/>
            <a:r>
              <a:rPr lang="en-US" sz="1600" dirty="0" smtClean="0"/>
              <a:t>Consider security overhead</a:t>
            </a:r>
            <a:endParaRPr lang="en-US" sz="1600" dirty="0"/>
          </a:p>
          <a:p>
            <a:r>
              <a:rPr lang="en-US" sz="2000" dirty="0"/>
              <a:t>Known </a:t>
            </a:r>
            <a:r>
              <a:rPr lang="en-US" sz="2000" dirty="0" smtClean="0"/>
              <a:t>uses</a:t>
            </a:r>
          </a:p>
          <a:p>
            <a:pPr lvl="1"/>
            <a:r>
              <a:rPr lang="en-US" sz="1600" dirty="0" smtClean="0"/>
              <a:t>Web services, distributed apps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117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Software Design Pattern Templates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088988"/>
              </p:ext>
            </p:extLst>
          </p:nvPr>
        </p:nvGraphicFramePr>
        <p:xfrm>
          <a:off x="685800" y="1903413"/>
          <a:ext cx="76962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16309574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421059992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56530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Fernandez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9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7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Intent</a:t>
                      </a:r>
                    </a:p>
                    <a:p>
                      <a:r>
                        <a:rPr lang="en-US" dirty="0" smtClean="0"/>
                        <a:t>Motivation</a:t>
                      </a:r>
                    </a:p>
                    <a:p>
                      <a:r>
                        <a:rPr lang="en-US" dirty="0" smtClean="0"/>
                        <a:t>Applicability</a:t>
                      </a:r>
                    </a:p>
                    <a:p>
                      <a:r>
                        <a:rPr lang="en-US" dirty="0" smtClean="0"/>
                        <a:t>Structure</a:t>
                      </a:r>
                    </a:p>
                    <a:p>
                      <a:r>
                        <a:rPr lang="en-US" dirty="0" smtClean="0"/>
                        <a:t>Participants</a:t>
                      </a:r>
                    </a:p>
                    <a:p>
                      <a:r>
                        <a:rPr lang="en-US" dirty="0" smtClean="0"/>
                        <a:t>Collaborations</a:t>
                      </a:r>
                    </a:p>
                    <a:p>
                      <a:r>
                        <a:rPr lang="en-US" dirty="0" smtClean="0"/>
                        <a:t>Consequences</a:t>
                      </a:r>
                    </a:p>
                    <a:p>
                      <a:r>
                        <a:rPr lang="en-US" dirty="0" smtClean="0"/>
                        <a:t>Implementation</a:t>
                      </a:r>
                    </a:p>
                    <a:p>
                      <a:r>
                        <a:rPr lang="en-US" dirty="0" smtClean="0"/>
                        <a:t>Sample code</a:t>
                      </a:r>
                    </a:p>
                    <a:p>
                      <a:r>
                        <a:rPr lang="en-US" dirty="0" smtClean="0"/>
                        <a:t>Known uses</a:t>
                      </a:r>
                    </a:p>
                    <a:p>
                      <a:r>
                        <a:rPr lang="en-US" dirty="0" smtClean="0"/>
                        <a:t>Related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</a:p>
                    <a:p>
                      <a:r>
                        <a:rPr lang="en-US" dirty="0" smtClean="0"/>
                        <a:t>Solution</a:t>
                      </a:r>
                    </a:p>
                    <a:p>
                      <a:r>
                        <a:rPr lang="en-US" dirty="0" smtClean="0"/>
                        <a:t>Discussion</a:t>
                      </a:r>
                    </a:p>
                    <a:p>
                      <a:r>
                        <a:rPr lang="en-US" dirty="0" smtClean="0"/>
                        <a:t>Contraindications</a:t>
                      </a:r>
                    </a:p>
                    <a:p>
                      <a:r>
                        <a:rPr lang="en-US" dirty="0" smtClean="0"/>
                        <a:t>Benefits</a:t>
                      </a:r>
                    </a:p>
                    <a:p>
                      <a:r>
                        <a:rPr lang="en-US" dirty="0" smtClean="0"/>
                        <a:t>Related patterns/principles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</a:p>
                    <a:p>
                      <a:r>
                        <a:rPr lang="en-US" dirty="0" smtClean="0"/>
                        <a:t>Context</a:t>
                      </a:r>
                    </a:p>
                    <a:p>
                      <a:r>
                        <a:rPr lang="en-US" dirty="0" smtClean="0"/>
                        <a:t>Problem</a:t>
                      </a:r>
                    </a:p>
                    <a:p>
                      <a:r>
                        <a:rPr lang="en-US" dirty="0" smtClean="0"/>
                        <a:t>Solution</a:t>
                      </a:r>
                    </a:p>
                    <a:p>
                      <a:r>
                        <a:rPr lang="en-US" dirty="0" smtClean="0"/>
                        <a:t>Implementation</a:t>
                      </a:r>
                    </a:p>
                    <a:p>
                      <a:r>
                        <a:rPr lang="en-US" dirty="0" smtClean="0"/>
                        <a:t>Example resolved</a:t>
                      </a:r>
                    </a:p>
                    <a:p>
                      <a:r>
                        <a:rPr lang="en-US" dirty="0" smtClean="0"/>
                        <a:t>Consequences</a:t>
                      </a:r>
                    </a:p>
                    <a:p>
                      <a:r>
                        <a:rPr lang="en-US" dirty="0" smtClean="0"/>
                        <a:t>Known uses</a:t>
                      </a:r>
                    </a:p>
                    <a:p>
                      <a:r>
                        <a:rPr lang="en-US" dirty="0" smtClean="0"/>
                        <a:t>See also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7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20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Sample Design Patterns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</a:t>
            </a:r>
            <a:r>
              <a:rPr lang="en-US" dirty="0"/>
              <a:t>their patterns by </a:t>
            </a:r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Creational</a:t>
            </a:r>
          </a:p>
          <a:p>
            <a:pPr lvl="2"/>
            <a:r>
              <a:rPr lang="en-US" dirty="0" smtClean="0"/>
              <a:t>Purpose: object creation</a:t>
            </a:r>
          </a:p>
          <a:p>
            <a:pPr lvl="2"/>
            <a:r>
              <a:rPr lang="en-US" dirty="0" smtClean="0"/>
              <a:t>Five creational patterns</a:t>
            </a:r>
          </a:p>
          <a:p>
            <a:pPr lvl="1"/>
            <a:r>
              <a:rPr lang="en-US" dirty="0" smtClean="0"/>
              <a:t>Structural</a:t>
            </a:r>
          </a:p>
          <a:p>
            <a:pPr lvl="2"/>
            <a:r>
              <a:rPr lang="en-US" dirty="0" smtClean="0"/>
              <a:t>Purpose: deal with composition of classes or objects</a:t>
            </a:r>
          </a:p>
          <a:p>
            <a:pPr lvl="2"/>
            <a:r>
              <a:rPr lang="en-US" dirty="0" smtClean="0"/>
              <a:t>Seven structural patterns</a:t>
            </a:r>
          </a:p>
          <a:p>
            <a:pPr lvl="1"/>
            <a:r>
              <a:rPr lang="en-US" dirty="0" smtClean="0"/>
              <a:t>Behavioral</a:t>
            </a:r>
          </a:p>
          <a:p>
            <a:pPr lvl="2"/>
            <a:r>
              <a:rPr lang="en-US" dirty="0" smtClean="0"/>
              <a:t>Purpose: describe ways </a:t>
            </a:r>
            <a:r>
              <a:rPr lang="en-US" dirty="0"/>
              <a:t>in which classes or objects interact with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Eleven 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96108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Sample Creational Design Patterns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only one object instance to be created for the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global (i.e., public) method that provides access to this one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Abstract Factory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an interface for creating object instances where </a:t>
            </a:r>
            <a:r>
              <a:rPr lang="en-US" dirty="0" smtClean="0"/>
              <a:t>objects </a:t>
            </a:r>
            <a:r>
              <a:rPr lang="en-US" dirty="0"/>
              <a:t>are related without needing to specify their concrete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an interface for creating an object where subclasses decide which class to </a:t>
            </a:r>
            <a:r>
              <a:rPr lang="en-US" dirty="0" smtClean="0"/>
              <a:t>instantiate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2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Sample Structural Design Patterns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Facade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unified interface for a bunch of interfaces within a </a:t>
            </a:r>
            <a:r>
              <a:rPr lang="en-US" dirty="0" smtClean="0"/>
              <a:t>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4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GoF</a:t>
            </a:r>
            <a:r>
              <a:rPr lang="en-US" dirty="0" smtClean="0"/>
              <a:t> Sample Behavioral Design Patterns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Encapsulates </a:t>
            </a:r>
            <a:r>
              <a:rPr lang="en-US" dirty="0"/>
              <a:t>a request as an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Iterator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sequential access to elements (i.e., objects) within a container (or aggregate)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5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software design pattern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GoF</a:t>
            </a:r>
            <a:r>
              <a:rPr lang="en-US" sz="2000" dirty="0" smtClean="0"/>
              <a:t> developed a template to describe a design pattern</a:t>
            </a:r>
          </a:p>
          <a:p>
            <a:pPr lvl="1"/>
            <a:r>
              <a:rPr lang="en-US" sz="1600" dirty="0" smtClean="0"/>
              <a:t>Intent</a:t>
            </a:r>
          </a:p>
          <a:p>
            <a:pPr lvl="1"/>
            <a:r>
              <a:rPr lang="en-US" sz="1600" dirty="0" smtClean="0"/>
              <a:t>Motivation</a:t>
            </a:r>
          </a:p>
          <a:p>
            <a:pPr lvl="1"/>
            <a:r>
              <a:rPr lang="en-US" sz="1600" dirty="0" smtClean="0"/>
              <a:t>Applicability</a:t>
            </a:r>
          </a:p>
          <a:p>
            <a:pPr lvl="1"/>
            <a:r>
              <a:rPr lang="en-US" sz="1600" dirty="0" smtClean="0"/>
              <a:t>Structure</a:t>
            </a:r>
          </a:p>
          <a:p>
            <a:pPr lvl="1"/>
            <a:r>
              <a:rPr lang="en-US" sz="1600" dirty="0" smtClean="0"/>
              <a:t>Participants</a:t>
            </a:r>
          </a:p>
          <a:p>
            <a:pPr lvl="1"/>
            <a:r>
              <a:rPr lang="en-US" sz="1600" dirty="0" smtClean="0"/>
              <a:t>Collaborations</a:t>
            </a:r>
          </a:p>
          <a:p>
            <a:pPr lvl="1"/>
            <a:r>
              <a:rPr lang="en-US" sz="1600" dirty="0" smtClean="0"/>
              <a:t>Consequences</a:t>
            </a:r>
          </a:p>
          <a:p>
            <a:pPr lvl="1"/>
            <a:r>
              <a:rPr lang="en-US" sz="1600" dirty="0" smtClean="0"/>
              <a:t>Implementation</a:t>
            </a:r>
          </a:p>
          <a:p>
            <a:pPr lvl="1"/>
            <a:r>
              <a:rPr lang="en-US" sz="1600" dirty="0" smtClean="0"/>
              <a:t>Sample code</a:t>
            </a:r>
          </a:p>
          <a:p>
            <a:pPr lvl="1"/>
            <a:r>
              <a:rPr lang="en-US" sz="1600" dirty="0" smtClean="0"/>
              <a:t>Known uses</a:t>
            </a:r>
          </a:p>
          <a:p>
            <a:pPr lvl="1"/>
            <a:r>
              <a:rPr lang="en-US" sz="1600" dirty="0" smtClean="0"/>
              <a:t>Related patterns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6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2891</TotalTime>
  <Words>2921</Words>
  <Application>Microsoft Office PowerPoint</Application>
  <PresentationFormat>On-screen Show (4:3)</PresentationFormat>
  <Paragraphs>516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Comic Sans MS</vt:lpstr>
      <vt:lpstr>Courier New</vt:lpstr>
      <vt:lpstr>Times New Roman</vt:lpstr>
      <vt:lpstr>Crayons</vt:lpstr>
      <vt:lpstr>Introduction to Design Patterns</vt:lpstr>
      <vt:lpstr>What is a software design pattern?</vt:lpstr>
      <vt:lpstr>Software design patterns: Brief History</vt:lpstr>
      <vt:lpstr>Examples of software design patterns</vt:lpstr>
      <vt:lpstr>GoF Sample Design Patterns</vt:lpstr>
      <vt:lpstr>GoF Sample Creational Design Patterns</vt:lpstr>
      <vt:lpstr>GoF Sample Structural Design Patterns</vt:lpstr>
      <vt:lpstr>GoF Sample Behavioral Design Patterns</vt:lpstr>
      <vt:lpstr>What does a software design pattern look like?</vt:lpstr>
      <vt:lpstr>GoF Singleton Design Pattern</vt:lpstr>
      <vt:lpstr>GoF Singleton Design Pattern</vt:lpstr>
      <vt:lpstr>GoF Singleton Design Pattern</vt:lpstr>
      <vt:lpstr>GoF Singleton Design Pattern</vt:lpstr>
      <vt:lpstr>GoF Facade Design Pattern</vt:lpstr>
      <vt:lpstr>GoF Facade Design Pattern</vt:lpstr>
      <vt:lpstr>GoF Facade Design Pattern</vt:lpstr>
      <vt:lpstr>GoF Facade Design Pattern</vt:lpstr>
      <vt:lpstr>GoF Iterator Design Pattern</vt:lpstr>
      <vt:lpstr>GoF Iterator Design Pattern</vt:lpstr>
      <vt:lpstr>GoF Iterator Design Pattern</vt:lpstr>
      <vt:lpstr>GoF Iterator Design Pattern</vt:lpstr>
      <vt:lpstr>Larman Sample Design Patterns</vt:lpstr>
      <vt:lpstr>Larman Sample Design Patterns (cont’d)</vt:lpstr>
      <vt:lpstr>What does a software design pattern look like?</vt:lpstr>
      <vt:lpstr>Larman Creator Design Pattern</vt:lpstr>
      <vt:lpstr>Larman Creator Design Pattern (cont’d)</vt:lpstr>
      <vt:lpstr>Larman Low Coupling Design Pattern</vt:lpstr>
      <vt:lpstr>Larman Low Coupling Design Pattern (cont’d)</vt:lpstr>
      <vt:lpstr>Larman High Cohesion Design Pattern</vt:lpstr>
      <vt:lpstr>Larman High Cohesion Design Pattern (cont’d)</vt:lpstr>
      <vt:lpstr>Fernandez Sample Security Design Patterns</vt:lpstr>
      <vt:lpstr>Fernandez Sample Security Design Patterns (cont’d)</vt:lpstr>
      <vt:lpstr>Fernandez Sample Security Design Patterns (cont’d)</vt:lpstr>
      <vt:lpstr>What does a software design pattern look like?</vt:lpstr>
      <vt:lpstr>Fernandez Symmetric Encryption Design Pattern</vt:lpstr>
      <vt:lpstr>Fernandez Symmetric Encryption Design Pattern (cont’d)</vt:lpstr>
      <vt:lpstr>Fernandez Symmetric Encryption Design Pattern (cont’d)</vt:lpstr>
      <vt:lpstr>Fernandez Asymmetric Encryption Design Pattern</vt:lpstr>
      <vt:lpstr>Fernandez Asymmetric Encryption Design Pattern (cont’d)</vt:lpstr>
      <vt:lpstr>Fernandez Asymmetric Encryption Design Pattern (cont’d)</vt:lpstr>
      <vt:lpstr>Fernandez Digital Signature with Hashing Design Pattern</vt:lpstr>
      <vt:lpstr>Fernandez Digital Signature with Hashing Design Pattern</vt:lpstr>
      <vt:lpstr>Fernandez Digital Signature with Hashing Design Pattern</vt:lpstr>
      <vt:lpstr>Fernandez Secure Three-Tier Architecture Pattern</vt:lpstr>
      <vt:lpstr>Fernandez Secure Three-Tier Architecture Pattern</vt:lpstr>
      <vt:lpstr>Fernandez Secure Three-Tier Architecture Pattern</vt:lpstr>
      <vt:lpstr>Summary: Software Design Pattern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417</cp:revision>
  <dcterms:created xsi:type="dcterms:W3CDTF">2001-08-03T20:20:12Z</dcterms:created>
  <dcterms:modified xsi:type="dcterms:W3CDTF">2018-04-09T16:40:44Z</dcterms:modified>
</cp:coreProperties>
</file>