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29" r:id="rId1"/>
  </p:sldMasterIdLst>
  <p:notesMasterIdLst>
    <p:notesMasterId r:id="rId4"/>
  </p:notesMasterIdLst>
  <p:handoutMasterIdLst>
    <p:handoutMasterId r:id="rId5"/>
  </p:handoutMasterIdLst>
  <p:sldIdLst>
    <p:sldId id="268" r:id="rId2"/>
    <p:sldId id="270" r:id="rId3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4" autoAdjust="0"/>
  </p:normalViewPr>
  <p:slideViewPr>
    <p:cSldViewPr snapToObjects="1">
      <p:cViewPr varScale="1">
        <p:scale>
          <a:sx n="87" d="100"/>
          <a:sy n="87" d="100"/>
        </p:scale>
        <p:origin x="702" y="60"/>
      </p:cViewPr>
      <p:guideLst>
        <p:guide orient="horz" pos="2160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>
        <p:scale>
          <a:sx n="100" d="100"/>
          <a:sy n="100" d="100"/>
        </p:scale>
        <p:origin x="-1770" y="-72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0" y="0"/>
            <a:ext cx="6985000" cy="309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tabLst>
                <a:tab pos="3252788" algn="ctr"/>
              </a:tabLst>
            </a:pPr>
            <a:r>
              <a:rPr lang="en-US" sz="1400" dirty="0">
                <a:latin typeface="Times New Roman" pitchFamily="18" charset="0"/>
              </a:rPr>
              <a:t>	CSC </a:t>
            </a:r>
            <a:r>
              <a:rPr lang="en-US" sz="1400" dirty="0" smtClean="0">
                <a:latin typeface="Times New Roman" pitchFamily="18" charset="0"/>
              </a:rPr>
              <a:t>276 Object-oriented Software Design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0" y="9036050"/>
            <a:ext cx="698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3252788" algn="ctr"/>
              </a:tabLst>
            </a:pPr>
            <a:r>
              <a:rPr lang="en-US" sz="1000">
                <a:latin typeface="Times New Roman" pitchFamily="18" charset="0"/>
              </a:rPr>
              <a:t>	Page </a:t>
            </a:r>
            <a:fld id="{F81CEBF6-126F-49D6-AB7D-5B8982910A1D}" type="slidenum">
              <a:rPr lang="en-US" sz="1000">
                <a:latin typeface="Times New Roman" pitchFamily="18" charset="0"/>
              </a:rPr>
              <a:pPr defTabSz="930275">
                <a:spcBef>
                  <a:spcPct val="50000"/>
                </a:spcBef>
                <a:tabLst>
                  <a:tab pos="3252788" algn="ctr"/>
                </a:tabLst>
              </a:pPr>
              <a:t>‹#›</a:t>
            </a:fld>
            <a:endParaRPr lang="en-US" sz="1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895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5138" y="4410075"/>
            <a:ext cx="60547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0" y="0"/>
            <a:ext cx="69850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6569075" algn="r"/>
              </a:tabLst>
            </a:pPr>
            <a:r>
              <a:rPr lang="en-US" sz="1400">
                <a:latin typeface="Times New Roman" pitchFamily="18" charset="0"/>
              </a:rPr>
              <a:t>CSC171 Course Introduction	Page </a:t>
            </a:r>
            <a:fld id="{E06E57EB-5F38-4923-98FC-0446A2F8967B}" type="slidenum">
              <a:rPr lang="en-US" sz="1400">
                <a:latin typeface="Times New Roman" pitchFamily="18" charset="0"/>
              </a:rPr>
              <a:pPr defTabSz="930275">
                <a:spcBef>
                  <a:spcPct val="50000"/>
                </a:spcBef>
                <a:tabLst>
                  <a:tab pos="6569075" algn="r"/>
                </a:tabLst>
              </a:pPr>
              <a:t>‹#›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677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 anchor="b" anchorCtr="0"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5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75464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275465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66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67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5468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275469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0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1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2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3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75474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275475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76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77" name="Freeform 21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5478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275479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0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1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2" name="Freeform 26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3" name="Freeform 27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75484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485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03413"/>
            <a:ext cx="3771900" cy="434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03413"/>
            <a:ext cx="3771900" cy="434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reeform 2"/>
          <p:cNvSpPr>
            <a:spLocks/>
          </p:cNvSpPr>
          <p:nvPr/>
        </p:nvSpPr>
        <p:spPr bwMode="auto">
          <a:xfrm rot="-3172564">
            <a:off x="7987507" y="-15081"/>
            <a:ext cx="1162050" cy="2084387"/>
          </a:xfrm>
          <a:custGeom>
            <a:avLst/>
            <a:gdLst/>
            <a:ahLst/>
            <a:cxnLst>
              <a:cxn ang="0">
                <a:pos x="2903" y="433"/>
              </a:cxn>
              <a:cxn ang="0">
                <a:pos x="2565" y="80"/>
              </a:cxn>
              <a:cxn ang="0">
                <a:pos x="2241" y="0"/>
              </a:cxn>
              <a:cxn ang="0">
                <a:pos x="110" y="2811"/>
              </a:cxn>
              <a:cxn ang="0">
                <a:pos x="110" y="3228"/>
              </a:cxn>
              <a:cxn ang="0">
                <a:pos x="0" y="3631"/>
              </a:cxn>
              <a:cxn ang="0">
                <a:pos x="72" y="3686"/>
              </a:cxn>
              <a:cxn ang="0">
                <a:pos x="441" y="3355"/>
              </a:cxn>
              <a:cxn ang="0">
                <a:pos x="740" y="3228"/>
              </a:cxn>
              <a:cxn ang="0">
                <a:pos x="2903" y="433"/>
              </a:cxn>
              <a:cxn ang="0">
                <a:pos x="2903" y="433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1945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744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3413"/>
            <a:ext cx="7696200" cy="434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4440" name="Freeform 8"/>
          <p:cNvSpPr>
            <a:spLocks/>
          </p:cNvSpPr>
          <p:nvPr/>
        </p:nvSpPr>
        <p:spPr bwMode="auto">
          <a:xfrm rot="-3172564">
            <a:off x="7992269" y="24607"/>
            <a:ext cx="1165225" cy="2097087"/>
          </a:xfrm>
          <a:custGeom>
            <a:avLst/>
            <a:gdLst/>
            <a:ahLst/>
            <a:cxnLst>
              <a:cxn ang="0">
                <a:pos x="2293" y="0"/>
              </a:cxn>
              <a:cxn ang="0">
                <a:pos x="130" y="2835"/>
              </a:cxn>
              <a:cxn ang="0">
                <a:pos x="131" y="3201"/>
              </a:cxn>
              <a:cxn ang="0">
                <a:pos x="0" y="3633"/>
              </a:cxn>
              <a:cxn ang="0">
                <a:pos x="50" y="3703"/>
              </a:cxn>
              <a:cxn ang="0">
                <a:pos x="422" y="3352"/>
              </a:cxn>
              <a:cxn ang="0">
                <a:pos x="763" y="3220"/>
              </a:cxn>
              <a:cxn ang="0">
                <a:pos x="2911" y="428"/>
              </a:cxn>
              <a:cxn ang="0">
                <a:pos x="2589" y="96"/>
              </a:cxn>
              <a:cxn ang="0">
                <a:pos x="2293" y="0"/>
              </a:cxn>
              <a:cxn ang="0">
                <a:pos x="2293" y="0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4441" name="Freeform 9"/>
          <p:cNvSpPr>
            <a:spLocks/>
          </p:cNvSpPr>
          <p:nvPr/>
        </p:nvSpPr>
        <p:spPr bwMode="auto">
          <a:xfrm rot="-3172564">
            <a:off x="7927975" y="192088"/>
            <a:ext cx="1025525" cy="1571625"/>
          </a:xfrm>
          <a:custGeom>
            <a:avLst/>
            <a:gdLst/>
            <a:ahLst/>
            <a:cxnLst>
              <a:cxn ang="0">
                <a:pos x="0" y="2485"/>
              </a:cxn>
              <a:cxn ang="0">
                <a:pos x="432" y="2553"/>
              </a:cxn>
              <a:cxn ang="0">
                <a:pos x="736" y="2777"/>
              </a:cxn>
              <a:cxn ang="0">
                <a:pos x="2561" y="399"/>
              </a:cxn>
              <a:cxn ang="0">
                <a:pos x="2118" y="82"/>
              </a:cxn>
              <a:cxn ang="0">
                <a:pos x="1898" y="0"/>
              </a:cxn>
              <a:cxn ang="0">
                <a:pos x="0" y="2485"/>
              </a:cxn>
              <a:cxn ang="0">
                <a:pos x="0" y="248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74469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274470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471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4472" name="Group 40"/>
          <p:cNvGrpSpPr>
            <a:grpSpLocks/>
          </p:cNvGrpSpPr>
          <p:nvPr/>
        </p:nvGrpSpPr>
        <p:grpSpPr bwMode="auto">
          <a:xfrm>
            <a:off x="7467600" y="90488"/>
            <a:ext cx="2133600" cy="1911350"/>
            <a:chOff x="4610" y="57"/>
            <a:chExt cx="1344" cy="1204"/>
          </a:xfrm>
        </p:grpSpPr>
        <p:grpSp>
          <p:nvGrpSpPr>
            <p:cNvPr id="274473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274474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/>
                <a:ahLst/>
                <a:cxnLst>
                  <a:cxn ang="0">
                    <a:pos x="123" y="9"/>
                  </a:cxn>
                  <a:cxn ang="0">
                    <a:pos x="131" y="342"/>
                  </a:cxn>
                  <a:cxn ang="0">
                    <a:pos x="0" y="806"/>
                  </a:cxn>
                  <a:cxn ang="0">
                    <a:pos x="79" y="789"/>
                  </a:cxn>
                  <a:cxn ang="0">
                    <a:pos x="218" y="376"/>
                  </a:cxn>
                  <a:cxn ang="0">
                    <a:pos x="245" y="0"/>
                  </a:cxn>
                  <a:cxn ang="0">
                    <a:pos x="123" y="9"/>
                  </a:cxn>
                  <a:cxn ang="0">
                    <a:pos x="123" y="9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4475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274476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98" y="184"/>
                    </a:cxn>
                    <a:cxn ang="0">
                      <a:pos x="500" y="349"/>
                    </a:cxn>
                    <a:cxn ang="0">
                      <a:pos x="604" y="140"/>
                    </a:cxn>
                    <a:cxn ang="0">
                      <a:pos x="359" y="9"/>
                    </a:cxn>
                    <a:cxn ang="0">
                      <a:pos x="464" y="184"/>
                    </a:cxn>
                    <a:cxn ang="0">
                      <a:pos x="131" y="17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7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/>
                  <a:ahLst/>
                  <a:cxnLst>
                    <a:cxn ang="0">
                      <a:pos x="741" y="129"/>
                    </a:cxn>
                    <a:cxn ang="0">
                      <a:pos x="485" y="352"/>
                    </a:cxn>
                    <a:cxn ang="0">
                      <a:pos x="163" y="762"/>
                    </a:cxn>
                    <a:cxn ang="0">
                      <a:pos x="0" y="1101"/>
                    </a:cxn>
                    <a:cxn ang="0">
                      <a:pos x="59" y="1230"/>
                    </a:cxn>
                    <a:cxn ang="0">
                      <a:pos x="262" y="1201"/>
                    </a:cxn>
                    <a:cxn ang="0">
                      <a:pos x="578" y="914"/>
                    </a:cxn>
                    <a:cxn ang="0">
                      <a:pos x="876" y="534"/>
                    </a:cxn>
                    <a:cxn ang="0">
                      <a:pos x="1034" y="270"/>
                    </a:cxn>
                    <a:cxn ang="0">
                      <a:pos x="1064" y="84"/>
                    </a:cxn>
                    <a:cxn ang="0">
                      <a:pos x="977" y="0"/>
                    </a:cxn>
                    <a:cxn ang="0">
                      <a:pos x="836" y="65"/>
                    </a:cxn>
                    <a:cxn ang="0">
                      <a:pos x="969" y="107"/>
                    </a:cxn>
                    <a:cxn ang="0">
                      <a:pos x="876" y="352"/>
                    </a:cxn>
                    <a:cxn ang="0">
                      <a:pos x="690" y="656"/>
                    </a:cxn>
                    <a:cxn ang="0">
                      <a:pos x="350" y="1008"/>
                    </a:cxn>
                    <a:cxn ang="0">
                      <a:pos x="116" y="1114"/>
                    </a:cxn>
                    <a:cxn ang="0">
                      <a:pos x="135" y="943"/>
                    </a:cxn>
                    <a:cxn ang="0">
                      <a:pos x="437" y="504"/>
                    </a:cxn>
                    <a:cxn ang="0">
                      <a:pos x="831" y="118"/>
                    </a:cxn>
                    <a:cxn ang="0">
                      <a:pos x="741" y="129"/>
                    </a:cxn>
                    <a:cxn ang="0">
                      <a:pos x="741" y="129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8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/>
                  <a:ahLst/>
                  <a:cxnLst>
                    <a:cxn ang="0">
                      <a:pos x="1941" y="0"/>
                    </a:cxn>
                    <a:cxn ang="0">
                      <a:pos x="0" y="2521"/>
                    </a:cxn>
                    <a:cxn ang="0">
                      <a:pos x="192" y="2450"/>
                    </a:cxn>
                    <a:cxn ang="0">
                      <a:pos x="2002" y="61"/>
                    </a:cxn>
                    <a:cxn ang="0">
                      <a:pos x="1941" y="0"/>
                    </a:cxn>
                    <a:cxn ang="0">
                      <a:pos x="1941" y="0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9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/>
                  <a:ahLst/>
                  <a:cxnLst>
                    <a:cxn ang="0">
                      <a:pos x="95" y="2844"/>
                    </a:cxn>
                    <a:cxn ang="0">
                      <a:pos x="394" y="2834"/>
                    </a:cxn>
                    <a:cxn ang="0">
                      <a:pos x="821" y="3009"/>
                    </a:cxn>
                    <a:cxn ang="0">
                      <a:pos x="681" y="2817"/>
                    </a:cxn>
                    <a:cxn ang="0">
                      <a:pos x="367" y="2703"/>
                    </a:cxn>
                    <a:cxn ang="0">
                      <a:pos x="637" y="2720"/>
                    </a:cxn>
                    <a:cxn ang="0">
                      <a:pos x="979" y="2870"/>
                    </a:cxn>
                    <a:cxn ang="0">
                      <a:pos x="2859" y="420"/>
                    </a:cxn>
                    <a:cxn ang="0">
                      <a:pos x="2578" y="148"/>
                    </a:cxn>
                    <a:cxn ang="0">
                      <a:pos x="2308" y="0"/>
                    </a:cxn>
                    <a:cxn ang="0">
                      <a:pos x="2692" y="78"/>
                    </a:cxn>
                    <a:cxn ang="0">
                      <a:pos x="3007" y="428"/>
                    </a:cxn>
                    <a:cxn ang="0">
                      <a:pos x="831" y="3273"/>
                    </a:cxn>
                    <a:cxn ang="0">
                      <a:pos x="481" y="3412"/>
                    </a:cxn>
                    <a:cxn ang="0">
                      <a:pos x="105" y="3771"/>
                    </a:cxn>
                    <a:cxn ang="0">
                      <a:pos x="0" y="3667"/>
                    </a:cxn>
                    <a:cxn ang="0">
                      <a:pos x="131" y="3631"/>
                    </a:cxn>
                    <a:cxn ang="0">
                      <a:pos x="376" y="3385"/>
                    </a:cxn>
                    <a:cxn ang="0">
                      <a:pos x="165" y="3273"/>
                    </a:cxn>
                    <a:cxn ang="0">
                      <a:pos x="165" y="3176"/>
                    </a:cxn>
                    <a:cxn ang="0">
                      <a:pos x="411" y="3298"/>
                    </a:cxn>
                    <a:cxn ang="0">
                      <a:pos x="411" y="3186"/>
                    </a:cxn>
                    <a:cxn ang="0">
                      <a:pos x="603" y="3220"/>
                    </a:cxn>
                    <a:cxn ang="0">
                      <a:pos x="428" y="3079"/>
                    </a:cxn>
                    <a:cxn ang="0">
                      <a:pos x="629" y="3062"/>
                    </a:cxn>
                    <a:cxn ang="0">
                      <a:pos x="95" y="2844"/>
                    </a:cxn>
                    <a:cxn ang="0">
                      <a:pos x="95" y="2844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0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255" y="106"/>
                    </a:cxn>
                    <a:cxn ang="0">
                      <a:pos x="639" y="342"/>
                    </a:cxn>
                    <a:cxn ang="0">
                      <a:pos x="673" y="289"/>
                    </a:cxn>
                    <a:cxn ang="0">
                      <a:pos x="447" y="114"/>
                    </a:cxn>
                    <a:cxn ang="0">
                      <a:pos x="26" y="0"/>
                    </a:cxn>
                    <a:cxn ang="0">
                      <a:pos x="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1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40" y="148"/>
                    </a:cxn>
                    <a:cxn ang="0">
                      <a:pos x="638" y="403"/>
                    </a:cxn>
                    <a:cxn ang="0">
                      <a:pos x="716" y="296"/>
                    </a:cxn>
                    <a:cxn ang="0">
                      <a:pos x="420" y="114"/>
                    </a:cxn>
                    <a:cxn ang="0">
                      <a:pos x="70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2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16" y="139"/>
                    </a:cxn>
                    <a:cxn ang="0">
                      <a:pos x="649" y="411"/>
                    </a:cxn>
                    <a:cxn ang="0">
                      <a:pos x="717" y="314"/>
                    </a:cxn>
                    <a:cxn ang="0">
                      <a:pos x="394" y="87"/>
                    </a:cxn>
                    <a:cxn ang="0">
                      <a:pos x="54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3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272" y="131"/>
                    </a:cxn>
                    <a:cxn ang="0">
                      <a:pos x="665" y="386"/>
                    </a:cxn>
                    <a:cxn ang="0">
                      <a:pos x="709" y="308"/>
                    </a:cxn>
                    <a:cxn ang="0">
                      <a:pos x="306" y="53"/>
                    </a:cxn>
                    <a:cxn ang="0">
                      <a:pos x="43" y="0"/>
                    </a:cxn>
                    <a:cxn ang="0">
                      <a:pos x="0" y="88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74484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4485" name="Text Box 53"/>
          <p:cNvSpPr txBox="1">
            <a:spLocks noChangeArrowheads="1"/>
          </p:cNvSpPr>
          <p:nvPr userDrawn="1"/>
        </p:nvSpPr>
        <p:spPr bwMode="auto">
          <a:xfrm>
            <a:off x="3175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4233863" algn="ctr"/>
                <a:tab pos="8961438" algn="r"/>
              </a:tabLst>
            </a:pPr>
            <a:r>
              <a:rPr lang="en-US" sz="1400" dirty="0" smtClean="0">
                <a:latin typeface="Arial" charset="0"/>
              </a:rPr>
              <a:t>CSC 276 Object-oriented Software Design	</a:t>
            </a:r>
            <a:r>
              <a:rPr lang="en-US" sz="1400" dirty="0">
                <a:latin typeface="Arial" charset="0"/>
              </a:rPr>
              <a:t>	Slide </a:t>
            </a:r>
            <a:fld id="{C38DFB65-0D1E-4965-A9EC-9E0CDC770231}" type="slidenum">
              <a:rPr lang="en-US" sz="1400">
                <a:latin typeface="Arial" charset="0"/>
              </a:rPr>
              <a:pPr>
                <a:spcBef>
                  <a:spcPct val="50000"/>
                </a:spcBef>
                <a:tabLst>
                  <a:tab pos="4233863" algn="ctr"/>
                  <a:tab pos="8961438" algn="r"/>
                </a:tabLst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Know?</a:t>
            </a:r>
            <a:br>
              <a:rPr lang="en-US" dirty="0" smtClean="0"/>
            </a:br>
            <a:r>
              <a:rPr lang="en-US" sz="2000" dirty="0" smtClean="0"/>
              <a:t>(18 &amp; 19-OOD Pre-read)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Pre-read Discussion (pairs)</a:t>
            </a:r>
          </a:p>
          <a:p>
            <a:pPr lvl="1"/>
            <a:r>
              <a:rPr lang="en-US" dirty="0" err="1" smtClean="0"/>
              <a:t>Ch</a:t>
            </a:r>
            <a:r>
              <a:rPr lang="en-US" dirty="0" smtClean="0"/>
              <a:t> 18 Software Design and Security</a:t>
            </a:r>
          </a:p>
          <a:p>
            <a:pPr lvl="1"/>
            <a:r>
              <a:rPr lang="en-US" dirty="0" err="1" smtClean="0"/>
              <a:t>Ch</a:t>
            </a:r>
            <a:r>
              <a:rPr lang="en-US" dirty="0" smtClean="0"/>
              <a:t> 19-OOD Case Study: More Security Requirements</a:t>
            </a:r>
          </a:p>
          <a:p>
            <a:pPr lvl="1"/>
            <a:r>
              <a:rPr lang="en-US" dirty="0" smtClean="0"/>
              <a:t>Anyone know a software security design principle?</a:t>
            </a:r>
          </a:p>
        </p:txBody>
      </p:sp>
    </p:spTree>
    <p:extLst>
      <p:ext uri="{BB962C8B-B14F-4D97-AF65-F5344CB8AC3E}">
        <p14:creationId xmlns:p14="http://schemas.microsoft.com/office/powerpoint/2010/main" val="4050048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Security Design Principles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771900" cy="4876800"/>
          </a:xfrm>
        </p:spPr>
        <p:txBody>
          <a:bodyPr/>
          <a:lstStyle/>
          <a:p>
            <a:r>
              <a:rPr lang="en-US" sz="1800" dirty="0" smtClean="0"/>
              <a:t>Economy of mechanism</a:t>
            </a:r>
          </a:p>
          <a:p>
            <a:pPr lvl="1"/>
            <a:r>
              <a:rPr lang="en-US" sz="1400" dirty="0" smtClean="0"/>
              <a:t>keep it simple</a:t>
            </a:r>
          </a:p>
          <a:p>
            <a:r>
              <a:rPr lang="en-US" sz="1800" dirty="0" smtClean="0"/>
              <a:t>Fail-safe defaults</a:t>
            </a:r>
          </a:p>
          <a:p>
            <a:pPr lvl="1"/>
            <a:r>
              <a:rPr lang="en-US" sz="1400" dirty="0" smtClean="0"/>
              <a:t>fail securely; use permissions</a:t>
            </a:r>
          </a:p>
          <a:p>
            <a:r>
              <a:rPr lang="en-US" sz="1800" dirty="0" smtClean="0"/>
              <a:t>Complete mediation</a:t>
            </a:r>
          </a:p>
          <a:p>
            <a:pPr lvl="1"/>
            <a:r>
              <a:rPr lang="en-US" sz="1400" dirty="0" smtClean="0"/>
              <a:t>each access to </a:t>
            </a:r>
            <a:r>
              <a:rPr lang="en-US" sz="1400" dirty="0" err="1" smtClean="0"/>
              <a:t>obj</a:t>
            </a:r>
            <a:r>
              <a:rPr lang="en-US" sz="1400" dirty="0" smtClean="0"/>
              <a:t> checked for authority</a:t>
            </a:r>
          </a:p>
          <a:p>
            <a:r>
              <a:rPr lang="en-US" sz="1800" dirty="0" smtClean="0"/>
              <a:t>Open design</a:t>
            </a:r>
          </a:p>
          <a:p>
            <a:pPr lvl="1"/>
            <a:r>
              <a:rPr lang="en-US" sz="1400" dirty="0" smtClean="0"/>
              <a:t>allow anyone to review your design</a:t>
            </a:r>
          </a:p>
          <a:p>
            <a:r>
              <a:rPr lang="en-US" sz="1800" dirty="0" smtClean="0"/>
              <a:t>Separation of privilege</a:t>
            </a:r>
          </a:p>
          <a:p>
            <a:pPr lvl="1"/>
            <a:r>
              <a:rPr lang="en-US" sz="1400" dirty="0" smtClean="0"/>
              <a:t>each part uses only privileges it needs</a:t>
            </a:r>
          </a:p>
          <a:p>
            <a:r>
              <a:rPr lang="en-US" sz="1800" dirty="0" smtClean="0"/>
              <a:t>Least privilege</a:t>
            </a:r>
          </a:p>
          <a:p>
            <a:pPr lvl="1"/>
            <a:r>
              <a:rPr lang="en-US" sz="1400" dirty="0" smtClean="0"/>
              <a:t>allow access only to info/resources needed</a:t>
            </a:r>
          </a:p>
          <a:p>
            <a:r>
              <a:rPr lang="en-US" sz="1800" dirty="0" smtClean="0"/>
              <a:t>Least common mechanism</a:t>
            </a:r>
          </a:p>
          <a:p>
            <a:pPr lvl="1"/>
            <a:r>
              <a:rPr lang="en-US" sz="1400" dirty="0" smtClean="0"/>
              <a:t>do not share security mechanism</a:t>
            </a:r>
            <a:endParaRPr lang="en-US" sz="14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3771900" cy="4876800"/>
          </a:xfrm>
        </p:spPr>
        <p:txBody>
          <a:bodyPr/>
          <a:lstStyle/>
          <a:p>
            <a:r>
              <a:rPr lang="en-US" sz="1800" dirty="0" smtClean="0"/>
              <a:t>Psychological acceptability</a:t>
            </a:r>
          </a:p>
          <a:p>
            <a:pPr lvl="1"/>
            <a:r>
              <a:rPr lang="en-US" sz="1400" dirty="0" smtClean="0"/>
              <a:t>UI consistent with expectations</a:t>
            </a:r>
          </a:p>
          <a:p>
            <a:r>
              <a:rPr lang="en-US" sz="1800" dirty="0" smtClean="0"/>
              <a:t>Work factor</a:t>
            </a:r>
          </a:p>
          <a:p>
            <a:pPr lvl="1"/>
            <a:r>
              <a:rPr lang="en-US" sz="1400" dirty="0" smtClean="0"/>
              <a:t>balance </a:t>
            </a:r>
            <a:r>
              <a:rPr lang="en-US" sz="1400" dirty="0" err="1" smtClean="0"/>
              <a:t>sw</a:t>
            </a:r>
            <a:r>
              <a:rPr lang="en-US" sz="1400" dirty="0" smtClean="0"/>
              <a:t> dev effort with threat effort</a:t>
            </a:r>
          </a:p>
          <a:p>
            <a:r>
              <a:rPr lang="en-US" sz="1800" dirty="0" smtClean="0"/>
              <a:t>Compromise recording</a:t>
            </a:r>
          </a:p>
          <a:p>
            <a:pPr lvl="1"/>
            <a:r>
              <a:rPr lang="en-US" sz="1400" dirty="0" smtClean="0"/>
              <a:t>log events instead of using sec </a:t>
            </a:r>
            <a:r>
              <a:rPr lang="en-US" sz="1400" dirty="0" err="1" smtClean="0"/>
              <a:t>mech</a:t>
            </a:r>
            <a:endParaRPr lang="en-US" sz="1400" dirty="0" smtClean="0"/>
          </a:p>
          <a:p>
            <a:r>
              <a:rPr lang="en-US" sz="1800" dirty="0" smtClean="0"/>
              <a:t>Secure the weakest link</a:t>
            </a:r>
          </a:p>
          <a:p>
            <a:pPr lvl="1"/>
            <a:r>
              <a:rPr lang="en-US" sz="1400" dirty="0" smtClean="0"/>
              <a:t>system as secure as its weakest part</a:t>
            </a:r>
          </a:p>
          <a:p>
            <a:r>
              <a:rPr lang="en-US" sz="1800" dirty="0" smtClean="0"/>
              <a:t>Defend in depth</a:t>
            </a:r>
          </a:p>
          <a:p>
            <a:pPr lvl="1"/>
            <a:r>
              <a:rPr lang="en-US" sz="1400" dirty="0" smtClean="0"/>
              <a:t>build security into multiple layers</a:t>
            </a:r>
          </a:p>
          <a:p>
            <a:r>
              <a:rPr lang="en-US" sz="1800" dirty="0" smtClean="0"/>
              <a:t>Be reluctant to trust</a:t>
            </a:r>
          </a:p>
          <a:p>
            <a:pPr lvl="1"/>
            <a:r>
              <a:rPr lang="en-US" sz="1400" dirty="0" smtClean="0"/>
              <a:t>trust but verify</a:t>
            </a:r>
          </a:p>
          <a:p>
            <a:r>
              <a:rPr lang="en-US" sz="1800" dirty="0" smtClean="0"/>
              <a:t>Promote privacy</a:t>
            </a:r>
          </a:p>
          <a:p>
            <a:pPr lvl="1"/>
            <a:r>
              <a:rPr lang="en-US" sz="1400" dirty="0" smtClean="0"/>
              <a:t>value access to information</a:t>
            </a:r>
          </a:p>
          <a:p>
            <a:r>
              <a:rPr lang="en-US" sz="1800" dirty="0" smtClean="0"/>
              <a:t>Use your resources</a:t>
            </a:r>
          </a:p>
          <a:p>
            <a:pPr lvl="1"/>
            <a:r>
              <a:rPr lang="en-US" sz="1400" dirty="0" smtClean="0"/>
              <a:t>no one knows everything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7991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 uiExpand="1" build="p"/>
    </p:bldLst>
  </p:timing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 bwMode="auto">
        <a:noFill/>
        <a:ln w="12700">
          <a:noFill/>
          <a:miter lim="800000"/>
          <a:headEnd type="none" w="sm" len="sm"/>
          <a:tailEnd type="none" w="sm" len="sm"/>
        </a:ln>
        <a:effectLst/>
      </a:spPr>
      <a:bodyPr wrap="square">
        <a:spAutoFit/>
      </a:bodyPr>
      <a:lstStyle>
        <a:defPPr algn="ctr">
          <a:spcBef>
            <a:spcPct val="50000"/>
          </a:spcBef>
          <a:defRPr sz="1400" dirty="0" smtClean="0">
            <a:ln>
              <a:solidFill>
                <a:schemeClr val="bg2"/>
              </a:solidFill>
            </a:ln>
          </a:defRPr>
        </a:defPPr>
      </a:lstStyle>
    </a:tx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2348</TotalTime>
  <Words>155</Words>
  <Application>Microsoft Office PowerPoint</Application>
  <PresentationFormat>On-screen Show (4:3)</PresentationFormat>
  <Paragraphs>36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Comic Sans MS</vt:lpstr>
      <vt:lpstr>Times New Roman</vt:lpstr>
      <vt:lpstr>Crayons</vt:lpstr>
      <vt:lpstr>What Do We Know? (18 &amp; 19-OOD Pre-read)</vt:lpstr>
      <vt:lpstr>Software Security Design Principles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CSC171 Introduction to Programming Methodology</dc:title>
  <dc:creator>Dave &amp; Cathy Voorhees</dc:creator>
  <cp:lastModifiedBy>David P Voorhees</cp:lastModifiedBy>
  <cp:revision>314</cp:revision>
  <dcterms:created xsi:type="dcterms:W3CDTF">2001-08-03T20:20:12Z</dcterms:created>
  <dcterms:modified xsi:type="dcterms:W3CDTF">2018-04-18T16:41:51Z</dcterms:modified>
</cp:coreProperties>
</file>