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82" r:id="rId5"/>
    <p:sldId id="283" r:id="rId6"/>
    <p:sldId id="286" r:id="rId7"/>
    <p:sldId id="287" r:id="rId8"/>
    <p:sldId id="284" r:id="rId9"/>
    <p:sldId id="288" r:id="rId10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4" autoAdjust="0"/>
  </p:normalViewPr>
  <p:slideViewPr>
    <p:cSldViewPr snapToObjects="1">
      <p:cViewPr varScale="1">
        <p:scale>
          <a:sx n="87" d="100"/>
          <a:sy n="87" d="100"/>
        </p:scale>
        <p:origin x="1260" y="78"/>
      </p:cViewPr>
      <p:guideLst>
        <p:guide orient="horz" pos="2160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>
        <p:scale>
          <a:sx n="100" d="100"/>
          <a:sy n="100" d="100"/>
        </p:scale>
        <p:origin x="-1854" y="-72"/>
      </p:cViewPr>
      <p:guideLst>
        <p:guide orient="horz" pos="2924"/>
        <p:guide pos="218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0" y="0"/>
            <a:ext cx="6985000" cy="5247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tabLst>
                <a:tab pos="3252470" algn="ctr"/>
              </a:tabLst>
            </a:pPr>
            <a:r>
              <a:rPr lang="en-US" sz="1400" dirty="0">
                <a:latin typeface="Times New Roman" panose="02020603050405020304" pitchFamily="18" charset="0"/>
              </a:rPr>
              <a:t>	CSC </a:t>
            </a:r>
            <a:r>
              <a:rPr lang="en-US" sz="1400" dirty="0" smtClean="0">
                <a:latin typeface="Times New Roman" panose="02020603050405020304" pitchFamily="18" charset="0"/>
              </a:rPr>
              <a:t>176 Object-oriented Programming</a:t>
            </a:r>
            <a:endParaRPr lang="en-US" sz="1400" dirty="0">
              <a:latin typeface="Times New Roman" panose="02020603050405020304" pitchFamily="18" charset="0"/>
            </a:endParaRPr>
          </a:p>
          <a:p>
            <a:pPr defTabSz="930275">
              <a:tabLst>
                <a:tab pos="3252470" algn="ctr"/>
              </a:tabLst>
            </a:pPr>
            <a:r>
              <a:rPr lang="en-US" sz="1400" dirty="0">
                <a:latin typeface="Times New Roman" panose="02020603050405020304" pitchFamily="18" charset="0"/>
              </a:rPr>
              <a:t>	Day One</a:t>
            </a:r>
            <a:endParaRPr lang="en-US" sz="1400" dirty="0">
              <a:latin typeface="Times New Roman" panose="02020603050405020304" pitchFamily="18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0" y="9036050"/>
            <a:ext cx="6985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3252470" algn="ctr"/>
              </a:tabLst>
            </a:pPr>
            <a:r>
              <a:rPr lang="en-US" sz="1000">
                <a:latin typeface="Times New Roman" panose="02020603050405020304" pitchFamily="18" charset="0"/>
              </a:rPr>
              <a:t>	Page </a:t>
            </a:r>
            <a:fld id="{736F1400-4DBE-4E78-BF50-ABAF4FC730DF}" type="slidenum">
              <a:rPr lang="en-US" sz="1000">
                <a:latin typeface="Times New Roman" panose="02020603050405020304" pitchFamily="18" charset="0"/>
              </a:rPr>
            </a:fld>
            <a:endParaRPr lang="en-US" sz="10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5138" y="4410075"/>
            <a:ext cx="605472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958" tIns="46479" rIns="92958" bIns="46479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0" y="0"/>
            <a:ext cx="6985000" cy="3095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6569075" algn="r"/>
              </a:tabLst>
            </a:pPr>
            <a:r>
              <a:rPr lang="en-US" sz="1400">
                <a:latin typeface="Times New Roman" panose="02020603050405020304" pitchFamily="18" charset="0"/>
              </a:rPr>
              <a:t>CSC171 Course Introduction	Page </a:t>
            </a:r>
            <a:fld id="{BA739DA5-8199-42BD-9241-5B90F32B3B2F}" type="slidenum">
              <a:rPr lang="en-US" sz="1400">
                <a:latin typeface="Times New Roman" panose="02020603050405020304" pitchFamily="18" charset="0"/>
              </a:rPr>
            </a:fld>
            <a:endParaRPr lang="en-US" sz="1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Freeform 2"/>
          <p:cNvSpPr/>
          <p:nvPr/>
        </p:nvSpPr>
        <p:spPr bwMode="blackWhite">
          <a:xfrm>
            <a:off x="20638" y="12700"/>
            <a:ext cx="889635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 anchor="b" anchorCtr="0"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75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grpSp>
        <p:nvGrpSpPr>
          <p:cNvPr id="275464" name="Group 8"/>
          <p:cNvGrpSpPr/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275465" name="Freeform 9"/>
            <p:cNvSpPr/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66" name="Freeform 10"/>
            <p:cNvSpPr/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67" name="Freeform 11"/>
            <p:cNvSpPr/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5468" name="Group 12"/>
            <p:cNvGrpSpPr/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275469" name="Freeform 13"/>
              <p:cNvSpPr/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0" name="Freeform 14"/>
              <p:cNvSpPr/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1" name="Freeform 15"/>
              <p:cNvSpPr/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2" name="Freeform 16"/>
              <p:cNvSpPr/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3" name="Freeform 17"/>
              <p:cNvSpPr/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75474" name="Group 18"/>
          <p:cNvGrpSpPr/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275475" name="Freeform 19"/>
            <p:cNvSpPr/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76" name="Freeform 20"/>
            <p:cNvSpPr/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77" name="Freeform 21"/>
            <p:cNvSpPr/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5478" name="Group 22"/>
            <p:cNvGrpSpPr/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275479" name="Freeform 23"/>
              <p:cNvSpPr/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0" name="Freeform 24"/>
              <p:cNvSpPr/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1" name="Freeform 25"/>
              <p:cNvSpPr/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2" name="Freeform 26"/>
              <p:cNvSpPr/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3" name="Freeform 27"/>
              <p:cNvSpPr/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75484" name="Freeform 28"/>
          <p:cNvSpPr/>
          <p:nvPr/>
        </p:nvSpPr>
        <p:spPr bwMode="auto">
          <a:xfrm>
            <a:off x="901700" y="5054600"/>
            <a:ext cx="68072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485" name="Freeform 29"/>
          <p:cNvSpPr/>
          <p:nvPr/>
        </p:nvSpPr>
        <p:spPr bwMode="auto">
          <a:xfrm>
            <a:off x="4076700" y="1930400"/>
            <a:ext cx="889000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03413"/>
            <a:ext cx="3771900" cy="434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03413"/>
            <a:ext cx="3771900" cy="434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reeform 2"/>
          <p:cNvSpPr/>
          <p:nvPr/>
        </p:nvSpPr>
        <p:spPr bwMode="auto">
          <a:xfrm rot="-3172564">
            <a:off x="7987507" y="-15081"/>
            <a:ext cx="1162050" cy="2084387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194550" cy="1600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2744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3413"/>
            <a:ext cx="7696200" cy="4344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274440" name="Freeform 8"/>
          <p:cNvSpPr/>
          <p:nvPr/>
        </p:nvSpPr>
        <p:spPr bwMode="auto">
          <a:xfrm rot="-3172564">
            <a:off x="7992269" y="24607"/>
            <a:ext cx="1165225" cy="2097087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74441" name="Freeform 9"/>
          <p:cNvSpPr/>
          <p:nvPr/>
        </p:nvSpPr>
        <p:spPr bwMode="auto">
          <a:xfrm rot="-3172564">
            <a:off x="7927975" y="192088"/>
            <a:ext cx="1025525" cy="1571625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</a:ln>
        </p:spPr>
        <p:txBody>
          <a:bodyPr/>
          <a:lstStyle/>
          <a:p>
            <a:endParaRPr lang="en-US"/>
          </a:p>
        </p:txBody>
      </p:sp>
      <p:grpSp>
        <p:nvGrpSpPr>
          <p:cNvPr id="274469" name="Group 37"/>
          <p:cNvGrpSpPr/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274470" name="Freeform 38"/>
            <p:cNvSpPr/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471" name="Freeform 39"/>
            <p:cNvSpPr/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4472" name="Group 40"/>
          <p:cNvGrpSpPr/>
          <p:nvPr/>
        </p:nvGrpSpPr>
        <p:grpSpPr bwMode="auto">
          <a:xfrm>
            <a:off x="7467600" y="90488"/>
            <a:ext cx="2133600" cy="1911350"/>
            <a:chOff x="4610" y="57"/>
            <a:chExt cx="1344" cy="1204"/>
          </a:xfrm>
        </p:grpSpPr>
        <p:grpSp>
          <p:nvGrpSpPr>
            <p:cNvPr id="274473" name="Group 41"/>
            <p:cNvGrpSpPr/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274474" name="Freeform 42"/>
              <p:cNvSpPr/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4475" name="Group 43"/>
              <p:cNvGrpSpPr/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274476" name="Freeform 44"/>
                <p:cNvSpPr/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7" name="Freeform 45"/>
                <p:cNvSpPr/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8" name="Freeform 46"/>
                <p:cNvSpPr/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9" name="Freeform 47"/>
                <p:cNvSpPr/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0" name="Freeform 48"/>
                <p:cNvSpPr/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1" name="Freeform 49"/>
                <p:cNvSpPr/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2" name="Freeform 50"/>
                <p:cNvSpPr/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3" name="Freeform 51"/>
                <p:cNvSpPr/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74484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4485" name="Text Box 53"/>
          <p:cNvSpPr txBox="1">
            <a:spLocks noChangeArrowheads="1"/>
          </p:cNvSpPr>
          <p:nvPr userDrawn="1"/>
        </p:nvSpPr>
        <p:spPr bwMode="auto">
          <a:xfrm>
            <a:off x="3175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4233545" algn="ctr"/>
                <a:tab pos="8961120" algn="r"/>
              </a:tabLst>
            </a:pPr>
            <a:r>
              <a:rPr lang="en-US" sz="1400" dirty="0">
                <a:latin typeface="Arial" panose="020B0604020202020204" pitchFamily="34" charset="0"/>
              </a:rPr>
              <a:t>Day One	CSC </a:t>
            </a:r>
            <a:r>
              <a:rPr lang="en-US" sz="1400" dirty="0" smtClean="0">
                <a:latin typeface="Arial" panose="020B0604020202020204" pitchFamily="34" charset="0"/>
              </a:rPr>
              <a:t>176 Object-oriented</a:t>
            </a:r>
            <a:r>
              <a:rPr lang="en-US" sz="1400" baseline="0" dirty="0" smtClean="0">
                <a:latin typeface="Arial" panose="020B0604020202020204" pitchFamily="34" charset="0"/>
              </a:rPr>
              <a:t> Programming</a:t>
            </a:r>
            <a:r>
              <a:rPr lang="en-US" sz="1400" dirty="0">
                <a:latin typeface="Arial" panose="020B0604020202020204" pitchFamily="34" charset="0"/>
              </a:rPr>
              <a:t>	Slide </a:t>
            </a:r>
            <a:fld id="{9E129662-E3A3-453C-92CF-D20932F5F778}" type="slidenum">
              <a:rPr lang="en-US" sz="1400">
                <a:latin typeface="Arial" panose="020B0604020202020204" pitchFamily="34" charset="0"/>
              </a:rPr>
            </a:fld>
            <a:endParaRPr lang="en-US" sz="1400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anose="030F0702030302020204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anose="030F0702030302020204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anose="030F0702030302020204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anose="030F0702030302020204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anose="030F0702030302020204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anose="030F0702030302020204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anose="030F0702030302020204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anose="030F0702030302020204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CSC </a:t>
            </a:r>
            <a:r>
              <a:rPr lang="en-US" sz="3600" dirty="0" smtClean="0"/>
              <a:t>176 Object-oriented Programming</a:t>
            </a:r>
            <a:endParaRPr lang="en-US" sz="36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MWF in </a:t>
            </a:r>
            <a:r>
              <a:rPr lang="" altLang="en-US" dirty="0"/>
              <a:t>RH 248</a:t>
            </a:r>
            <a:endParaRPr lang="en-US" dirty="0"/>
          </a:p>
          <a:p>
            <a:pPr lvl="1"/>
            <a:r>
              <a:rPr lang="en-US" dirty="0"/>
              <a:t>Section 01 </a:t>
            </a:r>
            <a:r>
              <a:rPr lang="en-US" dirty="0" smtClean="0"/>
              <a:t>(</a:t>
            </a:r>
            <a:r>
              <a:rPr lang="" altLang="en-US" dirty="0" smtClean="0"/>
              <a:t>MWF </a:t>
            </a:r>
            <a:r>
              <a:rPr lang="en-US" dirty="0" smtClean="0"/>
              <a:t>1</a:t>
            </a:r>
            <a:r>
              <a:rPr lang="" altLang="en-US" dirty="0" smtClean="0"/>
              <a:t>2</a:t>
            </a:r>
            <a:r>
              <a:rPr lang="en-US" dirty="0" smtClean="0"/>
              <a:t>:00-1</a:t>
            </a:r>
            <a:r>
              <a:rPr lang="" altLang="en-US" dirty="0" smtClean="0"/>
              <a:t>2</a:t>
            </a:r>
            <a:r>
              <a:rPr lang="en-US" dirty="0" smtClean="0"/>
              <a:t>:50</a:t>
            </a:r>
            <a:r>
              <a:rPr lang="en-US" dirty="0"/>
              <a:t>)</a:t>
            </a:r>
            <a:endParaRPr lang="en-US" dirty="0"/>
          </a:p>
          <a:p>
            <a:pPr lvl="1"/>
            <a:r>
              <a:rPr lang="" altLang="en-US" dirty="0"/>
              <a:t>Office Hours (MWF 9:00 - 10:00)</a:t>
            </a:r>
            <a:endParaRPr lang="" altLang="en-US" dirty="0"/>
          </a:p>
          <a:p>
            <a:pPr lvl="1"/>
            <a:r>
              <a:rPr lang="" altLang="en-US" dirty="0"/>
              <a:t>Appointments (T R, or anytime that works)</a:t>
            </a:r>
            <a:endParaRPr lang="en-US" dirty="0"/>
          </a:p>
          <a:p>
            <a:r>
              <a:rPr lang="en-US" dirty="0" smtClean="0"/>
              <a:t>Instructor</a:t>
            </a:r>
            <a:endParaRPr lang="en-US" dirty="0"/>
          </a:p>
          <a:p>
            <a:pPr lvl="1"/>
            <a:r>
              <a:rPr lang="" altLang="en-US" dirty="0"/>
              <a:t>Xiang Huang </a:t>
            </a:r>
            <a:r>
              <a:rPr lang="en-US" dirty="0"/>
              <a:t>(</a:t>
            </a:r>
            <a:r>
              <a:rPr lang="" altLang="en-US" dirty="0"/>
              <a:t>huangxx@lemoyne.edu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/>
              <a:t>Using Canvas for this course</a:t>
            </a:r>
            <a:endParaRPr lang="en-US" dirty="0"/>
          </a:p>
          <a:p>
            <a:pPr lvl="1"/>
            <a:r>
              <a:rPr lang="en-US" dirty="0"/>
              <a:t>https://canvas.lemoyne.edu</a:t>
            </a:r>
            <a:r>
              <a:rPr lang="en-US" dirty="0" smtClean="0"/>
              <a:t>/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Course description</a:t>
            </a:r>
            <a:endParaRPr lang="en-US" dirty="0" smtClean="0"/>
          </a:p>
          <a:p>
            <a:r>
              <a:rPr lang="en-US" dirty="0" smtClean="0"/>
              <a:t>Course materials</a:t>
            </a:r>
            <a:endParaRPr lang="en-US" dirty="0" smtClean="0"/>
          </a:p>
          <a:p>
            <a:r>
              <a:rPr lang="en-US" dirty="0" smtClean="0"/>
              <a:t>Learning goals and objectives</a:t>
            </a:r>
            <a:endParaRPr lang="en-US" dirty="0" smtClean="0"/>
          </a:p>
          <a:p>
            <a:r>
              <a:rPr lang="en-US" dirty="0" smtClean="0"/>
              <a:t>Assessment and evaluation of learning</a:t>
            </a:r>
            <a:endParaRPr lang="en-US" dirty="0" smtClean="0"/>
          </a:p>
          <a:p>
            <a:r>
              <a:rPr lang="en-US" dirty="0" smtClean="0"/>
              <a:t>Course procedures and policies</a:t>
            </a:r>
            <a:endParaRPr lang="en-US" dirty="0" smtClean="0"/>
          </a:p>
          <a:p>
            <a:r>
              <a:rPr lang="en-US" dirty="0" smtClean="0"/>
              <a:t>Course outline</a:t>
            </a:r>
            <a:endParaRPr lang="en-US" dirty="0" smtClean="0"/>
          </a:p>
          <a:p>
            <a:r>
              <a:rPr lang="en-US" dirty="0" err="1" smtClean="0"/>
              <a:t>Accomodations</a:t>
            </a:r>
            <a:endParaRPr lang="en-US" dirty="0" smtClean="0"/>
          </a:p>
          <a:p>
            <a:r>
              <a:rPr lang="en-US" dirty="0" smtClean="0"/>
              <a:t>Academic standards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 dirty="0"/>
              <a:t>Textbook</a:t>
            </a:r>
            <a:endParaRPr lang="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" altLang="en-US" dirty="0"/>
              <a:t>Introduction to Java Programming：Comprehensive Version (10th Edition), by </a:t>
            </a:r>
            <a:br>
              <a:rPr lang="" altLang="en-US" dirty="0"/>
            </a:br>
            <a:r>
              <a:rPr lang="" altLang="en-US" dirty="0"/>
              <a:t>Y. Daniel Liang.</a:t>
            </a:r>
            <a:endParaRPr lang="" altLang="en-US" dirty="0"/>
          </a:p>
          <a:p>
            <a:endParaRPr lang="" altLang="en-US" dirty="0"/>
          </a:p>
          <a:p>
            <a:r>
              <a:rPr lang="" altLang="en-US" dirty="0"/>
              <a:t> I've placed order through our libarary, you don't need to buy one. </a:t>
            </a:r>
            <a:endParaRPr lang="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Late Policy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Late but not too late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      -5%*n 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r>
              <a:rPr lang="" altLang="en-US"/>
              <a:t>I will post solution (source code) 10 days after due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Any homework submitted after that will not be graded or receive 50% to start</a:t>
            </a:r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Who to seek out for help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Xiang!</a:t>
            </a:r>
            <a:endParaRPr lang="" altLang="en-US"/>
          </a:p>
          <a:p>
            <a:pPr marL="514350" indent="-514350">
              <a:buFont typeface="+mj-lt"/>
              <a:buAutoNum type="arabicPeriod"/>
            </a:pPr>
            <a:r>
              <a:rPr lang="" altLang="en-US"/>
              <a:t>Come to my office hours</a:t>
            </a:r>
            <a:endParaRPr lang="" altLang="en-US"/>
          </a:p>
          <a:p>
            <a:pPr marL="514350" indent="-514350">
              <a:buFont typeface="+mj-lt"/>
              <a:buAutoNum type="arabicPeriod"/>
            </a:pPr>
            <a:r>
              <a:rPr lang="" altLang="en-US"/>
              <a:t>Make appointment with me.</a:t>
            </a:r>
            <a:endParaRPr lang="" altLang="en-US"/>
          </a:p>
          <a:p>
            <a:pPr marL="514350" indent="-514350">
              <a:buFont typeface="+mj-lt"/>
              <a:buAutoNum type="arabicPeriod"/>
            </a:pPr>
            <a:r>
              <a:rPr lang="" altLang="en-US"/>
              <a:t>Chat with me about anything (e.g. theory, math, graduate student life ...)</a:t>
            </a:r>
            <a:endParaRPr lang="" altLang="en-US"/>
          </a:p>
          <a:p>
            <a:pPr marL="0" indent="0">
              <a:buFont typeface="+mj-lt"/>
              <a:buNone/>
            </a:pPr>
            <a:endParaRPr lang="" altLang="en-US"/>
          </a:p>
          <a:p>
            <a:pPr/>
            <a:r>
              <a:rPr lang="" altLang="en-US"/>
              <a:t> QRC Tutors </a:t>
            </a:r>
            <a:endParaRPr lang="" altLang="en-US"/>
          </a:p>
          <a:p>
            <a:pPr/>
            <a:r>
              <a:rPr lang="" altLang="en-US"/>
              <a:t> Your classmate 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     Don't share source code in whole</a:t>
            </a:r>
            <a:endParaRPr lang="" altLang="en-US"/>
          </a:p>
          <a:p>
            <a:pPr/>
            <a:endParaRPr lang="" altLang="en-US"/>
          </a:p>
          <a:p>
            <a:pPr marL="0" indent="0">
              <a:buFont typeface="+mj-lt"/>
              <a:buNone/>
            </a:pPr>
            <a:endParaRPr lang="" altLang="en-US"/>
          </a:p>
          <a:p>
            <a:pPr marL="0" indent="0">
              <a:buFont typeface="+mj-lt"/>
              <a:buNone/>
            </a:pPr>
            <a:r>
              <a:rPr lang="" altLang="en-US"/>
              <a:t> </a:t>
            </a:r>
            <a:endParaRPr lang="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CSC 176 Tutors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Listed alphabetically by last name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>
                <a:sym typeface="+mn-ea"/>
              </a:rPr>
              <a:t>Phillip Hoffman</a:t>
            </a:r>
            <a:r>
              <a:rPr lang="en-US" dirty="0" smtClean="0"/>
              <a:t>	</a:t>
            </a:r>
            <a:r>
              <a:rPr lang="en-US" smtClean="0"/>
              <a:t>	</a:t>
            </a:r>
            <a:endParaRPr lang="en-US" dirty="0"/>
          </a:p>
          <a:p>
            <a:pPr lvl="1"/>
            <a:r>
              <a:rPr lang="en-US" dirty="0" smtClean="0">
                <a:sym typeface="+mn-ea"/>
              </a:rPr>
              <a:t>Hiep Huynh</a:t>
            </a:r>
            <a:r>
              <a:rPr lang="en-US" dirty="0" smtClean="0"/>
              <a:t>	</a:t>
            </a:r>
            <a:endParaRPr lang="en-US" dirty="0" smtClean="0"/>
          </a:p>
          <a:p>
            <a:pPr lvl="1"/>
            <a:r>
              <a:rPr lang="en-US" dirty="0" smtClean="0">
                <a:sym typeface="+mn-ea"/>
              </a:rPr>
              <a:t>Nick Skakal</a:t>
            </a:r>
            <a:endParaRPr lang="en-US" dirty="0" smtClean="0"/>
          </a:p>
          <a:p>
            <a:pPr lvl="1"/>
            <a:r>
              <a:rPr lang="en-US" dirty="0" smtClean="0">
                <a:sym typeface="+mn-ea"/>
              </a:rPr>
              <a:t>Declan Rapp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Challenge and Response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You need to understand everything you submit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Challenge: explain your code 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r>
              <a:rPr lang="" altLang="en-US"/>
              <a:t>Response: Make an appointment with me (less than 5 days after my “challenge”); teach me your ideas behide the code. 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0</TotalTime>
  <Words>1295</Words>
  <Application>WPS Presentation</Application>
  <PresentationFormat>On-screen Show (4:3)</PresentationFormat>
  <Paragraphs>71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Comic Sans MS</vt:lpstr>
      <vt:lpstr>Times New Roman</vt:lpstr>
      <vt:lpstr>微软雅黑</vt:lpstr>
      <vt:lpstr>Arial Unicode MS</vt:lpstr>
      <vt:lpstr>文泉驿微米黑</vt:lpstr>
      <vt:lpstr>MT Extra</vt:lpstr>
      <vt:lpstr>Crayons</vt:lpstr>
      <vt:lpstr>CSC 176 Object-oriented Programming</vt:lpstr>
      <vt:lpstr>Syllabus</vt:lpstr>
      <vt:lpstr>Pre-survey</vt:lpstr>
      <vt:lpstr>PowerPoint 演示文稿</vt:lpstr>
      <vt:lpstr>PowerPoint 演示文稿</vt:lpstr>
      <vt:lpstr>CSC 176 Tutors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CSC171 Introduction to Programming Methodology</dc:title>
  <dc:creator>Dave &amp; Cathy Voorhees</dc:creator>
  <cp:lastModifiedBy>huangx</cp:lastModifiedBy>
  <cp:revision>192</cp:revision>
  <dcterms:created xsi:type="dcterms:W3CDTF">2020-01-22T16:08:22Z</dcterms:created>
  <dcterms:modified xsi:type="dcterms:W3CDTF">2020-01-22T16:08:22Z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