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10"/>
  </p:notesMasterIdLst>
  <p:handoutMasterIdLst>
    <p:handoutMasterId r:id="rId11"/>
  </p:handoutMasterIdLst>
  <p:sldIdLst>
    <p:sldId id="295" r:id="rId2"/>
    <p:sldId id="282" r:id="rId3"/>
    <p:sldId id="283" r:id="rId4"/>
    <p:sldId id="293" r:id="rId5"/>
    <p:sldId id="292" r:id="rId6"/>
    <p:sldId id="294" r:id="rId7"/>
    <p:sldId id="289" r:id="rId8"/>
    <p:sldId id="291" r:id="rId9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33" autoAdjust="0"/>
  </p:normalViewPr>
  <p:slideViewPr>
    <p:cSldViewPr snapToObjects="1">
      <p:cViewPr varScale="1">
        <p:scale>
          <a:sx n="87" d="100"/>
          <a:sy n="87" d="100"/>
        </p:scale>
        <p:origin x="1260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854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6" charset="0"/>
              </a:rPr>
              <a:t>	CSC </a:t>
            </a:r>
            <a:r>
              <a:rPr lang="en-US" sz="1400" dirty="0" smtClean="0">
                <a:latin typeface="Times New Roman" pitchFamily="16" charset="0"/>
              </a:rPr>
              <a:t>176 Object-oriented Programming</a:t>
            </a:r>
            <a:endParaRPr lang="en-US" sz="1400" dirty="0">
              <a:latin typeface="Times New Roman" pitchFamily="16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6" charset="0"/>
              </a:rPr>
              <a:t>	Page </a:t>
            </a:r>
            <a:fld id="{89DB4331-8F94-436F-8672-B49B5CD9237E}" type="slidenum">
              <a:rPr lang="en-US" sz="10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94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6" charset="0"/>
              </a:rPr>
              <a:t>CSC171 Course Introduction	Page </a:t>
            </a:r>
            <a:fld id="{E57744F0-D62D-450C-BA0C-FC249107C8EF}" type="slidenum">
              <a:rPr lang="en-US" sz="14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176</a:t>
            </a:r>
            <a:r>
              <a:rPr lang="en-US" sz="1400" baseline="0" dirty="0">
                <a:latin typeface="Arial" charset="0"/>
              </a:rPr>
              <a:t> </a:t>
            </a:r>
            <a:r>
              <a:rPr lang="en-US" sz="1400" baseline="0" dirty="0" smtClean="0">
                <a:latin typeface="Arial" charset="0"/>
              </a:rPr>
              <a:t>More about Classes and Objects	</a:t>
            </a:r>
            <a:r>
              <a:rPr lang="en-US" sz="1400" dirty="0">
                <a:latin typeface="Arial" charset="0"/>
              </a:rPr>
              <a:t>	Slide </a:t>
            </a:r>
            <a:fld id="{0BD533D4-4DEB-451D-A47A-F4EE4972C26B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</a:t>
            </a:r>
          </a:p>
          <a:p>
            <a:pPr lvl="1"/>
            <a:r>
              <a:rPr lang="en-US" dirty="0" smtClean="0"/>
              <a:t>Used console window (TUI)</a:t>
            </a:r>
          </a:p>
          <a:p>
            <a:pPr lvl="1"/>
            <a:r>
              <a:rPr lang="en-US" dirty="0" smtClean="0"/>
              <a:t>Introduced OO</a:t>
            </a:r>
          </a:p>
          <a:p>
            <a:pPr lvl="2"/>
            <a:r>
              <a:rPr lang="en-US" dirty="0" smtClean="0"/>
              <a:t>Most we’ve had is 3 classes</a:t>
            </a:r>
          </a:p>
          <a:p>
            <a:r>
              <a:rPr lang="en-US" dirty="0" smtClean="0"/>
              <a:t>What about</a:t>
            </a:r>
          </a:p>
          <a:p>
            <a:pPr lvl="1"/>
            <a:r>
              <a:rPr lang="en-US" dirty="0" smtClean="0"/>
              <a:t>More complex OO</a:t>
            </a:r>
          </a:p>
          <a:p>
            <a:pPr lvl="2"/>
            <a:r>
              <a:rPr lang="en-US" dirty="0" smtClean="0"/>
              <a:t>What about needing 4 classes? 10 classes? 50 classes?</a:t>
            </a:r>
          </a:p>
          <a:p>
            <a:pPr lvl="2"/>
            <a:r>
              <a:rPr lang="en-US" dirty="0" smtClean="0"/>
              <a:t>How do these classes relate to each other?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</a:t>
            </a:r>
            <a:br>
              <a:rPr lang="en-US" dirty="0" smtClean="0"/>
            </a:br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Relationships between classes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Introduction (i.e., review) of testing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1D </a:t>
            </a:r>
            <a:r>
              <a:rPr lang="en-US" dirty="0" smtClean="0"/>
              <a:t>Arrays; More on loops;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4648200"/>
          </a:xfrm>
        </p:spPr>
        <p:txBody>
          <a:bodyPr/>
          <a:lstStyle/>
          <a:p>
            <a:pPr>
              <a:tabLst>
                <a:tab pos="5033963" algn="l"/>
              </a:tabLst>
            </a:pPr>
            <a:r>
              <a:rPr lang="en-US" sz="2400" dirty="0" smtClean="0"/>
              <a:t>Inheritance</a:t>
            </a:r>
          </a:p>
          <a:p>
            <a:pPr lvl="1">
              <a:tabLst>
                <a:tab pos="5033963" algn="l"/>
              </a:tabLst>
            </a:pPr>
            <a:r>
              <a:rPr lang="en-US" sz="2000" dirty="0" smtClean="0"/>
              <a:t>Parent-child relationship	</a:t>
            </a:r>
            <a:r>
              <a:rPr lang="en-US" sz="1600" dirty="0" smtClean="0"/>
              <a:t>e.g., corn is a vegetable</a:t>
            </a:r>
          </a:p>
          <a:p>
            <a:pPr lvl="2">
              <a:tabLst>
                <a:tab pos="5033963" algn="l"/>
              </a:tabLst>
            </a:pPr>
            <a:r>
              <a:rPr lang="en-US" sz="1400" dirty="0" smtClean="0"/>
              <a:t>i.e., like biology - child class inherits behavior from parent class</a:t>
            </a:r>
          </a:p>
          <a:p>
            <a:pPr>
              <a:tabLst>
                <a:tab pos="5033963" algn="l"/>
              </a:tabLst>
            </a:pPr>
            <a:r>
              <a:rPr lang="en-US" sz="2400" dirty="0" smtClean="0"/>
              <a:t>Association</a:t>
            </a:r>
          </a:p>
          <a:p>
            <a:pPr lvl="1">
              <a:tabLst>
                <a:tab pos="5033963" algn="l"/>
              </a:tabLst>
            </a:pPr>
            <a:r>
              <a:rPr lang="en-US" sz="2000" dirty="0" smtClean="0"/>
              <a:t>Strong supplier-client relationship</a:t>
            </a:r>
            <a:r>
              <a:rPr lang="en-US" sz="1600" dirty="0" smtClean="0"/>
              <a:t>	i</a:t>
            </a:r>
            <a:r>
              <a:rPr lang="en-US" sz="2000" dirty="0" smtClean="0"/>
              <a:t>.</a:t>
            </a:r>
            <a:r>
              <a:rPr lang="en-US" sz="1600" dirty="0" smtClean="0"/>
              <a:t>e., client references supplier</a:t>
            </a:r>
          </a:p>
          <a:p>
            <a:pPr lvl="1">
              <a:tabLst>
                <a:tab pos="5033963" algn="l"/>
              </a:tabLst>
            </a:pPr>
            <a:r>
              <a:rPr lang="en-US" sz="1400" dirty="0"/>
              <a:t> </a:t>
            </a:r>
            <a:r>
              <a:rPr lang="en-US" sz="1400" dirty="0" smtClean="0"/>
              <a:t>	typically a 1-to-1 relationship</a:t>
            </a:r>
          </a:p>
          <a:p>
            <a:pPr>
              <a:tabLst>
                <a:tab pos="5033963" algn="l"/>
              </a:tabLst>
            </a:pPr>
            <a:r>
              <a:rPr lang="en-US" sz="2400" dirty="0" smtClean="0"/>
              <a:t>Aggregation</a:t>
            </a:r>
          </a:p>
          <a:p>
            <a:pPr lvl="1">
              <a:tabLst>
                <a:tab pos="5033963" algn="l"/>
              </a:tabLst>
            </a:pPr>
            <a:r>
              <a:rPr lang="en-US" sz="2000" dirty="0" smtClean="0"/>
              <a:t>Ownership, non-exclusive	</a:t>
            </a:r>
            <a:r>
              <a:rPr lang="en-US" sz="1600" dirty="0" smtClean="0"/>
              <a:t>e.g., a student has a major</a:t>
            </a:r>
          </a:p>
          <a:p>
            <a:pPr lvl="1">
              <a:tabLst>
                <a:tab pos="5033963" algn="l"/>
              </a:tabLst>
            </a:pPr>
            <a:r>
              <a:rPr lang="en-US" sz="1400" dirty="0"/>
              <a:t> </a:t>
            </a:r>
            <a:r>
              <a:rPr lang="en-US" sz="1400" dirty="0" smtClean="0"/>
              <a:t>	many students have this major</a:t>
            </a:r>
          </a:p>
          <a:p>
            <a:pPr lvl="1">
              <a:tabLst>
                <a:tab pos="5033963" algn="l"/>
              </a:tabLst>
            </a:pPr>
            <a:r>
              <a:rPr lang="en-US" sz="1400" dirty="0"/>
              <a:t> </a:t>
            </a:r>
            <a:r>
              <a:rPr lang="en-US" sz="1400" dirty="0" smtClean="0"/>
              <a:t>	a 1-to-many relationship</a:t>
            </a:r>
          </a:p>
          <a:p>
            <a:pPr>
              <a:tabLst>
                <a:tab pos="5033963" algn="l"/>
              </a:tabLst>
            </a:pPr>
            <a:r>
              <a:rPr lang="en-US" sz="2400" dirty="0" smtClean="0"/>
              <a:t>Composition</a:t>
            </a:r>
          </a:p>
          <a:p>
            <a:pPr lvl="1">
              <a:tabLst>
                <a:tab pos="5033963" algn="l"/>
              </a:tabLst>
            </a:pPr>
            <a:r>
              <a:rPr lang="en-US" sz="2000" dirty="0" smtClean="0"/>
              <a:t>Ownership, exclusive	</a:t>
            </a:r>
            <a:r>
              <a:rPr lang="en-US" sz="1600" dirty="0" smtClean="0"/>
              <a:t>e.g., I have many credit cards</a:t>
            </a:r>
          </a:p>
          <a:p>
            <a:pPr lvl="1">
              <a:tabLst>
                <a:tab pos="5033963" algn="l"/>
              </a:tabLst>
            </a:pPr>
            <a:r>
              <a:rPr lang="en-US" sz="1400" dirty="0"/>
              <a:t> </a:t>
            </a:r>
            <a:r>
              <a:rPr lang="en-US" sz="1400" dirty="0" smtClean="0"/>
              <a:t>	no one else has my credit cards</a:t>
            </a:r>
          </a:p>
          <a:p>
            <a:pPr lvl="1">
              <a:tabLst>
                <a:tab pos="5033963" algn="l"/>
              </a:tabLst>
            </a:pPr>
            <a:r>
              <a:rPr lang="en-US" sz="1400" dirty="0"/>
              <a:t> 	a 1-to-many </a:t>
            </a:r>
            <a:r>
              <a:rPr lang="en-US" sz="1400" dirty="0" smtClean="0"/>
              <a:t>relationship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909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Classes </a:t>
            </a:r>
            <a:r>
              <a:rPr lang="en-US" sz="2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4648200"/>
          </a:xfrm>
        </p:spPr>
        <p:txBody>
          <a:bodyPr/>
          <a:lstStyle/>
          <a:p>
            <a:pPr>
              <a:tabLst>
                <a:tab pos="5035550" algn="l"/>
              </a:tabLst>
            </a:pPr>
            <a:r>
              <a:rPr lang="en-US" sz="2400" dirty="0"/>
              <a:t>Discuss </a:t>
            </a:r>
            <a:r>
              <a:rPr lang="en-US" sz="2400" dirty="0" smtClean="0"/>
              <a:t>UML Class Diagram Relationships (</a:t>
            </a:r>
            <a:r>
              <a:rPr lang="en-US" sz="2400" dirty="0" err="1" smtClean="0"/>
              <a:t>pdf</a:t>
            </a:r>
            <a:r>
              <a:rPr lang="en-US" sz="2400" dirty="0" smtClean="0"/>
              <a:t>)</a:t>
            </a:r>
          </a:p>
          <a:p>
            <a:pPr lvl="1">
              <a:tabLst>
                <a:tab pos="5035550" algn="l"/>
              </a:tabLst>
            </a:pPr>
            <a:r>
              <a:rPr lang="en-US" sz="2000" dirty="0" smtClean="0"/>
              <a:t>Inheritance</a:t>
            </a:r>
          </a:p>
          <a:p>
            <a:pPr lvl="1">
              <a:tabLst>
                <a:tab pos="5035550" algn="l"/>
              </a:tabLst>
            </a:pPr>
            <a:r>
              <a:rPr lang="en-US" sz="2000" dirty="0" smtClean="0"/>
              <a:t>Association</a:t>
            </a:r>
          </a:p>
          <a:p>
            <a:pPr lvl="1">
              <a:tabLst>
                <a:tab pos="5035550" algn="l"/>
              </a:tabLst>
            </a:pPr>
            <a:r>
              <a:rPr lang="en-US" sz="2000" dirty="0" smtClean="0"/>
              <a:t>Aggregation</a:t>
            </a:r>
          </a:p>
          <a:p>
            <a:pPr lvl="1">
              <a:tabLst>
                <a:tab pos="5035550" algn="l"/>
              </a:tabLst>
            </a:pPr>
            <a:r>
              <a:rPr lang="en-US" sz="2000" dirty="0" smtClean="0"/>
              <a:t>Composition</a:t>
            </a:r>
          </a:p>
          <a:p>
            <a:pPr lvl="1">
              <a:tabLst>
                <a:tab pos="5035550" algn="l"/>
              </a:tabLst>
            </a:pPr>
            <a:r>
              <a:rPr lang="en-US" sz="2000" dirty="0" smtClean="0"/>
              <a:t>For now, ignore relationship types:</a:t>
            </a:r>
          </a:p>
          <a:p>
            <a:pPr lvl="2">
              <a:tabLst>
                <a:tab pos="5035550" algn="l"/>
              </a:tabLst>
            </a:pPr>
            <a:r>
              <a:rPr lang="en-US" sz="1600" dirty="0" smtClean="0"/>
              <a:t>Realizes</a:t>
            </a:r>
          </a:p>
          <a:p>
            <a:pPr lvl="2">
              <a:tabLst>
                <a:tab pos="5035550" algn="l"/>
              </a:tabLst>
            </a:pPr>
            <a:r>
              <a:rPr lang="en-US" sz="1600" dirty="0" smtClean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6151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Demo </a:t>
            </a:r>
            <a:r>
              <a:rPr lang="en-US" sz="2400" dirty="0" err="1" smtClean="0"/>
              <a:t>Javax</a:t>
            </a:r>
            <a:r>
              <a:rPr lang="en-US" sz="2400" dirty="0" smtClean="0"/>
              <a:t> Swing version of BMI_6</a:t>
            </a:r>
          </a:p>
          <a:p>
            <a:pPr lvl="1"/>
            <a:r>
              <a:rPr lang="en-US" sz="2000" dirty="0" smtClean="0"/>
              <a:t>BMI_6_Main_Swing</a:t>
            </a:r>
          </a:p>
          <a:p>
            <a:pPr lvl="1"/>
            <a:r>
              <a:rPr lang="en-US" sz="2000" dirty="0" smtClean="0"/>
              <a:t>BMI_6_GUI_Swing</a:t>
            </a:r>
          </a:p>
          <a:p>
            <a:pPr lvl="1"/>
            <a:r>
              <a:rPr lang="en-US" sz="2000" dirty="0" smtClean="0"/>
              <a:t>BMI_5_bmi</a:t>
            </a:r>
          </a:p>
          <a:p>
            <a:r>
              <a:rPr lang="en-US" sz="2400" dirty="0" smtClean="0"/>
              <a:t>Based on demo</a:t>
            </a:r>
          </a:p>
          <a:p>
            <a:pPr lvl="1"/>
            <a:r>
              <a:rPr lang="en-US" sz="2000" dirty="0" smtClean="0"/>
              <a:t>Show relationships between the classes/objects in this simple app</a:t>
            </a:r>
          </a:p>
          <a:p>
            <a:pPr lvl="2"/>
            <a:r>
              <a:rPr lang="en-US" sz="1600" dirty="0" smtClean="0"/>
              <a:t>Draw class diagram for the application</a:t>
            </a:r>
          </a:p>
          <a:p>
            <a:pPr lvl="1"/>
            <a:r>
              <a:rPr lang="en-US" sz="2000" dirty="0" smtClean="0"/>
              <a:t>Show relationships (next slide) between </a:t>
            </a:r>
            <a:r>
              <a:rPr lang="en-US" sz="2000" dirty="0" err="1" smtClean="0"/>
              <a:t>Javax</a:t>
            </a:r>
            <a:r>
              <a:rPr lang="en-US" sz="2000" dirty="0" smtClean="0"/>
              <a:t> Swing classes used in demo</a:t>
            </a:r>
          </a:p>
        </p:txBody>
      </p:sp>
    </p:spTree>
    <p:extLst>
      <p:ext uri="{BB962C8B-B14F-4D97-AF65-F5344CB8AC3E}">
        <p14:creationId xmlns:p14="http://schemas.microsoft.com/office/powerpoint/2010/main" val="144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Example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javax.swing</a:t>
            </a:r>
            <a:r>
              <a:rPr lang="en-US" sz="2000" dirty="0" smtClean="0"/>
              <a:t> classes used in BMI_6)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50" y="1903413"/>
            <a:ext cx="6115100" cy="4344987"/>
          </a:xfrm>
        </p:spPr>
      </p:pic>
    </p:spTree>
    <p:extLst>
      <p:ext uri="{BB962C8B-B14F-4D97-AF65-F5344CB8AC3E}">
        <p14:creationId xmlns:p14="http://schemas.microsoft.com/office/powerpoint/2010/main" val="12332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Relationships</a:t>
            </a:r>
            <a:br>
              <a:rPr lang="en-US" dirty="0" smtClean="0"/>
            </a:br>
            <a:r>
              <a:rPr lang="en-US" sz="2000" dirty="0" smtClean="0"/>
              <a:t>(Identify, Draw)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3413"/>
            <a:ext cx="8153400" cy="4344987"/>
          </a:xfrm>
        </p:spPr>
        <p:txBody>
          <a:bodyPr>
            <a:noAutofit/>
          </a:bodyPr>
          <a:lstStyle/>
          <a:p>
            <a:pPr>
              <a:tabLst>
                <a:tab pos="2292350" algn="l"/>
              </a:tabLst>
            </a:pPr>
            <a:r>
              <a:rPr lang="en-US" sz="1600" dirty="0" smtClean="0"/>
              <a:t>Types of relationships (we’re focusing on)</a:t>
            </a:r>
          </a:p>
          <a:p>
            <a:pPr lvl="1">
              <a:tabLst>
                <a:tab pos="2292350" algn="l"/>
              </a:tabLst>
            </a:pPr>
            <a:r>
              <a:rPr lang="en-US" sz="1400" dirty="0" smtClean="0"/>
              <a:t>Inheritance	parent-child relationship; generalization and specialization</a:t>
            </a:r>
          </a:p>
          <a:p>
            <a:pPr lvl="1">
              <a:tabLst>
                <a:tab pos="2292350" algn="l"/>
              </a:tabLst>
            </a:pPr>
            <a:r>
              <a:rPr lang="en-US" sz="1400" dirty="0" smtClean="0"/>
              <a:t>Association	uses object reference(s); refers to another object</a:t>
            </a:r>
          </a:p>
          <a:p>
            <a:pPr lvl="1">
              <a:tabLst>
                <a:tab pos="2292350" algn="l"/>
              </a:tabLst>
            </a:pPr>
            <a:r>
              <a:rPr lang="en-US" sz="1400" dirty="0" smtClean="0"/>
              <a:t>Aggregation	whole-part relationship; non-exclusive ownership</a:t>
            </a:r>
          </a:p>
          <a:p>
            <a:pPr lvl="1">
              <a:tabLst>
                <a:tab pos="2292350" algn="l"/>
              </a:tabLst>
            </a:pPr>
            <a:r>
              <a:rPr lang="en-US" sz="1400" dirty="0" smtClean="0"/>
              <a:t>Composition	whole-part relationship; exclusive ownership</a:t>
            </a:r>
          </a:p>
          <a:p>
            <a:pPr>
              <a:tabLst>
                <a:tab pos="2292350" algn="l"/>
              </a:tabLst>
            </a:pPr>
            <a:r>
              <a:rPr lang="en-US" sz="2000" dirty="0" smtClean="0"/>
              <a:t>Identify the type of OO relationship</a:t>
            </a:r>
          </a:p>
          <a:p>
            <a:pPr lvl="1">
              <a:tabLst>
                <a:tab pos="2292350" algn="l"/>
              </a:tabLst>
            </a:pPr>
            <a:r>
              <a:rPr lang="en-US" sz="1800" dirty="0" smtClean="0"/>
              <a:t>A novel is a book</a:t>
            </a:r>
          </a:p>
          <a:p>
            <a:pPr lvl="1">
              <a:tabLst>
                <a:tab pos="2292350" algn="l"/>
              </a:tabLst>
            </a:pPr>
            <a:r>
              <a:rPr lang="en-US" sz="1800" dirty="0" smtClean="0"/>
              <a:t>A student takes a class</a:t>
            </a:r>
          </a:p>
          <a:p>
            <a:pPr lvl="1">
              <a:tabLst>
                <a:tab pos="2292350" algn="l"/>
              </a:tabLst>
            </a:pPr>
            <a:r>
              <a:rPr lang="en-US" sz="1800" dirty="0" smtClean="0"/>
              <a:t>A motorcycle has two wheels</a:t>
            </a:r>
          </a:p>
          <a:p>
            <a:pPr lvl="1">
              <a:tabLst>
                <a:tab pos="2292350" algn="l"/>
              </a:tabLst>
            </a:pPr>
            <a:r>
              <a:rPr lang="en-US" sz="1800" dirty="0" smtClean="0"/>
              <a:t>A mother has a child</a:t>
            </a:r>
          </a:p>
          <a:p>
            <a:pPr lvl="1">
              <a:tabLst>
                <a:tab pos="2292350" algn="l"/>
              </a:tabLst>
            </a:pPr>
            <a:r>
              <a:rPr lang="en-US" sz="1800" dirty="0" smtClean="0"/>
              <a:t>A hammer is a tool</a:t>
            </a:r>
          </a:p>
          <a:p>
            <a:pPr>
              <a:tabLst>
                <a:tab pos="2292350" algn="l"/>
              </a:tabLst>
            </a:pPr>
            <a:r>
              <a:rPr lang="en-US" sz="2000" dirty="0" smtClean="0"/>
              <a:t>To-do</a:t>
            </a:r>
          </a:p>
          <a:p>
            <a:pPr lvl="1">
              <a:tabLst>
                <a:tab pos="2292350" algn="l"/>
              </a:tabLst>
            </a:pPr>
            <a:r>
              <a:rPr lang="en-US" sz="1600" dirty="0" smtClean="0"/>
              <a:t>Draw class diagram for each relationship</a:t>
            </a:r>
          </a:p>
          <a:p>
            <a:pPr lvl="1">
              <a:tabLst>
                <a:tab pos="2292350" algn="l"/>
              </a:tabLst>
            </a:pPr>
            <a:r>
              <a:rPr lang="en-US" sz="1600" dirty="0" smtClean="0"/>
              <a:t>Identify sample attributes and methods</a:t>
            </a:r>
          </a:p>
          <a:p>
            <a:pPr lvl="1">
              <a:tabLst>
                <a:tab pos="2292350" algn="l"/>
              </a:tabLst>
            </a:pPr>
            <a:r>
              <a:rPr lang="en-US" sz="1600" dirty="0" smtClean="0"/>
              <a:t>Write code to demo use of inheritance, aggregation, composition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732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4648200"/>
          </a:xfrm>
        </p:spPr>
        <p:txBody>
          <a:bodyPr/>
          <a:lstStyle/>
          <a:p>
            <a:r>
              <a:rPr lang="en-US" sz="2000" dirty="0" smtClean="0"/>
              <a:t>Previously covered</a:t>
            </a:r>
          </a:p>
          <a:p>
            <a:pPr lvl="1"/>
            <a:r>
              <a:rPr lang="en-US" sz="1600" dirty="0" smtClean="0"/>
              <a:t>Most of chapter 2 (Java basics) &amp; chapter 3 (selection)</a:t>
            </a:r>
          </a:p>
          <a:p>
            <a:pPr lvl="1"/>
            <a:r>
              <a:rPr lang="en-US" sz="1600" dirty="0"/>
              <a:t>Covered 4.2 (common math functions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5.2 (while)</a:t>
            </a:r>
          </a:p>
          <a:p>
            <a:pPr lvl="1"/>
            <a:r>
              <a:rPr lang="en-US" sz="1600" dirty="0" smtClean="0"/>
              <a:t>6.2, 6.3 &amp; 6.5 (defining/calling a method, passing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9.2, 9.4 &amp; 9.6 (define class, construct </a:t>
            </a:r>
            <a:r>
              <a:rPr lang="en-US" sz="1600" dirty="0" err="1" smtClean="0"/>
              <a:t>obj</a:t>
            </a:r>
            <a:r>
              <a:rPr lang="en-US" sz="1600" dirty="0" smtClean="0"/>
              <a:t>, Java API)</a:t>
            </a:r>
          </a:p>
          <a:p>
            <a:pPr lvl="1"/>
            <a:r>
              <a:rPr lang="en-US" sz="1600" dirty="0" smtClean="0"/>
              <a:t>12.1 </a:t>
            </a:r>
            <a:r>
              <a:rPr lang="en-US" sz="1600" dirty="0"/>
              <a:t>&amp; 12.2 (exception handling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Each class in its own source code file!</a:t>
            </a:r>
          </a:p>
          <a:p>
            <a:pPr lvl="1"/>
            <a:r>
              <a:rPr lang="en-US" sz="1600" dirty="0"/>
              <a:t>Better separation of </a:t>
            </a:r>
            <a:r>
              <a:rPr lang="en-US" sz="1600" dirty="0" smtClean="0"/>
              <a:t>concerns and design for reuse</a:t>
            </a:r>
          </a:p>
          <a:p>
            <a:r>
              <a:rPr lang="en-US" sz="2400" dirty="0" smtClean="0"/>
              <a:t>Just covered</a:t>
            </a:r>
          </a:p>
          <a:p>
            <a:pPr lvl="1"/>
            <a:r>
              <a:rPr lang="en-US" sz="1800" dirty="0" smtClean="0"/>
              <a:t>10.2, 10.3, 10.4 (abstraction, encapsulation, objects, relationships)</a:t>
            </a:r>
          </a:p>
          <a:p>
            <a:pPr lvl="1"/>
            <a:r>
              <a:rPr lang="en-US" sz="1800" dirty="0" smtClean="0"/>
              <a:t>11.2, 11.3 (superclass, subclass, super keyword)</a:t>
            </a:r>
          </a:p>
        </p:txBody>
      </p:sp>
    </p:spTree>
    <p:extLst>
      <p:ext uri="{BB962C8B-B14F-4D97-AF65-F5344CB8AC3E}">
        <p14:creationId xmlns:p14="http://schemas.microsoft.com/office/powerpoint/2010/main" val="16082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2210</TotalTime>
  <Words>259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Comic Sans MS</vt:lpstr>
      <vt:lpstr>Times New Roman</vt:lpstr>
      <vt:lpstr>Crayons</vt:lpstr>
      <vt:lpstr>Motivations</vt:lpstr>
      <vt:lpstr>More about Classes and Objects</vt:lpstr>
      <vt:lpstr>Relationships between Classes</vt:lpstr>
      <vt:lpstr>Relationships between Classes (cont’d)</vt:lpstr>
      <vt:lpstr>Relationships Example</vt:lpstr>
      <vt:lpstr>Relationships Example (javax.swing classes used in BMI_6)</vt:lpstr>
      <vt:lpstr>OO Relationships (Identify, Draw)</vt:lpstr>
      <vt:lpstr>Textbook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312</cp:revision>
  <dcterms:created xsi:type="dcterms:W3CDTF">2001-08-03T20:20:12Z</dcterms:created>
  <dcterms:modified xsi:type="dcterms:W3CDTF">2019-02-27T15:10:44Z</dcterms:modified>
</cp:coreProperties>
</file>