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4" r:id="rId3"/>
    <p:sldId id="302" r:id="rId4"/>
    <p:sldId id="305" r:id="rId5"/>
    <p:sldId id="307" r:id="rId6"/>
    <p:sldId id="308" r:id="rId7"/>
    <p:sldId id="306" r:id="rId8"/>
    <p:sldId id="309" r:id="rId9"/>
    <p:sldId id="303" r:id="rId10"/>
    <p:sldId id="310" r:id="rId11"/>
    <p:sldId id="311" r:id="rId1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oration" initials="" lastIdx="6" clrIdx="0"/>
  <p:cmAuthor id="1" name="Elisabeth Keatin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7" autoAdjust="0"/>
    <p:restoredTop sz="92467" autoAdjust="0"/>
  </p:normalViewPr>
  <p:slideViewPr>
    <p:cSldViewPr snapToObjects="1">
      <p:cViewPr varScale="1">
        <p:scale>
          <a:sx n="85" d="100"/>
          <a:sy n="85" d="100"/>
        </p:scale>
        <p:origin x="11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-2742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8925927"/>
            <a:ext cx="699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Page </a:t>
            </a:r>
            <a:fld id="{0853DD0A-3B40-40CC-8744-A53EA5F55A3E}" type="slidenum">
              <a:rPr lang="en-US" sz="1600" smtClean="0"/>
              <a:pPr algn="ctr"/>
              <a:t>‹#›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99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CSC 176 Introduction to 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105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fld id="{83B35BF3-A3C9-418C-8C29-9BADE8911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52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if the class can identify the program design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35BF3-A3C9-418C-8C29-9BADE89113E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if the class can identify the program design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35BF3-A3C9-418C-8C29-9BADE89113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if the class can identify the program design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35BF3-A3C9-418C-8C29-9BADE89113E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if the class can identify the program design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35BF3-A3C9-418C-8C29-9BADE89113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if the class can identify the program design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35BF3-A3C9-418C-8C29-9BADE89113E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if the class can identify the program design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35BF3-A3C9-418C-8C29-9BADE89113E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1625"/>
            <a:ext cx="7693025" cy="11430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7213"/>
            <a:ext cx="7693025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394B46-8FB9-43C1-9675-F6846DA04A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30F220-2625-48F8-A7F6-B3280730A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77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535113"/>
            <a:ext cx="40386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2174875"/>
            <a:ext cx="40386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535113"/>
            <a:ext cx="3962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892E47-7C7A-44AE-8B18-5B1AB195D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7C9DB1-56A9-4480-AF10-BBF8A0FCF4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D4DCDE-E344-41F6-B98A-B234A352F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84D800-DE8A-427F-8FBB-A0382CE27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E98F3-3E5E-4EC1-BA23-6558C86C99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1" name="Line 5"/>
          <p:cNvSpPr>
            <a:spLocks noChangeShapeType="1"/>
          </p:cNvSpPr>
          <p:nvPr/>
        </p:nvSpPr>
        <p:spPr bwMode="auto">
          <a:xfrm>
            <a:off x="1371600" y="1524000"/>
            <a:ext cx="7315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1625"/>
            <a:ext cx="7616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88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27213"/>
            <a:ext cx="7616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8107" name="AutoShape 11"/>
          <p:cNvSpPr>
            <a:spLocks noChangeArrowheads="1"/>
          </p:cNvSpPr>
          <p:nvPr/>
        </p:nvSpPr>
        <p:spPr bwMode="auto">
          <a:xfrm>
            <a:off x="-2819400" y="1447800"/>
            <a:ext cx="3657600" cy="3657600"/>
          </a:xfrm>
          <a:custGeom>
            <a:avLst/>
            <a:gdLst>
              <a:gd name="G0" fmla="+- 17444 0 0"/>
              <a:gd name="G1" fmla="+- -28889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9444" y="5172"/>
              </a:cxn>
              <a:cxn ang="0">
                <a:pos x="64000" y="32000"/>
              </a:cxn>
              <a:cxn ang="0">
                <a:pos x="49444" y="58827"/>
              </a:cxn>
              <a:cxn ang="0">
                <a:pos x="49444" y="58827"/>
              </a:cxn>
              <a:cxn ang="0">
                <a:pos x="49443" y="58827"/>
              </a:cxn>
              <a:cxn ang="0">
                <a:pos x="49444" y="58828"/>
              </a:cxn>
              <a:cxn ang="0">
                <a:pos x="49444" y="5172"/>
              </a:cxn>
              <a:cxn ang="0">
                <a:pos x="49443" y="5172"/>
              </a:cxn>
              <a:cxn ang="0">
                <a:pos x="49444" y="5172"/>
              </a:cxn>
            </a:cxnLst>
            <a:rect l="T13" t="T15" r="T17" b="T19"/>
            <a:pathLst>
              <a:path w="64000" h="64000">
                <a:moveTo>
                  <a:pt x="49444" y="5172"/>
                </a:moveTo>
                <a:cubicBezTo>
                  <a:pt x="58522" y="11076"/>
                  <a:pt x="64000" y="21170"/>
                  <a:pt x="64000" y="32000"/>
                </a:cubicBezTo>
                <a:cubicBezTo>
                  <a:pt x="64000" y="42829"/>
                  <a:pt x="58522" y="52923"/>
                  <a:pt x="49444" y="58827"/>
                </a:cubicBezTo>
                <a:cubicBezTo>
                  <a:pt x="49444" y="58827"/>
                  <a:pt x="49443" y="58827"/>
                  <a:pt x="49443" y="58827"/>
                </a:cubicBezTo>
                <a:lnTo>
                  <a:pt x="49444" y="58828"/>
                </a:lnTo>
                <a:lnTo>
                  <a:pt x="49444" y="5172"/>
                </a:lnTo>
                <a:lnTo>
                  <a:pt x="49443" y="5172"/>
                </a:lnTo>
                <a:cubicBezTo>
                  <a:pt x="49443" y="5172"/>
                  <a:pt x="49444" y="5172"/>
                  <a:pt x="49444" y="5172"/>
                </a:cubicBezTo>
                <a:close/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88108" name="AutoShape 12"/>
          <p:cNvSpPr>
            <a:spLocks noChangeArrowheads="1"/>
          </p:cNvSpPr>
          <p:nvPr/>
        </p:nvSpPr>
        <p:spPr bwMode="auto">
          <a:xfrm>
            <a:off x="-3352800" y="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chemeClr val="hlink">
              <a:alpha val="600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8112" name="Line 16"/>
          <p:cNvSpPr>
            <a:spLocks noChangeShapeType="1"/>
          </p:cNvSpPr>
          <p:nvPr/>
        </p:nvSpPr>
        <p:spPr bwMode="auto">
          <a:xfrm>
            <a:off x="1066800" y="1524000"/>
            <a:ext cx="7620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8113" name="AutoShape 17"/>
          <p:cNvSpPr>
            <a:spLocks noChangeArrowheads="1"/>
          </p:cNvSpPr>
          <p:nvPr/>
        </p:nvSpPr>
        <p:spPr bwMode="auto">
          <a:xfrm>
            <a:off x="-2819400" y="1447800"/>
            <a:ext cx="3657600" cy="3657600"/>
          </a:xfrm>
          <a:custGeom>
            <a:avLst/>
            <a:gdLst>
              <a:gd name="G0" fmla="+- 17444 0 0"/>
              <a:gd name="G1" fmla="+- -28889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9444" y="5172"/>
              </a:cxn>
              <a:cxn ang="0">
                <a:pos x="64000" y="32000"/>
              </a:cxn>
              <a:cxn ang="0">
                <a:pos x="49444" y="58827"/>
              </a:cxn>
              <a:cxn ang="0">
                <a:pos x="49444" y="58827"/>
              </a:cxn>
              <a:cxn ang="0">
                <a:pos x="49443" y="58827"/>
              </a:cxn>
              <a:cxn ang="0">
                <a:pos x="49444" y="58828"/>
              </a:cxn>
              <a:cxn ang="0">
                <a:pos x="49444" y="5172"/>
              </a:cxn>
              <a:cxn ang="0">
                <a:pos x="49443" y="5172"/>
              </a:cxn>
              <a:cxn ang="0">
                <a:pos x="49444" y="5172"/>
              </a:cxn>
            </a:cxnLst>
            <a:rect l="T13" t="T15" r="T17" b="T19"/>
            <a:pathLst>
              <a:path w="64000" h="64000">
                <a:moveTo>
                  <a:pt x="49444" y="5172"/>
                </a:moveTo>
                <a:cubicBezTo>
                  <a:pt x="58522" y="11076"/>
                  <a:pt x="64000" y="21170"/>
                  <a:pt x="64000" y="32000"/>
                </a:cubicBezTo>
                <a:cubicBezTo>
                  <a:pt x="64000" y="42829"/>
                  <a:pt x="58522" y="52923"/>
                  <a:pt x="49444" y="58827"/>
                </a:cubicBezTo>
                <a:cubicBezTo>
                  <a:pt x="49444" y="58827"/>
                  <a:pt x="49443" y="58827"/>
                  <a:pt x="49443" y="58827"/>
                </a:cubicBezTo>
                <a:lnTo>
                  <a:pt x="49444" y="58828"/>
                </a:lnTo>
                <a:lnTo>
                  <a:pt x="49444" y="5172"/>
                </a:lnTo>
                <a:lnTo>
                  <a:pt x="49443" y="5172"/>
                </a:lnTo>
                <a:cubicBezTo>
                  <a:pt x="49443" y="5172"/>
                  <a:pt x="49444" y="5172"/>
                  <a:pt x="49444" y="5172"/>
                </a:cubicBezTo>
                <a:close/>
              </a:path>
            </a:pathLst>
          </a:custGeom>
          <a:solidFill>
            <a:schemeClr val="accent6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88114" name="AutoShape 18"/>
          <p:cNvSpPr>
            <a:spLocks noChangeArrowheads="1"/>
          </p:cNvSpPr>
          <p:nvPr/>
        </p:nvSpPr>
        <p:spPr bwMode="auto">
          <a:xfrm>
            <a:off x="-3352800" y="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rgbClr val="00B050">
              <a:alpha val="60001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56113" algn="ctr"/>
                <a:tab pos="8912225" algn="r"/>
              </a:tabLst>
            </a:pPr>
            <a:r>
              <a:rPr lang="en-US" sz="1200" dirty="0" smtClean="0"/>
              <a:t>CSC 176	Introduction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Testing</a:t>
            </a:r>
            <a:r>
              <a:rPr lang="en-US" sz="1200" baseline="0" dirty="0" smtClean="0"/>
              <a:t>	</a:t>
            </a:r>
            <a:fld id="{6D43C504-509A-46A2-AE0E-731591F9702E}" type="slidenum">
              <a:rPr lang="en-US" sz="1200" baseline="0" smtClean="0"/>
              <a:pPr>
                <a:tabLst>
                  <a:tab pos="4456113" algn="ctr"/>
                  <a:tab pos="8912225" algn="r"/>
                </a:tabLst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B05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rgbClr val="77777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000">
          <a:solidFill>
            <a:srgbClr val="777777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l"/>
        <a:defRPr sz="1600">
          <a:solidFill>
            <a:srgbClr val="777777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400">
          <a:solidFill>
            <a:srgbClr val="777777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200">
          <a:solidFill>
            <a:srgbClr val="777777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Discussion questions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What is the goal of testing a software program?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During development of a software program, at what point-in-time should we think about testing?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Testing</a:t>
            </a:r>
            <a:br>
              <a:rPr lang="en-US" dirty="0" smtClean="0"/>
            </a:br>
            <a:r>
              <a:rPr lang="en-US" sz="2000" dirty="0" smtClean="0"/>
              <a:t>(For Assignment 5)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ength() method</a:t>
            </a:r>
          </a:p>
          <a:p>
            <a:pPr lvl="2"/>
            <a:r>
              <a:rPr lang="en-US" dirty="0" smtClean="0"/>
              <a:t>Returns number of characters in the String object</a:t>
            </a:r>
          </a:p>
          <a:p>
            <a:r>
              <a:rPr lang="en-US" sz="2400" dirty="0" smtClean="0"/>
              <a:t>Doing validation in a constructor method</a:t>
            </a:r>
            <a:endParaRPr lang="en-US" sz="1600" dirty="0"/>
          </a:p>
          <a:p>
            <a:pPr lvl="1"/>
            <a:r>
              <a:rPr lang="en-US" sz="2000" dirty="0" smtClean="0"/>
              <a:t>Allow object to be constructed</a:t>
            </a:r>
          </a:p>
          <a:p>
            <a:pPr lvl="2"/>
            <a:r>
              <a:rPr lang="en-US" sz="1600" dirty="0" smtClean="0"/>
              <a:t>Generally bad idea to </a:t>
            </a:r>
            <a:r>
              <a:rPr lang="en-US" sz="1600" i="1" dirty="0" smtClean="0"/>
              <a:t>terminate</a:t>
            </a:r>
            <a:r>
              <a:rPr lang="en-US" sz="1600" dirty="0" smtClean="0"/>
              <a:t> a constructor</a:t>
            </a:r>
          </a:p>
          <a:p>
            <a:pPr lvl="1"/>
            <a:r>
              <a:rPr lang="en-US" dirty="0" smtClean="0"/>
              <a:t>If validation logic finds invalid value</a:t>
            </a:r>
          </a:p>
          <a:p>
            <a:pPr lvl="2"/>
            <a:r>
              <a:rPr lang="en-US" sz="1600" dirty="0" smtClean="0"/>
              <a:t>Initialize corresponding instance variable to value that denotes invalid data </a:t>
            </a:r>
            <a:r>
              <a:rPr lang="en-US" sz="1600" dirty="0" smtClean="0"/>
              <a:t>found</a:t>
            </a:r>
          </a:p>
          <a:p>
            <a:r>
              <a:rPr lang="en-US" dirty="0"/>
              <a:t>Use of super</a:t>
            </a:r>
            <a:r>
              <a:rPr lang="en-US" dirty="0" smtClean="0"/>
              <a:t>(…)</a:t>
            </a:r>
            <a:endParaRPr lang="en-US" dirty="0"/>
          </a:p>
          <a:p>
            <a:pPr lvl="1"/>
            <a:r>
              <a:rPr lang="en-US" dirty="0" smtClean="0"/>
              <a:t>See chapter 11 in text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Testing</a:t>
            </a:r>
            <a:br>
              <a:rPr lang="en-US" dirty="0" smtClean="0"/>
            </a:br>
            <a:r>
              <a:rPr lang="en-US" sz="2000" dirty="0" smtClean="0"/>
              <a:t>(For Assignment </a:t>
            </a:r>
            <a:r>
              <a:rPr lang="en-US" sz="2000" dirty="0" smtClean="0"/>
              <a:t>5 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Define a class named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that has:</a:t>
            </a:r>
          </a:p>
          <a:p>
            <a:pPr lvl="2"/>
            <a:r>
              <a:rPr lang="en-US" dirty="0" smtClean="0"/>
              <a:t>One instance variable</a:t>
            </a:r>
          </a:p>
          <a:p>
            <a:pPr marL="1371600" lvl="3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pPr lvl="2"/>
            <a:r>
              <a:rPr lang="en-US" dirty="0" smtClean="0"/>
              <a:t>One constructor</a:t>
            </a:r>
          </a:p>
          <a:p>
            <a:pPr marL="1371600" lvl="3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pPr lvl="3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US" dirty="0" smtClean="0"/>
              <a:t>formal parameter variable must in range [-100,100].</a:t>
            </a:r>
          </a:p>
          <a:p>
            <a:pPr lvl="2"/>
            <a:r>
              <a:rPr lang="en-US" dirty="0" smtClean="0"/>
              <a:t>Three methods</a:t>
            </a:r>
          </a:p>
          <a:p>
            <a:pPr lvl="3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void increment()	//adds 1 to number</a:t>
            </a:r>
          </a:p>
          <a:p>
            <a:pPr lvl="3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decrement()	//subtracts 1 from number</a:t>
            </a:r>
          </a:p>
          <a:p>
            <a:pPr lvl="3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get()		//returns value of number</a:t>
            </a:r>
          </a:p>
          <a:p>
            <a:pPr lvl="1"/>
            <a:r>
              <a:rPr lang="en-US" dirty="0" smtClean="0"/>
              <a:t>What does code:</a:t>
            </a:r>
          </a:p>
          <a:p>
            <a:pPr lvl="2"/>
            <a:r>
              <a:rPr lang="en-US" dirty="0" smtClean="0"/>
              <a:t>F</a:t>
            </a:r>
            <a:r>
              <a:rPr lang="en-US" dirty="0" smtClean="0"/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class look like?</a:t>
            </a:r>
          </a:p>
          <a:p>
            <a:pPr lvl="2"/>
            <a:r>
              <a:rPr lang="en-US" dirty="0" smtClean="0"/>
              <a:t>That tests constructor method look like?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16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Testing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questions with answers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goal of testing a software program?</a:t>
            </a:r>
          </a:p>
          <a:p>
            <a:pPr lvl="2"/>
            <a:r>
              <a:rPr lang="en-US" dirty="0" smtClean="0"/>
              <a:t>To find as many errors as we can</a:t>
            </a:r>
          </a:p>
          <a:p>
            <a:pPr lvl="2"/>
            <a:r>
              <a:rPr lang="en-US" dirty="0" smtClean="0"/>
              <a:t>It’s impossible to mathematically prove a program is correct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development of a software program, at what point-in-time should we think about testing?</a:t>
            </a:r>
          </a:p>
          <a:p>
            <a:pPr lvl="2"/>
            <a:r>
              <a:rPr lang="en-US" dirty="0" smtClean="0"/>
              <a:t>As soon as we begin to understand the problem statement</a:t>
            </a:r>
          </a:p>
          <a:p>
            <a:pPr lvl="2"/>
            <a:r>
              <a:rPr lang="en-US" dirty="0" smtClean="0"/>
              <a:t>Testing should be a part of every development step</a:t>
            </a:r>
          </a:p>
          <a:p>
            <a:pPr lvl="2"/>
            <a:r>
              <a:rPr lang="en-US" dirty="0" smtClean="0"/>
              <a:t>We iteratively develop an entire solution</a:t>
            </a:r>
          </a:p>
          <a:p>
            <a:pPr lvl="3"/>
            <a:r>
              <a:rPr lang="en-US" dirty="0" smtClean="0"/>
              <a:t>Repeat until done:</a:t>
            </a:r>
          </a:p>
          <a:p>
            <a:pPr lvl="4"/>
            <a:r>
              <a:rPr lang="en-US" dirty="0" smtClean="0"/>
              <a:t>Write some code</a:t>
            </a:r>
          </a:p>
          <a:p>
            <a:pPr lvl="4"/>
            <a:r>
              <a:rPr lang="en-US" dirty="0" smtClean="0"/>
              <a:t>Test your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(basic) 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</a:p>
          <a:p>
            <a:pPr lvl="1"/>
            <a:r>
              <a:rPr lang="en-US" dirty="0" smtClean="0"/>
              <a:t>Test based on problem statement</a:t>
            </a:r>
          </a:p>
          <a:p>
            <a:pPr lvl="2"/>
            <a:r>
              <a:rPr lang="en-US" dirty="0" smtClean="0"/>
              <a:t>i.e., test </a:t>
            </a:r>
            <a:r>
              <a:rPr lang="en-US" b="1" i="1" dirty="0" smtClean="0"/>
              <a:t>what</a:t>
            </a:r>
            <a:r>
              <a:rPr lang="en-US" dirty="0" smtClean="0"/>
              <a:t> needs to be done</a:t>
            </a:r>
          </a:p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Test based on program design &amp; code</a:t>
            </a:r>
          </a:p>
          <a:p>
            <a:pPr lvl="2"/>
            <a:r>
              <a:rPr lang="en-US" dirty="0" smtClean="0"/>
              <a:t>i.e., test </a:t>
            </a:r>
            <a:r>
              <a:rPr lang="en-US" b="1" i="1" dirty="0" smtClean="0"/>
              <a:t>how</a:t>
            </a:r>
            <a:r>
              <a:rPr lang="en-US" dirty="0" smtClean="0"/>
              <a:t> it is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Testing</a:t>
            </a:r>
            <a:br>
              <a:rPr lang="en-US" dirty="0" smtClean="0"/>
            </a:br>
            <a:r>
              <a:rPr lang="en-US" sz="2000" dirty="0" smtClean="0"/>
              <a:t>(Option 1: Test Cases)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test cases</a:t>
            </a:r>
          </a:p>
          <a:p>
            <a:r>
              <a:rPr lang="en-US" dirty="0" smtClean="0"/>
              <a:t>What’s a test case?</a:t>
            </a:r>
          </a:p>
          <a:p>
            <a:pPr lvl="1"/>
            <a:r>
              <a:rPr lang="en-US" dirty="0" smtClean="0"/>
              <a:t>In simplest form, describe input data and expected result</a:t>
            </a:r>
          </a:p>
          <a:p>
            <a:pPr lvl="1"/>
            <a:r>
              <a:rPr lang="en-US" dirty="0" smtClean="0"/>
              <a:t>Document lots of test cases to try to discover as many logic errors as possible</a:t>
            </a:r>
          </a:p>
          <a:p>
            <a:r>
              <a:rPr lang="en-US" dirty="0" smtClean="0"/>
              <a:t>Use these test cases when executing your solution</a:t>
            </a:r>
          </a:p>
          <a:p>
            <a:pPr lvl="1"/>
            <a:r>
              <a:rPr lang="en-US" dirty="0" smtClean="0"/>
              <a:t>Document the actual results</a:t>
            </a:r>
          </a:p>
          <a:p>
            <a:pPr lvl="1"/>
            <a:r>
              <a:rPr lang="en-US" dirty="0" smtClean="0"/>
              <a:t>Do the actual results match the expected results?</a:t>
            </a:r>
          </a:p>
        </p:txBody>
      </p:sp>
    </p:spTree>
    <p:extLst>
      <p:ext uri="{BB962C8B-B14F-4D97-AF65-F5344CB8AC3E}">
        <p14:creationId xmlns:p14="http://schemas.microsoft.com/office/powerpoint/2010/main" val="19116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Testing</a:t>
            </a:r>
            <a:br>
              <a:rPr lang="en-US" dirty="0" smtClean="0"/>
            </a:br>
            <a:r>
              <a:rPr lang="en-US" sz="2000" dirty="0" smtClean="0"/>
              <a:t>(Option 2: Test Code)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test code</a:t>
            </a:r>
          </a:p>
          <a:p>
            <a:r>
              <a:rPr lang="en-US" dirty="0" smtClean="0"/>
              <a:t>What’s test code?</a:t>
            </a:r>
          </a:p>
          <a:p>
            <a:pPr lvl="1"/>
            <a:r>
              <a:rPr lang="en-US" dirty="0" smtClean="0"/>
              <a:t>Code that is not part of your solution</a:t>
            </a:r>
          </a:p>
          <a:p>
            <a:pPr lvl="1"/>
            <a:r>
              <a:rPr lang="en-US" dirty="0" smtClean="0"/>
              <a:t>Code that exercises your solution to try to discover as many logic errors as possible</a:t>
            </a:r>
          </a:p>
          <a:p>
            <a:pPr lvl="2"/>
            <a:r>
              <a:rPr lang="en-US" dirty="0" smtClean="0"/>
              <a:t>i.e., Your test code implements test cases (that you may have documented)</a:t>
            </a:r>
          </a:p>
          <a:p>
            <a:r>
              <a:rPr lang="en-US" dirty="0" smtClean="0"/>
              <a:t>Each time you execute your solution, you are running your test code</a:t>
            </a:r>
          </a:p>
          <a:p>
            <a:pPr lvl="1"/>
            <a:r>
              <a:rPr lang="en-US" dirty="0" smtClean="0"/>
              <a:t>Test code will typically display results</a:t>
            </a:r>
          </a:p>
          <a:p>
            <a:pPr lvl="2"/>
            <a:r>
              <a:rPr lang="en-US" dirty="0" smtClean="0"/>
              <a:t>So you </a:t>
            </a:r>
            <a:r>
              <a:rPr lang="en-US" dirty="0"/>
              <a:t>can </a:t>
            </a:r>
            <a:r>
              <a:rPr lang="en-US" dirty="0" smtClean="0"/>
              <a:t>detect logic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0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Testing</a:t>
            </a:r>
            <a:br>
              <a:rPr lang="en-US" dirty="0" smtClean="0"/>
            </a:br>
            <a:r>
              <a:rPr lang="en-US" sz="2000" dirty="0" smtClean="0"/>
              <a:t>(Other Options)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tools that automate testing</a:t>
            </a:r>
          </a:p>
          <a:p>
            <a:r>
              <a:rPr lang="en-US" dirty="0" smtClean="0"/>
              <a:t>There are different kinds of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Test individual software elements (e.g., each method)</a:t>
            </a:r>
          </a:p>
          <a:p>
            <a:pPr lvl="2"/>
            <a:r>
              <a:rPr lang="en-US" dirty="0" smtClean="0"/>
              <a:t>Done by programmer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2"/>
            <a:r>
              <a:rPr lang="en-US" dirty="0" smtClean="0"/>
              <a:t>Test a bunch of software elements (e.g., a bunch of classes)</a:t>
            </a:r>
          </a:p>
          <a:p>
            <a:pPr lvl="2"/>
            <a:r>
              <a:rPr lang="en-US" dirty="0"/>
              <a:t>Typically done by programmer</a:t>
            </a:r>
          </a:p>
          <a:p>
            <a:pPr lvl="1"/>
            <a:r>
              <a:rPr lang="en-US" dirty="0" smtClean="0"/>
              <a:t>System testing</a:t>
            </a:r>
          </a:p>
          <a:p>
            <a:pPr lvl="2"/>
            <a:r>
              <a:rPr lang="en-US" dirty="0" smtClean="0"/>
              <a:t>Test entire software application/system</a:t>
            </a:r>
          </a:p>
          <a:p>
            <a:pPr lvl="2"/>
            <a:r>
              <a:rPr lang="en-US" dirty="0" smtClean="0"/>
              <a:t>Done </a:t>
            </a:r>
            <a:r>
              <a:rPr lang="en-US" dirty="0"/>
              <a:t>by </a:t>
            </a:r>
            <a:r>
              <a:rPr lang="en-US" dirty="0" smtClean="0"/>
              <a:t>programmer, analyst or a separate testing team</a:t>
            </a:r>
          </a:p>
          <a:p>
            <a:pPr lvl="1"/>
            <a:r>
              <a:rPr lang="en-US" dirty="0" smtClean="0"/>
              <a:t>Acceptance testing</a:t>
            </a:r>
          </a:p>
          <a:p>
            <a:pPr lvl="2"/>
            <a:r>
              <a:rPr lang="en-US" dirty="0" smtClean="0"/>
              <a:t>Test performed by customer/client</a:t>
            </a:r>
          </a:p>
        </p:txBody>
      </p:sp>
    </p:spTree>
    <p:extLst>
      <p:ext uri="{BB962C8B-B14F-4D97-AF65-F5344CB8AC3E}">
        <p14:creationId xmlns:p14="http://schemas.microsoft.com/office/powerpoint/2010/main" val="12195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Testing</a:t>
            </a:r>
            <a:br>
              <a:rPr lang="en-US" dirty="0" smtClean="0"/>
            </a:br>
            <a:r>
              <a:rPr lang="en-US" sz="2000" dirty="0" smtClean="0"/>
              <a:t>(Black Box)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Thinking about (black box) testing </a:t>
            </a:r>
            <a:r>
              <a:rPr lang="en-US" b="1" i="1" dirty="0" smtClean="0"/>
              <a:t>early</a:t>
            </a:r>
            <a:r>
              <a:rPr lang="en-US" dirty="0" smtClean="0"/>
              <a:t> is beneficial</a:t>
            </a:r>
          </a:p>
          <a:p>
            <a:pPr lvl="1"/>
            <a:r>
              <a:rPr lang="en-US" dirty="0" smtClean="0"/>
              <a:t>You gain a better understanding of requirements (i.e., problem statement)</a:t>
            </a:r>
          </a:p>
          <a:p>
            <a:pPr lvl="1"/>
            <a:r>
              <a:rPr lang="en-US" dirty="0" smtClean="0"/>
              <a:t>You begin to develop ideas about what your solution needs to do</a:t>
            </a:r>
          </a:p>
          <a:p>
            <a:pPr lvl="2"/>
            <a:r>
              <a:rPr lang="en-US" dirty="0" smtClean="0"/>
              <a:t>This may be</a:t>
            </a:r>
          </a:p>
          <a:p>
            <a:pPr lvl="3"/>
            <a:r>
              <a:rPr lang="en-US" dirty="0" smtClean="0"/>
              <a:t>Specific details that you discover should be in your solution</a:t>
            </a:r>
          </a:p>
          <a:p>
            <a:pPr lvl="4"/>
            <a:r>
              <a:rPr lang="en-US" dirty="0" smtClean="0"/>
              <a:t>e.g., methods needed</a:t>
            </a:r>
          </a:p>
          <a:p>
            <a:pPr lvl="3"/>
            <a:r>
              <a:rPr lang="en-US" dirty="0" smtClean="0"/>
              <a:t>General design ideas</a:t>
            </a:r>
          </a:p>
          <a:p>
            <a:pPr lvl="4"/>
            <a:r>
              <a:rPr lang="en-US" dirty="0" smtClean="0"/>
              <a:t>e.g., classes needed, relationships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21834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Testing</a:t>
            </a:r>
            <a:br>
              <a:rPr lang="en-US" dirty="0" smtClean="0"/>
            </a:br>
            <a:r>
              <a:rPr lang="en-US" sz="2000" dirty="0" smtClean="0"/>
              <a:t>(White Box)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Thinking about (white box) testing is a great way to confirm your understanding of your code</a:t>
            </a:r>
          </a:p>
          <a:p>
            <a:pPr lvl="1"/>
            <a:r>
              <a:rPr lang="en-US" dirty="0" smtClean="0"/>
              <a:t>You may discover logic errors as you develop white box test cases (or test code)</a:t>
            </a:r>
          </a:p>
        </p:txBody>
      </p:sp>
    </p:spTree>
    <p:extLst>
      <p:ext uri="{BB962C8B-B14F-4D97-AF65-F5344CB8AC3E}">
        <p14:creationId xmlns:p14="http://schemas.microsoft.com/office/powerpoint/2010/main" val="38514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Testing</a:t>
            </a:r>
            <a:br>
              <a:rPr lang="en-US" dirty="0" smtClean="0"/>
            </a:br>
            <a:r>
              <a:rPr lang="en-US" sz="2000" dirty="0"/>
              <a:t>(</a:t>
            </a:r>
            <a:r>
              <a:rPr lang="en-US" sz="2000" dirty="0" smtClean="0"/>
              <a:t>Minimum Testing Guidelines)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</a:p>
          <a:p>
            <a:pPr lvl="1"/>
            <a:r>
              <a:rPr lang="en-US" dirty="0" smtClean="0"/>
              <a:t>Test each requirement at least once</a:t>
            </a:r>
          </a:p>
          <a:p>
            <a:r>
              <a:rPr lang="en-US" sz="2400" dirty="0" smtClean="0"/>
              <a:t>White Box</a:t>
            </a:r>
          </a:p>
          <a:p>
            <a:pPr lvl="1"/>
            <a:r>
              <a:rPr lang="en-US" sz="2000" dirty="0" smtClean="0"/>
              <a:t>Ensure each statement is executed at least once</a:t>
            </a:r>
          </a:p>
          <a:p>
            <a:pPr lvl="2"/>
            <a:r>
              <a:rPr lang="en-US" sz="1600" dirty="0" smtClean="0"/>
              <a:t>When you have complex selection logic, this can dramatically increase the number of test cases needed</a:t>
            </a:r>
          </a:p>
          <a:p>
            <a:pPr lvl="1"/>
            <a:r>
              <a:rPr lang="en-US" sz="2000" dirty="0" smtClean="0"/>
              <a:t>Ensure all boundaries of each simple condition are tested</a:t>
            </a:r>
          </a:p>
          <a:p>
            <a:pPr lvl="2"/>
            <a:r>
              <a:rPr lang="en-US" sz="1600" dirty="0" smtClean="0"/>
              <a:t>i.e., this requires (at least) two distinct test cases</a:t>
            </a:r>
          </a:p>
          <a:p>
            <a:pPr lvl="2"/>
            <a:r>
              <a:rPr lang="en-US" sz="1600" dirty="0" smtClean="0"/>
              <a:t>When you have complex Boolean expressions, this can dramatically increase the number of test cases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open house presentation">
  <a:themeElements>
    <a:clrScheme name="ParentOpnHse 3">
      <a:dk1>
        <a:srgbClr val="000000"/>
      </a:dk1>
      <a:lt1>
        <a:srgbClr val="FFFFFF"/>
      </a:lt1>
      <a:dk2>
        <a:srgbClr val="0000CC"/>
      </a:dk2>
      <a:lt2>
        <a:srgbClr val="434343"/>
      </a:lt2>
      <a:accent1>
        <a:srgbClr val="99CC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CAE2AA"/>
      </a:accent5>
      <a:accent6>
        <a:srgbClr val="E7B900"/>
      </a:accent6>
      <a:hlink>
        <a:srgbClr val="FF0000"/>
      </a:hlink>
      <a:folHlink>
        <a:srgbClr val="808080"/>
      </a:folHlink>
    </a:clrScheme>
    <a:fontScheme name="ParentOpnHse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rentOpnH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 open house presentation</Template>
  <TotalTime>1621</TotalTime>
  <Words>713</Words>
  <Application>Microsoft Office PowerPoint</Application>
  <PresentationFormat>On-screen Show (4:3)</PresentationFormat>
  <Paragraphs>117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Georgia</vt:lpstr>
      <vt:lpstr>Times New Roman</vt:lpstr>
      <vt:lpstr>Verdana</vt:lpstr>
      <vt:lpstr>Wingdings</vt:lpstr>
      <vt:lpstr>Class open house presentation</vt:lpstr>
      <vt:lpstr>Introduction to Testing</vt:lpstr>
      <vt:lpstr>Introduction to Testing (cont’d)</vt:lpstr>
      <vt:lpstr>Two (basic) Types of Testing</vt:lpstr>
      <vt:lpstr>The Process of Testing (Option 1: Test Cases)</vt:lpstr>
      <vt:lpstr>The Process of Testing (Option 2: Test Code)</vt:lpstr>
      <vt:lpstr>The Process of Testing (Other Options)</vt:lpstr>
      <vt:lpstr>The Process of Testing (Black Box)</vt:lpstr>
      <vt:lpstr>The Process of Testing (White Box)</vt:lpstr>
      <vt:lpstr>The Process of Testing (Minimum Testing Guidelines)</vt:lpstr>
      <vt:lpstr>The Process of Testing (For Assignment 5)</vt:lpstr>
      <vt:lpstr>The Process of Testing (For Assignment 5 cont’d)</vt:lpstr>
    </vt:vector>
  </TitlesOfParts>
  <Company>Le Moyne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6 Defining Functions</dc:title>
  <dc:creator>VoorheDP</dc:creator>
  <cp:lastModifiedBy>David P Voorhees</cp:lastModifiedBy>
  <cp:revision>363</cp:revision>
  <cp:lastPrinted>1601-01-01T00:00:00Z</cp:lastPrinted>
  <dcterms:created xsi:type="dcterms:W3CDTF">2010-06-01T14:10:53Z</dcterms:created>
  <dcterms:modified xsi:type="dcterms:W3CDTF">2019-02-27T18:33:11Z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TC010170701033</vt:lpwstr>
  </property>
</Properties>
</file>