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4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2" autoAdjust="0"/>
  </p:normalViewPr>
  <p:slideViewPr>
    <p:cSldViewPr>
      <p:cViewPr>
        <p:scale>
          <a:sx n="60" d="100"/>
          <a:sy n="60" d="100"/>
        </p:scale>
        <p:origin x="-1758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40"/>
    </p:cViewPr>
  </p:sorterViewPr>
  <p:notesViewPr>
    <p:cSldViewPr>
      <p:cViewPr varScale="1">
        <p:scale>
          <a:sx n="67" d="100"/>
          <a:sy n="67" d="100"/>
        </p:scale>
        <p:origin x="-274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68564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433F866-2D37-43B7-8DA9-35BC8849924D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30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r>
              <a:rPr lang="en-US" dirty="0" smtClean="0"/>
              <a:t>Review: Input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272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040CF-EBCD-4B53-9EC0-A503D1C8177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41E66-FDD9-44F6-9C70-B5202C8A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5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41E66-FDD9-44F6-9C70-B5202C8A0C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60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2AAEB4-C911-41C3-9A25-AE9F9D01B64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0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2AAEB4-C911-41C3-9A25-AE9F9D01B64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8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2AAEB4-C911-41C3-9A25-AE9F9D01B64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0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2AAEB4-C911-41C3-9A25-AE9F9D01B64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6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2AAEB4-C911-41C3-9A25-AE9F9D01B64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3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2AAEB4-C911-41C3-9A25-AE9F9D01B64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4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2AAEB4-C911-41C3-9A25-AE9F9D01B64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8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2AAEB4-C911-41C3-9A25-AE9F9D01B64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2AAEB4-C911-41C3-9A25-AE9F9D01B64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0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2AAEB4-C911-41C3-9A25-AE9F9D01B64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9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2AAEB4-C911-41C3-9A25-AE9F9D01B64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4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50223"/>
            <a:ext cx="914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923338" algn="r"/>
              </a:tabLst>
            </a:pPr>
            <a:r>
              <a:rPr lang="en-US" sz="1400" dirty="0" smtClean="0"/>
              <a:t>Review:</a:t>
            </a:r>
            <a:r>
              <a:rPr lang="en-US" sz="1400" baseline="0" dirty="0" smtClean="0"/>
              <a:t> Input Validation	</a:t>
            </a:r>
            <a:fld id="{05AD7C6E-FEE9-44B6-A524-E22A5FAA3E1A}" type="slidenum">
              <a:rPr lang="en-US" sz="1400" baseline="0" smtClean="0"/>
              <a:pPr>
                <a:tabLst>
                  <a:tab pos="8923338" algn="r"/>
                </a:tabLst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7252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-band_signaling" TargetMode="External"/><Relationship Id="rId2" Type="http://schemas.openxmlformats.org/officeDocument/2006/relationships/hyperlink" Target="https://en.wikipedia.org/wiki/Cross-site_script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Input Validation</a:t>
            </a:r>
            <a:br>
              <a:rPr lang="en-US" dirty="0" smtClean="0"/>
            </a:br>
            <a:r>
              <a:rPr lang="en-US" sz="2400" dirty="0" smtClean="0"/>
              <a:t>(Review Questions)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Why should we validate data input into a program?</a:t>
            </a:r>
          </a:p>
          <a:p>
            <a:pPr lvl="1"/>
            <a:r>
              <a:rPr lang="en-US" sz="2000" dirty="0" smtClean="0"/>
              <a:t>i.e., What might happen if we do not validate input data?</a:t>
            </a:r>
          </a:p>
          <a:p>
            <a:pPr lvl="2"/>
            <a:r>
              <a:rPr lang="en-US" sz="1600" dirty="0" smtClean="0"/>
              <a:t>See slides 2 through 5 for details</a:t>
            </a:r>
          </a:p>
          <a:p>
            <a:r>
              <a:rPr lang="en-US" sz="2400" dirty="0" smtClean="0"/>
              <a:t>How can data be input into a program?</a:t>
            </a:r>
          </a:p>
          <a:p>
            <a:pPr lvl="1"/>
            <a:r>
              <a:rPr lang="en-US" sz="2000" dirty="0" smtClean="0"/>
              <a:t>i.e., What are the sources of external data?</a:t>
            </a:r>
          </a:p>
          <a:p>
            <a:pPr lvl="2"/>
            <a:r>
              <a:rPr lang="en-US" sz="1600" dirty="0" smtClean="0"/>
              <a:t>See slide 6</a:t>
            </a:r>
            <a:r>
              <a:rPr lang="en-US" sz="1600" dirty="0"/>
              <a:t> for details</a:t>
            </a:r>
            <a:endParaRPr lang="en-US" sz="1600" dirty="0" smtClean="0"/>
          </a:p>
          <a:p>
            <a:r>
              <a:rPr lang="en-US" sz="2400" dirty="0" smtClean="0"/>
              <a:t>What are the common ways to validate input data?</a:t>
            </a:r>
          </a:p>
          <a:p>
            <a:pPr lvl="2"/>
            <a:r>
              <a:rPr lang="en-US" sz="1600" dirty="0" smtClean="0"/>
              <a:t>See slide 7</a:t>
            </a:r>
            <a:r>
              <a:rPr lang="en-US" sz="1600" dirty="0"/>
              <a:t> for details</a:t>
            </a:r>
            <a:endParaRPr lang="en-US" sz="1600" dirty="0" smtClean="0"/>
          </a:p>
          <a:p>
            <a:r>
              <a:rPr lang="en-US" sz="2400" dirty="0" smtClean="0"/>
              <a:t>What should code do when invalid data is detected?</a:t>
            </a:r>
          </a:p>
          <a:p>
            <a:pPr lvl="2"/>
            <a:r>
              <a:rPr lang="en-US" sz="1600" dirty="0" smtClean="0"/>
              <a:t>See slide 8</a:t>
            </a:r>
            <a:r>
              <a:rPr lang="en-US" sz="1600" dirty="0"/>
              <a:t> for </a:t>
            </a:r>
            <a:r>
              <a:rPr lang="en-US" sz="1600" dirty="0" smtClean="0"/>
              <a:t>details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4190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525963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Example 1: $1 Billion typing error:</a:t>
            </a:r>
          </a:p>
          <a:p>
            <a:pPr lvl="1"/>
            <a:r>
              <a:rPr lang="en-US" sz="2000" dirty="0" smtClean="0"/>
              <a:t>In 2005</a:t>
            </a:r>
            <a:r>
              <a:rPr lang="en-US" sz="2000" dirty="0"/>
              <a:t>, a Japanese securities trader </a:t>
            </a:r>
            <a:r>
              <a:rPr lang="en-US" sz="2000" dirty="0" smtClean="0"/>
              <a:t>mistakenly </a:t>
            </a:r>
            <a:r>
              <a:rPr lang="en-US" sz="2000" dirty="0"/>
              <a:t>sold 600,000 shares of stock at 1 yen each instead of selling one share for 600,000 yen. </a:t>
            </a:r>
          </a:p>
          <a:p>
            <a:pPr lvl="0"/>
            <a:r>
              <a:rPr lang="en-US" sz="2400" dirty="0" smtClean="0"/>
              <a:t>Example 2: $100,000 typing error: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Norwegian woman </a:t>
            </a:r>
            <a:r>
              <a:rPr lang="en-US" sz="2000" dirty="0" smtClean="0"/>
              <a:t>mistyped </a:t>
            </a:r>
            <a:r>
              <a:rPr lang="en-US" sz="2000" dirty="0"/>
              <a:t>her account </a:t>
            </a:r>
            <a:r>
              <a:rPr lang="en-US" sz="2000" dirty="0" smtClean="0"/>
              <a:t>number. Instead </a:t>
            </a:r>
            <a:r>
              <a:rPr lang="en-US" sz="2000" dirty="0"/>
              <a:t>of typing her 11-digit account number, she accidentally typed an extra </a:t>
            </a:r>
            <a:r>
              <a:rPr lang="en-US" sz="2000" dirty="0" smtClean="0"/>
              <a:t>digit. </a:t>
            </a:r>
            <a:r>
              <a:rPr lang="en-US" sz="2000" dirty="0"/>
              <a:t>The system discarded the extra digit, and transferred $100,000 to the (incorrect) account. </a:t>
            </a:r>
            <a:endParaRPr lang="en-US" sz="2000" dirty="0" smtClean="0"/>
          </a:p>
          <a:p>
            <a:r>
              <a:rPr lang="en-US" sz="2400" dirty="0" smtClean="0"/>
              <a:t>Both errors above were preventable by simple input validation checks!</a:t>
            </a:r>
          </a:p>
          <a:p>
            <a:pPr lvl="1"/>
            <a:r>
              <a:rPr lang="en-US" sz="2000" dirty="0" smtClean="0"/>
              <a:t>Example 1:  Check the minimum price per share</a:t>
            </a:r>
          </a:p>
          <a:p>
            <a:pPr lvl="1"/>
            <a:r>
              <a:rPr lang="en-US" sz="2000" dirty="0" smtClean="0"/>
              <a:t>Example 2: Check the account number has the correct number of digits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336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Input Errors cause </a:t>
            </a:r>
            <a:r>
              <a:rPr lang="en-US" sz="3600" dirty="0" smtClean="0">
                <a:solidFill>
                  <a:srgbClr val="FF0000"/>
                </a:solidFill>
              </a:rPr>
              <a:t>Security Vulnerabilities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errors can be caused by </a:t>
            </a:r>
          </a:p>
          <a:p>
            <a:pPr lvl="1"/>
            <a:r>
              <a:rPr lang="en-US" dirty="0" smtClean="0"/>
              <a:t>accidental mistakes by trusted users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Malicious users</a:t>
            </a:r>
            <a:r>
              <a:rPr lang="en-US" dirty="0" smtClean="0"/>
              <a:t> looking to take advantage of flaws in the system</a:t>
            </a:r>
          </a:p>
          <a:p>
            <a:pPr lvl="2"/>
            <a:r>
              <a:rPr lang="en-US" dirty="0" smtClean="0"/>
              <a:t>malicious user:  one who intentionally crafts </a:t>
            </a:r>
            <a:r>
              <a:rPr lang="en-US" dirty="0"/>
              <a:t>input data to cause programs to run unauthorized </a:t>
            </a:r>
            <a:r>
              <a:rPr lang="en-US" dirty="0" smtClean="0"/>
              <a:t>commands</a:t>
            </a:r>
          </a:p>
          <a:p>
            <a:pPr lvl="2"/>
            <a:r>
              <a:rPr lang="en-US" dirty="0" smtClean="0"/>
              <a:t>Discuss: How can a malicious person take advantage of the input errors from the previous slide?</a:t>
            </a:r>
          </a:p>
        </p:txBody>
      </p:sp>
    </p:spTree>
    <p:extLst>
      <p:ext uri="{BB962C8B-B14F-4D97-AF65-F5344CB8AC3E}">
        <p14:creationId xmlns:p14="http://schemas.microsoft.com/office/powerpoint/2010/main" val="12355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Malicious Input Error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Credit cards stolen: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Feb 2002, Jeremiah Jacks discovered </a:t>
            </a:r>
            <a:r>
              <a:rPr lang="en-US" dirty="0" smtClean="0"/>
              <a:t>at that </a:t>
            </a:r>
            <a:r>
              <a:rPr lang="en-US" dirty="0"/>
              <a:t>Guess.com </a:t>
            </a:r>
            <a:r>
              <a:rPr lang="en-US" dirty="0" smtClean="0"/>
              <a:t>a </a:t>
            </a:r>
            <a:r>
              <a:rPr lang="en-US" dirty="0"/>
              <a:t>properly-crafted URL allowed anyone to pull down 200,000+ names, credit card numbers and expiration dates in the site's customer database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Known as a </a:t>
            </a:r>
            <a:r>
              <a:rPr lang="en-US" dirty="0" smtClean="0">
                <a:solidFill>
                  <a:srgbClr val="FF0000"/>
                </a:solidFill>
              </a:rPr>
              <a:t>SQL-Injection attack</a:t>
            </a:r>
          </a:p>
          <a:p>
            <a:pPr lvl="0"/>
            <a:endParaRPr lang="en-US" dirty="0"/>
          </a:p>
          <a:p>
            <a:r>
              <a:rPr lang="en-US" dirty="0"/>
              <a:t>Other common attacks that leverage poor input validation include:</a:t>
            </a:r>
          </a:p>
          <a:p>
            <a:pPr lvl="1"/>
            <a:r>
              <a:rPr lang="en-US" u="sng" dirty="0">
                <a:hlinkClick r:id="rId2"/>
              </a:rPr>
              <a:t>Cross-site scripting</a:t>
            </a:r>
            <a:r>
              <a:rPr lang="en-US" dirty="0"/>
              <a:t> – allows attackers to inject client side scripts into webpages to bypass access controls. </a:t>
            </a:r>
          </a:p>
          <a:p>
            <a:pPr lvl="1"/>
            <a:r>
              <a:rPr lang="en-US" u="sng" dirty="0">
                <a:hlinkClick r:id="rId3"/>
              </a:rPr>
              <a:t>In-band signaling attacks</a:t>
            </a:r>
            <a:r>
              <a:rPr lang="en-US" dirty="0"/>
              <a:t>- </a:t>
            </a:r>
            <a:r>
              <a:rPr lang="en-US" dirty="0" smtClean="0"/>
              <a:t>In older </a:t>
            </a:r>
            <a:r>
              <a:rPr lang="en-US" dirty="0"/>
              <a:t>phone networks </a:t>
            </a:r>
            <a:r>
              <a:rPr lang="en-US" dirty="0" smtClean="0"/>
              <a:t>phone </a:t>
            </a:r>
            <a:r>
              <a:rPr lang="en-US" dirty="0"/>
              <a:t>commands and voice data </a:t>
            </a:r>
            <a:r>
              <a:rPr lang="en-US" dirty="0" smtClean="0"/>
              <a:t>were sent over the </a:t>
            </a:r>
            <a:r>
              <a:rPr lang="en-US" dirty="0"/>
              <a:t>same channel. It allowed for phone phreaking attacks </a:t>
            </a:r>
            <a:r>
              <a:rPr lang="en-US" dirty="0" smtClean="0"/>
              <a:t>where intentionally </a:t>
            </a:r>
            <a:r>
              <a:rPr lang="en-US" dirty="0"/>
              <a:t>supplied </a:t>
            </a:r>
            <a:r>
              <a:rPr lang="en-US" dirty="0" smtClean="0"/>
              <a:t>commands were used to gain free calls or drop calls.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liscott.files.wordpress.com/2013/10/fa7c5b5f326e3c4a6cc9db19e7edbaf0-xkcd-bobby-tables.png?w=5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30712"/>
            <a:ext cx="8646042" cy="266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Attack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173163"/>
          </a:xfrm>
        </p:spPr>
        <p:txBody>
          <a:bodyPr/>
          <a:lstStyle/>
          <a:p>
            <a:r>
              <a:rPr lang="en-US" dirty="0" smtClean="0"/>
              <a:t>Comic by </a:t>
            </a:r>
            <a:r>
              <a:rPr lang="en-US" dirty="0"/>
              <a:t>XKCD</a:t>
            </a:r>
          </a:p>
        </p:txBody>
      </p:sp>
    </p:spTree>
    <p:extLst>
      <p:ext uri="{BB962C8B-B14F-4D97-AF65-F5344CB8AC3E}">
        <p14:creationId xmlns:p14="http://schemas.microsoft.com/office/powerpoint/2010/main" val="42290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Programs often use external data</a:t>
            </a:r>
          </a:p>
          <a:p>
            <a:pPr lvl="1"/>
            <a:r>
              <a:rPr lang="en-US" dirty="0" smtClean="0"/>
              <a:t>User input, file, database, network</a:t>
            </a:r>
          </a:p>
          <a:p>
            <a:r>
              <a:rPr lang="en-US" dirty="0" smtClean="0"/>
              <a:t>All external data </a:t>
            </a:r>
            <a:r>
              <a:rPr lang="en-US" dirty="0"/>
              <a:t>that can enter your </a:t>
            </a:r>
            <a:r>
              <a:rPr lang="en-US" dirty="0" smtClean="0"/>
              <a:t>program </a:t>
            </a:r>
            <a:r>
              <a:rPr lang="en-US" dirty="0"/>
              <a:t>can be a potential source of problems. </a:t>
            </a:r>
            <a:endParaRPr lang="en-US" dirty="0" smtClean="0"/>
          </a:p>
          <a:p>
            <a:r>
              <a:rPr lang="en-US" dirty="0" smtClean="0"/>
              <a:t>Using external data without validation can make your system </a:t>
            </a:r>
            <a:r>
              <a:rPr lang="en-US" dirty="0"/>
              <a:t>susceptible to security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45240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ways to validate 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1054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Range check (reasonableness check) </a:t>
            </a:r>
            <a:r>
              <a:rPr lang="en-US" dirty="0" smtClean="0"/>
              <a:t>- numbers checked to ensure they are within a range of possible values, e.g., </a:t>
            </a:r>
          </a:p>
          <a:p>
            <a:pPr lvl="1"/>
            <a:r>
              <a:rPr lang="en-US" dirty="0" smtClean="0"/>
              <a:t>the value for month should lie between 1 and 12.</a:t>
            </a:r>
          </a:p>
          <a:p>
            <a:pPr lvl="1"/>
            <a:r>
              <a:rPr lang="en-US" dirty="0" smtClean="0"/>
              <a:t>Stocks cannot be sold for less than 1 yen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 smtClean="0"/>
              <a:t>Length check:</a:t>
            </a:r>
            <a:r>
              <a:rPr lang="en-US" dirty="0" smtClean="0"/>
              <a:t>  ensure input is of appropriate length, e.g.,</a:t>
            </a:r>
          </a:p>
          <a:p>
            <a:pPr lvl="1"/>
            <a:r>
              <a:rPr lang="en-US" dirty="0" smtClean="0"/>
              <a:t>US telephone number has 10 digits.</a:t>
            </a:r>
          </a:p>
          <a:p>
            <a:pPr lvl="1"/>
            <a:r>
              <a:rPr lang="en-US" dirty="0" smtClean="0"/>
              <a:t>Bank account numbers are 11 digits long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 smtClean="0"/>
              <a:t>Type </a:t>
            </a:r>
            <a:r>
              <a:rPr lang="en-US" b="1" dirty="0"/>
              <a:t>check:</a:t>
            </a:r>
            <a:r>
              <a:rPr lang="en-US" dirty="0"/>
              <a:t> input should be checked to ensure it is the data type expected, e.g., </a:t>
            </a:r>
            <a:endParaRPr lang="en-US" dirty="0" smtClean="0"/>
          </a:p>
          <a:p>
            <a:pPr lvl="1"/>
            <a:r>
              <a:rPr lang="en-US" dirty="0" smtClean="0"/>
              <a:t>age </a:t>
            </a:r>
            <a:r>
              <a:rPr lang="en-US" dirty="0"/>
              <a:t>must be integer</a:t>
            </a:r>
            <a:r>
              <a:rPr lang="en-US" dirty="0" smtClean="0"/>
              <a:t>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Format check</a:t>
            </a:r>
            <a:r>
              <a:rPr lang="en-US" dirty="0"/>
              <a:t> – Check that the data is in a specified format (template</a:t>
            </a:r>
            <a:r>
              <a:rPr lang="en-US" dirty="0" smtClean="0"/>
              <a:t>),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dates might be required to be in the format DD/MM/YYYY.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Arithmetic Errors:</a:t>
            </a:r>
            <a:r>
              <a:rPr lang="en-US" dirty="0"/>
              <a:t> variables are checked for values that might cause problems such as </a:t>
            </a:r>
            <a:endParaRPr lang="en-US" dirty="0" smtClean="0"/>
          </a:p>
          <a:p>
            <a:pPr lvl="1"/>
            <a:r>
              <a:rPr lang="en-US" dirty="0" smtClean="0"/>
              <a:t>division </a:t>
            </a:r>
            <a:r>
              <a:rPr lang="en-US" dirty="0"/>
              <a:t>by zero or integer overflow.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7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 do if input has errors?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95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When input errors are detected the program should immediately reject the request.  </a:t>
            </a:r>
          </a:p>
          <a:p>
            <a:pPr lvl="1"/>
            <a:r>
              <a:rPr lang="en-US" dirty="0" smtClean="0"/>
              <a:t>Do not  attempt to interpret erroneous input into a correct one. Why?</a:t>
            </a:r>
          </a:p>
          <a:p>
            <a:pPr lvl="2"/>
            <a:r>
              <a:rPr lang="en-US" dirty="0" smtClean="0"/>
              <a:t>Malicious user can craft input in a way so that the corrected version is an attack</a:t>
            </a:r>
          </a:p>
          <a:p>
            <a:endParaRPr lang="en-US" dirty="0" smtClean="0"/>
          </a:p>
          <a:p>
            <a:r>
              <a:rPr lang="en-US" dirty="0" smtClean="0"/>
              <a:t>Use “deny-by-default” design principal </a:t>
            </a:r>
          </a:p>
          <a:p>
            <a:pPr lvl="1"/>
            <a:r>
              <a:rPr lang="en-US" dirty="0" smtClean="0"/>
              <a:t> anything not explicitly permitted is forbidden.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653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642</Words>
  <Application>Microsoft Office PowerPoint</Application>
  <PresentationFormat>On-screen Show (4:3)</PresentationFormat>
  <Paragraphs>62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Input Validation (Review Questions)</vt:lpstr>
      <vt:lpstr>Input Errors</vt:lpstr>
      <vt:lpstr>Input Errors cause Security Vulnerabilities</vt:lpstr>
      <vt:lpstr>Malicious Input Error Attacks</vt:lpstr>
      <vt:lpstr>SQL Injection Attack</vt:lpstr>
      <vt:lpstr>Main Points</vt:lpstr>
      <vt:lpstr>Common ways to validate input data</vt:lpstr>
      <vt:lpstr>What to do if input has errors?</vt:lpstr>
    </vt:vector>
  </TitlesOfParts>
  <Company>Le Moyne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Validation and Introduction to Information Security</dc:title>
  <dc:creator>LeMoyne College</dc:creator>
  <cp:lastModifiedBy>LeMoyne College</cp:lastModifiedBy>
  <cp:revision>76</cp:revision>
  <dcterms:created xsi:type="dcterms:W3CDTF">2016-03-28T23:10:54Z</dcterms:created>
  <dcterms:modified xsi:type="dcterms:W3CDTF">2017-03-28T13:20:10Z</dcterms:modified>
</cp:coreProperties>
</file>