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7/6/2018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7/6/2018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3930556"/>
            <a:ext cx="9220200" cy="1303278"/>
          </a:xfrm>
        </p:spPr>
        <p:txBody>
          <a:bodyPr>
            <a:normAutofit/>
          </a:bodyPr>
          <a:lstStyle/>
          <a:p>
            <a:r>
              <a:rPr lang="en-US" sz="4000"/>
              <a:t>SQL SELECT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5664198"/>
            <a:ext cx="9220200" cy="11938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Trainer: </a:t>
            </a:r>
            <a:r>
              <a:rPr lang="vi-VN"/>
              <a:t>Bach Ngoc Toan</a:t>
            </a:r>
            <a:r>
              <a:rPr lang="en-US"/>
              <a:t>– TEDU</a:t>
            </a:r>
          </a:p>
          <a:p>
            <a:pPr>
              <a:lnSpc>
                <a:spcPct val="170000"/>
              </a:lnSpc>
            </a:pPr>
            <a:r>
              <a:rPr lang="en-US"/>
              <a:t>Website: http://tedu.com.vn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5787951"/>
            <a:ext cx="946296" cy="946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265" y="1295400"/>
            <a:ext cx="888416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12000" b="1">
                <a:ln w="9525">
                  <a:solidFill>
                    <a:schemeClr val="bg1"/>
                  </a:solidFill>
                  <a:prstDash val="solid"/>
                </a:ln>
              </a:rPr>
              <a:t>Lesson </a:t>
            </a:r>
            <a:r>
              <a:rPr lang="en-US" sz="12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55" y="3793001"/>
            <a:ext cx="3006453" cy="15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474B-EBA8-4EB6-87F1-49FABBBE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SELECT DISTINCT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D89E-332B-47B3-9CCD-A770C66D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SELECT DISTINCT statement is used to return only distinct (different) values.</a:t>
            </a:r>
          </a:p>
          <a:p>
            <a:r>
              <a:rPr lang="en-US"/>
              <a:t>Inside a table, a column often contains many duplicate values; and sometimes you only want to list the different (distinct) values.</a:t>
            </a:r>
          </a:p>
          <a:p>
            <a:r>
              <a:rPr lang="en-US"/>
              <a:t>SELECT DISTINCT </a:t>
            </a:r>
            <a:r>
              <a:rPr lang="en-US" i="1"/>
              <a:t>column1</a:t>
            </a:r>
            <a:r>
              <a:rPr lang="en-US"/>
              <a:t>,</a:t>
            </a:r>
            <a:r>
              <a:rPr lang="en-US" i="1"/>
              <a:t> column2, ...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24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FDEC-B770-4934-96B3-58D2E896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SELECT TOP Clause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2651-6DAB-41D8-A266-81CADA17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SELECT TOP clause is used to specify the number of records to return.</a:t>
            </a:r>
          </a:p>
          <a:p>
            <a:r>
              <a:rPr lang="en-US"/>
              <a:t>The SELECT TOP clause is useful on large tables with thousands of records. Returning a large number of records can impact on performance.</a:t>
            </a:r>
          </a:p>
          <a:p>
            <a:r>
              <a:rPr lang="en-US"/>
              <a:t>SELECT TOP </a:t>
            </a:r>
            <a:r>
              <a:rPr lang="en-US" i="1"/>
              <a:t>number</a:t>
            </a:r>
            <a:r>
              <a:rPr lang="en-US"/>
              <a:t>|</a:t>
            </a:r>
            <a:r>
              <a:rPr lang="en-US" i="1"/>
              <a:t>percent</a:t>
            </a:r>
            <a:r>
              <a:rPr lang="en-US"/>
              <a:t> </a:t>
            </a:r>
            <a:r>
              <a:rPr lang="en-US" i="1"/>
              <a:t>column_name(s)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 i="1"/>
            </a:br>
            <a:r>
              <a:rPr lang="en-US"/>
              <a:t>WHERE </a:t>
            </a:r>
            <a:r>
              <a:rPr lang="en-US" i="1"/>
              <a:t>condition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50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31F4-1AA2-4DFE-87D3-A2BE323D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MIN() and MAX()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789-CB39-4123-9781-323575DD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MIN() function returns the smallest value of the selected column.</a:t>
            </a:r>
          </a:p>
          <a:p>
            <a:r>
              <a:rPr lang="en-US"/>
              <a:t>The MAX() function returns the largest value of the selected column.</a:t>
            </a:r>
          </a:p>
          <a:p>
            <a:r>
              <a:rPr lang="en-US"/>
              <a:t>SELECT MIN(</a:t>
            </a:r>
            <a:r>
              <a:rPr lang="en-US" i="1"/>
              <a:t>column_name</a:t>
            </a:r>
            <a:r>
              <a:rPr lang="en-US"/>
              <a:t>)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condition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42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9286-5A4F-4D91-81BF-BCF49730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COUNT(), AVG() and SUM() Functions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6248-551A-4BE8-A2B1-0267113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COUNT() function returns the number of rows that matches a specified criteria.</a:t>
            </a:r>
          </a:p>
          <a:p>
            <a:r>
              <a:rPr lang="en-US"/>
              <a:t>The AVG() function returns the average value of a numeric column.</a:t>
            </a:r>
          </a:p>
          <a:p>
            <a:r>
              <a:rPr lang="en-US"/>
              <a:t>The SUM() function returns the total sum of a numeric column.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EF22-2430-4468-BCB0-5BA17959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85CB-9478-4879-B581-ACFD6842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aliases are used to give a table, or a column in a table, a temporary name.</a:t>
            </a:r>
          </a:p>
          <a:p>
            <a:r>
              <a:rPr lang="en-US"/>
              <a:t>Aliases are often used to make column names more readable.</a:t>
            </a:r>
          </a:p>
          <a:p>
            <a:r>
              <a:rPr lang="en-US"/>
              <a:t>An alias only exists for the duration of the query.</a:t>
            </a:r>
          </a:p>
          <a:p>
            <a:r>
              <a:rPr lang="en-US"/>
              <a:t>SELECT </a:t>
            </a:r>
            <a:r>
              <a:rPr lang="en-US" i="1"/>
              <a:t>column_name</a:t>
            </a:r>
            <a:r>
              <a:rPr lang="en-US"/>
              <a:t> AS </a:t>
            </a:r>
            <a:r>
              <a:rPr lang="en-US" i="1"/>
              <a:t>alias_name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table_name;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A1F3-9BA7-489C-A064-4F9D35AD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UNION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CBCB-12DF-4719-8F12-073C7AD6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UNION operator is used to combine the result-set of two or more SELECT statements.</a:t>
            </a:r>
          </a:p>
          <a:p>
            <a:pPr lvl="1"/>
            <a:r>
              <a:rPr lang="en-US"/>
              <a:t>Each SELECT statement within UNION must have the same number of columns</a:t>
            </a:r>
          </a:p>
          <a:p>
            <a:pPr lvl="1"/>
            <a:r>
              <a:rPr lang="en-US"/>
              <a:t>The columns must also have similar data types</a:t>
            </a:r>
          </a:p>
          <a:p>
            <a:pPr lvl="1"/>
            <a:r>
              <a:rPr lang="en-US"/>
              <a:t>The columns in each SELECT statement must also be in the same order</a:t>
            </a:r>
          </a:p>
          <a:p>
            <a:r>
              <a:rPr lang="en-US"/>
              <a:t>SELECT </a:t>
            </a:r>
            <a:r>
              <a:rPr lang="en-US" i="1"/>
              <a:t>column_name(s)</a:t>
            </a:r>
            <a:r>
              <a:rPr lang="en-US"/>
              <a:t> FROM </a:t>
            </a:r>
            <a:r>
              <a:rPr lang="en-US" i="1"/>
              <a:t>table1</a:t>
            </a:r>
            <a:br>
              <a:rPr lang="en-US"/>
            </a:br>
            <a:r>
              <a:rPr lang="en-US"/>
              <a:t>UNION</a:t>
            </a:r>
            <a:br>
              <a:rPr lang="en-US"/>
            </a:br>
            <a:r>
              <a:rPr lang="en-US"/>
              <a:t>SELECT </a:t>
            </a:r>
            <a:r>
              <a:rPr lang="en-US" i="1"/>
              <a:t>column_name(s)</a:t>
            </a:r>
            <a:r>
              <a:rPr lang="en-US"/>
              <a:t> FROM </a:t>
            </a:r>
            <a:r>
              <a:rPr lang="en-US" i="1"/>
              <a:t>table2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AE3A-B45A-4FBF-B176-684C9AB6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NULL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5AF6-DD63-4B19-8091-8C2CC2C3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SQL Server ISNULL() function lets you return an alternative value when an expression is NULL:</a:t>
            </a:r>
          </a:p>
          <a:p>
            <a:r>
              <a:rPr lang="en-US"/>
              <a:t>SELECT ProductName, UnitPrice * (UnitsInStock + ISNULL(UnitsOnOrder, 0))</a:t>
            </a:r>
            <a:br>
              <a:rPr lang="en-US"/>
            </a:br>
            <a:r>
              <a:rPr lang="en-US"/>
              <a:t>FROM Products</a:t>
            </a:r>
          </a:p>
        </p:txBody>
      </p:sp>
    </p:spTree>
    <p:extLst>
      <p:ext uri="{BB962C8B-B14F-4D97-AF65-F5344CB8AC3E}">
        <p14:creationId xmlns:p14="http://schemas.microsoft.com/office/powerpoint/2010/main" val="32946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A17-0E87-4EF5-8201-71A17B2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SELECT INTO Statement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C221-EDBB-42CA-B31A-63C69023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all columns into a new table:</a:t>
            </a:r>
          </a:p>
          <a:p>
            <a:pPr lvl="1"/>
            <a:r>
              <a:rPr lang="en-US"/>
              <a:t>SELECT *</a:t>
            </a:r>
            <a:br>
              <a:rPr lang="en-US"/>
            </a:br>
            <a:r>
              <a:rPr lang="en-US"/>
              <a:t>INTO </a:t>
            </a:r>
            <a:r>
              <a:rPr lang="en-US" i="1"/>
              <a:t>newtable</a:t>
            </a:r>
            <a:r>
              <a:rPr lang="en-US"/>
              <a:t> [IN </a:t>
            </a:r>
            <a:r>
              <a:rPr lang="en-US" i="1"/>
              <a:t>externaldb</a:t>
            </a:r>
            <a:r>
              <a:rPr lang="en-US"/>
              <a:t>]</a:t>
            </a:r>
            <a:br>
              <a:rPr lang="en-US"/>
            </a:br>
            <a:r>
              <a:rPr lang="en-US"/>
              <a:t>FROM </a:t>
            </a:r>
            <a:r>
              <a:rPr lang="en-US" i="1"/>
              <a:t>oldtable</a:t>
            </a:r>
            <a:br>
              <a:rPr lang="en-US" i="1"/>
            </a:br>
            <a:r>
              <a:rPr lang="en-US"/>
              <a:t>WHERE </a:t>
            </a:r>
            <a:r>
              <a:rPr lang="en-US" i="1"/>
              <a:t>condition</a:t>
            </a:r>
            <a:r>
              <a:rPr lang="en-US"/>
              <a:t>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85</TotalTime>
  <Words>332</Words>
  <Application>Microsoft Office PowerPoint</Application>
  <PresentationFormat>Custom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Century Gothic</vt:lpstr>
      <vt:lpstr>Verdana</vt:lpstr>
      <vt:lpstr>Crimson landscape design template</vt:lpstr>
      <vt:lpstr>SQL SELECT types</vt:lpstr>
      <vt:lpstr>SQL SELECT DISTINCT Statement</vt:lpstr>
      <vt:lpstr>The SQL SELECT TOP Clause </vt:lpstr>
      <vt:lpstr>The SQL MIN() and MAX() Functions</vt:lpstr>
      <vt:lpstr>SQL COUNT(), AVG() and SUM() Functions </vt:lpstr>
      <vt:lpstr>SQL Aliases</vt:lpstr>
      <vt:lpstr>SQL UNION Operator</vt:lpstr>
      <vt:lpstr>SQL NULL Functions</vt:lpstr>
      <vt:lpstr>SQL SELECT INTO Statement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Lập trình sql căn bản</dc:title>
  <dc:creator>Ngoc Toan Bach</dc:creator>
  <cp:lastModifiedBy>Ngoc Toan Bach</cp:lastModifiedBy>
  <cp:revision>89</cp:revision>
  <dcterms:created xsi:type="dcterms:W3CDTF">2018-06-20T00:39:54Z</dcterms:created>
  <dcterms:modified xsi:type="dcterms:W3CDTF">2018-07-06T02:43:42Z</dcterms:modified>
</cp:coreProperties>
</file>