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397" r:id="rId4"/>
    <p:sldId id="399" r:id="rId5"/>
    <p:sldId id="285" r:id="rId6"/>
    <p:sldId id="398" r:id="rId7"/>
    <p:sldId id="400" r:id="rId8"/>
    <p:sldId id="402" r:id="rId9"/>
    <p:sldId id="403" r:id="rId10"/>
    <p:sldId id="404" r:id="rId11"/>
    <p:sldId id="409" r:id="rId12"/>
    <p:sldId id="405" r:id="rId13"/>
    <p:sldId id="406" r:id="rId14"/>
    <p:sldId id="407" r:id="rId15"/>
    <p:sldId id="408" r:id="rId16"/>
    <p:sldId id="410" r:id="rId17"/>
    <p:sldId id="411" r:id="rId18"/>
    <p:sldId id="412" r:id="rId19"/>
    <p:sldId id="40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00"/>
    <a:srgbClr val="6A5ACD"/>
    <a:srgbClr val="006400"/>
    <a:srgbClr val="9932CC"/>
    <a:srgbClr val="B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9" autoAdjust="0"/>
    <p:restoredTop sz="94620" autoAdjust="0"/>
  </p:normalViewPr>
  <p:slideViewPr>
    <p:cSldViewPr snapToGrid="0" snapToObjects="1">
      <p:cViewPr varScale="1">
        <p:scale>
          <a:sx n="68" d="100"/>
          <a:sy n="68" d="100"/>
        </p:scale>
        <p:origin x="14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0BAC9-D96F-6043-9C24-3CA1CCA5BE71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2FA3C-9100-7C4D-8840-25383C1564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14C45-A818-8343-8DB1-68AFBE94AD91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A6515-B5A6-F04E-B20B-D9B18B4D9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2E38-EDF2-0B4B-A1AE-2C9A9CC8448E}" type="datetime1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94A1-FAB2-8540-996A-EF6238DC218B}" type="datetime1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242E-FC60-354B-9E01-F98987CF91EA}" type="datetime1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7A32-8E31-344A-9B2B-A10CFA75356E}" type="datetime1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A19E-4A45-ED4F-BD27-B0EE52A51AF6}" type="datetime1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4752-6B78-9841-8719-C037FEC45DC1}" type="datetime1">
              <a:rPr lang="en-US" smtClean="0"/>
              <a:pPr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48A7-4584-084F-BB0A-E1A38D98CD94}" type="datetime1">
              <a:rPr lang="en-US" smtClean="0"/>
              <a:pPr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E8FB-B829-8A44-806E-D8D0FB4AB18A}" type="datetime1">
              <a:rPr lang="en-US" smtClean="0"/>
              <a:pPr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C61-63AC-8445-997C-669BD7969E4E}" type="datetime1">
              <a:rPr lang="en-US" smtClean="0"/>
              <a:pPr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D6C7-C2C5-C24C-AC8A-A91C9FF9B017}" type="datetime1">
              <a:rPr lang="en-US" smtClean="0"/>
              <a:pPr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839B-E887-0944-84C3-E700F2F6A56F}" type="datetime1">
              <a:rPr lang="en-US" smtClean="0"/>
              <a:pPr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0F97-75B8-7541-A107-497A429A2E0D}" type="datetime1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9.pd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df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52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df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0" Type="http://schemas.openxmlformats.org/officeDocument/2006/relationships/image" Target="../media/image60.pdf"/><Relationship Id="rId4" Type="http://schemas.openxmlformats.org/officeDocument/2006/relationships/image" Target="../media/image54.pdf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2.pd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64.pd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df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image" Target="../media/image66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df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0" Type="http://schemas.openxmlformats.org/officeDocument/2006/relationships/image" Target="../media/image74.pdf"/><Relationship Id="rId4" Type="http://schemas.openxmlformats.org/officeDocument/2006/relationships/image" Target="../media/image68.pdf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df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76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df"/><Relationship Id="rId11" Type="http://schemas.openxmlformats.org/officeDocument/2006/relationships/image" Target="../media/image43.png"/><Relationship Id="rId5" Type="http://schemas.openxmlformats.org/officeDocument/2006/relationships/image" Target="../media/image40.png"/><Relationship Id="rId10" Type="http://schemas.openxmlformats.org/officeDocument/2006/relationships/image" Target="../media/image84.pdf"/><Relationship Id="rId4" Type="http://schemas.openxmlformats.org/officeDocument/2006/relationships/image" Target="../media/image78.pdf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www.treasury.govt.nz/publications/research-policy/wp/2013/13-02/twp13-02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www.treasury.govt.nz/publications/research-policy/wp/2013/13-02/twp13-02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www.treasury.govt.nz/publications/research-policy/wp/2013/13-02/twp13-02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df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1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df"/><Relationship Id="rId5" Type="http://schemas.openxmlformats.org/officeDocument/2006/relationships/image" Target="../media/image2.png"/><Relationship Id="rId4" Type="http://schemas.openxmlformats.org/officeDocument/2006/relationships/image" Target="../media/image3.pdf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df"/><Relationship Id="rId13" Type="http://schemas.openxmlformats.org/officeDocument/2006/relationships/image" Target="../media/image10.png"/><Relationship Id="rId18" Type="http://schemas.openxmlformats.org/officeDocument/2006/relationships/image" Target="../media/image25.pdf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image" Target="../media/image19.pdf"/><Relationship Id="rId17" Type="http://schemas.openxmlformats.org/officeDocument/2006/relationships/image" Target="../media/image12.png"/><Relationship Id="rId2" Type="http://schemas.openxmlformats.org/officeDocument/2006/relationships/image" Target="../media/image9.pdf"/><Relationship Id="rId16" Type="http://schemas.openxmlformats.org/officeDocument/2006/relationships/image" Target="../media/image23.pdf"/><Relationship Id="rId20" Type="http://schemas.openxmlformats.org/officeDocument/2006/relationships/image" Target="../media/image27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df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image" Target="../media/image17.pdf"/><Relationship Id="rId19" Type="http://schemas.openxmlformats.org/officeDocument/2006/relationships/image" Target="../media/image13.png"/><Relationship Id="rId4" Type="http://schemas.openxmlformats.org/officeDocument/2006/relationships/image" Target="../media/image11.pdf"/><Relationship Id="rId9" Type="http://schemas.openxmlformats.org/officeDocument/2006/relationships/image" Target="../media/image8.png"/><Relationship Id="rId14" Type="http://schemas.openxmlformats.org/officeDocument/2006/relationships/image" Target="../media/image21.pd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29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df"/><Relationship Id="rId5" Type="http://schemas.openxmlformats.org/officeDocument/2006/relationships/image" Target="../media/image16.png"/><Relationship Id="rId4" Type="http://schemas.openxmlformats.org/officeDocument/2006/relationships/image" Target="../media/image31.pd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3.pd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5.pd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7.pd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9.pd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df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35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df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image" Target="../media/image47.pdf"/><Relationship Id="rId4" Type="http://schemas.openxmlformats.org/officeDocument/2006/relationships/image" Target="../media/image41.pdf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/>
              <a:t>Economics 144</a:t>
            </a:r>
            <a:br>
              <a:rPr lang="en-US"/>
            </a:br>
            <a:r>
              <a:rPr lang="en-US" dirty="0"/>
              <a:t>Economic Forecasting		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004" y="3213099"/>
            <a:ext cx="7848600" cy="2849563"/>
          </a:xfrm>
        </p:spPr>
        <p:txBody>
          <a:bodyPr>
            <a:normAutofit fontScale="92500" lnSpcReduction="20000"/>
          </a:bodyPr>
          <a:lstStyle/>
          <a:p>
            <a:r>
              <a:rPr lang="en-US" sz="45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Lecture 11</a:t>
            </a:r>
          </a:p>
          <a:p>
            <a:r>
              <a:rPr lang="en-US" sz="45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Forecasting with Regression </a:t>
            </a:r>
            <a:r>
              <a:rPr lang="en-US" sz="4571">
                <a:solidFill>
                  <a:schemeClr val="tx1">
                    <a:lumMod val="65000"/>
                    <a:lumOff val="35000"/>
                  </a:schemeClr>
                </a:solidFill>
              </a:rPr>
              <a:t>Models</a:t>
            </a:r>
          </a:p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2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Dr. Randall R. Rojas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Regressions with Lagged Dependent Variables</a:t>
            </a:r>
            <a:br>
              <a:rPr lang="en-US" sz="34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3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Regressions with ARMA Disturbances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756150"/>
          </a:xfrm>
        </p:spPr>
        <p:txBody>
          <a:bodyPr>
            <a:normAutofit lnSpcReduction="10000"/>
          </a:bodyPr>
          <a:lstStyle/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general, distributed lagged regressions with lagged dependent variables or ARMA Disturbances, are both special cases of </a:t>
            </a:r>
            <a:r>
              <a:rPr lang="en-US" sz="2800" dirty="0">
                <a:solidFill>
                  <a:srgbClr val="6A5ACD"/>
                </a:solidFill>
              </a:rPr>
              <a:t>Transfer Function Models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		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>
                <a:solidFill>
                  <a:srgbClr val="6A5ACD"/>
                </a:solidFill>
              </a:rPr>
              <a:t>Transfer Function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Notice that ARMA models are a special case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 A(L)=0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							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0" name="Picture 1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688821" y="3771902"/>
            <a:ext cx="3877056" cy="9185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Transfer Function Models</a:t>
            </a:r>
          </a:p>
        </p:txBody>
      </p:sp>
      <p:pic>
        <p:nvPicPr>
          <p:cNvPr id="5" name="Content Placeholder 4" descr="Screen Shot 2014-03-03 at 10.30.29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7969" r="-4500" b="445"/>
          <a:stretch>
            <a:fillRect/>
          </a:stretch>
        </p:blipFill>
        <p:spPr>
          <a:xfrm>
            <a:off x="694272" y="1363138"/>
            <a:ext cx="7406640" cy="534792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Vector </a:t>
            </a:r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Autoregressions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(VAR)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61540"/>
            <a:ext cx="8449733" cy="4756150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6A5ACD"/>
                </a:solidFill>
              </a:rPr>
              <a:t>VAR(p</a:t>
            </a:r>
            <a:r>
              <a:rPr lang="en-US" sz="2800" dirty="0">
                <a:solidFill>
                  <a:srgbClr val="6A5ACD"/>
                </a:solidFill>
              </a:rPr>
              <a:t>)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An 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-variable vector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autoregression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order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We estimate 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 equations. In each equation, we regress the relevant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l.h.s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variable on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lags of itself, and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lags of every other variable.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Vector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autoregressions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allow for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cross-variable dynamics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	</a:t>
            </a:r>
          </a:p>
          <a:p>
            <a:r>
              <a:rPr lang="en-US" sz="2800" dirty="0">
                <a:solidFill>
                  <a:srgbClr val="E46C0A"/>
                </a:solidFill>
              </a:rPr>
              <a:t>Example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Two variables (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VAR(1).				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086374" y="4605886"/>
            <a:ext cx="5294376" cy="322706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069441" y="5096427"/>
            <a:ext cx="5294376" cy="322706"/>
          </a:xfrm>
          <a:prstGeom prst="rect">
            <a:avLst/>
          </a:prstGeom>
        </p:spPr>
      </p:pic>
      <p:sp>
        <p:nvSpPr>
          <p:cNvPr id="8" name="Left Brace 7"/>
          <p:cNvSpPr/>
          <p:nvPr/>
        </p:nvSpPr>
        <p:spPr>
          <a:xfrm>
            <a:off x="795855" y="4605886"/>
            <a:ext cx="237066" cy="81324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032921" y="5676105"/>
            <a:ext cx="2395728" cy="37545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1035575" y="6119288"/>
            <a:ext cx="2395728" cy="375451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>
            <a:off x="795855" y="5661865"/>
            <a:ext cx="237066" cy="81324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5550" y="5722214"/>
            <a:ext cx="73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4679423" y="5829232"/>
            <a:ext cx="2926080" cy="3769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Impulse-Response Functions (VMA) and Variance Decompositions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of 3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75615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6A5ACD"/>
                </a:solidFill>
              </a:rPr>
              <a:t>Impulse-Response Functions (</a:t>
            </a:r>
            <a:r>
              <a:rPr lang="en-US" sz="2800" dirty="0" err="1">
                <a:solidFill>
                  <a:srgbClr val="6A5ACD"/>
                </a:solidFill>
              </a:rPr>
              <a:t>IRFs</a:t>
            </a:r>
            <a:r>
              <a:rPr lang="en-US" sz="2800" dirty="0">
                <a:solidFill>
                  <a:srgbClr val="6A5ACD"/>
                </a:solidFill>
              </a:rPr>
              <a:t>):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Describe how the economy reacts over time to exogenous impulses, which economists usually call 'shocks', and are often modeled in the context of a vector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autoregression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sz="2800" dirty="0">
                <a:solidFill>
                  <a:srgbClr val="E46C0A"/>
                </a:solidFill>
              </a:rPr>
              <a:t>Strategy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In the MA representation, we can normalize the coefficients of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ε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values different form unity.	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 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’ =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ε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ε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If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=1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 MA, however, we can try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=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σ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instead.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778008" y="5543015"/>
            <a:ext cx="5760720" cy="445768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262319" y="6153679"/>
            <a:ext cx="2221992" cy="38514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253067" y="5384800"/>
            <a:ext cx="6519333" cy="1204822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Impulse-Response Functions (VMA) and Variance Decompositions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 of 3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75615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6A5ACD"/>
                </a:solidFill>
              </a:rPr>
              <a:t>For the multivariate case: </a:t>
            </a:r>
            <a:r>
              <a:rPr lang="en-US" sz="2800" dirty="0">
                <a:solidFill>
                  <a:srgbClr val="595959"/>
                </a:solidFill>
              </a:rPr>
              <a:t>How does a unit shock to </a:t>
            </a:r>
            <a:r>
              <a:rPr lang="en-US" sz="2800" dirty="0" err="1">
                <a:solidFill>
                  <a:srgbClr val="595959"/>
                </a:solidFill>
              </a:rPr>
              <a:t>ε</a:t>
            </a:r>
            <a:r>
              <a:rPr lang="en-US" sz="28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i</a:t>
            </a:r>
            <a:r>
              <a:rPr lang="en-US" sz="2800" dirty="0">
                <a:solidFill>
                  <a:srgbClr val="595959"/>
                </a:solidFill>
              </a:rPr>
              <a:t> affect 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j</a:t>
            </a:r>
            <a:r>
              <a:rPr lang="en-US" sz="2800" dirty="0">
                <a:solidFill>
                  <a:srgbClr val="595959"/>
                </a:solidFill>
              </a:rPr>
              <a:t>, now and in the future, for all combinations of 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i</a:t>
            </a:r>
            <a:r>
              <a:rPr lang="en-US" sz="2800" dirty="0">
                <a:solidFill>
                  <a:srgbClr val="595959"/>
                </a:solidFill>
              </a:rPr>
              <a:t> and 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j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595959"/>
                </a:solidFill>
              </a:rPr>
              <a:t>? </a:t>
            </a:r>
          </a:p>
          <a:p>
            <a:r>
              <a:rPr lang="en-US" sz="2800" dirty="0">
                <a:solidFill>
                  <a:srgbClr val="595959"/>
                </a:solidFill>
              </a:rPr>
              <a:t>For the VAR(1) </a:t>
            </a:r>
            <a:r>
              <a:rPr lang="en-US" sz="2800" dirty="0" err="1">
                <a:solidFill>
                  <a:srgbClr val="595959"/>
                </a:solidFill>
              </a:rPr>
              <a:t>bivariate</a:t>
            </a:r>
            <a:r>
              <a:rPr lang="en-US" sz="2800" dirty="0">
                <a:solidFill>
                  <a:srgbClr val="595959"/>
                </a:solidFill>
              </a:rPr>
              <a:t> case, assuming 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1</a:t>
            </a:r>
            <a:r>
              <a:rPr lang="en-US" sz="2800" dirty="0">
                <a:solidFill>
                  <a:srgbClr val="595959"/>
                </a:solidFill>
              </a:rPr>
              <a:t>is ordered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065834" y="5731123"/>
            <a:ext cx="2231136" cy="38685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065834" y="6273301"/>
            <a:ext cx="2231136" cy="38685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4761308" y="5887075"/>
            <a:ext cx="2130552" cy="369293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1354648" y="4134635"/>
            <a:ext cx="6272784" cy="452267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839902" y="4743455"/>
            <a:ext cx="7406640" cy="43719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04438" y="4016104"/>
            <a:ext cx="7626765" cy="1427158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88514" y="5731123"/>
            <a:ext cx="6272784" cy="929028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Impulse-Response Functions and Variance Decompositions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 of 3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75615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6A5ACD"/>
                </a:solidFill>
              </a:rPr>
              <a:t>Algorithm (for the </a:t>
            </a:r>
            <a:r>
              <a:rPr lang="en-US" sz="2800" dirty="0" err="1">
                <a:solidFill>
                  <a:srgbClr val="6A5ACD"/>
                </a:solidFill>
              </a:rPr>
              <a:t>bivariate</a:t>
            </a:r>
            <a:r>
              <a:rPr lang="en-US" sz="2800" dirty="0">
                <a:solidFill>
                  <a:srgbClr val="6A5ACD"/>
                </a:solidFill>
              </a:rPr>
              <a:t> case):</a:t>
            </a:r>
          </a:p>
          <a:p>
            <a:r>
              <a:rPr lang="en-US" sz="2800" dirty="0">
                <a:solidFill>
                  <a:srgbClr val="595959"/>
                </a:solidFill>
              </a:rPr>
              <a:t>Normalize the system for e.g., 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1</a:t>
            </a:r>
            <a:r>
              <a:rPr lang="en-US" sz="2800" dirty="0">
                <a:solidFill>
                  <a:srgbClr val="595959"/>
                </a:solidFill>
              </a:rPr>
              <a:t>.</a:t>
            </a:r>
          </a:p>
          <a:p>
            <a:r>
              <a:rPr lang="en-US" sz="2800" dirty="0">
                <a:solidFill>
                  <a:srgbClr val="595959"/>
                </a:solidFill>
              </a:rPr>
              <a:t>Compute the response of 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1</a:t>
            </a:r>
            <a:r>
              <a:rPr lang="en-US" sz="2800" dirty="0">
                <a:solidFill>
                  <a:srgbClr val="595959"/>
                </a:solidFill>
              </a:rPr>
              <a:t> to a unit normalized innovation to 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1</a:t>
            </a:r>
            <a:r>
              <a:rPr lang="en-US" sz="2800" dirty="0">
                <a:solidFill>
                  <a:srgbClr val="595959"/>
                </a:solidFill>
              </a:rPr>
              <a:t>, {                               }.</a:t>
            </a:r>
          </a:p>
          <a:p>
            <a:r>
              <a:rPr lang="en-US" sz="2800" dirty="0">
                <a:solidFill>
                  <a:srgbClr val="595959"/>
                </a:solidFill>
              </a:rPr>
              <a:t>Compute the response of 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1</a:t>
            </a:r>
            <a:r>
              <a:rPr lang="en-US" sz="2800" dirty="0">
                <a:solidFill>
                  <a:srgbClr val="595959"/>
                </a:solidFill>
              </a:rPr>
              <a:t> to a unit normalized innovation to 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sz="2800" dirty="0">
                <a:solidFill>
                  <a:srgbClr val="595959"/>
                </a:solidFill>
              </a:rPr>
              <a:t>, {                               }.</a:t>
            </a:r>
          </a:p>
          <a:p>
            <a:r>
              <a:rPr lang="en-US" sz="2800" dirty="0">
                <a:solidFill>
                  <a:srgbClr val="595959"/>
                </a:solidFill>
              </a:rPr>
              <a:t>Compute the response of 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sz="2800" dirty="0">
                <a:solidFill>
                  <a:srgbClr val="595959"/>
                </a:solidFill>
              </a:rPr>
              <a:t> to a unit normalized innovation to 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sz="2800" dirty="0">
                <a:solidFill>
                  <a:srgbClr val="595959"/>
                </a:solidFill>
              </a:rPr>
              <a:t>, {                               }.</a:t>
            </a:r>
          </a:p>
          <a:p>
            <a:r>
              <a:rPr lang="en-US" sz="2800" dirty="0">
                <a:solidFill>
                  <a:srgbClr val="595959"/>
                </a:solidFill>
              </a:rPr>
              <a:t>Compute the response of 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sz="2800" dirty="0">
                <a:solidFill>
                  <a:srgbClr val="595959"/>
                </a:solidFill>
              </a:rPr>
              <a:t> to a unit normalized innovation to 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1</a:t>
            </a:r>
            <a:r>
              <a:rPr lang="en-US" sz="2800" dirty="0">
                <a:solidFill>
                  <a:srgbClr val="595959"/>
                </a:solidFill>
              </a:rPr>
              <a:t>, {                               }.</a:t>
            </a:r>
          </a:p>
          <a:p>
            <a:endParaRPr lang="en-US" sz="2800" dirty="0">
              <a:solidFill>
                <a:srgbClr val="595959"/>
              </a:solidFill>
            </a:endParaRPr>
          </a:p>
          <a:p>
            <a:endParaRPr lang="en-US" sz="2800" dirty="0">
              <a:solidFill>
                <a:srgbClr val="595959"/>
              </a:solidFill>
            </a:endParaRPr>
          </a:p>
          <a:p>
            <a:endParaRPr lang="en-US" sz="2800" dirty="0">
              <a:solidFill>
                <a:srgbClr val="59595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511528" y="2967564"/>
            <a:ext cx="2377440" cy="447769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498440" y="3814764"/>
            <a:ext cx="2377440" cy="447769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3494090" y="4677303"/>
            <a:ext cx="2377440" cy="447769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3494626" y="5507567"/>
            <a:ext cx="2377440" cy="44776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710264" y="6136221"/>
            <a:ext cx="5560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Note</a:t>
            </a:r>
            <a:r>
              <a:rPr lang="en-US" sz="2400" dirty="0">
                <a:solidFill>
                  <a:srgbClr val="595959"/>
                </a:solidFill>
              </a:rPr>
              <a:t>: </a:t>
            </a:r>
            <a:r>
              <a:rPr lang="en-US" sz="2800" dirty="0">
                <a:solidFill>
                  <a:srgbClr val="595959"/>
                </a:solidFill>
              </a:rPr>
              <a:t>{</a:t>
            </a:r>
            <a:r>
              <a:rPr lang="en-US" sz="2400" dirty="0">
                <a:solidFill>
                  <a:srgbClr val="595959"/>
                </a:solidFill>
              </a:rPr>
              <a:t>        </a:t>
            </a:r>
            <a:r>
              <a:rPr lang="en-US" sz="2800" dirty="0">
                <a:solidFill>
                  <a:srgbClr val="595959"/>
                </a:solidFill>
              </a:rPr>
              <a:t>}</a:t>
            </a:r>
            <a:r>
              <a:rPr lang="en-US" sz="2400" dirty="0">
                <a:solidFill>
                  <a:srgbClr val="595959"/>
                </a:solidFill>
              </a:rPr>
              <a:t> = Impulse Response Functions</a:t>
            </a:r>
          </a:p>
        </p:txBody>
      </p:sp>
      <p:pic>
        <p:nvPicPr>
          <p:cNvPr id="21" name="Picture 2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2786060" y="6187544"/>
            <a:ext cx="365760" cy="4775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IRF: Response to a positive spending shock</a:t>
            </a:r>
            <a:b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article link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r>
              <a:rPr lang="en-US" sz="1556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of 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Content Placeholder 6" descr="Screen Shot 2014-03-03 at 2.00.16 PM.png"/>
          <p:cNvPicPr>
            <a:picLocks noGrp="1" noChangeAspect="1"/>
          </p:cNvPicPr>
          <p:nvPr>
            <p:ph idx="1"/>
          </p:nvPr>
        </p:nvPicPr>
        <p:blipFill>
          <a:blip r:embed="rId3"/>
          <a:srcRect t="-5266" r="47325" b="-4514"/>
          <a:stretch>
            <a:fillRect/>
          </a:stretch>
        </p:blipFill>
        <p:spPr>
          <a:xfrm>
            <a:off x="1117598" y="1349906"/>
            <a:ext cx="6163056" cy="4501919"/>
          </a:xfrm>
        </p:spPr>
      </p:pic>
      <p:sp>
        <p:nvSpPr>
          <p:cNvPr id="8" name="TextBox 7"/>
          <p:cNvSpPr txBox="1"/>
          <p:nvPr/>
        </p:nvSpPr>
        <p:spPr>
          <a:xfrm>
            <a:off x="1205273" y="5851825"/>
            <a:ext cx="6619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government spending shock is highly persistent </a:t>
            </a:r>
          </a:p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turns insignificant after 2.5 years.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IRF: Response to a positive spending shock</a:t>
            </a:r>
            <a:b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article link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 of 3 </a:t>
            </a:r>
            <a:endParaRPr lang="en-US" sz="1400" dirty="0"/>
          </a:p>
        </p:txBody>
      </p:sp>
      <p:pic>
        <p:nvPicPr>
          <p:cNvPr id="5" name="Content Placeholder 4" descr="Screen Shot 2014-03-03 at 2.01.26 PM.png"/>
          <p:cNvPicPr>
            <a:picLocks noGrp="1" noChangeAspect="1"/>
          </p:cNvPicPr>
          <p:nvPr>
            <p:ph idx="1"/>
          </p:nvPr>
        </p:nvPicPr>
        <p:blipFill>
          <a:blip r:embed="rId3"/>
          <a:srcRect t="-9606" r="50823" b="-8177"/>
          <a:stretch>
            <a:fillRect/>
          </a:stretch>
        </p:blipFill>
        <p:spPr>
          <a:xfrm>
            <a:off x="1388532" y="1055544"/>
            <a:ext cx="5879592" cy="462495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753" y="5680501"/>
            <a:ext cx="8261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GDP response turns slightly negative after 2 years </a:t>
            </a:r>
          </a:p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possibly due to the persistently higher level of real interest rates.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IRF: Response to a positive spending shock</a:t>
            </a:r>
            <a:b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article link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 of 3 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5571520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595959"/>
                </a:solidFill>
              </a:rPr>
              <a:t>Net taxes respond positively to the spending increase with the response peaking in the second quarter.</a:t>
            </a:r>
          </a:p>
        </p:txBody>
      </p:sp>
      <p:pic>
        <p:nvPicPr>
          <p:cNvPr id="7" name="Content Placeholder 6" descr="Screen Shot 2014-03-03 at 2.00.16 PM.png"/>
          <p:cNvPicPr>
            <a:picLocks noChangeAspect="1"/>
          </p:cNvPicPr>
          <p:nvPr/>
        </p:nvPicPr>
        <p:blipFill>
          <a:blip r:embed="rId3"/>
          <a:srcRect l="52263" t="6014" b="-4514"/>
          <a:stretch>
            <a:fillRect/>
          </a:stretch>
        </p:blipFill>
        <p:spPr>
          <a:xfrm>
            <a:off x="1744132" y="1676403"/>
            <a:ext cx="5577840" cy="403397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Readings about today’s class: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11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endParaRPr lang="en-US" sz="2162" dirty="0">
              <a:solidFill>
                <a:schemeClr val="tx1">
                  <a:lumMod val="65000"/>
                  <a:lumOff val="35000"/>
                </a:schemeClr>
              </a:solidFill>
              <a:latin typeface="Lucida Sans Typewriter"/>
              <a:cs typeface="Lucida Sans Typewriter"/>
            </a:endParaRPr>
          </a:p>
          <a:p>
            <a:r>
              <a:rPr lang="en-US" dirty="0"/>
              <a:t>Review Exercises / Problems: 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11: 2, 3, 5, 6, 8 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endParaRPr lang="en-US" dirty="0"/>
          </a:p>
          <a:p>
            <a:r>
              <a:rPr lang="en-US" dirty="0"/>
              <a:t>Readings for next class: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Today’s Class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62500" lnSpcReduction="20000"/>
          </a:bodyPr>
          <a:lstStyle/>
          <a:p>
            <a:r>
              <a:rPr lang="en-US" sz="3600" dirty="0"/>
              <a:t>Conditional Forecasting Models and Scenario Analysis</a:t>
            </a:r>
          </a:p>
          <a:p>
            <a:r>
              <a:rPr lang="en-US" sz="3680" dirty="0"/>
              <a:t>Uncertainties in Confidence Intervals for Conditional Forecasts </a:t>
            </a:r>
          </a:p>
          <a:p>
            <a:r>
              <a:rPr lang="en-US" sz="3680" dirty="0"/>
              <a:t>Unconditional </a:t>
            </a:r>
            <a:r>
              <a:rPr lang="en-US" sz="3600" dirty="0"/>
              <a:t>Forecasting Models</a:t>
            </a:r>
          </a:p>
          <a:p>
            <a:r>
              <a:rPr lang="en-US" sz="3600" dirty="0"/>
              <a:t>Lags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Polynomial Distributed</a:t>
            </a:r>
          </a:p>
          <a:p>
            <a:pPr lvl="1"/>
            <a:r>
              <a:rPr lang="en-US" dirty="0"/>
              <a:t>Rational Distributed</a:t>
            </a:r>
          </a:p>
          <a:p>
            <a:r>
              <a:rPr lang="en-US" dirty="0"/>
              <a:t>Regressions with</a:t>
            </a:r>
          </a:p>
          <a:p>
            <a:pPr lvl="1"/>
            <a:r>
              <a:rPr lang="en-US" dirty="0"/>
              <a:t>Lagged Dependent Variables</a:t>
            </a:r>
          </a:p>
          <a:p>
            <a:pPr lvl="1"/>
            <a:r>
              <a:rPr lang="en-US" dirty="0"/>
              <a:t>ARMA Disturbances</a:t>
            </a:r>
          </a:p>
          <a:p>
            <a:pPr lvl="1"/>
            <a:r>
              <a:rPr lang="en-US" dirty="0"/>
              <a:t>Transfer Function Models</a:t>
            </a:r>
          </a:p>
          <a:p>
            <a:r>
              <a:rPr lang="en-US" dirty="0"/>
              <a:t>Vector </a:t>
            </a:r>
            <a:r>
              <a:rPr lang="en-US" dirty="0" err="1"/>
              <a:t>Autoregressions</a:t>
            </a:r>
            <a:r>
              <a:rPr lang="en-US" dirty="0"/>
              <a:t> (VAR)</a:t>
            </a:r>
          </a:p>
          <a:p>
            <a:r>
              <a:rPr lang="en-US" dirty="0"/>
              <a:t>Predicative Causality</a:t>
            </a:r>
          </a:p>
          <a:p>
            <a:r>
              <a:rPr lang="en-US" dirty="0"/>
              <a:t>Impulse-Response Functions and Variance Decomposition</a:t>
            </a:r>
          </a:p>
          <a:p>
            <a:r>
              <a:rPr lang="en-US" dirty="0"/>
              <a:t>R Example</a:t>
            </a:r>
          </a:p>
          <a:p>
            <a:endParaRPr lang="en-US" sz="3600" dirty="0"/>
          </a:p>
          <a:p>
            <a:pPr>
              <a:buNone/>
            </a:pPr>
            <a:endParaRPr lang="en-US" sz="3600" dirty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595959"/>
                </a:solidFill>
              </a:rPr>
              <a:t>Regression Models (a.k.a. Causal or Explanatory Models):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Example, consider a linear model</a:t>
            </a:r>
          </a:p>
          <a:p>
            <a:pPr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  								 and</a:t>
            </a:r>
          </a:p>
          <a:p>
            <a:pPr>
              <a:buNone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>
                <a:solidFill>
                  <a:srgbClr val="6A5ACD"/>
                </a:solidFill>
              </a:rPr>
              <a:t>Conditional Forecasting Model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Model used for forecasting e.g.,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conditioned on other variables.</a:t>
            </a:r>
          </a:p>
          <a:p>
            <a:r>
              <a:rPr lang="en-US" sz="2400" dirty="0">
                <a:solidFill>
                  <a:srgbClr val="6A5ACD"/>
                </a:solidFill>
              </a:rPr>
              <a:t>Scenario Analysis (or Contingency Analysis)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Forecast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conditional on an assumed future value of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Let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*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-step-ahead value of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65189" y="2438407"/>
            <a:ext cx="3784600" cy="4191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394961" y="2411642"/>
            <a:ext cx="2834640" cy="4627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54891" y="3043770"/>
            <a:ext cx="27104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rgbClr val="31859C"/>
                </a:solidFill>
              </a:rPr>
              <a:t>Exogenous or</a:t>
            </a:r>
          </a:p>
          <a:p>
            <a:pPr algn="ctr"/>
            <a:r>
              <a:rPr lang="en-US" sz="2200" dirty="0">
                <a:solidFill>
                  <a:srgbClr val="31859C"/>
                </a:solidFill>
              </a:rPr>
              <a:t> Explanatory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814" y="3028275"/>
            <a:ext cx="15940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Endogenous </a:t>
            </a:r>
          </a:p>
          <a:p>
            <a:pPr algn="ctr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Variable</a:t>
            </a:r>
          </a:p>
        </p:txBody>
      </p:sp>
      <p:sp>
        <p:nvSpPr>
          <p:cNvPr id="10" name="Right Brace 9"/>
          <p:cNvSpPr/>
          <p:nvPr/>
        </p:nvSpPr>
        <p:spPr>
          <a:xfrm rot="5400000">
            <a:off x="908315" y="2753525"/>
            <a:ext cx="291042" cy="445026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5400000">
            <a:off x="3087102" y="1565751"/>
            <a:ext cx="291042" cy="2834331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797457" y="5852615"/>
            <a:ext cx="4434840" cy="410446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5596132" y="5886634"/>
            <a:ext cx="2633472" cy="35949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3591" y="6229195"/>
            <a:ext cx="4454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31859C"/>
                </a:solidFill>
              </a:rPr>
              <a:t> (</a:t>
            </a:r>
            <a:r>
              <a:rPr lang="en-US" sz="2000" i="1" dirty="0" err="1">
                <a:solidFill>
                  <a:srgbClr val="31859C"/>
                </a:solidFill>
                <a:latin typeface="Times New Roman"/>
                <a:cs typeface="Times New Roman"/>
              </a:rPr>
              <a:t>h</a:t>
            </a:r>
            <a:r>
              <a:rPr lang="en-US" sz="2000" dirty="0">
                <a:solidFill>
                  <a:srgbClr val="31859C"/>
                </a:solidFill>
              </a:rPr>
              <a:t>-step-ahead conditional forecast for </a:t>
            </a:r>
            <a:r>
              <a:rPr lang="en-US" sz="2000" i="1" dirty="0" err="1">
                <a:solidFill>
                  <a:srgbClr val="31859C"/>
                </a:solidFill>
                <a:latin typeface="Times New Roman"/>
                <a:cs typeface="Times New Roman"/>
              </a:rPr>
              <a:t>y</a:t>
            </a:r>
            <a:r>
              <a:rPr lang="en-US" sz="2000" dirty="0">
                <a:solidFill>
                  <a:srgbClr val="31859C"/>
                </a:solidFill>
                <a:cs typeface="Times New Roman"/>
              </a:rPr>
              <a:t>)</a:t>
            </a:r>
            <a:endParaRPr lang="en-US" sz="2200" i="1" dirty="0">
              <a:solidFill>
                <a:srgbClr val="31859C"/>
              </a:solidFill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10296" y="6224027"/>
            <a:ext cx="3342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31859C"/>
                </a:solidFill>
              </a:rPr>
              <a:t> (conditional density forecast</a:t>
            </a:r>
            <a:r>
              <a:rPr lang="en-US" sz="2000" dirty="0">
                <a:solidFill>
                  <a:srgbClr val="31859C"/>
                </a:solidFill>
                <a:cs typeface="Times New Roman"/>
              </a:rPr>
              <a:t>)</a:t>
            </a:r>
            <a:endParaRPr lang="en-US" sz="2200" i="1" dirty="0">
              <a:solidFill>
                <a:srgbClr val="31859C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Uncertainties in Confidence Intervals for Conditional Forecasts </a:t>
            </a:r>
            <a:r>
              <a:rPr lang="en-US" sz="1556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of 2</a:t>
            </a:r>
            <a:endParaRPr lang="en-US" sz="1556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Forecasts are subject to error. In the case of scenario forecasts, we can identify at least 3:</a:t>
            </a:r>
          </a:p>
          <a:p>
            <a:pPr lvl="1"/>
            <a:r>
              <a:rPr lang="en-US" dirty="0">
                <a:solidFill>
                  <a:srgbClr val="6A5ACD"/>
                </a:solidFill>
              </a:rPr>
              <a:t>Specification Uncertainty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Due to model simplifications.</a:t>
            </a:r>
          </a:p>
          <a:p>
            <a:pPr lvl="1"/>
            <a:r>
              <a:rPr lang="en-US" dirty="0">
                <a:solidFill>
                  <a:srgbClr val="6A5ACD"/>
                </a:solidFill>
              </a:rPr>
              <a:t>Innovation Uncertainty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Due to unknown future innovations when the forecast is made.</a:t>
            </a:r>
          </a:p>
          <a:p>
            <a:pPr lvl="1"/>
            <a:r>
              <a:rPr lang="en-US" dirty="0">
                <a:solidFill>
                  <a:srgbClr val="6A5ACD"/>
                </a:solidFill>
              </a:rPr>
              <a:t>Parameter Uncertainty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Due to estimation of the model coefficients.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case of the conditional forecasting model, we can quantify the innovation and parameter uncertainties.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Uncertainties in Confidence Intervals for Conditional Forecasts </a:t>
            </a:r>
            <a:r>
              <a:rPr lang="en-US" sz="1556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 of 2</a:t>
            </a:r>
            <a:endParaRPr lang="en-US" sz="1556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 the Linear model:                                    where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has zero mean. Want to predict               at                                 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23419" y="1667932"/>
            <a:ext cx="2212848" cy="359723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19110" y="2590813"/>
            <a:ext cx="3712464" cy="424284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219019" y="2478212"/>
            <a:ext cx="3703320" cy="519952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856826" y="3202588"/>
            <a:ext cx="7863840" cy="458724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1110821" y="3820495"/>
            <a:ext cx="4407408" cy="439849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6447193" y="3661312"/>
            <a:ext cx="2459736" cy="852125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1855873" y="4564236"/>
            <a:ext cx="4718304" cy="863544"/>
          </a:xfrm>
          <a:prstGeom prst="rect">
            <a:avLst/>
          </a:prstGeom>
          <a:solidFill>
            <a:srgbClr val="FFFF00">
              <a:alpha val="22000"/>
            </a:srgbClr>
          </a:solidFill>
          <a:ln w="25400">
            <a:solidFill>
              <a:schemeClr val="accent1">
                <a:lumMod val="75000"/>
              </a:schemeClr>
            </a:solidFill>
          </a:ln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5683241" y="2010725"/>
            <a:ext cx="2103120" cy="392448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8"/>
              <a:stretch>
                <a:fillRect/>
              </a:stretch>
            </p:blipFill>
          </mc:Choice>
          <mc:Fallback>
            <p:blipFill>
              <a:blip r:embed="rId19"/>
              <a:stretch>
                <a:fillRect/>
              </a:stretch>
            </p:blipFill>
          </mc:Fallback>
        </mc:AlternateContent>
        <p:spPr>
          <a:xfrm>
            <a:off x="4364903" y="2083348"/>
            <a:ext cx="786384" cy="269026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4351703" y="2810942"/>
            <a:ext cx="65853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27370" y="3471174"/>
            <a:ext cx="51092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2832" y="4055969"/>
            <a:ext cx="51092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83241" y="3798679"/>
            <a:ext cx="65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261236" y="5292316"/>
            <a:ext cx="883451" cy="30049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545627" y="5861464"/>
            <a:ext cx="2242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Density Forecast</a:t>
            </a:r>
          </a:p>
        </p:txBody>
      </p:sp>
      <p:pic>
        <p:nvPicPr>
          <p:cNvPr id="21" name="Picture 2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0"/>
              <a:stretch>
                <a:fillRect/>
              </a:stretch>
            </p:blipFill>
          </mc:Choice>
          <mc:Fallback>
            <p:blipFill>
              <a:blip r:embed="rId21"/>
              <a:stretch>
                <a:fillRect/>
              </a:stretch>
            </p:blipFill>
          </mc:Fallback>
        </mc:AlternateContent>
        <p:spPr>
          <a:xfrm>
            <a:off x="2131889" y="5603553"/>
            <a:ext cx="4306824" cy="859778"/>
          </a:xfrm>
          <a:prstGeom prst="rect">
            <a:avLst/>
          </a:prstGeom>
          <a:solidFill>
            <a:srgbClr val="FFFF00">
              <a:alpha val="23000"/>
            </a:srgbClr>
          </a:solidFill>
          <a:ln w="25400">
            <a:solidFill>
              <a:schemeClr val="tx2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Unconditional Forecasting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6A5ACD"/>
                </a:solidFill>
              </a:rPr>
              <a:t>Forecasting the right-hand-side Variables Problem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To get an optimal unconditional point forecast for </a:t>
            </a:r>
            <a:r>
              <a:rPr lang="en-US" sz="2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we need to insert the optimal point forecast, </a:t>
            </a:r>
            <a:r>
              <a:rPr lang="en-US" sz="2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6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T+h</a:t>
            </a:r>
            <a:r>
              <a:rPr lang="en-US" sz="26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 T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.</a:t>
            </a:r>
          </a:p>
          <a:p>
            <a:r>
              <a:rPr lang="en-US" sz="2600" dirty="0">
                <a:solidFill>
                  <a:srgbClr val="6A5ACD"/>
                </a:solidFill>
              </a:rPr>
              <a:t>Unconditional Forecast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A Solution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Fit an autoregressive model to </a:t>
            </a:r>
            <a:r>
              <a:rPr lang="en-US" sz="2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forecast </a:t>
            </a:r>
            <a:r>
              <a:rPr lang="en-US" sz="2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(i.e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.,              ), and then use the forecast of </a:t>
            </a:r>
            <a:r>
              <a:rPr lang="en-US" sz="2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forecast </a:t>
            </a:r>
            <a:r>
              <a:rPr lang="en-US" sz="2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Better Solution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Estimate all the parameters simultaneously by regressing </a:t>
            </a:r>
            <a:r>
              <a:rPr lang="en-US" sz="2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</a:t>
            </a:r>
            <a:r>
              <a:rPr lang="en-US" sz="2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6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t-h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6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t-h-1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…</a:t>
            </a:r>
          </a:p>
          <a:p>
            <a:pPr>
              <a:buNone/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</a:t>
            </a:r>
            <a:r>
              <a:rPr lang="en-US" sz="26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forecast e.g., 1-step-ahead using the model: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116922" y="2980269"/>
            <a:ext cx="3374136" cy="318816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 rot="5400000">
            <a:off x="5690806" y="1745058"/>
            <a:ext cx="192502" cy="3408002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65753" y="3392910"/>
            <a:ext cx="262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B22222"/>
                </a:solidFill>
              </a:rPr>
              <a:t>Model for </a:t>
            </a:r>
            <a:r>
              <a:rPr lang="en-US" sz="2200" i="1" dirty="0" err="1">
                <a:solidFill>
                  <a:srgbClr val="B22222"/>
                </a:solidFill>
                <a:latin typeface="Times New Roman"/>
                <a:cs typeface="Times New Roman"/>
              </a:rPr>
              <a:t>y</a:t>
            </a:r>
            <a:r>
              <a:rPr lang="en-US" sz="2200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B22222"/>
                </a:solidFill>
              </a:rPr>
              <a:t>not for </a:t>
            </a:r>
            <a:r>
              <a:rPr lang="en-US" sz="2200" i="1" dirty="0" err="1">
                <a:solidFill>
                  <a:srgbClr val="B22222"/>
                </a:solidFill>
                <a:latin typeface="Times New Roman"/>
                <a:cs typeface="Times New Roman"/>
              </a:rPr>
              <a:t>x</a:t>
            </a:r>
            <a:r>
              <a:rPr lang="en-US" sz="2400" dirty="0">
                <a:solidFill>
                  <a:srgbClr val="B22222"/>
                </a:solidFill>
              </a:rPr>
              <a:t>.</a:t>
            </a: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0" y="4425594"/>
            <a:ext cx="1005840" cy="208406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2419872" y="6151561"/>
            <a:ext cx="3182112" cy="3434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Distributed Lags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of 2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3754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generalize the forecasting model</a:t>
            </a:r>
          </a:p>
          <a:p>
            <a:pPr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to the </a:t>
            </a:r>
            <a:r>
              <a:rPr lang="en-US" sz="2400" dirty="0">
                <a:solidFill>
                  <a:srgbClr val="6A5ACD"/>
                </a:solidFill>
              </a:rPr>
              <a:t>Distributed Lag Model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>
              <a:buNone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this model,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depends on a distributed lag of past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’s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        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δ</a:t>
            </a:r>
            <a:r>
              <a:rPr lang="en-US" sz="24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2400" dirty="0">
                <a:solidFill>
                  <a:srgbClr val="6A5ACD"/>
                </a:solidFill>
              </a:rPr>
              <a:t>lag weights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and their pattern is the </a:t>
            </a:r>
            <a:r>
              <a:rPr lang="en-US" sz="2400" dirty="0">
                <a:solidFill>
                  <a:srgbClr val="6A5ACD"/>
                </a:solidFill>
              </a:rPr>
              <a:t>lagged distribution.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lang="en-US" sz="24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number of lags of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sz="2400" dirty="0">
                <a:solidFill>
                  <a:srgbClr val="6A5ACD"/>
                </a:solidFill>
              </a:rPr>
              <a:t>Polynomial Distributed Lags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If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lang="en-US" sz="24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too large, we can instead use a low order polynomial lag distribution. The benefits are that you can improve your forecasting performance with a sophistically simple model (considerably fewer parameters than 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lang="en-US" sz="24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+1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). </a:t>
            </a:r>
            <a:endParaRPr lang="en-US" sz="2400" dirty="0">
              <a:solidFill>
                <a:srgbClr val="6A5ACD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					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931405" y="1684865"/>
            <a:ext cx="2907792" cy="313854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597944" y="2088201"/>
            <a:ext cx="3182112" cy="8876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Distributed Lags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 of 2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6A5ACD"/>
                </a:solidFill>
              </a:rPr>
              <a:t>Rational Distributed Lags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Promote smoothness  in the lag distribution but are less restrictive than the low-order-polynomial. For example, if A(L) an B(L) are low-order polynomials in the lag operator, then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Therefore, </a:t>
            </a:r>
            <a:endParaRPr lang="en-US" sz="2800" dirty="0">
              <a:solidFill>
                <a:srgbClr val="6A5ACD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					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37697" y="3415771"/>
            <a:ext cx="2889504" cy="916964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552171" y="4815950"/>
            <a:ext cx="4535424" cy="397658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>
          <a:xfrm rot="5400000">
            <a:off x="4586382" y="3236831"/>
            <a:ext cx="440259" cy="4474816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84321" y="5682224"/>
            <a:ext cx="4795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Both, lags of </a:t>
            </a:r>
            <a:r>
              <a:rPr lang="en-US" sz="2400" i="1" dirty="0" err="1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and </a:t>
            </a:r>
            <a:r>
              <a:rPr lang="en-US" sz="2400" i="1" dirty="0" err="1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are now present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Regressions with Lagged Dependent Variables</a:t>
            </a:r>
            <a:br>
              <a:rPr lang="en-US" sz="34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3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Regressions with ARMA Disturbances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756150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Given								, we left out the past of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better model: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Alternative model: </a:t>
            </a:r>
          </a:p>
          <a:p>
            <a:pPr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					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888611" y="1942561"/>
            <a:ext cx="3182112" cy="88764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266504" y="2762470"/>
            <a:ext cx="5056632" cy="994045"/>
          </a:xfrm>
          <a:prstGeom prst="rect">
            <a:avLst/>
          </a:prstGeom>
        </p:spPr>
      </p:pic>
      <p:sp>
        <p:nvSpPr>
          <p:cNvPr id="13" name="Right Brace 12"/>
          <p:cNvSpPr/>
          <p:nvPr/>
        </p:nvSpPr>
        <p:spPr>
          <a:xfrm rot="5400000">
            <a:off x="5588445" y="1265244"/>
            <a:ext cx="440259" cy="5084141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21087" y="3930634"/>
            <a:ext cx="54487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Distributed Lag Regression model with</a:t>
            </a:r>
          </a:p>
          <a:p>
            <a:pPr algn="ctr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Lagged dependent variables.</a:t>
            </a:r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3698349" y="4660033"/>
            <a:ext cx="3675888" cy="1017349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891107" y="5431902"/>
            <a:ext cx="1627632" cy="725268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840308" y="6194272"/>
            <a:ext cx="2286000" cy="391888"/>
          </a:xfrm>
          <a:prstGeom prst="rect">
            <a:avLst/>
          </a:prstGeom>
        </p:spPr>
      </p:pic>
      <p:sp>
        <p:nvSpPr>
          <p:cNvPr id="18" name="Right Brace 17"/>
          <p:cNvSpPr/>
          <p:nvPr/>
        </p:nvSpPr>
        <p:spPr>
          <a:xfrm rot="5400000">
            <a:off x="5350029" y="3889174"/>
            <a:ext cx="440259" cy="374362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58152" y="5952034"/>
            <a:ext cx="41482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Distributed Lag Regression model with ARMA disturbances.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21672</TotalTime>
  <Words>832</Words>
  <Application>Microsoft Office PowerPoint</Application>
  <PresentationFormat>On-screen Show (4:3)</PresentationFormat>
  <Paragraphs>149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Lucida Sans Typewriter</vt:lpstr>
      <vt:lpstr>Times New Roman</vt:lpstr>
      <vt:lpstr>Wingdings</vt:lpstr>
      <vt:lpstr>Office Theme</vt:lpstr>
      <vt:lpstr>Economics 144 Economic Forecasting   </vt:lpstr>
      <vt:lpstr>Today’s Class </vt:lpstr>
      <vt:lpstr>Regression Model</vt:lpstr>
      <vt:lpstr>Uncertainties in Confidence Intervals for Conditional Forecasts 1 of 2</vt:lpstr>
      <vt:lpstr>Uncertainties in Confidence Intervals for Conditional Forecasts 2 of 2</vt:lpstr>
      <vt:lpstr>Unconditional Forecasting Models</vt:lpstr>
      <vt:lpstr>Distributed Lags 1 of 2</vt:lpstr>
      <vt:lpstr>Distributed Lags 2 of 2</vt:lpstr>
      <vt:lpstr>Regressions with Lagged Dependent Variables Regressions with ARMA Disturbances</vt:lpstr>
      <vt:lpstr>Regressions with Lagged Dependent Variables Regressions with ARMA Disturbances</vt:lpstr>
      <vt:lpstr>Transfer Function Models</vt:lpstr>
      <vt:lpstr>Vector Autoregressions (VAR)</vt:lpstr>
      <vt:lpstr>Impulse-Response Functions (VMA) and Variance Decompositions 1 of 3</vt:lpstr>
      <vt:lpstr>Impulse-Response Functions (VMA) and Variance Decompositions 2 of 3</vt:lpstr>
      <vt:lpstr>Impulse-Response Functions and Variance Decompositions 3 of 3</vt:lpstr>
      <vt:lpstr>IRF: Response to a positive spending shock (article link) 1 of 3 </vt:lpstr>
      <vt:lpstr>IRF: Response to a positive spending shock (article link) 2 of 3 </vt:lpstr>
      <vt:lpstr>IRF: Response to a positive spending shock (article link) 3 of 3 </vt:lpstr>
      <vt:lpstr>For 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106V Investments   </dc:title>
  <dc:creator>RANDALL R. ROJAS</dc:creator>
  <cp:lastModifiedBy>xiang yang ng</cp:lastModifiedBy>
  <cp:revision>516</cp:revision>
  <dcterms:created xsi:type="dcterms:W3CDTF">2015-05-12T01:16:02Z</dcterms:created>
  <dcterms:modified xsi:type="dcterms:W3CDTF">2018-05-01T19:13:21Z</dcterms:modified>
</cp:coreProperties>
</file>