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30" r:id="rId4"/>
    <p:sldId id="381" r:id="rId5"/>
    <p:sldId id="375" r:id="rId6"/>
    <p:sldId id="376" r:id="rId7"/>
    <p:sldId id="377" r:id="rId8"/>
    <p:sldId id="378" r:id="rId9"/>
    <p:sldId id="379" r:id="rId10"/>
    <p:sldId id="380" r:id="rId11"/>
    <p:sldId id="382" r:id="rId12"/>
    <p:sldId id="383" r:id="rId13"/>
    <p:sldId id="385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391" r:id="rId29"/>
    <p:sldId id="384" r:id="rId30"/>
    <p:sldId id="386" r:id="rId31"/>
    <p:sldId id="387" r:id="rId32"/>
    <p:sldId id="406" r:id="rId33"/>
    <p:sldId id="388" r:id="rId34"/>
    <p:sldId id="389" r:id="rId35"/>
    <p:sldId id="390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88930" autoAdjust="0"/>
  </p:normalViewPr>
  <p:slideViewPr>
    <p:cSldViewPr snapToGrid="0" snapToObjects="1">
      <p:cViewPr varScale="1">
        <p:scale>
          <a:sx n="64" d="100"/>
          <a:sy n="64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Yule-W </a:t>
            </a:r>
            <a:r>
              <a:rPr lang="en-MY" dirty="0" err="1"/>
              <a:t>eqn</a:t>
            </a:r>
            <a:r>
              <a:rPr lang="en-MY" dirty="0"/>
              <a:t> says we can apply the recursion on the autocorrelation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For s-</a:t>
            </a:r>
            <a:r>
              <a:rPr lang="en-MY" dirty="0" err="1"/>
              <a:t>ar</a:t>
            </a:r>
            <a:r>
              <a:rPr lang="en-MY" dirty="0"/>
              <a:t>, we detect the order from the PACF and the seasonality from ACF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difference between the seasonal and not seasonal AR is that the ACF decays at s frequency for seasonal and ACF decays at frequency 1 for not seasonal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For S-MA, the order is at the ACF and the seasonality is seen at the PACF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data has to be covariance stationary (for the MA) and invertible(For both MA and 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df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43.pdf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df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0" Type="http://schemas.openxmlformats.org/officeDocument/2006/relationships/image" Target="../media/image41.pdf"/><Relationship Id="rId4" Type="http://schemas.openxmlformats.org/officeDocument/2006/relationships/image" Target="../media/image3.pdf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5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7.pd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df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df"/><Relationship Id="rId5" Type="http://schemas.openxmlformats.org/officeDocument/2006/relationships/image" Target="../media/image24.png"/><Relationship Id="rId4" Type="http://schemas.openxmlformats.org/officeDocument/2006/relationships/image" Target="../media/image49.pdf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3.pdf"/><Relationship Id="rId7" Type="http://schemas.openxmlformats.org/officeDocument/2006/relationships/image" Target="../media/image6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65.pdf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df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6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df"/><Relationship Id="rId5" Type="http://schemas.openxmlformats.org/officeDocument/2006/relationships/image" Target="../media/image38.png"/><Relationship Id="rId4" Type="http://schemas.openxmlformats.org/officeDocument/2006/relationships/image" Target="../media/image69.pdf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5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77.pd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df"/><Relationship Id="rId13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87.pdf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df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image" Target="../media/image85.pdf"/><Relationship Id="rId4" Type="http://schemas.openxmlformats.org/officeDocument/2006/relationships/image" Target="../media/image79.pdf"/><Relationship Id="rId9" Type="http://schemas.openxmlformats.org/officeDocument/2006/relationships/image" Target="../media/image45.png"/><Relationship Id="rId14" Type="http://schemas.openxmlformats.org/officeDocument/2006/relationships/image" Target="../media/image89.pd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1.pd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6.png"/><Relationship Id="rId2" Type="http://schemas.openxmlformats.org/officeDocument/2006/relationships/image" Target="../media/image9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df"/><Relationship Id="rId5" Type="http://schemas.openxmlformats.org/officeDocument/2006/relationships/image" Target="../media/image51.png"/><Relationship Id="rId4" Type="http://schemas.openxmlformats.org/officeDocument/2006/relationships/image" Target="../media/image95.pd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df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1.pdf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df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df"/><Relationship Id="rId4" Type="http://schemas.openxmlformats.org/officeDocument/2006/relationships/image" Target="../media/image3.pdf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df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df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21.pdf"/><Relationship Id="rId4" Type="http://schemas.openxmlformats.org/officeDocument/2006/relationships/image" Target="../media/image15.pd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df"/><Relationship Id="rId5" Type="http://schemas.openxmlformats.org/officeDocument/2006/relationships/image" Target="../media/image12.png"/><Relationship Id="rId4" Type="http://schemas.openxmlformats.org/officeDocument/2006/relationships/image" Target="../media/image25.pd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df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df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35.pdf"/><Relationship Id="rId4" Type="http://schemas.openxmlformats.org/officeDocument/2006/relationships/image" Target="../media/image1.pdf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9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>
                <a:solidFill>
                  <a:schemeClr val="accent6">
                    <a:lumMod val="75000"/>
                  </a:schemeClr>
                </a:solidFill>
              </a:rPr>
              <a:t>ARMA Models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AR(1)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The first-order autoregressive process, </a:t>
            </a:r>
            <a:r>
              <a:rPr lang="en-US" sz="2600" dirty="0">
                <a:solidFill>
                  <a:srgbClr val="6A5ACD"/>
                </a:solidFill>
              </a:rPr>
              <a:t>AR(1)</a:t>
            </a:r>
            <a:r>
              <a:rPr lang="en-US" sz="2600" dirty="0">
                <a:solidFill>
                  <a:srgbClr val="595959"/>
                </a:solidFill>
              </a:rPr>
              <a:t>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Unconditional</a:t>
            </a:r>
            <a:r>
              <a:rPr lang="en-US" sz="2600" dirty="0">
                <a:solidFill>
                  <a:srgbClr val="595959"/>
                </a:solidFill>
              </a:rPr>
              <a:t> mean and variance are: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Conditional</a:t>
            </a:r>
            <a:r>
              <a:rPr lang="en-US" sz="2600" dirty="0">
                <a:solidFill>
                  <a:srgbClr val="595959"/>
                </a:solidFill>
              </a:rPr>
              <a:t> mean and variance are: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85850" y="3052767"/>
            <a:ext cx="2377440" cy="40756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85850" y="4160172"/>
            <a:ext cx="1444752" cy="3563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3128" y="4041035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7808" y="5498256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029885" y="2235729"/>
            <a:ext cx="2852928" cy="358108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864506" y="3832758"/>
            <a:ext cx="2642616" cy="864315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975261" y="5556253"/>
            <a:ext cx="3044952" cy="379337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859346" y="5524502"/>
            <a:ext cx="2816352" cy="434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AR(1)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6A5ACD"/>
                </a:solidFill>
              </a:rPr>
              <a:t>Yule-Walker Equation</a:t>
            </a:r>
            <a:r>
              <a:rPr lang="en-US" sz="2700" dirty="0">
                <a:solidFill>
                  <a:srgbClr val="595959"/>
                </a:solidFill>
              </a:rPr>
              <a:t>: 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γ(τ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=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γ(τ-1) 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(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recursive relation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 err="1">
                <a:solidFill>
                  <a:srgbClr val="6A5ACD"/>
                </a:solidFill>
              </a:rPr>
              <a:t>autocovariance</a:t>
            </a:r>
            <a:r>
              <a:rPr lang="en-US" sz="2700" dirty="0">
                <a:solidFill>
                  <a:srgbClr val="595959"/>
                </a:solidFill>
              </a:rPr>
              <a:t> function for the AR(1) process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>
                <a:solidFill>
                  <a:srgbClr val="6A5ACD"/>
                </a:solidFill>
              </a:rPr>
              <a:t>autocorrelation</a:t>
            </a:r>
            <a:r>
              <a:rPr lang="en-US" sz="2700" dirty="0">
                <a:solidFill>
                  <a:srgbClr val="595959"/>
                </a:solidFill>
              </a:rPr>
              <a:t> function for the AR(1) process is: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>
              <a:solidFill>
                <a:srgbClr val="595959"/>
              </a:solidFill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>
                <a:solidFill>
                  <a:srgbClr val="6A5ACD"/>
                </a:solidFill>
              </a:rPr>
              <a:t>partial autocorrelation </a:t>
            </a:r>
            <a:r>
              <a:rPr lang="en-US" sz="2700" dirty="0">
                <a:solidFill>
                  <a:srgbClr val="595959"/>
                </a:solidFill>
              </a:rPr>
              <a:t>function for the AR(1) process is: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0456" y="3111379"/>
            <a:ext cx="4635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γ(τ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) =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i="1" baseline="30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       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, 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= 0, 1, 2, …         </a:t>
            </a:r>
            <a:r>
              <a:rPr lang="en-US" sz="2400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1042553" y="4260333"/>
            <a:ext cx="3534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ρ(τ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) =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i="1" baseline="30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800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 </a:t>
            </a:r>
            <a:r>
              <a:rPr lang="en-US" sz="28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 0, 1, 2, …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3266" y="3450039"/>
            <a:ext cx="55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sz="2800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3939" y="3008081"/>
            <a:ext cx="8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1-φ</a:t>
            </a:r>
            <a:r>
              <a:rPr lang="en-US" sz="2800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05243" y="3531413"/>
            <a:ext cx="588232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16470" y="5693674"/>
            <a:ext cx="2535986" cy="954107"/>
            <a:chOff x="1048747" y="2997201"/>
            <a:chExt cx="2535986" cy="954107"/>
          </a:xfrm>
        </p:grpSpPr>
        <p:sp>
          <p:nvSpPr>
            <p:cNvPr id="24" name="Rectangle 23"/>
            <p:cNvSpPr/>
            <p:nvPr/>
          </p:nvSpPr>
          <p:spPr>
            <a:xfrm>
              <a:off x="1048747" y="3244334"/>
              <a:ext cx="11959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  <a:sym typeface="Wingdings"/>
                </a:rPr>
                <a:t>p(τ</a:t>
              </a:r>
              <a:r>
                <a:rPr lang="en-US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  <a:sym typeface="Wingdings"/>
                </a:rPr>
                <a:t>) 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 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62068" y="2997201"/>
              <a:ext cx="13226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φ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=0</a:t>
              </a:r>
            </a:p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&gt; 1</a:t>
              </a:r>
              <a:endParaRPr lang="en-US" dirty="0"/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AR(1)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2029345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After backward substitution: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In lag operator notation: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moving average representation for </a:t>
            </a:r>
            <a:r>
              <a:rPr lang="en-US" sz="2700" dirty="0" err="1">
                <a:solidFill>
                  <a:srgbClr val="595959"/>
                </a:solidFill>
              </a:rPr>
              <a:t>y</a:t>
            </a:r>
            <a:r>
              <a:rPr lang="en-US" sz="2700" dirty="0">
                <a:solidFill>
                  <a:srgbClr val="595959"/>
                </a:solidFill>
              </a:rPr>
              <a:t> is convergent if and only if </a:t>
            </a:r>
            <a:r>
              <a:rPr lang="en-US" sz="2700" dirty="0">
                <a:solidFill>
                  <a:srgbClr val="595959"/>
                </a:solidFill>
                <a:cs typeface="Times New Roman"/>
              </a:rPr>
              <a:t>|</a:t>
            </a:r>
            <a:r>
              <a:rPr lang="en-US" sz="2700" dirty="0" err="1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sz="2700" dirty="0">
                <a:solidFill>
                  <a:srgbClr val="595959"/>
                </a:solidFill>
                <a:cs typeface="Times New Roman"/>
              </a:rPr>
              <a:t>|&lt;1 (covariance stationary condition for the AR(1) process).</a:t>
            </a: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40331" y="2584972"/>
            <a:ext cx="5093208" cy="44148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392613" y="3363903"/>
            <a:ext cx="2194560" cy="797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The general 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err="1">
                <a:solidFill>
                  <a:srgbClr val="595959"/>
                </a:solidFill>
              </a:rPr>
              <a:t>th</a:t>
            </a:r>
            <a:r>
              <a:rPr lang="en-US" sz="2400" dirty="0">
                <a:solidFill>
                  <a:srgbClr val="595959"/>
                </a:solidFill>
              </a:rPr>
              <a:t> order autoregressive process, </a:t>
            </a:r>
            <a:r>
              <a:rPr lang="en-US" sz="2400" dirty="0" err="1">
                <a:solidFill>
                  <a:srgbClr val="6A5ACD"/>
                </a:solidFill>
              </a:rPr>
              <a:t>AR(p</a:t>
            </a:r>
            <a:r>
              <a:rPr lang="en-US" sz="2400" dirty="0">
                <a:solidFill>
                  <a:srgbClr val="6A5ACD"/>
                </a:solidFill>
              </a:rPr>
              <a:t>) </a:t>
            </a:r>
            <a:r>
              <a:rPr lang="en-US" sz="2400" dirty="0">
                <a:solidFill>
                  <a:srgbClr val="595959"/>
                </a:solidFill>
              </a:rPr>
              <a:t>is: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In lag operator form: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The </a:t>
            </a:r>
            <a:r>
              <a:rPr lang="en-US" sz="2400" dirty="0" err="1">
                <a:solidFill>
                  <a:srgbClr val="595959"/>
                </a:solidFill>
              </a:rPr>
              <a:t>AR(p</a:t>
            </a:r>
            <a:r>
              <a:rPr lang="en-US" sz="2400" dirty="0">
                <a:solidFill>
                  <a:srgbClr val="595959"/>
                </a:solidFill>
              </a:rPr>
              <a:t>) process is covariance stationary if and only if the inverses of all roots of 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Φ(L)</a:t>
            </a:r>
            <a:r>
              <a:rPr lang="en-US" sz="2400" dirty="0">
                <a:solidFill>
                  <a:srgbClr val="595959"/>
                </a:solidFill>
              </a:rPr>
              <a:t> are inside the unit circle (</a:t>
            </a:r>
            <a:r>
              <a:rPr lang="en-US" sz="2400" dirty="0" err="1">
                <a:solidFill>
                  <a:srgbClr val="595959"/>
                </a:solidFill>
              </a:rPr>
              <a:t>Σ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sz="2400" dirty="0">
                <a:solidFill>
                  <a:srgbClr val="595959"/>
                </a:solidFill>
              </a:rPr>
              <a:t>&lt;1).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6520" y="2714693"/>
            <a:ext cx="2377440" cy="407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5301" y="5517017"/>
            <a:ext cx="2327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convergent infinite moving average</a:t>
            </a:r>
          </a:p>
        </p:txBody>
      </p:sp>
      <p:sp>
        <p:nvSpPr>
          <p:cNvPr id="14" name="Double Brace 13"/>
          <p:cNvSpPr/>
          <p:nvPr/>
        </p:nvSpPr>
        <p:spPr>
          <a:xfrm>
            <a:off x="2938365" y="5456723"/>
            <a:ext cx="2361767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Process</a:t>
            </a:r>
            <a:endParaRPr lang="en-US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53036" y="2319340"/>
            <a:ext cx="6601968" cy="329066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99587" y="3957769"/>
            <a:ext cx="6492240" cy="371944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20748" y="5297482"/>
            <a:ext cx="1965960" cy="8543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Deterministic Seasonal Cycle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934" y="2179629"/>
            <a:ext cx="5172075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Stochastic Seasonal Cycle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75" y="2192855"/>
            <a:ext cx="51403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1405467" y="1600200"/>
            <a:ext cx="6502400" cy="5012255"/>
            <a:chOff x="1405467" y="1600200"/>
            <a:chExt cx="6502400" cy="5012255"/>
          </a:xfrm>
        </p:grpSpPr>
        <p:sp>
          <p:nvSpPr>
            <p:cNvPr id="7" name="Rectangle 6"/>
            <p:cNvSpPr/>
            <p:nvPr/>
          </p:nvSpPr>
          <p:spPr>
            <a:xfrm>
              <a:off x="1405467" y="1600200"/>
              <a:ext cx="6502400" cy="5012255"/>
            </a:xfrm>
            <a:prstGeom prst="rect">
              <a:avLst/>
            </a:prstGeom>
            <a:noFill/>
            <a:ln w="254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232" y="2506133"/>
              <a:ext cx="42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2222"/>
                  </a:solidFill>
                </a:rPr>
                <a:t>We will examine these cases for this class.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S-AR Model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t-s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where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			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frequency.</a:t>
            </a:r>
          </a:p>
          <a:p>
            <a:pPr>
              <a:buNone/>
            </a:pPr>
            <a:endParaRPr lang="en-US" sz="1297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>
                <a:solidFill>
                  <a:srgbClr val="6A5ACD"/>
                </a:solidFill>
                <a:cs typeface="Times New Roman"/>
              </a:rPr>
              <a:t>Convention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quarterly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= 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monthly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= 12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daily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= 7 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= 5 (weekdays only) </a:t>
            </a:r>
          </a:p>
          <a:p>
            <a:pPr lvl="1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/>
                <a:sym typeface="Wingdings"/>
              </a:rPr>
              <a:t>Example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: S-AR(1)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=4 (quarterly data) </a:t>
            </a:r>
          </a:p>
          <a:p>
            <a:pP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					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t-4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  <a:cs typeface="Times New Roman"/>
              </a:rPr>
              <a:t>Def: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AR(p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) Model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Seasonal AR model of order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also express the S-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model in lag-operator form as: </a:t>
            </a:r>
          </a:p>
          <a:p>
            <a:pP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(1-ϕ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L</a:t>
            </a:r>
            <a:r>
              <a:rPr lang="en-US" i="1" baseline="30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 err="1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30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)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c+ε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81261" y="3361266"/>
            <a:ext cx="2465424" cy="733399"/>
            <a:chOff x="5381261" y="3361266"/>
            <a:chExt cx="2465424" cy="733399"/>
          </a:xfrm>
        </p:grpSpPr>
        <p:sp>
          <p:nvSpPr>
            <p:cNvPr id="5" name="TextBox 4"/>
            <p:cNvSpPr txBox="1"/>
            <p:nvPr/>
          </p:nvSpPr>
          <p:spPr>
            <a:xfrm>
              <a:off x="5381261" y="3725333"/>
              <a:ext cx="988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</a:rPr>
                <a:t>p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=order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5265" y="3691467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rgbClr val="B22222"/>
                  </a:solidFill>
                </a:rPr>
                <a:t>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=frequency 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969001" y="3378199"/>
              <a:ext cx="398165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646567" y="3361266"/>
              <a:ext cx="478133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1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2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64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692" y="3240733"/>
            <a:ext cx="3665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S-AR(1)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35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773" y="5809576"/>
            <a:ext cx="36855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S-AR(1)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3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8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8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4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24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24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689218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6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6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3192" y="3329633"/>
            <a:ext cx="3665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S-AR(2)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66458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6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6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2173" y="5923419"/>
            <a:ext cx="36855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S-AR(2)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Review of the </a:t>
            </a:r>
            <a:r>
              <a:rPr lang="en-US" sz="3600" dirty="0" err="1"/>
              <a:t>MA(q</a:t>
            </a:r>
            <a:r>
              <a:rPr lang="en-US" sz="3600" dirty="0"/>
              <a:t>) Process</a:t>
            </a:r>
          </a:p>
          <a:p>
            <a:r>
              <a:rPr lang="en-US" sz="3600" dirty="0"/>
              <a:t>Review of the </a:t>
            </a:r>
            <a:r>
              <a:rPr lang="en-US" sz="3600" dirty="0" err="1"/>
              <a:t>AR(p</a:t>
            </a:r>
            <a:r>
              <a:rPr lang="en-US" sz="3600" dirty="0"/>
              <a:t>) Process</a:t>
            </a:r>
          </a:p>
          <a:p>
            <a:r>
              <a:rPr lang="en-US" sz="3600" dirty="0"/>
              <a:t>Seasonal </a:t>
            </a:r>
            <a:r>
              <a:rPr lang="en-US" sz="3600" dirty="0" err="1"/>
              <a:t>AR(p</a:t>
            </a:r>
            <a:r>
              <a:rPr lang="en-US" sz="3600" dirty="0"/>
              <a:t>) Model: S-</a:t>
            </a:r>
            <a:r>
              <a:rPr lang="en-US" sz="3600" dirty="0" err="1"/>
              <a:t>AR(p</a:t>
            </a:r>
            <a:r>
              <a:rPr lang="en-US" sz="3600" dirty="0"/>
              <a:t>)</a:t>
            </a:r>
          </a:p>
          <a:p>
            <a:r>
              <a:rPr lang="en-US" sz="3600" dirty="0"/>
              <a:t>Seasonal </a:t>
            </a:r>
            <a:r>
              <a:rPr lang="en-US" sz="3600" dirty="0" err="1"/>
              <a:t>MA(q</a:t>
            </a:r>
            <a:r>
              <a:rPr lang="en-US" sz="3600" dirty="0"/>
              <a:t>) Model: S-</a:t>
            </a:r>
            <a:r>
              <a:rPr lang="en-US" sz="3600" dirty="0" err="1"/>
              <a:t>MA(q</a:t>
            </a:r>
            <a:r>
              <a:rPr lang="en-US" sz="3600" dirty="0"/>
              <a:t>)</a:t>
            </a:r>
          </a:p>
          <a:p>
            <a:r>
              <a:rPr lang="en-US" sz="3600" dirty="0"/>
              <a:t>Rational Distributed Lags</a:t>
            </a:r>
          </a:p>
          <a:p>
            <a:r>
              <a:rPr lang="en-US" sz="3600" dirty="0"/>
              <a:t>Autoregressive Moving Average (ARMA) Models</a:t>
            </a:r>
          </a:p>
          <a:p>
            <a:r>
              <a:rPr lang="en-US" sz="3600" dirty="0"/>
              <a:t>R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AR(1)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 r="50422" b="53214"/>
          <a:stretch>
            <a:fillRect/>
          </a:stretch>
        </p:blipFill>
        <p:spPr bwMode="auto">
          <a:xfrm>
            <a:off x="457200" y="1379535"/>
            <a:ext cx="3621024" cy="326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 t="46337" r="50422" b="-634"/>
          <a:stretch>
            <a:fillRect/>
          </a:stretch>
        </p:blipFill>
        <p:spPr bwMode="auto">
          <a:xfrm>
            <a:off x="4483100" y="1138237"/>
            <a:ext cx="3712464" cy="388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5130054" y="2489994"/>
            <a:ext cx="3854917" cy="3879056"/>
            <a:chOff x="5130054" y="2489994"/>
            <a:chExt cx="3854917" cy="3879056"/>
          </a:xfrm>
        </p:grpSpPr>
        <p:sp>
          <p:nvSpPr>
            <p:cNvPr id="6" name="TextBox 5"/>
            <p:cNvSpPr txBox="1"/>
            <p:nvPr/>
          </p:nvSpPr>
          <p:spPr>
            <a:xfrm>
              <a:off x="5130054" y="5353387"/>
              <a:ext cx="385491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PACF</a:t>
              </a:r>
              <a:r>
                <a:rPr lang="en-US" sz="3000" dirty="0">
                  <a:solidFill>
                    <a:srgbClr val="595959"/>
                  </a:solidFill>
                </a:rPr>
                <a:t>: 1-spike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AR(1)</a:t>
              </a:r>
            </a:p>
            <a:p>
              <a:r>
                <a:rPr lang="en-US" sz="3000" dirty="0">
                  <a:solidFill>
                    <a:srgbClr val="595959"/>
                  </a:solidFill>
                </a:rPr>
                <a:t>Lag 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5280651" y="3914944"/>
              <a:ext cx="2850693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04800" y="3660149"/>
            <a:ext cx="4421125" cy="2702214"/>
            <a:chOff x="304800" y="3660149"/>
            <a:chExt cx="4421125" cy="2702214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64057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ACF</a:t>
              </a:r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947923" y="3660149"/>
              <a:ext cx="1778002" cy="1680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802125" y="22590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 l="49367" r="-1" b="53655"/>
          <a:stretch>
            <a:fillRect/>
          </a:stretch>
        </p:blipFill>
        <p:spPr bwMode="auto">
          <a:xfrm>
            <a:off x="304800" y="1143794"/>
            <a:ext cx="3776472" cy="330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 l="49367" t="45020" b="-634"/>
          <a:stretch>
            <a:fillRect/>
          </a:stretch>
        </p:blipFill>
        <p:spPr bwMode="auto">
          <a:xfrm>
            <a:off x="4495800" y="1087438"/>
            <a:ext cx="3776472" cy="39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AR(2)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5130054" y="3277394"/>
            <a:ext cx="3854917" cy="3091656"/>
            <a:chOff x="5130054" y="3277394"/>
            <a:chExt cx="3854917" cy="3091656"/>
          </a:xfrm>
        </p:grpSpPr>
        <p:sp>
          <p:nvSpPr>
            <p:cNvPr id="6" name="TextBox 5"/>
            <p:cNvSpPr txBox="1"/>
            <p:nvPr/>
          </p:nvSpPr>
          <p:spPr>
            <a:xfrm>
              <a:off x="5130054" y="5353387"/>
              <a:ext cx="385491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PACF</a:t>
              </a:r>
              <a:r>
                <a:rPr lang="en-US" sz="3000" dirty="0">
                  <a:solidFill>
                    <a:srgbClr val="595959"/>
                  </a:solidFill>
                </a:rPr>
                <a:t>: 2-spikes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AR(2)</a:t>
              </a:r>
            </a:p>
            <a:p>
              <a:r>
                <a:rPr lang="en-US" sz="3000" dirty="0">
                  <a:solidFill>
                    <a:srgbClr val="595959"/>
                  </a:solidFill>
                </a:rPr>
                <a:t>Lag 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5673557" y="4308644"/>
              <a:ext cx="20640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7"/>
          <p:cNvGrpSpPr/>
          <p:nvPr/>
        </p:nvGrpSpPr>
        <p:grpSpPr>
          <a:xfrm>
            <a:off x="304800" y="3660149"/>
            <a:ext cx="4421125" cy="2702214"/>
            <a:chOff x="304800" y="3660149"/>
            <a:chExt cx="4421125" cy="2702214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64057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ACF</a:t>
              </a:r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947923" y="3660149"/>
              <a:ext cx="1778002" cy="1680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802125" y="22590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4966" y="2284421"/>
            <a:ext cx="592667" cy="852479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AR(2)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Example: Monthly Clothing Sales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990600" y="1730375"/>
            <a:ext cx="7370763" cy="4340225"/>
            <a:chOff x="1440" y="5538"/>
            <a:chExt cx="9682" cy="5311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0" y="5669"/>
              <a:ext cx="5567" cy="4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54" y="5538"/>
              <a:ext cx="3868" cy="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393700" y="5399101"/>
            <a:ext cx="535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model would you suggest?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1300" y="5922321"/>
            <a:ext cx="310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S-AR(1)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=12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  <a:cs typeface="Times New Roman"/>
              </a:rPr>
              <a:t>Def: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MA(q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) Model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Seasonal MA model of order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also express the S-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model in lag-operator form as: </a:t>
            </a:r>
          </a:p>
          <a:p>
            <a:pPr>
              <a:buNone/>
            </a:pP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=μ+(1+θ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L</a:t>
            </a:r>
            <a:r>
              <a:rPr lang="en-US" i="1" baseline="30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 err="1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30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)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10"/>
          <p:cNvGrpSpPr/>
          <p:nvPr/>
        </p:nvGrpSpPr>
        <p:grpSpPr>
          <a:xfrm>
            <a:off x="5381261" y="3361266"/>
            <a:ext cx="2465424" cy="733399"/>
            <a:chOff x="5381261" y="3361266"/>
            <a:chExt cx="2465424" cy="733399"/>
          </a:xfrm>
        </p:grpSpPr>
        <p:sp>
          <p:nvSpPr>
            <p:cNvPr id="5" name="TextBox 4"/>
            <p:cNvSpPr txBox="1"/>
            <p:nvPr/>
          </p:nvSpPr>
          <p:spPr>
            <a:xfrm>
              <a:off x="5381261" y="3725333"/>
              <a:ext cx="988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</a:rPr>
                <a:t>p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=order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5265" y="3691467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rgbClr val="B22222"/>
                  </a:solidFill>
                </a:rPr>
                <a:t>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=frequency 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969001" y="3378199"/>
              <a:ext cx="398165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646567" y="3361266"/>
              <a:ext cx="478133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1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2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571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692" y="3240733"/>
            <a:ext cx="3753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S-MA(1)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590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773" y="5809576"/>
            <a:ext cx="3773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S-MA(1)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1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8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8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2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24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24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571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692" y="3240733"/>
            <a:ext cx="3753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S-MA(2)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590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773" y="5809576"/>
            <a:ext cx="3773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S-MA(2)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r="49360" b="-581"/>
          <a:stretch>
            <a:fillRect/>
          </a:stretch>
        </p:blipFill>
        <p:spPr bwMode="auto">
          <a:xfrm>
            <a:off x="528638" y="1373196"/>
            <a:ext cx="3941064" cy="339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5924" y="1369611"/>
            <a:ext cx="3557016" cy="363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MA(1)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1019101" y="2630437"/>
            <a:ext cx="4477218" cy="3535413"/>
            <a:chOff x="2229178" y="2464595"/>
            <a:chExt cx="4477218" cy="3535413"/>
          </a:xfrm>
        </p:grpSpPr>
        <p:sp>
          <p:nvSpPr>
            <p:cNvPr id="6" name="TextBox 5"/>
            <p:cNvSpPr txBox="1"/>
            <p:nvPr/>
          </p:nvSpPr>
          <p:spPr>
            <a:xfrm>
              <a:off x="2229178" y="4984345"/>
              <a:ext cx="385491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ACF</a:t>
              </a:r>
              <a:r>
                <a:rPr lang="en-US" sz="3000" dirty="0">
                  <a:solidFill>
                    <a:srgbClr val="595959"/>
                  </a:solidFill>
                </a:rPr>
                <a:t>: 1-spike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MA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  <a:p>
              <a:r>
                <a:rPr lang="en-US" sz="3000" dirty="0">
                  <a:solidFill>
                    <a:srgbClr val="595959"/>
                  </a:solidFill>
                </a:rPr>
                <a:t>Lag 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619405" y="2890668"/>
              <a:ext cx="2513063" cy="1660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7"/>
          <p:cNvGrpSpPr/>
          <p:nvPr/>
        </p:nvGrpSpPr>
        <p:grpSpPr>
          <a:xfrm>
            <a:off x="5092700" y="4356894"/>
            <a:ext cx="3810959" cy="2228798"/>
            <a:chOff x="304800" y="4133565"/>
            <a:chExt cx="3810959" cy="2228798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810959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PACF</a:t>
              </a:r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056735" y="4739736"/>
              <a:ext cx="12139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32946" y="23352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 l="48157" b="113"/>
          <a:stretch>
            <a:fillRect/>
          </a:stretch>
        </p:blipFill>
        <p:spPr bwMode="auto">
          <a:xfrm>
            <a:off x="561901" y="1295397"/>
            <a:ext cx="3922776" cy="327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162" y="1274546"/>
            <a:ext cx="3922776" cy="399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MA(2)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866701" y="3390901"/>
            <a:ext cx="4094767" cy="2800393"/>
            <a:chOff x="2229178" y="3153755"/>
            <a:chExt cx="4226003" cy="2872351"/>
          </a:xfrm>
        </p:grpSpPr>
        <p:sp>
          <p:nvSpPr>
            <p:cNvPr id="6" name="TextBox 5"/>
            <p:cNvSpPr txBox="1"/>
            <p:nvPr/>
          </p:nvSpPr>
          <p:spPr>
            <a:xfrm>
              <a:off x="2229178" y="4984345"/>
              <a:ext cx="3990380" cy="104176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ACF</a:t>
              </a:r>
              <a:r>
                <a:rPr lang="en-US" sz="3000" dirty="0">
                  <a:solidFill>
                    <a:srgbClr val="595959"/>
                  </a:solidFill>
                </a:rPr>
                <a:t>: 2-spikes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MA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(2)</a:t>
              </a:r>
            </a:p>
            <a:p>
              <a:r>
                <a:rPr lang="en-US" sz="3000" dirty="0">
                  <a:solidFill>
                    <a:srgbClr val="595959"/>
                  </a:solidFill>
                </a:rPr>
                <a:t>Lag 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838376" y="3360856"/>
              <a:ext cx="1823906" cy="1409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7"/>
          <p:cNvGrpSpPr/>
          <p:nvPr/>
        </p:nvGrpSpPr>
        <p:grpSpPr>
          <a:xfrm>
            <a:off x="5092700" y="4356894"/>
            <a:ext cx="3810959" cy="2228798"/>
            <a:chOff x="304800" y="4133565"/>
            <a:chExt cx="3810959" cy="2228798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810959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PACF</a:t>
              </a:r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056735" y="4739736"/>
              <a:ext cx="12139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32946" y="23352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1466" y="2347921"/>
            <a:ext cx="592667" cy="852479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Rational Distributed 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Rational Distributed Lags</a:t>
            </a:r>
            <a:r>
              <a:rPr lang="en-US" dirty="0">
                <a:solidFill>
                  <a:srgbClr val="595959"/>
                </a:solidFill>
              </a:rPr>
              <a:t>:</a:t>
            </a:r>
          </a:p>
          <a:p>
            <a:pPr lvl="2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41863" y="2871793"/>
            <a:ext cx="2705100" cy="10922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378861" y="2281243"/>
            <a:ext cx="2313432" cy="94598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4446593" y="3557024"/>
            <a:ext cx="2350008" cy="94940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85075" y="2753262"/>
            <a:ext cx="975255" cy="304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18941" y="3692407"/>
            <a:ext cx="941389" cy="322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97413" y="2387018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of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degree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1279" y="3692407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of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degree </a:t>
            </a:r>
            <a:r>
              <a:rPr lang="en-US" sz="2400" i="1" dirty="0" err="1">
                <a:solidFill>
                  <a:srgbClr val="E46C0A"/>
                </a:solidFill>
                <a:latin typeface="Times New Roman"/>
                <a:cs typeface="Times New Roman"/>
              </a:rPr>
              <a:t>p</a:t>
            </a:r>
            <a:endParaRPr lang="en-US" sz="2400" i="1" dirty="0">
              <a:solidFill>
                <a:srgbClr val="E46C0A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645" y="4615308"/>
            <a:ext cx="8763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Rational distributed lags produce models of cycles that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economize on parameters.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If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small (e.g., 0, 1, or 2), then estimation of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B(L)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easy.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181" y="3930127"/>
            <a:ext cx="373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(In practice use an approximation)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Recall from </a:t>
            </a:r>
            <a:r>
              <a:rPr lang="en-US" sz="2400" dirty="0" err="1">
                <a:solidFill>
                  <a:srgbClr val="595959"/>
                </a:solidFill>
              </a:rPr>
              <a:t>Wold’s</a:t>
            </a:r>
            <a:r>
              <a:rPr lang="en-US" sz="2400" dirty="0">
                <a:solidFill>
                  <a:srgbClr val="595959"/>
                </a:solidFill>
              </a:rPr>
              <a:t> approximation that: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		               				 </a:t>
            </a: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Moving Average (ARMA)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ARMA(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imes New Roman"/>
                <a:sym typeface="Wingdings"/>
              </a:rPr>
              <a:t>p,q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)</a:t>
            </a:r>
            <a:endParaRPr lang="en-US" dirty="0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96101" y="2404143"/>
            <a:ext cx="1792224" cy="723622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25846" y="2571816"/>
            <a:ext cx="1810512" cy="360154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240972" y="2318516"/>
            <a:ext cx="1993392" cy="888248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316303" y="3472923"/>
            <a:ext cx="2871216" cy="40547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5354889" y="2779573"/>
            <a:ext cx="7241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9709" y="3690938"/>
            <a:ext cx="7241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3415" y="2504084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</a:rPr>
              <a:t>and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332415" y="3844537"/>
            <a:ext cx="2996033" cy="1022941"/>
            <a:chOff x="1738807" y="3844537"/>
            <a:chExt cx="2996033" cy="1022941"/>
          </a:xfrm>
        </p:grpSpPr>
        <p:sp>
          <p:nvSpPr>
            <p:cNvPr id="30" name="Left Brace 29"/>
            <p:cNvSpPr/>
            <p:nvPr/>
          </p:nvSpPr>
          <p:spPr>
            <a:xfrm rot="16200000">
              <a:off x="2095747" y="3521462"/>
              <a:ext cx="453125" cy="116700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e 30"/>
            <p:cNvSpPr/>
            <p:nvPr/>
          </p:nvSpPr>
          <p:spPr>
            <a:xfrm rot="16200000">
              <a:off x="3816653" y="3487597"/>
              <a:ext cx="453125" cy="116700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12006" y="4344258"/>
              <a:ext cx="9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B22222"/>
                  </a:solidFill>
                </a:rPr>
                <a:t>AR(p</a:t>
              </a:r>
              <a:r>
                <a:rPr lang="en-US" sz="2800" dirty="0">
                  <a:solidFill>
                    <a:srgbClr val="B22222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28998" y="4331528"/>
              <a:ext cx="11058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B22222"/>
                  </a:solidFill>
                </a:rPr>
                <a:t>MA(q</a:t>
              </a:r>
              <a:r>
                <a:rPr lang="en-US" sz="2800" dirty="0">
                  <a:solidFill>
                    <a:srgbClr val="B22222"/>
                  </a:solidFill>
                </a:rPr>
                <a:t>)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57200" y="5163237"/>
            <a:ext cx="7949261" cy="1200328"/>
          </a:xfrm>
          <a:prstGeom prst="rect">
            <a:avLst/>
          </a:prstGeom>
          <a:solidFill>
            <a:srgbClr val="FFFF00">
              <a:alpha val="29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ARMA model combines the ideas of AR and MA models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a compact form so that the number of parameters used is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kept small, achieving parsimony in parameterization.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84127" y="3506263"/>
            <a:ext cx="4445748" cy="830997"/>
          </a:xfrm>
          <a:prstGeom prst="rect">
            <a:avLst/>
          </a:prstGeom>
          <a:solidFill>
            <a:srgbClr val="FFFF00">
              <a:alpha val="25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ARMA Models are often highly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 and highly parsimonious.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>
              <a:solidFill>
                <a:srgbClr val="B22222"/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Moving-average (MA) models are always weakly stationary because they are finite linear combinations of a white noise sequence for which the first two moments are time invariant.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  <a:highlight>
                  <a:srgbClr val="FFFF00"/>
                </a:highlight>
              </a:rPr>
              <a:t>Moving average processes are useful in describing phenomena in which events produce an immediate effect that only lasts for short periods of time.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The MA model is a simple extension of the white noise series. </a:t>
            </a:r>
            <a:endParaRPr lang="en-US" sz="2400" dirty="0">
              <a:solidFill>
                <a:srgbClr val="595959"/>
              </a:solidFill>
            </a:endParaRPr>
          </a:p>
          <a:p>
            <a:pPr marL="285750" indent="-285750">
              <a:spcBef>
                <a:spcPct val="20000"/>
              </a:spcBef>
            </a:pPr>
            <a:endParaRPr lang="en-US"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000" dirty="0">
                <a:solidFill>
                  <a:srgbClr val="595959"/>
                </a:solidFill>
              </a:rPr>
              <a:t>The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ARMA(1,1) </a:t>
            </a:r>
            <a:r>
              <a:rPr lang="en-US" sz="3000" dirty="0">
                <a:solidFill>
                  <a:srgbClr val="595959"/>
                </a:solidFill>
              </a:rPr>
              <a:t>Process: </a:t>
            </a:r>
            <a:r>
              <a:rPr lang="en-US" sz="30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30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 = ϕY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0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+θε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30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30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000" dirty="0">
                <a:solidFill>
                  <a:srgbClr val="595959"/>
                </a:solidFill>
              </a:rPr>
              <a:t>In lag operator form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: (1-ϕL)Y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 = (1+θL) </a:t>
            </a:r>
            <a:r>
              <a:rPr lang="en-US" sz="30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30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3000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000" dirty="0">
                <a:solidFill>
                  <a:srgbClr val="595959"/>
                </a:solidFill>
              </a:rPr>
              <a:t>	where |</a:t>
            </a:r>
            <a:r>
              <a:rPr lang="en-US" sz="30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sz="3000" dirty="0">
                <a:solidFill>
                  <a:srgbClr val="595959"/>
                </a:solidFill>
              </a:rPr>
              <a:t>| &lt;1 for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stationarity</a:t>
            </a:r>
            <a:r>
              <a:rPr lang="en-US" sz="3000" dirty="0">
                <a:solidFill>
                  <a:srgbClr val="595959"/>
                </a:solidFill>
              </a:rPr>
              <a:t> and |</a:t>
            </a:r>
            <a:r>
              <a:rPr lang="en-US" sz="3000" dirty="0" err="1">
                <a:solidFill>
                  <a:srgbClr val="595959"/>
                </a:solidFill>
              </a:rPr>
              <a:t>θ</a:t>
            </a:r>
            <a:r>
              <a:rPr lang="en-US" sz="3000" dirty="0">
                <a:solidFill>
                  <a:srgbClr val="595959"/>
                </a:solidFill>
              </a:rPr>
              <a:t>| &lt;1 for </a:t>
            </a:r>
            <a:r>
              <a:rPr lang="en-US" sz="3000" dirty="0" err="1">
                <a:solidFill>
                  <a:srgbClr val="31859C"/>
                </a:solidFill>
              </a:rPr>
              <a:t>invertibility</a:t>
            </a:r>
            <a:r>
              <a:rPr lang="en-US" sz="3000" dirty="0">
                <a:solidFill>
                  <a:srgbClr val="595959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000" dirty="0">
                <a:solidFill>
                  <a:srgbClr val="595959"/>
                </a:solidFill>
              </a:rPr>
              <a:t>			               				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Moving Average (ARMA)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ARMA(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imes New Roman"/>
                <a:sym typeface="Wingdings"/>
              </a:rPr>
              <a:t>p,q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)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1 of 2</a:t>
            </a:r>
            <a:endParaRPr lang="en-US" sz="1556" dirty="0"/>
          </a:p>
        </p:txBody>
      </p:sp>
      <p:sp>
        <p:nvSpPr>
          <p:cNvPr id="37" name="TextBox 36"/>
          <p:cNvSpPr txBox="1"/>
          <p:nvPr/>
        </p:nvSpPr>
        <p:spPr>
          <a:xfrm>
            <a:off x="1168400" y="5811617"/>
            <a:ext cx="2139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(if stationary)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1900" y="5811617"/>
            <a:ext cx="205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(if invertible)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5731" y="4656664"/>
            <a:ext cx="7670800" cy="183515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77900" y="4927600"/>
            <a:ext cx="2743200" cy="93617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232400" y="4876802"/>
            <a:ext cx="2688336" cy="93224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595959"/>
                </a:solidFill>
              </a:rPr>
              <a:t>The </a:t>
            </a:r>
            <a:r>
              <a:rPr lang="en-US" sz="2800" dirty="0" err="1">
                <a:solidFill>
                  <a:srgbClr val="E46C0A"/>
                </a:solidFill>
              </a:rPr>
              <a:t>ARMA(p,q</a:t>
            </a:r>
            <a:r>
              <a:rPr lang="en-US" sz="2800" dirty="0">
                <a:solidFill>
                  <a:srgbClr val="E46C0A"/>
                </a:solidFill>
              </a:rPr>
              <a:t>)</a:t>
            </a:r>
            <a:r>
              <a:rPr lang="en-US" sz="2800" dirty="0">
                <a:solidFill>
                  <a:srgbClr val="595959"/>
                </a:solidFill>
              </a:rPr>
              <a:t> Process: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  <a:sym typeface="Wingdings"/>
              </a:rPr>
              <a:t>	</a:t>
            </a:r>
            <a:r>
              <a:rPr lang="en-US" sz="2400" dirty="0" err="1">
                <a:solidFill>
                  <a:srgbClr val="595959"/>
                </a:solidFill>
                <a:sym typeface="Wingdings"/>
              </a:rPr>
              <a:t></a:t>
            </a:r>
            <a:endParaRPr lang="en-US" sz="2400" dirty="0">
              <a:solidFill>
                <a:srgbClr val="595959"/>
              </a:solidFill>
              <a:sym typeface="Wingding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  <a:sym typeface="Wingdings"/>
              </a:rPr>
              <a:t>	where</a:t>
            </a: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		               				 </a:t>
            </a: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Moving Average (ARMA)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ARMA(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imes New Roman"/>
                <a:sym typeface="Wingdings"/>
              </a:rPr>
              <a:t>p,q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)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2 of 2</a:t>
            </a:r>
            <a:endParaRPr lang="en-US" sz="1556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32936" y="2766078"/>
            <a:ext cx="2286000" cy="3918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50592" y="4153991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</a:rPr>
              <a:t>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25591" y="6099478"/>
            <a:ext cx="186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(if stationary)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6977" y="6099478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(if invertible)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65" y="5128974"/>
            <a:ext cx="6485467" cy="156763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187950" y="5257802"/>
            <a:ext cx="1993392" cy="888248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422400" y="5270501"/>
            <a:ext cx="2029968" cy="890699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771650" y="3841752"/>
            <a:ext cx="5769864" cy="429995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314450" y="3359154"/>
            <a:ext cx="2542032" cy="354926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041400" y="2351088"/>
            <a:ext cx="7863840" cy="324933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733550" y="4527551"/>
            <a:ext cx="5870448" cy="4483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Mystery Process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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arma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3882" t="19054" r="9329" b="21284"/>
              <a:stretch>
                <a:fillRect/>
              </a:stretch>
            </p:blipFill>
          </mc:Choice>
          <mc:Fallback>
            <p:blipFill>
              <a:blip r:embed="rId3"/>
              <a:srcRect l="3882" t="19054" r="9329" b="21284"/>
              <a:stretch>
                <a:fillRect/>
              </a:stretch>
            </p:blipFill>
          </mc:Fallback>
        </mc:AlternateContent>
        <p:spPr>
          <a:xfrm>
            <a:off x="1422400" y="1417638"/>
            <a:ext cx="5961888" cy="53038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41600" y="5016500"/>
            <a:ext cx="1222534" cy="977900"/>
            <a:chOff x="2641600" y="5016500"/>
            <a:chExt cx="1222534" cy="977900"/>
          </a:xfrm>
        </p:grpSpPr>
        <p:sp>
          <p:nvSpPr>
            <p:cNvPr id="7" name="Rectangle 6"/>
            <p:cNvSpPr/>
            <p:nvPr/>
          </p:nvSpPr>
          <p:spPr>
            <a:xfrm>
              <a:off x="2641600" y="5016500"/>
              <a:ext cx="203200" cy="9779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5600" y="5260032"/>
              <a:ext cx="968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MA(2)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61000" y="4940300"/>
            <a:ext cx="1082285" cy="1104900"/>
            <a:chOff x="5461000" y="4940300"/>
            <a:chExt cx="1082285" cy="1104900"/>
          </a:xfrm>
        </p:grpSpPr>
        <p:sp>
          <p:nvSpPr>
            <p:cNvPr id="6" name="Rectangle 5"/>
            <p:cNvSpPr/>
            <p:nvPr/>
          </p:nvSpPr>
          <p:spPr>
            <a:xfrm>
              <a:off x="5461000" y="4940300"/>
              <a:ext cx="203200" cy="9779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70781" y="5583535"/>
              <a:ext cx="872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AR(2)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03872" y="2641600"/>
            <a:ext cx="2000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B22222"/>
                </a:solidFill>
              </a:rPr>
              <a:t>ARMA(2,2)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AR(p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Current value of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found from past values, plus a random shock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regressed on past values of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err="1">
                <a:solidFill>
                  <a:srgbClr val="6A5ACD"/>
                </a:solidFill>
              </a:rPr>
              <a:t>MA(q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Current value of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found from past shocks, plus a new shock/error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time series is regarded as a moving average (unevenly weighted, because of different coefficients) of a random shock series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models, </a:t>
            </a:r>
            <a:r>
              <a:rPr lang="en-US" sz="2800" dirty="0">
                <a:solidFill>
                  <a:srgbClr val="E46C0A"/>
                </a:solidFill>
              </a:rPr>
              <a:t>ACF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useful in specifying the order because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ACF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cuts off at lag </a:t>
            </a:r>
            <a:r>
              <a:rPr lang="en-US" sz="2800" dirty="0" err="1">
                <a:solidFill>
                  <a:srgbClr val="E46C0A"/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an </a:t>
            </a:r>
            <a:r>
              <a:rPr lang="en-US" sz="2800" dirty="0" err="1">
                <a:solidFill>
                  <a:srgbClr val="E46C0A"/>
                </a:solidFill>
              </a:rPr>
              <a:t>MA(q</a:t>
            </a:r>
            <a:r>
              <a:rPr lang="en-US" sz="2800" dirty="0">
                <a:solidFill>
                  <a:srgbClr val="E46C0A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series.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2800" dirty="0">
                <a:solidFill>
                  <a:srgbClr val="6A5ACD"/>
                </a:solidFill>
              </a:rPr>
              <a:t>AR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models, </a:t>
            </a:r>
            <a:r>
              <a:rPr lang="en-US" sz="2800" dirty="0">
                <a:solidFill>
                  <a:srgbClr val="6A5ACD"/>
                </a:solidFill>
              </a:rPr>
              <a:t>PACF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useful in order determination because </a:t>
            </a:r>
            <a:r>
              <a:rPr lang="en-US" sz="2800" dirty="0">
                <a:solidFill>
                  <a:srgbClr val="6A5ACD"/>
                </a:solidFill>
              </a:rPr>
              <a:t>PACF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cuts off at lag </a:t>
            </a:r>
            <a:r>
              <a:rPr lang="en-US" sz="2800" dirty="0" err="1">
                <a:solidFill>
                  <a:srgbClr val="6A5ACD"/>
                </a:solidFill>
              </a:rPr>
              <a:t>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an </a:t>
            </a:r>
            <a:r>
              <a:rPr lang="en-US" sz="2800" dirty="0" err="1">
                <a:solidFill>
                  <a:srgbClr val="6A5ACD"/>
                </a:solidFill>
              </a:rPr>
              <a:t>AR(p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an </a:t>
            </a:r>
            <a:r>
              <a:rPr lang="en-US" sz="2800" dirty="0">
                <a:solidFill>
                  <a:srgbClr val="B22222"/>
                </a:solidFill>
              </a:rPr>
              <a:t>ARMA(</a:t>
            </a:r>
            <a:r>
              <a:rPr lang="en-US" sz="2800" dirty="0" err="1">
                <a:solidFill>
                  <a:srgbClr val="B22222"/>
                </a:solidFill>
              </a:rPr>
              <a:t>p,q</a:t>
            </a:r>
            <a:r>
              <a:rPr lang="en-US" sz="2800" dirty="0">
                <a:solidFill>
                  <a:srgbClr val="B22222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process, lower-order models are better. For example, ARMA(1,1) is better than AR(3).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6">
                    <a:lumMod val="75000"/>
                  </a:schemeClr>
                </a:solidFill>
              </a:rPr>
              <a:t>Full Model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T + S +C</a:t>
            </a:r>
          </a:p>
          <a:p>
            <a:pPr>
              <a:buNone/>
            </a:pP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Trend:</a:t>
            </a:r>
          </a:p>
          <a:p>
            <a:pPr lvl="1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Seasonal:</a:t>
            </a:r>
          </a:p>
          <a:p>
            <a:pPr lvl="1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Cycle: 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51734" y="2951163"/>
            <a:ext cx="22225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70200" y="3688819"/>
            <a:ext cx="2514600" cy="12573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379802" y="5182135"/>
            <a:ext cx="2542032" cy="35492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2, 3, 4, 9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9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</a:rPr>
              <a:t>The first-order moving average process, </a:t>
            </a:r>
            <a:r>
              <a:rPr lang="en-US" sz="2600" dirty="0">
                <a:solidFill>
                  <a:srgbClr val="6A5ACD"/>
                </a:solidFill>
              </a:rPr>
              <a:t>MA(1)</a:t>
            </a:r>
            <a:r>
              <a:rPr lang="en-US" sz="2600" dirty="0">
                <a:solidFill>
                  <a:srgbClr val="595959"/>
                </a:solidFill>
              </a:rPr>
              <a:t>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Unconditional</a:t>
            </a:r>
            <a:r>
              <a:rPr lang="en-US" sz="2600" dirty="0">
                <a:solidFill>
                  <a:srgbClr val="595959"/>
                </a:solidFill>
              </a:rPr>
              <a:t> mean and variance are: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Conditional</a:t>
            </a:r>
            <a:r>
              <a:rPr lang="en-US" sz="2600" dirty="0">
                <a:solidFill>
                  <a:srgbClr val="595959"/>
                </a:solidFill>
              </a:rPr>
              <a:t> mean and variance are: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85850" y="3052767"/>
            <a:ext cx="2377440" cy="40756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85850" y="4160172"/>
            <a:ext cx="1444752" cy="356373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477765" y="4074630"/>
            <a:ext cx="3227832" cy="424982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813341" y="5550341"/>
            <a:ext cx="2825496" cy="423824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085850" y="5549998"/>
            <a:ext cx="2880360" cy="356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99932" y="4041035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3942" y="5498256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5300" y="6352143"/>
            <a:ext cx="417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One-period memory of the MA(1) process.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3253600" y="6181397"/>
            <a:ext cx="449918" cy="15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085850" y="2343150"/>
            <a:ext cx="4416552" cy="370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 err="1">
                <a:solidFill>
                  <a:srgbClr val="6A5ACD"/>
                </a:solidFill>
              </a:rPr>
              <a:t>autocovariance</a:t>
            </a:r>
            <a:r>
              <a:rPr lang="en-US" sz="2700" dirty="0">
                <a:solidFill>
                  <a:srgbClr val="595959"/>
                </a:solidFill>
              </a:rPr>
              <a:t> function for the MA(1) process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>
                <a:solidFill>
                  <a:srgbClr val="6A5ACD"/>
                </a:solidFill>
              </a:rPr>
              <a:t>autocorrelation</a:t>
            </a:r>
            <a:r>
              <a:rPr lang="en-US" sz="2700" dirty="0">
                <a:solidFill>
                  <a:srgbClr val="595959"/>
                </a:solidFill>
              </a:rPr>
              <a:t> function for the MA(1) process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20457" y="2373189"/>
            <a:ext cx="3053523" cy="954107"/>
            <a:chOff x="1048747" y="2997201"/>
            <a:chExt cx="3053523" cy="954107"/>
          </a:xfrm>
        </p:grpSpPr>
        <p:sp>
          <p:nvSpPr>
            <p:cNvPr id="23" name="Rectangle 22"/>
            <p:cNvSpPr/>
            <p:nvPr/>
          </p:nvSpPr>
          <p:spPr>
            <a:xfrm>
              <a:off x="1048747" y="3244334"/>
              <a:ext cx="11455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γ(τ</a:t>
              </a:r>
              <a:r>
                <a:rPr lang="en-US" sz="2800" i="1" dirty="0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) = 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79001" y="2997201"/>
              <a:ext cx="182326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θσ</a:t>
              </a:r>
              <a:r>
                <a:rPr lang="en-US" sz="2800" i="1" baseline="30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=1</a:t>
              </a:r>
            </a:p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Times New Roman"/>
                  <a:sym typeface="Wingdings"/>
                </a:rPr>
                <a:t>otherwise</a:t>
              </a:r>
              <a:endParaRPr lang="en-US" sz="2400" dirty="0"/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1994071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6591" y="4639721"/>
            <a:ext cx="3630386" cy="954107"/>
            <a:chOff x="1048747" y="2997201"/>
            <a:chExt cx="3630386" cy="954107"/>
          </a:xfrm>
        </p:grpSpPr>
        <p:sp>
          <p:nvSpPr>
            <p:cNvPr id="28" name="Rectangle 27"/>
            <p:cNvSpPr/>
            <p:nvPr/>
          </p:nvSpPr>
          <p:spPr>
            <a:xfrm>
              <a:off x="1048747" y="3244334"/>
              <a:ext cx="11764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err="1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ρ(τ</a:t>
              </a:r>
              <a:r>
                <a:rPr lang="en-US" sz="2800" i="1" dirty="0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) = 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62068" y="2997201"/>
              <a:ext cx="24170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θ/(1+θ</a:t>
              </a:r>
              <a:r>
                <a:rPr lang="en-US" sz="2800" i="1" baseline="30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),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=1</a:t>
              </a:r>
            </a:p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Times New Roman"/>
                  <a:sym typeface="Wingdings"/>
                </a:rPr>
                <a:t>otherwise</a:t>
              </a:r>
              <a:endParaRPr lang="en-US" sz="2400" dirty="0"/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22287" y="6000070"/>
            <a:ext cx="43796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Sharp cutoff beyond displacement 1.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3826138" y="5554923"/>
            <a:ext cx="7805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6A5ACD"/>
                </a:solidFill>
              </a:rPr>
              <a:t>Invertible</a:t>
            </a:r>
            <a:r>
              <a:rPr lang="en-US" sz="2700" dirty="0">
                <a:solidFill>
                  <a:srgbClr val="595959"/>
                </a:solidFill>
              </a:rPr>
              <a:t> MA(1) process: If |</a:t>
            </a:r>
            <a:r>
              <a:rPr lang="en-US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θ</a:t>
            </a:r>
            <a:r>
              <a:rPr lang="en-US" sz="2700" dirty="0">
                <a:solidFill>
                  <a:srgbClr val="595959"/>
                </a:solidFill>
              </a:rPr>
              <a:t>| &lt; 1, then can ‘invert’ the MA(1) process. The inverted series is referred to as an </a:t>
            </a:r>
            <a:r>
              <a:rPr lang="en-US" sz="2700" dirty="0">
                <a:solidFill>
                  <a:srgbClr val="6A5ACD"/>
                </a:solidFill>
              </a:rPr>
              <a:t>autoregressive representation</a:t>
            </a:r>
            <a:r>
              <a:rPr lang="en-US" sz="2700" dirty="0">
                <a:solidFill>
                  <a:srgbClr val="595959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Example: Autoregressive representation of the MA(1) process.                                  and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Solve for </a:t>
            </a:r>
            <a:r>
              <a:rPr lang="en-US" sz="27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7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700" dirty="0">
                <a:solidFill>
                  <a:srgbClr val="595959"/>
                </a:solidFill>
              </a:rPr>
              <a:t> </a:t>
            </a:r>
            <a:r>
              <a:rPr lang="en-US" sz="2700" dirty="0" err="1">
                <a:solidFill>
                  <a:srgbClr val="595959"/>
                </a:solidFill>
                <a:sym typeface="Wingdings"/>
              </a:rPr>
              <a:t></a:t>
            </a: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33784" y="3546548"/>
            <a:ext cx="2203704" cy="314814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455920" y="3546548"/>
            <a:ext cx="2194560" cy="376212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32119" y="4468126"/>
            <a:ext cx="2386584" cy="34094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679527" y="5143225"/>
            <a:ext cx="2962656" cy="320549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039783" y="5856166"/>
            <a:ext cx="3054096" cy="33044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2603917" y="5003207"/>
            <a:ext cx="389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930307" y="5686042"/>
            <a:ext cx="389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370086" y="6355556"/>
            <a:ext cx="389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30260" y="6412785"/>
            <a:ext cx="395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Wingdings"/>
                <a:ea typeface="Wingdings"/>
                <a:cs typeface="Wingdings"/>
              </a:rPr>
              <a:t>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of 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After backward substitution: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In lag operator notation: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lag operator polynomial has one root, which is obtained by solving for </a:t>
            </a:r>
            <a:r>
              <a:rPr lang="en-US" sz="2700" i="1" dirty="0">
                <a:solidFill>
                  <a:srgbClr val="595959"/>
                </a:solidFill>
                <a:latin typeface="Times New Roman"/>
                <a:cs typeface="Times New Roman"/>
              </a:rPr>
              <a:t>L </a:t>
            </a:r>
            <a:r>
              <a:rPr lang="en-US" sz="2700" dirty="0">
                <a:solidFill>
                  <a:srgbClr val="595959"/>
                </a:solidFill>
              </a:rPr>
              <a:t>from: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700" dirty="0">
                <a:solidFill>
                  <a:srgbClr val="595959"/>
                </a:solidFill>
                <a:sym typeface="Wingdings"/>
              </a:rPr>
              <a:t>	</a:t>
            </a:r>
            <a:r>
              <a:rPr lang="en-US" sz="2700" i="1" dirty="0">
                <a:solidFill>
                  <a:srgbClr val="595959"/>
                </a:solidFill>
                <a:latin typeface="Times New Roman"/>
                <a:cs typeface="Times New Roman"/>
              </a:rPr>
              <a:t>L =-1/θ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  <a:cs typeface="Times New Roman"/>
              </a:rPr>
              <a:t>Note: The inverse will be less than 1 in absolute value if |</a:t>
            </a:r>
            <a:r>
              <a:rPr lang="en-US" sz="2700" dirty="0" err="1">
                <a:solidFill>
                  <a:srgbClr val="595959"/>
                </a:solidFill>
                <a:cs typeface="Times New Roman"/>
              </a:rPr>
              <a:t>θ</a:t>
            </a:r>
            <a:r>
              <a:rPr lang="en-US" sz="2700" dirty="0">
                <a:solidFill>
                  <a:srgbClr val="595959"/>
                </a:solidFill>
                <a:cs typeface="Times New Roman"/>
              </a:rPr>
              <a:t>|&lt;1.</a:t>
            </a: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80535" y="2266003"/>
            <a:ext cx="6254496" cy="411477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9464" y="3138487"/>
            <a:ext cx="2066544" cy="747059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262208" y="4758266"/>
            <a:ext cx="1686560" cy="2946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20252" y="3137617"/>
            <a:ext cx="193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autoregressive</a:t>
            </a:r>
          </a:p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representation</a:t>
            </a:r>
          </a:p>
        </p:txBody>
      </p:sp>
      <p:sp>
        <p:nvSpPr>
          <p:cNvPr id="25" name="Double Brace 24"/>
          <p:cNvSpPr/>
          <p:nvPr/>
        </p:nvSpPr>
        <p:spPr>
          <a:xfrm>
            <a:off x="6669452" y="3066567"/>
            <a:ext cx="2017348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Process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Consider the finite-order moving average process of order </a:t>
            </a:r>
            <a:r>
              <a:rPr lang="en-US" sz="2400" dirty="0" err="1">
                <a:solidFill>
                  <a:srgbClr val="595959"/>
                </a:solidFill>
              </a:rPr>
              <a:t>q</a:t>
            </a:r>
            <a:r>
              <a:rPr lang="en-US" sz="2400" dirty="0">
                <a:solidFill>
                  <a:srgbClr val="595959"/>
                </a:solidFill>
              </a:rPr>
              <a:t>, </a:t>
            </a:r>
            <a:r>
              <a:rPr lang="en-US" sz="2400" dirty="0" err="1">
                <a:solidFill>
                  <a:srgbClr val="6A5ACD"/>
                </a:solidFill>
              </a:rPr>
              <a:t>MA(q</a:t>
            </a:r>
            <a:r>
              <a:rPr lang="en-US" sz="2400" dirty="0">
                <a:solidFill>
                  <a:srgbClr val="6A5ACD"/>
                </a:solidFill>
              </a:rPr>
              <a:t>)</a:t>
            </a:r>
            <a:r>
              <a:rPr lang="en-US" sz="2400" dirty="0">
                <a:solidFill>
                  <a:srgbClr val="595959"/>
                </a:solidFill>
              </a:rPr>
              <a:t>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where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The higher order terms in the </a:t>
            </a:r>
            <a:r>
              <a:rPr lang="en-US" sz="2400" dirty="0" err="1">
                <a:solidFill>
                  <a:srgbClr val="595959"/>
                </a:solidFill>
              </a:rPr>
              <a:t>MA(q</a:t>
            </a:r>
            <a:r>
              <a:rPr lang="en-US" sz="2400" dirty="0">
                <a:solidFill>
                  <a:srgbClr val="595959"/>
                </a:solidFill>
              </a:rPr>
              <a:t>) process  can capture more complex dynamic patterns.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The </a:t>
            </a:r>
            <a:r>
              <a:rPr lang="en-US" sz="2400" dirty="0" err="1">
                <a:solidFill>
                  <a:srgbClr val="595959"/>
                </a:solidFill>
              </a:rPr>
              <a:t>MA(q</a:t>
            </a:r>
            <a:r>
              <a:rPr lang="en-US" sz="2400" dirty="0">
                <a:solidFill>
                  <a:srgbClr val="595959"/>
                </a:solidFill>
              </a:rPr>
              <a:t>) process is invertible provided the inverses of all of the roots are inside the unit circle.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24980" y="2540001"/>
            <a:ext cx="6665976" cy="40017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16520" y="2985621"/>
            <a:ext cx="2377440" cy="40756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3771" y="3522140"/>
            <a:ext cx="4105656" cy="34980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92712" y="5522384"/>
            <a:ext cx="1682496" cy="734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2233" y="5517017"/>
            <a:ext cx="193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autoregressive</a:t>
            </a:r>
          </a:p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representation</a:t>
            </a:r>
          </a:p>
        </p:txBody>
      </p:sp>
      <p:sp>
        <p:nvSpPr>
          <p:cNvPr id="14" name="Double Brace 13"/>
          <p:cNvSpPr/>
          <p:nvPr/>
        </p:nvSpPr>
        <p:spPr>
          <a:xfrm>
            <a:off x="2938366" y="5456723"/>
            <a:ext cx="2017348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331069" y="6352357"/>
            <a:ext cx="1792224" cy="36039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823382" y="6557959"/>
            <a:ext cx="4368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3422" y="5493351"/>
            <a:ext cx="3681992" cy="969496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approximates an infinite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moving average with a finite-order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moving average.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</a:rPr>
              <a:t>Autoregressive Models (AR) models are always invertible. However, to be stationary, the roots of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(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L)y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=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595959"/>
                </a:solidFill>
              </a:rPr>
              <a:t>must lie outside the unit circle.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highlight>
                  <a:srgbClr val="FFFF00"/>
                </a:highlight>
              </a:rPr>
              <a:t>Autoregressive processes are useful in describing situations in which the present value of a time series depends on its preceding values plus a random shock.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</a:rPr>
              <a:t>AR processes are </a:t>
            </a:r>
            <a:r>
              <a:rPr lang="en-US" sz="2600" dirty="0">
                <a:solidFill>
                  <a:srgbClr val="6A5ACD"/>
                </a:solidFill>
              </a:rPr>
              <a:t>stochastic difference equations</a:t>
            </a:r>
            <a:r>
              <a:rPr lang="en-US" sz="2600" dirty="0">
                <a:solidFill>
                  <a:srgbClr val="595959"/>
                </a:solidFill>
              </a:rPr>
              <a:t>.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They are used for modeling discrete-time stochastic dynamic processes (among others).</a:t>
            </a:r>
            <a:endParaRPr lang="en-US" sz="24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18716</TotalTime>
  <Words>2113</Words>
  <Application>Microsoft Office PowerPoint</Application>
  <PresentationFormat>On-screen Show (4:3)</PresentationFormat>
  <Paragraphs>477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144 Economic Forecasting   </vt:lpstr>
      <vt:lpstr>Today’s Class </vt:lpstr>
      <vt:lpstr>Moving Average (MA) Models     </vt:lpstr>
      <vt:lpstr>Moving Average (MA) Models The MA(1) Process 1 of 4 </vt:lpstr>
      <vt:lpstr>Moving Average (MA) Models The MA(1) Process 2 of 4 </vt:lpstr>
      <vt:lpstr>Moving Average (MA) Models The MA(1) Process 3 of 4 </vt:lpstr>
      <vt:lpstr>Moving Average (MA) Models The MA(1) Process 4 of 4 </vt:lpstr>
      <vt:lpstr>Moving Average (MA) Models The MA(q) Process </vt:lpstr>
      <vt:lpstr>Autoregressive (AR) Models </vt:lpstr>
      <vt:lpstr>Autoregressive (AR) Models The AR(1) Process 1 of 3 </vt:lpstr>
      <vt:lpstr>Autoregressive (AR) Models The AR(1) Process 2 of 3 </vt:lpstr>
      <vt:lpstr>Autoregressive (AR) Models The AR(1) Process 3 of 3 </vt:lpstr>
      <vt:lpstr>Autoregressive (AR) Models The AR(p) Process</vt:lpstr>
      <vt:lpstr>Seasonal Autoregressive Models: S-AR(p) </vt:lpstr>
      <vt:lpstr>Seasonal Autoregressive Models: S-AR(p) </vt:lpstr>
      <vt:lpstr>Seasonal Autoregressive Models: S-AR(p) </vt:lpstr>
      <vt:lpstr>Seasonal Autoregressive Models: S-AR(p) </vt:lpstr>
      <vt:lpstr>Seasonal Autoregressive Models: S-AR(p) </vt:lpstr>
      <vt:lpstr>Seasonal Autoregressive Models: S-AR(p) </vt:lpstr>
      <vt:lpstr>Seasonal AR(1)</vt:lpstr>
      <vt:lpstr>Seasonal AR(2)</vt:lpstr>
      <vt:lpstr>Seasonal AR(2) Example: Monthly Clothing Sales</vt:lpstr>
      <vt:lpstr>Seasonal Autoregressive Models: S-MA(q) </vt:lpstr>
      <vt:lpstr>Seasonal Autoregressive Models: S-MA(q) </vt:lpstr>
      <vt:lpstr>Seasonal Autoregressive Models: S-MA(q) </vt:lpstr>
      <vt:lpstr>Seasonal MA(1)</vt:lpstr>
      <vt:lpstr>Seasonal MA(2)</vt:lpstr>
      <vt:lpstr>Rational Distributed Lags</vt:lpstr>
      <vt:lpstr>Autoregressive Moving Average (ARMA) ModelsARMA(p,q)</vt:lpstr>
      <vt:lpstr>Autoregressive Moving Average (ARMA) ModelsARMA(p,q) 1 of 2</vt:lpstr>
      <vt:lpstr>Autoregressive Moving Average (ARMA) ModelsARMA(p,q) 2 of 2</vt:lpstr>
      <vt:lpstr>Mystery Process </vt:lpstr>
      <vt:lpstr>Summary 1 of 3</vt:lpstr>
      <vt:lpstr>Summary 2 of 3</vt:lpstr>
      <vt:lpstr>Summary 3 of 3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469</cp:revision>
  <dcterms:created xsi:type="dcterms:W3CDTF">2015-04-28T17:04:42Z</dcterms:created>
  <dcterms:modified xsi:type="dcterms:W3CDTF">2018-05-01T22:55:25Z</dcterms:modified>
</cp:coreProperties>
</file>