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64" r:id="rId4"/>
    <p:sldId id="349" r:id="rId5"/>
    <p:sldId id="371" r:id="rId6"/>
    <p:sldId id="369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8" r:id="rId21"/>
    <p:sldId id="389" r:id="rId22"/>
    <p:sldId id="390" r:id="rId23"/>
    <p:sldId id="391" r:id="rId24"/>
    <p:sldId id="392" r:id="rId25"/>
    <p:sldId id="395" r:id="rId26"/>
    <p:sldId id="394" r:id="rId27"/>
    <p:sldId id="393" r:id="rId28"/>
    <p:sldId id="396" r:id="rId29"/>
    <p:sldId id="398" r:id="rId30"/>
    <p:sldId id="402" r:id="rId31"/>
    <p:sldId id="403" r:id="rId32"/>
    <p:sldId id="404" r:id="rId33"/>
    <p:sldId id="401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8561" autoAdjust="0"/>
  </p:normalViewPr>
  <p:slideViewPr>
    <p:cSldViewPr snapToGrid="0" snapToObjects="1">
      <p:cViewPr varScale="1">
        <p:scale>
          <a:sx n="64" d="100"/>
          <a:sy n="64" d="100"/>
        </p:scale>
        <p:origin x="15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Sometimes the decay is faster, and at other times it is slower. But nonetheless, the decay indicates that the only the first few lags are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Left has more persistence, greater volatility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PACF inverts since we negate the epsilon for t-1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2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Since we are taking a 3-day moving average, the averaging makes the curve smoother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3-day MA, it looks like an MA(2) process</a:t>
            </a:r>
          </a:p>
          <a:p>
            <a:r>
              <a:rPr lang="en-MY" dirty="0"/>
              <a:t>For any covariance stationary process, you could do an MA average, then  you could get an ACF and PACF resembles on of another MA process to model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Features of the graphs: mean reversion, clustering volatility. Since the </a:t>
            </a:r>
            <a:r>
              <a:rPr lang="en-MY" dirty="0" err="1"/>
              <a:t>acf</a:t>
            </a:r>
            <a:r>
              <a:rPr lang="en-MY" dirty="0"/>
              <a:t> and </a:t>
            </a:r>
            <a:r>
              <a:rPr lang="en-MY" dirty="0" err="1"/>
              <a:t>pacf</a:t>
            </a:r>
            <a:r>
              <a:rPr lang="en-MY" dirty="0"/>
              <a:t> have such low spikes, it is basically white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Covariance stationary have a special property which that it is short term.</a:t>
            </a:r>
          </a:p>
          <a:p>
            <a:r>
              <a:rPr lang="en-MY" dirty="0"/>
              <a:t>The number of parameters might be too large to support data with smaller number of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8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Miu</a:t>
            </a:r>
            <a:r>
              <a:rPr lang="en-MY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amplitude increases as the theta increases. The volatility stays constant</a:t>
            </a:r>
          </a:p>
          <a:p>
            <a:r>
              <a:rPr lang="en-MY" dirty="0"/>
              <a:t>Since this is a covariance stationary, the numbers go down immediately after it goes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higher the value of theta, the higher the magnitude of the PACF, but abs(theta)&lt;1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1/denominator can be represented with a Taylor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higher values of the power of theta, the smaller the theta to that power since theta is smaller than 1, which means that the higher order or Y-u is </a:t>
            </a:r>
            <a:r>
              <a:rPr lang="en-MY" dirty="0" err="1"/>
              <a:t>negligient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5.wmf"/><Relationship Id="rId5" Type="http://schemas.openxmlformats.org/officeDocument/2006/relationships/image" Target="../media/image19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df"/><Relationship Id="rId7" Type="http://schemas.openxmlformats.org/officeDocument/2006/relationships/image" Target="../media/image27.pdf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df"/><Relationship Id="rId5" Type="http://schemas.openxmlformats.org/officeDocument/2006/relationships/image" Target="../media/image31.pdf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3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4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df"/><Relationship Id="rId5" Type="http://schemas.openxmlformats.org/officeDocument/2006/relationships/image" Target="../media/image30.png"/><Relationship Id="rId4" Type="http://schemas.openxmlformats.org/officeDocument/2006/relationships/image" Target="../media/image4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2.pdf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8.pdf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df"/><Relationship Id="rId7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7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Moving Average Models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MA(1):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6A5ACD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333500" y="1083730"/>
            <a:ext cx="6286500" cy="5486400"/>
            <a:chOff x="720" y="2628"/>
            <a:chExt cx="10800" cy="9279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35" y="2663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628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20" y="7222"/>
              <a:ext cx="5400" cy="4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0" y="7250"/>
              <a:ext cx="5400" cy="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663410" y="1303869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9435" y="3986744"/>
            <a:ext cx="751945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407" y="4020610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=0.95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301" y="1320802"/>
            <a:ext cx="963542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We would expect to see only 1 spike different from zero, i.e., 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≠0, and all others equal to zero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The magnitude of the spike should be proportional to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for   |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	he steps) that</a:t>
            </a:r>
          </a:p>
          <a:p>
            <a:pPr lvl="1">
              <a:buNone/>
            </a:pP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/(1+θ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</a:p>
          <a:p>
            <a:pPr lvl="1">
              <a:buNone/>
            </a:pP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Given the expression above, the sign of the ACF is the same as the sign of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>
              <a:buNone/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>
                <a:solidFill>
                  <a:srgbClr val="E46C0A"/>
                </a:solidFill>
                <a:cs typeface="Times New Roman"/>
              </a:rPr>
              <a:t>PACF: 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the steps) that the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autocovariance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of order 1 is given by: γ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θσ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ε 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 orders are equal to 0.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The PACF decreases to zero in an alternating fashion, according to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&gt;0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=odd), and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&lt;0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=even).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We can also show that p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MA(1)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295400" y="1447800"/>
            <a:ext cx="6276975" cy="4243388"/>
            <a:chOff x="180" y="7020"/>
            <a:chExt cx="11520" cy="7560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180" y="7091"/>
              <a:ext cx="11520" cy="7489"/>
              <a:chOff x="360" y="3186"/>
              <a:chExt cx="11520" cy="7489"/>
            </a:xfrm>
          </p:grpSpPr>
          <p:pic>
            <p:nvPicPr>
              <p:cNvPr id="12" name="Picture 4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60" y="3186"/>
                <a:ext cx="5580" cy="3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300" y="3186"/>
                <a:ext cx="5580" cy="3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5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300" y="7200"/>
                <a:ext cx="5580" cy="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5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40" y="7200"/>
                <a:ext cx="5580" cy="3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3060" y="7020"/>
              <a:ext cx="7004" cy="4476"/>
              <a:chOff x="3060" y="7122"/>
              <a:chExt cx="7004" cy="4476"/>
            </a:xfrm>
          </p:grpSpPr>
          <p:sp>
            <p:nvSpPr>
              <p:cNvPr id="9" name="Text Box 54"/>
              <p:cNvSpPr txBox="1">
                <a:spLocks noChangeArrowheads="1"/>
              </p:cNvSpPr>
              <p:nvPr/>
            </p:nvSpPr>
            <p:spPr bwMode="auto">
              <a:xfrm>
                <a:off x="3060" y="7122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55"/>
              <p:cNvSpPr txBox="1">
                <a:spLocks noChangeArrowheads="1"/>
              </p:cNvSpPr>
              <p:nvPr/>
            </p:nvSpPr>
            <p:spPr bwMode="auto">
              <a:xfrm>
                <a:off x="9000" y="7122"/>
                <a:ext cx="106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3240" y="11160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6126163" y="3716338"/>
            <a:ext cx="579437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034" name="Object 8"/>
          <p:cNvGraphicFramePr>
            <a:graphicFrameLocks noChangeAspect="1"/>
          </p:cNvGraphicFramePr>
          <p:nvPr/>
        </p:nvGraphicFramePr>
        <p:xfrm>
          <a:off x="2882900" y="1495425"/>
          <a:ext cx="5508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8" imgW="545760" imgH="177480" progId="Equation.3">
                  <p:embed/>
                </p:oleObj>
              </mc:Choice>
              <mc:Fallback>
                <p:oleObj name="Equation" r:id="rId8" imgW="5457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95425"/>
                        <a:ext cx="550863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10"/>
          <p:cNvGraphicFramePr>
            <a:graphicFrameLocks noChangeAspect="1"/>
          </p:cNvGraphicFramePr>
          <p:nvPr/>
        </p:nvGraphicFramePr>
        <p:xfrm>
          <a:off x="6121400" y="1495425"/>
          <a:ext cx="473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10" imgW="469800" imgH="177480" progId="Equation.3">
                  <p:embed/>
                </p:oleObj>
              </mc:Choice>
              <mc:Fallback>
                <p:oleObj name="Equation" r:id="rId10" imgW="4698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495425"/>
                        <a:ext cx="4730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9"/>
          <p:cNvGraphicFramePr>
            <a:graphicFrameLocks noChangeAspect="1"/>
          </p:cNvGraphicFramePr>
          <p:nvPr/>
        </p:nvGraphicFramePr>
        <p:xfrm>
          <a:off x="3012017" y="3764492"/>
          <a:ext cx="552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12" imgW="545760" imgH="177480" progId="Equation.3">
                  <p:embed/>
                </p:oleObj>
              </mc:Choice>
              <mc:Fallback>
                <p:oleObj name="Equation" r:id="rId12" imgW="5457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17" y="3764492"/>
                        <a:ext cx="552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6240992" y="3747559"/>
          <a:ext cx="3714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14" imgW="368140" imgH="177723" progId="Equation.3">
                  <p:embed/>
                </p:oleObj>
              </mc:Choice>
              <mc:Fallback>
                <p:oleObj name="Equation" r:id="rId14" imgW="368140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992" y="3747559"/>
                        <a:ext cx="3714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470414" y="1383772"/>
            <a:ext cx="3477935" cy="5044784"/>
            <a:chOff x="4470414" y="1383772"/>
            <a:chExt cx="3477935" cy="5044784"/>
          </a:xfrm>
        </p:grpSpPr>
        <p:sp>
          <p:nvSpPr>
            <p:cNvPr id="22" name="Rectangle 21"/>
            <p:cNvSpPr/>
            <p:nvPr/>
          </p:nvSpPr>
          <p:spPr>
            <a:xfrm>
              <a:off x="4481166" y="1383772"/>
              <a:ext cx="3308167" cy="4509029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0414" y="5966891"/>
              <a:ext cx="3477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Can you distinguish them?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our previous example, based on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alone, we could not distinguish the MA(1) process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 from the MA(1) process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=2. This property is known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An MA(1) process is invertible if |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&lt;1. Otherwise, if |θ|≥1, the process is noninvertible.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Meaning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You can transform the MA(1) process to an ‘autoregressive’ function of its own past (lagged values), such that the recent past has more weight than the distant past.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(1-(-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)L)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Solve for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413654" y="5041367"/>
            <a:ext cx="4686300" cy="10541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|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|&lt;1, we can perform a Taylor series expansion of the denominator: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we can re-express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as: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                                                                       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0267" y="2808287"/>
            <a:ext cx="8503920" cy="71161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60431" y="3519898"/>
            <a:ext cx="3346704" cy="39736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750440" y="3815667"/>
            <a:ext cx="3319272" cy="746609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399129" y="4540792"/>
            <a:ext cx="5559552" cy="45240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338263" y="5577411"/>
            <a:ext cx="7406640" cy="429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0183" y="6131584"/>
            <a:ext cx="43186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 Autoregressive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can we conclude for the case when    </a:t>
            </a:r>
            <a:r>
              <a:rPr lang="en-US" dirty="0">
                <a:solidFill>
                  <a:srgbClr val="B22222"/>
                </a:solidFill>
              </a:rPr>
              <a:t>|θ|≥1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cannot perform the Taylor series expansion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can on 1/θ.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&gt;1, consider expanding 1/(1-θL) as follows: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5731" y="4730281"/>
            <a:ext cx="8046720" cy="10254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92137" y="5879603"/>
            <a:ext cx="3830316" cy="858805"/>
            <a:chOff x="4792137" y="5879603"/>
            <a:chExt cx="3830316" cy="858805"/>
          </a:xfrm>
        </p:grpSpPr>
        <p:sp>
          <p:nvSpPr>
            <p:cNvPr id="9" name="Left Brace 8"/>
            <p:cNvSpPr/>
            <p:nvPr/>
          </p:nvSpPr>
          <p:spPr>
            <a:xfrm rot="16200000">
              <a:off x="6460735" y="4211005"/>
              <a:ext cx="493120" cy="3830316"/>
            </a:xfrm>
            <a:prstGeom prst="leftBrace">
              <a:avLst>
                <a:gd name="adj1" fmla="val 8333"/>
                <a:gd name="adj2" fmla="val 5089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814" y="6215188"/>
              <a:ext cx="342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E46C0A"/>
                  </a:solidFill>
                </a:rPr>
                <a:t>Infinite lag polynomial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Forward Operator (F)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1/L, where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F(L(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)) = F(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forward operator is inverse of the lag operator. It delivers the process at a future date.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3986" y="3918491"/>
            <a:ext cx="5065776" cy="7006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64687" y="4728113"/>
            <a:ext cx="6583680" cy="726949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73677" y="5575837"/>
            <a:ext cx="5422392" cy="6859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58808" y="6329474"/>
            <a:ext cx="7526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Autoregressive representation of a noninvertible MA(1) process.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2999" y="5530746"/>
            <a:ext cx="2733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B22222"/>
                </a:solidFill>
              </a:rPr>
              <a:t>The present is a </a:t>
            </a:r>
          </a:p>
          <a:p>
            <a:r>
              <a:rPr lang="en-US" sz="2200" dirty="0">
                <a:solidFill>
                  <a:srgbClr val="B22222"/>
                </a:solidFill>
              </a:rPr>
              <a:t>function of the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/>
              <a:t>Covariance Stationary Time Series</a:t>
            </a:r>
          </a:p>
          <a:p>
            <a:r>
              <a:rPr lang="en-US" sz="3600" dirty="0"/>
              <a:t>White Noise</a:t>
            </a:r>
          </a:p>
          <a:p>
            <a:r>
              <a:rPr lang="en-US" sz="3600" dirty="0"/>
              <a:t>The Lag Operator</a:t>
            </a:r>
          </a:p>
          <a:p>
            <a:r>
              <a:rPr lang="en-US" sz="3600" dirty="0" err="1"/>
              <a:t>Wold’s</a:t>
            </a:r>
            <a:r>
              <a:rPr lang="en-US" sz="3600" dirty="0"/>
              <a:t> Theorem</a:t>
            </a:r>
          </a:p>
          <a:p>
            <a:r>
              <a:rPr lang="en-US" sz="3571" dirty="0"/>
              <a:t>Characteristics of the </a:t>
            </a:r>
            <a:r>
              <a:rPr lang="en-US" sz="3571" dirty="0" err="1"/>
              <a:t>MA(q</a:t>
            </a:r>
            <a:r>
              <a:rPr lang="en-US" sz="3571" dirty="0"/>
              <a:t>) Process</a:t>
            </a:r>
          </a:p>
          <a:p>
            <a:pPr lvl="1"/>
            <a:r>
              <a:rPr lang="en-US" sz="3171" dirty="0"/>
              <a:t>Example: MA(1) Process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What is the practical use of all this?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099728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673610" y="3352799"/>
            <a:ext cx="4417646" cy="1821552"/>
            <a:chOff x="4673610" y="3352799"/>
            <a:chExt cx="4417646" cy="1821552"/>
          </a:xfrm>
        </p:grpSpPr>
        <p:sp>
          <p:nvSpPr>
            <p:cNvPr id="10" name="TextBox 9"/>
            <p:cNvSpPr txBox="1"/>
            <p:nvPr/>
          </p:nvSpPr>
          <p:spPr>
            <a:xfrm>
              <a:off x="4673610" y="4712686"/>
              <a:ext cx="4417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What process would you suggest?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95333" y="3352799"/>
              <a:ext cx="592667" cy="1253067"/>
            </a:xfrm>
            <a:prstGeom prst="rect">
              <a:avLst/>
            </a:prstGeom>
            <a:noFill/>
            <a:ln w="127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7311" y="6063962"/>
            <a:ext cx="1724551" cy="5847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MA(1)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93732" y="5247748"/>
            <a:ext cx="39624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1200150" lvl="3" indent="-34290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We can write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terms of lags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/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Please go over the steps for </a:t>
            </a:r>
            <a:r>
              <a:rPr lang="en-US" sz="2200" i="1" dirty="0" err="1"/>
              <a:t>h</a:t>
            </a:r>
            <a:r>
              <a:rPr lang="en-US" sz="2200" dirty="0"/>
              <a:t>=1 and </a:t>
            </a:r>
            <a:r>
              <a:rPr lang="en-US" sz="2200" i="1" dirty="0" err="1"/>
              <a:t>h</a:t>
            </a:r>
            <a:r>
              <a:rPr lang="en-US" sz="2200" dirty="0"/>
              <a:t>=2 (Section 6.2</a:t>
            </a:r>
            <a:r>
              <a:rPr lang="en-US" sz="2200" baseline="30000" dirty="0"/>
              <a:t>a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</a:t>
            </a:r>
            <a:r>
              <a:rPr lang="en-US" dirty="0" err="1">
                <a:solidFill>
                  <a:srgbClr val="B22222"/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2400" i="1" baseline="-25000" dirty="0" err="1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1200150" lvl="3" indent="-342900">
              <a:buNone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err="1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sz="2400" dirty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+θε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t+k|t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(1+θ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sz="2400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μ,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18244" y="6202365"/>
            <a:ext cx="48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                          and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Forecasting the 5-year Constant Maturity Yield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150527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50533" y="4814284"/>
            <a:ext cx="6768025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   						Model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Estimated Model: 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0.160 +0.485ε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224178" y="6270097"/>
            <a:ext cx="1600200" cy="35187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480959" y="6280464"/>
            <a:ext cx="1444752" cy="2907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Estimation Output: 5-Year Treasury Yield (Monthly Percentage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6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998" r="-380" b="1482"/>
          <a:stretch>
            <a:fillRect/>
          </a:stretch>
        </p:blipFill>
        <p:spPr bwMode="auto">
          <a:xfrm>
            <a:off x="745072" y="1481669"/>
            <a:ext cx="7406640" cy="528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  <a:latin typeface="Calibri" pitchFamily="-103" charset="0"/>
              </a:rPr>
              <a:t>December 2007-April 2008 Forecasts of 5-year Treasure Yield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4454" b="-4454"/>
          <a:stretch>
            <a:fillRect/>
          </a:stretch>
        </p:blipFill>
        <p:spPr bwMode="auto">
          <a:xfrm>
            <a:off x="254004" y="1600200"/>
            <a:ext cx="8686800" cy="47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436" y="1422392"/>
            <a:ext cx="5705856" cy="538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MA(2)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29785" y="1769542"/>
          <a:ext cx="21240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6" imgW="1663700" imgH="228600" progId="Equation.3">
                  <p:embed/>
                </p:oleObj>
              </mc:Choice>
              <mc:Fallback>
                <p:oleObj name="Equation" r:id="rId6" imgW="1663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85" y="1769542"/>
                        <a:ext cx="21240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1753" y="1818225"/>
          <a:ext cx="2184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8" imgW="1752600" imgH="177800" progId="Equation.3">
                  <p:embed/>
                </p:oleObj>
              </mc:Choice>
              <mc:Fallback>
                <p:oleObj name="Equation" r:id="rId8" imgW="17526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53" y="1818225"/>
                        <a:ext cx="2184400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(a)</a:t>
            </a: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6553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(b)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2362200" y="685800"/>
            <a:ext cx="4114800" cy="5497513"/>
            <a:chOff x="2880" y="1977"/>
            <a:chExt cx="6660" cy="9003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2073"/>
              <a:ext cx="6570" cy="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6120" y="1977"/>
              <a:ext cx="320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55" y="6840"/>
              <a:ext cx="6585" cy="4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256" y="6861"/>
              <a:ext cx="292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564" name="Object 7"/>
          <p:cNvGraphicFramePr>
            <a:graphicFrameLocks noChangeAspect="1"/>
          </p:cNvGraphicFramePr>
          <p:nvPr/>
        </p:nvGraphicFramePr>
        <p:xfrm>
          <a:off x="4379913" y="735013"/>
          <a:ext cx="19446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6" imgW="1841500" imgH="228600" progId="Equation.3">
                  <p:embed/>
                </p:oleObj>
              </mc:Choice>
              <mc:Fallback>
                <p:oleObj name="Equation" r:id="rId6" imgW="1841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735013"/>
                        <a:ext cx="19446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475163" y="3733800"/>
          <a:ext cx="1773237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8" imgW="1663700" imgH="228600" progId="Equation.3">
                  <p:embed/>
                </p:oleObj>
              </mc:Choice>
              <mc:Fallback>
                <p:oleObj name="Equation" r:id="rId8" imgW="1663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3733800"/>
                        <a:ext cx="1773237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2980267" y="1547343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83936" y="4467381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9825" y="2610468"/>
            <a:ext cx="23441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show 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spikes only</a:t>
            </a:r>
          </a:p>
          <a:p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MA(2)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rot="5400000" flipH="1" flipV="1">
            <a:off x="1791741" y="1718274"/>
            <a:ext cx="612335" cy="117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313013" y="3984475"/>
            <a:ext cx="1103312" cy="1087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Covariance Stationary Time Series </a:t>
            </a:r>
            <a:r>
              <a:rPr lang="en-US" sz="1800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12" descr="acf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634" t="18351" r="15768" b="30458"/>
              <a:stretch>
                <a:fillRect/>
              </a:stretch>
            </p:blipFill>
          </mc:Choice>
          <mc:Fallback>
            <p:blipFill>
              <a:blip r:embed="rId4"/>
              <a:srcRect l="10634" t="18351" r="15768" b="30458"/>
              <a:stretch>
                <a:fillRect/>
              </a:stretch>
            </p:blipFill>
          </mc:Fallback>
        </mc:AlternateContent>
        <p:spPr>
          <a:xfrm>
            <a:off x="1253078" y="1013365"/>
            <a:ext cx="5477256" cy="49302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3588" y="1335092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3588" y="3982539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85539" y="1879609"/>
            <a:ext cx="21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R:  </a:t>
            </a:r>
            <a:r>
              <a:rPr lang="en-US" sz="2000" dirty="0" err="1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7937" y="4504268"/>
            <a:ext cx="2291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R:  </a:t>
            </a:r>
            <a:r>
              <a:rPr lang="en-US" sz="2000" dirty="0" err="1">
                <a:solidFill>
                  <a:srgbClr val="6A5ACD"/>
                </a:solidFill>
              </a:rPr>
              <a:t>p</a:t>
            </a:r>
            <a:r>
              <a:rPr lang="en-US" sz="2000" dirty="0" err="1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4351" y="6011562"/>
            <a:ext cx="5472305" cy="67710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that covariance stationary processes have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ρ(k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0 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0.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?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36" y="1447797"/>
            <a:ext cx="6291072" cy="54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?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74" y="2379121"/>
            <a:ext cx="8659368" cy="398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694524" y="1979011"/>
            <a:ext cx="398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itchFamily="-103" charset="0"/>
              </a:rPr>
              <a:t>Daily Returns to 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3449" y="3049601"/>
            <a:ext cx="2916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3-day MA is less volatile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2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38" y="1879598"/>
            <a:ext cx="4352544" cy="273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4691062" y="1913465"/>
            <a:ext cx="4181475" cy="2638425"/>
            <a:chOff x="3060" y="8441"/>
            <a:chExt cx="6585" cy="415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0" y="8441"/>
              <a:ext cx="6585" cy="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6030" y="9900"/>
              <a:ext cx="1170" cy="2520"/>
            </a:xfrm>
            <a:custGeom>
              <a:avLst/>
              <a:gdLst>
                <a:gd name="T0" fmla="*/ 1170 w 1170"/>
                <a:gd name="T1" fmla="*/ 0 h 2520"/>
                <a:gd name="T2" fmla="*/ 90 w 1170"/>
                <a:gd name="T3" fmla="*/ 360 h 2520"/>
                <a:gd name="T4" fmla="*/ 630 w 1170"/>
                <a:gd name="T5" fmla="*/ 900 h 2520"/>
                <a:gd name="T6" fmla="*/ 90 w 1170"/>
                <a:gd name="T7" fmla="*/ 1260 h 2520"/>
                <a:gd name="T8" fmla="*/ 630 w 1170"/>
                <a:gd name="T9" fmla="*/ 1620 h 2520"/>
                <a:gd name="T10" fmla="*/ 270 w 1170"/>
                <a:gd name="T11" fmla="*/ 1980 h 2520"/>
                <a:gd name="T12" fmla="*/ 630 w 1170"/>
                <a:gd name="T13" fmla="*/ 2520 h 2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0"/>
                <a:gd name="T22" fmla="*/ 0 h 2520"/>
                <a:gd name="T23" fmla="*/ 1170 w 1170"/>
                <a:gd name="T24" fmla="*/ 2520 h 2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0" h="2520">
                  <a:moveTo>
                    <a:pt x="1170" y="0"/>
                  </a:moveTo>
                  <a:cubicBezTo>
                    <a:pt x="675" y="105"/>
                    <a:pt x="180" y="210"/>
                    <a:pt x="90" y="360"/>
                  </a:cubicBezTo>
                  <a:cubicBezTo>
                    <a:pt x="0" y="510"/>
                    <a:pt x="630" y="750"/>
                    <a:pt x="630" y="900"/>
                  </a:cubicBezTo>
                  <a:cubicBezTo>
                    <a:pt x="630" y="1050"/>
                    <a:pt x="90" y="1140"/>
                    <a:pt x="90" y="1260"/>
                  </a:cubicBezTo>
                  <a:cubicBezTo>
                    <a:pt x="90" y="1380"/>
                    <a:pt x="600" y="1500"/>
                    <a:pt x="630" y="1620"/>
                  </a:cubicBezTo>
                  <a:cubicBezTo>
                    <a:pt x="660" y="1740"/>
                    <a:pt x="270" y="1830"/>
                    <a:pt x="270" y="1980"/>
                  </a:cubicBezTo>
                  <a:cubicBezTo>
                    <a:pt x="270" y="2130"/>
                    <a:pt x="570" y="2430"/>
                    <a:pt x="630" y="25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04533" y="1811867"/>
            <a:ext cx="1071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Returns</a:t>
            </a:r>
            <a:r>
              <a:rPr lang="en-US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1199" y="1778001"/>
            <a:ext cx="1288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3-day MA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200" y="4687354"/>
            <a:ext cx="29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Looks like white-noise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9548" y="4670424"/>
            <a:ext cx="364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Looks like an </a:t>
            </a:r>
            <a:r>
              <a:rPr lang="en-US" sz="2400" dirty="0">
                <a:solidFill>
                  <a:srgbClr val="B22222"/>
                </a:solidFill>
              </a:rPr>
              <a:t>MA(2)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process</a:t>
            </a: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55813" y="5763679"/>
            <a:ext cx="5778500" cy="3937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E46C0A"/>
                </a:solidFill>
              </a:rPr>
              <a:t>Example: </a:t>
            </a:r>
            <a:r>
              <a:rPr lang="en-US" dirty="0" err="1">
                <a:solidFill>
                  <a:srgbClr val="E46C0A"/>
                </a:solidFill>
              </a:rPr>
              <a:t>MA(q</a:t>
            </a:r>
            <a:r>
              <a:rPr lang="en-US" dirty="0">
                <a:solidFill>
                  <a:srgbClr val="E46C0A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060" y="4196453"/>
            <a:ext cx="889009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83" y="1830404"/>
            <a:ext cx="2376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type of a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is this?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613" y="4365783"/>
            <a:ext cx="228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MA(4)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6598" y="6390216"/>
            <a:ext cx="6203040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ρ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rgbClr val="595959"/>
                </a:solidFill>
              </a:rPr>
              <a:t>&gt;</a:t>
            </a:r>
            <a:r>
              <a:rPr lang="en-US" sz="2200" dirty="0" err="1">
                <a:solidFill>
                  <a:srgbClr val="595959"/>
                </a:solidFill>
              </a:rPr>
              <a:t>q</a:t>
            </a:r>
            <a:r>
              <a:rPr lang="en-US" sz="2200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10" name="Picture 9" descr="acf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20671" b="21481"/>
              <a:stretch>
                <a:fillRect/>
              </a:stretch>
            </p:blipFill>
          </mc:Choice>
          <mc:Fallback>
            <p:blipFill>
              <a:blip r:embed="rId3"/>
              <a:srcRect t="20671" b="21481"/>
              <a:stretch>
                <a:fillRect/>
              </a:stretch>
            </p:blipFill>
          </mc:Fallback>
        </mc:AlternateContent>
        <p:spPr>
          <a:xfrm>
            <a:off x="2125514" y="1400698"/>
            <a:ext cx="6675120" cy="49970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6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6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 ,7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, 8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  <a:r>
              <a:rPr lang="en-US" dirty="0">
                <a:solidFill>
                  <a:srgbClr val="595959"/>
                </a:solidFill>
              </a:rPr>
              <a:t>, 9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6A5ACD"/>
                </a:solidFill>
              </a:rPr>
              <a:t>White Noise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process with zero mean, constant variance, and no serial correlation.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ρ(k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 0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and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p(k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)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= 0 for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≥ 1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, there is no link between past and present observations. </a:t>
            </a:r>
          </a:p>
          <a:p>
            <a:pPr lvl="1">
              <a:buNone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	</a:t>
            </a:r>
            <a:r>
              <a:rPr lang="en-US" sz="3459" dirty="0" err="1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r>
              <a:rPr lang="en-US" sz="3459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Cannot predict the future.</a:t>
            </a:r>
          </a:p>
          <a:p>
            <a:pPr lvl="1">
              <a:buNone/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  <a:cs typeface="Times New Roman"/>
              <a:sym typeface="Wingdings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Times New Roman"/>
                <a:sym typeface="Wingdings"/>
              </a:rPr>
              <a:t>Examples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S&amp;P500 returns, interest rates, 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0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Example: Autocorrelation Functions of Monthly Returns for 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Microsoft and the Dow Jones Index</a:t>
            </a:r>
            <a:b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828800" y="982661"/>
            <a:ext cx="5753100" cy="5443537"/>
            <a:chOff x="1620" y="1848"/>
            <a:chExt cx="9735" cy="8838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620" y="1848"/>
              <a:ext cx="9735" cy="4224"/>
              <a:chOff x="1620" y="7956"/>
              <a:chExt cx="9735" cy="4224"/>
            </a:xfrm>
          </p:grpSpPr>
          <p:pic>
            <p:nvPicPr>
              <p:cNvPr id="12" name="Picture 1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20" y="7956"/>
                <a:ext cx="4845" cy="4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480" y="7968"/>
                <a:ext cx="4875" cy="4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1620" y="6174"/>
              <a:ext cx="8934" cy="4512"/>
              <a:chOff x="1620" y="1620"/>
              <a:chExt cx="8934" cy="4512"/>
            </a:xfrm>
          </p:grpSpPr>
          <p:pic>
            <p:nvPicPr>
              <p:cNvPr id="10" name="Picture 2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620" y="1620"/>
                <a:ext cx="4437" cy="4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120" y="1620"/>
                <a:ext cx="4434" cy="4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Wold’s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Theorem (Part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6465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What’s left after filtering the trend and seasonal components?</a:t>
            </a:r>
          </a:p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Covariance stationary (short memory) residuals! How should we model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them?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800" dirty="0" err="1">
                <a:solidFill>
                  <a:srgbClr val="B22222"/>
                </a:solidFill>
                <a:cs typeface="Times New Roman"/>
                <a:sym typeface="Wingdings"/>
              </a:rPr>
              <a:t>Wold’s</a:t>
            </a:r>
            <a:r>
              <a:rPr lang="en-US" sz="2800" dirty="0">
                <a:solidFill>
                  <a:srgbClr val="B22222"/>
                </a:solidFill>
                <a:cs typeface="Times New Roman"/>
                <a:sym typeface="Wingdings"/>
              </a:rPr>
              <a:t> Theorem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!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r>
              <a:rPr lang="en-US" sz="2800" dirty="0" err="1">
                <a:solidFill>
                  <a:srgbClr val="6A5ACD"/>
                </a:solidFill>
                <a:cs typeface="Times New Roman"/>
                <a:sym typeface="Wingdings"/>
              </a:rPr>
              <a:t>Wold’s</a:t>
            </a:r>
            <a:r>
              <a:rPr lang="en-US" sz="2800" dirty="0">
                <a:solidFill>
                  <a:srgbClr val="6A5ACD"/>
                </a:solidFill>
                <a:cs typeface="Times New Roman"/>
                <a:sym typeface="Wingdings"/>
              </a:rPr>
              <a:t> Representation Theorem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Let {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} be any zero-mean covariance-stationary process. Then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                                                   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									 and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where                          and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=1.</a:t>
            </a:r>
          </a:p>
          <a:p>
            <a:pPr lvl="8">
              <a:buNone/>
            </a:pPr>
            <a:endParaRPr lang="en-US" sz="2800" dirty="0">
              <a:solidFill>
                <a:srgbClr val="6A5ACD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38201" y="4267473"/>
            <a:ext cx="3730752" cy="98177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336652" y="4487521"/>
            <a:ext cx="2468880" cy="42323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867433" y="5469381"/>
            <a:ext cx="1609344" cy="946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5867" y="5255534"/>
            <a:ext cx="155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(Innovations)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263145" y="5099998"/>
            <a:ext cx="34493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MA(q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Moving Average process or order q≥0: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5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t-5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MA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MA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MA(1)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3135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=2, and different values of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=0.05,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=0.5,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=2.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)=0, and σ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(1+θ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)σ</a:t>
            </a:r>
            <a:r>
              <a:rPr lang="en-US" sz="3135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17131</TotalTime>
  <Words>1384</Words>
  <Application>Microsoft Office PowerPoint</Application>
  <PresentationFormat>On-screen Show (4:3)</PresentationFormat>
  <Paragraphs>283</Paragraphs>
  <Slides>34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Sans Typewriter</vt:lpstr>
      <vt:lpstr>Times New Roman</vt:lpstr>
      <vt:lpstr>Wingdings</vt:lpstr>
      <vt:lpstr>Office Theme</vt:lpstr>
      <vt:lpstr>Equation</vt:lpstr>
      <vt:lpstr>Economics 144 Economic Forecasting   </vt:lpstr>
      <vt:lpstr>Today’s Class </vt:lpstr>
      <vt:lpstr>Covariance Stationary Time Series  </vt:lpstr>
      <vt:lpstr>White Noise 1 of 3  </vt:lpstr>
      <vt:lpstr>Example: Autocorrelation Functions of Monthly Returns for  Microsoft and the Dow Jones Index </vt:lpstr>
      <vt:lpstr>Wold’s Theorem (Part I)</vt:lpstr>
      <vt:lpstr>Moving Average Models</vt:lpstr>
      <vt:lpstr>Moving Average Models</vt:lpstr>
      <vt:lpstr>Moving Average Models Example: MA(1) Process</vt:lpstr>
      <vt:lpstr>MA(1): Yt = μ +θ εt-1 + εt  </vt:lpstr>
      <vt:lpstr>Moving Average Models Example: MA(1) Process</vt:lpstr>
      <vt:lpstr>Moving Average Models Example: MA(1) Process</vt:lpstr>
      <vt:lpstr>Autocorrelation Functions of  Simulated MA(1) Processes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Forecasting in an MA(1) Process</vt:lpstr>
      <vt:lpstr>Moving Average Models Forecasting in an MA(1) Process</vt:lpstr>
      <vt:lpstr>Moving Average Models Example: MA(1) Process</vt:lpstr>
      <vt:lpstr>Estimation Output: 5-Year Treasury Yield (Monthly Percentage Changes)</vt:lpstr>
      <vt:lpstr>December 2007-April 2008 Forecasts of 5-year Treasure Yield Changes</vt:lpstr>
      <vt:lpstr>Moving Average Models Example: MA(1) Process</vt:lpstr>
      <vt:lpstr>Moving Average Models Example: MA(2) Process</vt:lpstr>
      <vt:lpstr>PowerPoint Presentation</vt:lpstr>
      <vt:lpstr>Moving Average Models Example: MA(?) Process</vt:lpstr>
      <vt:lpstr>Moving Average Models Example: MA(?) Process</vt:lpstr>
      <vt:lpstr>Moving Average Models Example: MA(2) Process</vt:lpstr>
      <vt:lpstr>Moving Average Models Example: MA(q) Process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448</cp:revision>
  <dcterms:created xsi:type="dcterms:W3CDTF">2015-04-28T16:45:28Z</dcterms:created>
  <dcterms:modified xsi:type="dcterms:W3CDTF">2018-04-26T19:16:15Z</dcterms:modified>
</cp:coreProperties>
</file>