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421" r:id="rId4"/>
    <p:sldId id="422" r:id="rId5"/>
    <p:sldId id="423" r:id="rId6"/>
    <p:sldId id="394" r:id="rId7"/>
    <p:sldId id="395" r:id="rId8"/>
    <p:sldId id="396" r:id="rId9"/>
    <p:sldId id="397" r:id="rId10"/>
    <p:sldId id="398" r:id="rId11"/>
    <p:sldId id="400" r:id="rId12"/>
    <p:sldId id="401" r:id="rId13"/>
    <p:sldId id="424" r:id="rId14"/>
    <p:sldId id="428" r:id="rId15"/>
    <p:sldId id="430" r:id="rId16"/>
    <p:sldId id="429" r:id="rId17"/>
    <p:sldId id="433" r:id="rId18"/>
    <p:sldId id="431" r:id="rId19"/>
    <p:sldId id="432" r:id="rId20"/>
    <p:sldId id="435" r:id="rId21"/>
    <p:sldId id="437" r:id="rId22"/>
    <p:sldId id="436" r:id="rId23"/>
    <p:sldId id="438" r:id="rId24"/>
    <p:sldId id="439" r:id="rId25"/>
    <p:sldId id="393" r:id="rId26"/>
    <p:sldId id="420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20" autoAdjust="0"/>
  </p:normalViewPr>
  <p:slideViewPr>
    <p:cSldViewPr snapToGrid="0" snapToObjects="1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Miu</a:t>
            </a:r>
            <a:r>
              <a:rPr lang="en-MY" dirty="0"/>
              <a:t> is the unconditional mean for the 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higher the theta, the less times the line will cross the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Phi the persistence, which means how long are the autocorrelation of the lags to stay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It is the information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the coefficients do not add up, that means that although it is an AR process, it is not </a:t>
            </a:r>
            <a:r>
              <a:rPr lang="en-MY" dirty="0" err="1"/>
              <a:t>sstationary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both the coefficients are 0.5 and -0.5, the </a:t>
            </a:r>
            <a:r>
              <a:rPr lang="en-MY" dirty="0" err="1"/>
              <a:t>acf</a:t>
            </a:r>
            <a:r>
              <a:rPr lang="en-MY" dirty="0"/>
              <a:t> will have the same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the line does not cross the mean often, we can model it with an AR process. Looking at the PACF to determine the specific 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5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12" Type="http://schemas.openxmlformats.org/officeDocument/2006/relationships/image" Target="../media/image12.pd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d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1.png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d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8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Autoregressive Models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10400" dirty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would expect to see that ρ</a:t>
            </a:r>
            <a:r>
              <a:rPr lang="en-US" sz="104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 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 p</a:t>
            </a:r>
            <a:r>
              <a:rPr lang="en-US" sz="104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10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others decay to zero according to </a:t>
            </a:r>
            <a:r>
              <a:rPr lang="en-US" sz="10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10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 </a:t>
            </a:r>
            <a:r>
              <a:rPr lang="en-US" sz="10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 lvl="1"/>
            <a:endParaRPr lang="en-US" sz="104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10400" dirty="0">
                <a:solidFill>
                  <a:srgbClr val="E46C0A"/>
                </a:solidFill>
                <a:cs typeface="Times New Roman"/>
              </a:rPr>
              <a:t>PACF: </a:t>
            </a:r>
            <a:endParaRPr lang="en-US" sz="104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would expect to see only 1 spike different from zero, i.e., p</a:t>
            </a:r>
            <a:r>
              <a:rPr lang="en-US" sz="104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10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others equal to zero (</a:t>
            </a:r>
            <a:r>
              <a:rPr lang="en-US" sz="10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10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10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33866" y="1371600"/>
            <a:ext cx="9067800" cy="3962400"/>
            <a:chOff x="540" y="8772"/>
            <a:chExt cx="11340" cy="4140"/>
          </a:xfrm>
        </p:grpSpPr>
        <p:grpSp>
          <p:nvGrpSpPr>
            <p:cNvPr id="25" name="Group 10"/>
            <p:cNvGrpSpPr>
              <a:grpSpLocks/>
            </p:cNvGrpSpPr>
            <p:nvPr/>
          </p:nvGrpSpPr>
          <p:grpSpPr bwMode="auto">
            <a:xfrm>
              <a:off x="540" y="8772"/>
              <a:ext cx="11340" cy="4140"/>
              <a:chOff x="540" y="9600"/>
              <a:chExt cx="11340" cy="4037"/>
            </a:xfrm>
          </p:grpSpPr>
          <p:pic>
            <p:nvPicPr>
              <p:cNvPr id="28" name="Picture 1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0" y="9600"/>
                <a:ext cx="3780" cy="3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20" y="9630"/>
                <a:ext cx="3825" cy="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100" y="9600"/>
                <a:ext cx="3780" cy="3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1456" y="13158"/>
                <a:ext cx="106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5056" y="13141"/>
                <a:ext cx="106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9275" y="13158"/>
                <a:ext cx="118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320" y="8820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8100" y="8820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5062" name="Object 9"/>
          <p:cNvGraphicFramePr>
            <a:graphicFrameLocks noChangeAspect="1"/>
          </p:cNvGraphicFramePr>
          <p:nvPr/>
        </p:nvGraphicFramePr>
        <p:xfrm>
          <a:off x="795866" y="4946650"/>
          <a:ext cx="755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6" imgW="482391" imgH="203112" progId="Equation.3">
                  <p:embed/>
                </p:oleObj>
              </mc:Choice>
              <mc:Fallback>
                <p:oleObj name="Equation" r:id="rId6" imgW="4823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66" y="4946650"/>
                        <a:ext cx="7556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0"/>
          <p:cNvGraphicFramePr>
            <a:graphicFrameLocks noChangeAspect="1"/>
          </p:cNvGraphicFramePr>
          <p:nvPr/>
        </p:nvGraphicFramePr>
        <p:xfrm>
          <a:off x="3691466" y="4946650"/>
          <a:ext cx="7350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8" imgW="469696" imgH="203112" progId="Equation.3">
                  <p:embed/>
                </p:oleObj>
              </mc:Choice>
              <mc:Fallback>
                <p:oleObj name="Equation" r:id="rId8" imgW="469696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466" y="4946650"/>
                        <a:ext cx="73501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1"/>
          <p:cNvGraphicFramePr>
            <a:graphicFrameLocks noChangeAspect="1"/>
          </p:cNvGraphicFramePr>
          <p:nvPr/>
        </p:nvGraphicFramePr>
        <p:xfrm>
          <a:off x="7079187" y="4946650"/>
          <a:ext cx="8540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10" imgW="545626" imgH="203024" progId="Equation.3">
                  <p:embed/>
                </p:oleObj>
              </mc:Choice>
              <mc:Fallback>
                <p:oleObj name="Equation" r:id="rId10" imgW="545626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187" y="4946650"/>
                        <a:ext cx="85407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9476" y="5372673"/>
            <a:ext cx="2935311" cy="553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0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sz="30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0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3000" dirty="0"/>
          </a:p>
        </p:txBody>
      </p:sp>
      <p:sp>
        <p:nvSpPr>
          <p:cNvPr id="36" name="Rectangle 35"/>
          <p:cNvSpPr/>
          <p:nvPr/>
        </p:nvSpPr>
        <p:spPr>
          <a:xfrm>
            <a:off x="2343152" y="2269067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65751" y="2308225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88350" y="2269067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4471" y="4760618"/>
            <a:ext cx="2155107" cy="1319941"/>
            <a:chOff x="224471" y="4760618"/>
            <a:chExt cx="2155107" cy="1319941"/>
          </a:xfrm>
        </p:grpSpPr>
        <p:sp>
          <p:nvSpPr>
            <p:cNvPr id="52" name="TextBox 51"/>
            <p:cNvSpPr txBox="1"/>
            <p:nvPr/>
          </p:nvSpPr>
          <p:spPr>
            <a:xfrm>
              <a:off x="224471" y="5372673"/>
              <a:ext cx="2155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Small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persistence</a:t>
              </a:r>
            </a:p>
            <a:p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</a:t>
              </a:r>
              <a:r>
                <a:rPr lang="en-US" sz="2000" dirty="0" err="1">
                  <a:solidFill>
                    <a:srgbClr val="E46C0A"/>
                  </a:solidFill>
                  <a:sym typeface="Wingdings"/>
                </a:rPr>
                <a:t>faster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 decay to 0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242078" y="5076544"/>
              <a:ext cx="6334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50004" y="4760618"/>
            <a:ext cx="2252915" cy="1278407"/>
            <a:chOff x="6350004" y="4760618"/>
            <a:chExt cx="2252915" cy="1278407"/>
          </a:xfrm>
        </p:grpSpPr>
        <p:sp>
          <p:nvSpPr>
            <p:cNvPr id="53" name="TextBox 52"/>
            <p:cNvSpPr txBox="1"/>
            <p:nvPr/>
          </p:nvSpPr>
          <p:spPr>
            <a:xfrm>
              <a:off x="6350004" y="5331139"/>
              <a:ext cx="2252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C0A"/>
                  </a:solidFill>
                </a:rPr>
                <a:t>Large</a:t>
              </a:r>
              <a:r>
                <a:rPr lang="en-US" sz="2000" dirty="0">
                  <a:solidFill>
                    <a:srgbClr val="595959"/>
                  </a:solidFill>
                </a:rPr>
                <a:t> persistence</a:t>
              </a:r>
            </a:p>
            <a:p>
              <a:r>
                <a:rPr lang="en-US" sz="2000" dirty="0" err="1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000" dirty="0" err="1">
                  <a:solidFill>
                    <a:srgbClr val="E46C0A"/>
                  </a:solidFill>
                  <a:sym typeface="Wingdings"/>
                </a:rPr>
                <a:t>slower</a:t>
              </a:r>
              <a:r>
                <a:rPr lang="en-US" sz="2000" dirty="0">
                  <a:solidFill>
                    <a:srgbClr val="595959"/>
                  </a:solidFill>
                  <a:sym typeface="Wingdings"/>
                </a:rPr>
                <a:t> decay to 0</a:t>
              </a:r>
              <a:endParaRPr lang="en-US" sz="2000" dirty="0">
                <a:solidFill>
                  <a:srgbClr val="595959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6430420" y="5076544"/>
              <a:ext cx="6334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34099" y="6060544"/>
            <a:ext cx="5501713" cy="603300"/>
            <a:chOff x="1159975" y="6009745"/>
            <a:chExt cx="5501713" cy="603300"/>
          </a:xfrm>
        </p:grpSpPr>
        <p:sp>
          <p:nvSpPr>
            <p:cNvPr id="49" name="TextBox 48"/>
            <p:cNvSpPr txBox="1"/>
            <p:nvPr/>
          </p:nvSpPr>
          <p:spPr>
            <a:xfrm>
              <a:off x="1159975" y="6028269"/>
              <a:ext cx="31812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all three cases </a:t>
              </a:r>
            </a:p>
          </p:txBody>
        </p:sp>
        <p:pic>
          <p:nvPicPr>
            <p:cNvPr id="61" name="Picture 60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4312188" y="6009745"/>
              <a:ext cx="2349500" cy="546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400" dirty="0">
                <a:solidFill>
                  <a:schemeClr val="accent5">
                    <a:lumMod val="75000"/>
                  </a:schemeClr>
                </a:solidFill>
              </a:rPr>
              <a:t>A useful Property for AR Processes:</a:t>
            </a:r>
          </a:p>
          <a:p>
            <a:endParaRPr lang="en-US" sz="3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 necessary and sufficient condition for an AR(1) process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sz="34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4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to be covariance stationary is that |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AR(1)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3" y="1752600"/>
            <a:ext cx="382905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3" y="1865313"/>
            <a:ext cx="44958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07079" y="5201740"/>
            <a:ext cx="683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Does this series look like an AR(1) process?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40944" y="2794000"/>
            <a:ext cx="7522058" cy="3918006"/>
            <a:chOff x="1240944" y="2794000"/>
            <a:chExt cx="7522058" cy="3918006"/>
          </a:xfrm>
        </p:grpSpPr>
        <p:grpSp>
          <p:nvGrpSpPr>
            <p:cNvPr id="10" name="Group 9"/>
            <p:cNvGrpSpPr/>
            <p:nvPr/>
          </p:nvGrpSpPr>
          <p:grpSpPr>
            <a:xfrm>
              <a:off x="1240944" y="5708030"/>
              <a:ext cx="7073321" cy="1003976"/>
              <a:chOff x="1240944" y="5708030"/>
              <a:chExt cx="7073321" cy="100397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0944" y="5708030"/>
                <a:ext cx="70733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Yes, since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ρ</a:t>
                </a:r>
                <a:r>
                  <a:rPr lang="en-US" sz="2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1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= p</a:t>
                </a:r>
                <a:r>
                  <a:rPr lang="en-US" sz="2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= </a:t>
                </a:r>
                <a:r>
                  <a:rPr lang="en-US" sz="2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ϕ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and </a:t>
                </a:r>
                <a:r>
                  <a:rPr lang="en-US" sz="2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ρ</a:t>
                </a:r>
                <a:r>
                  <a:rPr lang="en-US" sz="2800" baseline="-25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k</a:t>
                </a:r>
                <a:r>
                  <a:rPr lang="en-US" sz="2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0 for </a:t>
                </a:r>
                <a:r>
                  <a:rPr lang="en-US" sz="2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k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&gt;1.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2760663" y="6245755"/>
                <a:ext cx="3209544" cy="466251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7665705" y="2794000"/>
              <a:ext cx="1097297" cy="20955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AR(1)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AR(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N(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Please go over the steps for </a:t>
            </a:r>
            <a:r>
              <a:rPr lang="en-US" sz="2200" i="1" dirty="0" err="1"/>
              <a:t>h</a:t>
            </a:r>
            <a:r>
              <a:rPr lang="en-US" sz="2200" dirty="0"/>
              <a:t>=1 and </a:t>
            </a:r>
            <a:r>
              <a:rPr lang="en-US" sz="2200" i="1" dirty="0" err="1"/>
              <a:t>h</a:t>
            </a:r>
            <a:r>
              <a:rPr lang="en-US" sz="2200" dirty="0"/>
              <a:t>=2 (Section 7.2</a:t>
            </a:r>
            <a:r>
              <a:rPr lang="en-US" sz="2200" baseline="30000" dirty="0"/>
              <a:t>a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AR(1)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</a:t>
            </a:r>
            <a:r>
              <a:rPr lang="en-US" dirty="0" err="1">
                <a:solidFill>
                  <a:srgbClr val="B22222"/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AR(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process: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err="1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err="1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c(1+ϕ+…+ϕ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dirty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ϕε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 ϕ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t+k|t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var(Y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(1+ϕ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+…+ϕ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2(k-1)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N(μ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t+k|t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t+k|t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AR(1)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756151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000" dirty="0">
                <a:solidFill>
                  <a:srgbClr val="595959"/>
                </a:solidFill>
                <a:cs typeface="Times New Roman"/>
              </a:rPr>
              <a:t>Recall that for covariance-stationary processes, |</a:t>
            </a:r>
            <a:r>
              <a:rPr lang="en-US" sz="3000" dirty="0" err="1">
                <a:solidFill>
                  <a:srgbClr val="595959"/>
                </a:solidFill>
                <a:cs typeface="Times New Roman"/>
              </a:rPr>
              <a:t>ϕ</a:t>
            </a:r>
            <a:r>
              <a:rPr lang="en-US" sz="3000" dirty="0">
                <a:solidFill>
                  <a:srgbClr val="595959"/>
                </a:solidFill>
                <a:cs typeface="Times New Roman"/>
              </a:rPr>
              <a:t>|&lt;1 and </a:t>
            </a:r>
            <a:r>
              <a:rPr lang="en-US" sz="3000" dirty="0" err="1">
                <a:solidFill>
                  <a:srgbClr val="595959"/>
                </a:solidFill>
                <a:cs typeface="Times New Roman"/>
              </a:rPr>
              <a:t>ϕ</a:t>
            </a:r>
            <a:r>
              <a:rPr lang="en-US" sz="3000" baseline="30000" dirty="0" err="1">
                <a:solidFill>
                  <a:srgbClr val="595959"/>
                </a:solidFill>
                <a:cs typeface="Times New Roman"/>
              </a:rPr>
              <a:t>k</a:t>
            </a:r>
            <a:r>
              <a:rPr lang="en-US" sz="3000" dirty="0">
                <a:solidFill>
                  <a:srgbClr val="595959"/>
                </a:solidFill>
                <a:cs typeface="Times New Roman"/>
              </a:rPr>
              <a:t> </a:t>
            </a:r>
            <a:r>
              <a:rPr lang="en-US" sz="3000" dirty="0">
                <a:solidFill>
                  <a:srgbClr val="595959"/>
                </a:solidFill>
                <a:cs typeface="Times New Roman"/>
                <a:sym typeface="Wingdings"/>
              </a:rPr>
              <a:t>0 for large values of </a:t>
            </a:r>
            <a:r>
              <a:rPr lang="en-US" sz="3000" dirty="0" err="1">
                <a:solidFill>
                  <a:srgbClr val="595959"/>
                </a:solidFill>
                <a:cs typeface="Times New Roman"/>
                <a:sym typeface="Wingdings"/>
              </a:rPr>
              <a:t>k</a:t>
            </a:r>
            <a:r>
              <a:rPr lang="en-US" sz="3000" dirty="0">
                <a:solidFill>
                  <a:srgbClr val="595959"/>
                </a:solidFill>
                <a:cs typeface="Times New Roman"/>
                <a:sym typeface="Wingdings"/>
              </a:rPr>
              <a:t> (</a:t>
            </a:r>
            <a:r>
              <a:rPr lang="en-US" sz="3000" dirty="0" err="1">
                <a:solidFill>
                  <a:srgbClr val="595959"/>
                </a:solidFill>
                <a:cs typeface="Times New Roman"/>
                <a:sym typeface="Wingdings"/>
              </a:rPr>
              <a:t>k</a:t>
            </a:r>
            <a:r>
              <a:rPr lang="en-US" sz="3000" dirty="0">
                <a:solidFill>
                  <a:srgbClr val="595959"/>
                </a:solidFill>
                <a:cs typeface="Times New Roman"/>
                <a:sym typeface="Wingdings"/>
              </a:rPr>
              <a:t>∞). Therefore, the optimal forecast does not depend on the information set, and thus has a ‘short-term memory’.</a:t>
            </a:r>
          </a:p>
          <a:p>
            <a:pPr marL="342900" lvl="1" indent="-342900">
              <a:buFont typeface="Arial"/>
              <a:buChar char="•"/>
            </a:pPr>
            <a:endParaRPr lang="en-US" sz="3200" dirty="0">
              <a:solidFill>
                <a:srgbClr val="595959"/>
              </a:solidFill>
              <a:cs typeface="Times New Roman"/>
              <a:sym typeface="Wingdings"/>
            </a:endParaRPr>
          </a:p>
          <a:p>
            <a:pPr marL="342900" lvl="1" indent="-342900">
              <a:buNone/>
            </a:pPr>
            <a:r>
              <a:rPr lang="en-US" sz="3200" i="1" dirty="0">
                <a:solidFill>
                  <a:srgbClr val="B22222"/>
                </a:solidFill>
                <a:cs typeface="Times New Roman"/>
              </a:rPr>
              <a:t>				</a:t>
            </a:r>
            <a:r>
              <a:rPr lang="en-US" sz="3200" i="1" dirty="0" err="1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3200" i="1" baseline="-25000" dirty="0" err="1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c(1+ϕ+ϕ</a:t>
            </a:r>
            <a:r>
              <a:rPr lang="en-US" sz="3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+…) = c/(1-ϕ)</a:t>
            </a:r>
          </a:p>
          <a:p>
            <a:pPr marL="342900" lvl="1" indent="-342900">
              <a:buNone/>
            </a:pP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3200" i="1" dirty="0">
                <a:solidFill>
                  <a:srgbClr val="B22222"/>
                </a:solidFill>
                <a:latin typeface="Times New Roman"/>
                <a:cs typeface="Times New Roman"/>
              </a:rPr>
              <a:t>			    σ</a:t>
            </a:r>
            <a:r>
              <a:rPr lang="en-US" sz="3200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3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(1+ϕ</a:t>
            </a:r>
            <a:r>
              <a:rPr lang="en-US" sz="3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+…) = = σ</a:t>
            </a:r>
            <a:r>
              <a:rPr lang="en-US" sz="3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/(1-ϕ</a:t>
            </a:r>
            <a:r>
              <a:rPr lang="en-US" sz="32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388526" y="4656654"/>
            <a:ext cx="406400" cy="176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AR(2)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A useful Property for an AR(2) Process: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necessary conditions for an AR(2) process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to be covariance stationary are that -1&lt;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 and -2&lt;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&lt;2, 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and the sufficient conditions are that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 and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-ϕ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&lt;1.</a:t>
            </a:r>
          </a:p>
          <a:p>
            <a:pPr>
              <a:buNone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 an AR(2) the respective unconditional mean is given by: 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 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49516" y="5192185"/>
            <a:ext cx="3225800" cy="927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/>
          <a:srcRect b="12381"/>
          <a:stretch>
            <a:fillRect/>
          </a:stretch>
        </p:blipFill>
        <p:spPr bwMode="auto">
          <a:xfrm>
            <a:off x="931334" y="2133585"/>
            <a:ext cx="7360920" cy="467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336922" y="5558933"/>
            <a:ext cx="4412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Times New Roman"/>
                <a:cs typeface="Times New Roman"/>
              </a:rPr>
              <a:t>Y</a:t>
            </a:r>
            <a:r>
              <a:rPr lang="en-US" sz="3000" i="1" baseline="-25000" dirty="0" err="1">
                <a:latin typeface="Times New Roman"/>
                <a:cs typeface="Times New Roman"/>
              </a:rPr>
              <a:t>t</a:t>
            </a:r>
            <a:r>
              <a:rPr lang="en-US" sz="3000" i="1" dirty="0">
                <a:latin typeface="Times New Roman"/>
                <a:cs typeface="Times New Roman"/>
              </a:rPr>
              <a:t> = 1 +0.5Y</a:t>
            </a:r>
            <a:r>
              <a:rPr lang="en-US" sz="3000" i="1" baseline="-25000" dirty="0">
                <a:latin typeface="Times New Roman"/>
                <a:cs typeface="Times New Roman"/>
              </a:rPr>
              <a:t>t-1</a:t>
            </a:r>
            <a:r>
              <a:rPr lang="en-US" sz="3000" i="1" dirty="0">
                <a:latin typeface="Times New Roman"/>
                <a:cs typeface="Times New Roman"/>
              </a:rPr>
              <a:t> +0.5Y</a:t>
            </a:r>
            <a:r>
              <a:rPr lang="en-US" sz="3000" i="1" baseline="-25000" dirty="0">
                <a:latin typeface="Times New Roman"/>
                <a:cs typeface="Times New Roman"/>
              </a:rPr>
              <a:t>t-2</a:t>
            </a:r>
            <a:r>
              <a:rPr lang="en-US" sz="3000" i="1" dirty="0">
                <a:latin typeface="Times New Roman"/>
                <a:cs typeface="Times New Roman"/>
              </a:rPr>
              <a:t> +</a:t>
            </a:r>
            <a:r>
              <a:rPr lang="en-US" sz="3000" i="1" dirty="0" err="1"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>
                <a:latin typeface="Times New Roman"/>
                <a:cs typeface="Times New Roman"/>
              </a:rPr>
              <a:t>t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8420" y="1804243"/>
            <a:ext cx="4943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Is this process stationary?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2286" y="2547906"/>
            <a:ext cx="36919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 since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2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=1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5401" y="1557866"/>
            <a:ext cx="9079992" cy="4038600"/>
            <a:chOff x="540" y="3240"/>
            <a:chExt cx="10800" cy="3960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0" y="3780"/>
              <a:ext cx="3600" cy="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40" y="3780"/>
              <a:ext cx="3600" cy="3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40" y="3780"/>
              <a:ext cx="3600" cy="3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4140" y="3240"/>
              <a:ext cx="0" cy="3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740" y="3240"/>
              <a:ext cx="0" cy="3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7826" name="Object 5"/>
          <p:cNvGraphicFramePr>
            <a:graphicFrameLocks noChangeAspect="1"/>
          </p:cNvGraphicFramePr>
          <p:nvPr/>
        </p:nvGraphicFramePr>
        <p:xfrm>
          <a:off x="457200" y="1599137"/>
          <a:ext cx="24844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7" imgW="1511300" imgH="241300" progId="Equation.3">
                  <p:embed/>
                </p:oleObj>
              </mc:Choice>
              <mc:Fallback>
                <p:oleObj name="Equation" r:id="rId7" imgW="1511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99137"/>
                        <a:ext cx="248443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7"/>
          <p:cNvGraphicFramePr>
            <a:graphicFrameLocks noChangeAspect="1"/>
          </p:cNvGraphicFramePr>
          <p:nvPr/>
        </p:nvGraphicFramePr>
        <p:xfrm>
          <a:off x="3200400" y="1616070"/>
          <a:ext cx="274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9" imgW="1676400" imgH="241300" progId="Equation.3">
                  <p:embed/>
                </p:oleObj>
              </mc:Choice>
              <mc:Fallback>
                <p:oleObj name="Equation" r:id="rId9" imgW="16764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16070"/>
                        <a:ext cx="2749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9"/>
          <p:cNvGraphicFramePr>
            <a:graphicFrameLocks noChangeAspect="1"/>
          </p:cNvGraphicFramePr>
          <p:nvPr/>
        </p:nvGraphicFramePr>
        <p:xfrm>
          <a:off x="6172200" y="1608662"/>
          <a:ext cx="274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11" imgW="1676400" imgH="241300" progId="Equation.3">
                  <p:embed/>
                </p:oleObj>
              </mc:Choice>
              <mc:Fallback>
                <p:oleObj name="Equation" r:id="rId11" imgW="1676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8662"/>
                        <a:ext cx="2749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0404" y="5596466"/>
            <a:ext cx="7675594" cy="8925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three AR(2) Processes have in common: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US" sz="26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= p</a:t>
            </a:r>
            <a:r>
              <a:rPr lang="en-US" sz="26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6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rgbClr val="E46C0A"/>
                </a:solidFill>
              </a:rPr>
              <a:t>p</a:t>
            </a:r>
            <a:r>
              <a:rPr lang="en-US" sz="2600" baseline="-25000" dirty="0">
                <a:solidFill>
                  <a:srgbClr val="E46C0A"/>
                </a:solidFill>
              </a:rPr>
              <a:t>2</a:t>
            </a:r>
            <a:r>
              <a:rPr lang="en-US" sz="2600" dirty="0">
                <a:solidFill>
                  <a:srgbClr val="E46C0A"/>
                </a:solidFill>
              </a:rPr>
              <a:t> = </a:t>
            </a:r>
            <a:r>
              <a:rPr lang="en-US" sz="2600" dirty="0">
                <a:solidFill>
                  <a:srgbClr val="E46C0A"/>
                </a:solidFill>
                <a:latin typeface="Times New Roman"/>
                <a:cs typeface="Times New Roman"/>
              </a:rPr>
              <a:t>ϕ</a:t>
            </a:r>
            <a:r>
              <a:rPr lang="en-US" sz="2600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r>
              <a:rPr lang="en-US" sz="2600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1</a:t>
            </a:r>
            <a:r>
              <a:rPr lang="en-US" sz="2600" dirty="0">
                <a:solidFill>
                  <a:srgbClr val="E46C0A"/>
                </a:solidFill>
                <a:latin typeface="Times New Roman"/>
                <a:cs typeface="Times New Roman"/>
              </a:rPr>
              <a:t>≠0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r>
              <a:rPr lang="en-US" sz="2600" baseline="-25000" dirty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>
                <a:solidFill>
                  <a:srgbClr val="E46C0A"/>
                </a:solidFill>
                <a:latin typeface="Times New Roman"/>
                <a:cs typeface="Times New Roman"/>
              </a:rPr>
              <a:t>≠0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all other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2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=0 (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&gt;2) 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3067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1787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21548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/>
              <a:t>Cycles</a:t>
            </a:r>
          </a:p>
          <a:p>
            <a:r>
              <a:rPr lang="en-US" sz="3600" dirty="0"/>
              <a:t>Autoregressive (AR) Models</a:t>
            </a:r>
          </a:p>
          <a:p>
            <a:pPr lvl="1"/>
            <a:r>
              <a:rPr lang="en-US" dirty="0"/>
              <a:t>The AR(1) Process</a:t>
            </a:r>
          </a:p>
          <a:p>
            <a:pPr lvl="1"/>
            <a:r>
              <a:rPr lang="en-US" dirty="0"/>
              <a:t>The AR(2) Process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AR(p</a:t>
            </a:r>
            <a:r>
              <a:rPr lang="en-US" dirty="0"/>
              <a:t>) Process</a:t>
            </a:r>
            <a:endParaRPr lang="en-US" sz="3600" dirty="0"/>
          </a:p>
          <a:p>
            <a:r>
              <a:rPr lang="en-US" sz="3600" dirty="0"/>
              <a:t>Chain Rule for Forecasting</a:t>
            </a:r>
          </a:p>
          <a:p>
            <a:r>
              <a:rPr lang="en-US" sz="3600" dirty="0"/>
              <a:t>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10"/>
          <p:cNvGrpSpPr>
            <a:grpSpLocks noChangeAspect="1"/>
          </p:cNvGrpSpPr>
          <p:nvPr/>
        </p:nvGrpSpPr>
        <p:grpSpPr bwMode="auto">
          <a:xfrm>
            <a:off x="444516" y="1515531"/>
            <a:ext cx="8193024" cy="4668644"/>
            <a:chOff x="1980" y="9900"/>
            <a:chExt cx="8731" cy="4860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980" y="10489"/>
              <a:ext cx="3960" cy="3416"/>
              <a:chOff x="2520" y="1440"/>
              <a:chExt cx="3960" cy="3416"/>
            </a:xfrm>
          </p:grpSpPr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520" y="1440"/>
                <a:ext cx="3960" cy="3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880" y="1650"/>
                <a:ext cx="3240" cy="2370"/>
              </a:xfrm>
              <a:custGeom>
                <a:avLst/>
                <a:gdLst>
                  <a:gd name="T0" fmla="*/ 0 w 3240"/>
                  <a:gd name="T1" fmla="*/ 1410 h 2370"/>
                  <a:gd name="T2" fmla="*/ 180 w 3240"/>
                  <a:gd name="T3" fmla="*/ 150 h 2370"/>
                  <a:gd name="T4" fmla="*/ 540 w 3240"/>
                  <a:gd name="T5" fmla="*/ 2310 h 2370"/>
                  <a:gd name="T6" fmla="*/ 1080 w 3240"/>
                  <a:gd name="T7" fmla="*/ 510 h 2370"/>
                  <a:gd name="T8" fmla="*/ 1440 w 3240"/>
                  <a:gd name="T9" fmla="*/ 1230 h 2370"/>
                  <a:gd name="T10" fmla="*/ 1980 w 3240"/>
                  <a:gd name="T11" fmla="*/ 1230 h 2370"/>
                  <a:gd name="T12" fmla="*/ 2340 w 3240"/>
                  <a:gd name="T13" fmla="*/ 510 h 2370"/>
                  <a:gd name="T14" fmla="*/ 2700 w 3240"/>
                  <a:gd name="T15" fmla="*/ 1230 h 2370"/>
                  <a:gd name="T16" fmla="*/ 3240 w 3240"/>
                  <a:gd name="T17" fmla="*/ 1050 h 23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40"/>
                  <a:gd name="T28" fmla="*/ 0 h 2370"/>
                  <a:gd name="T29" fmla="*/ 3240 w 3240"/>
                  <a:gd name="T30" fmla="*/ 2370 h 23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40" h="2370">
                    <a:moveTo>
                      <a:pt x="0" y="1410"/>
                    </a:moveTo>
                    <a:cubicBezTo>
                      <a:pt x="45" y="705"/>
                      <a:pt x="90" y="0"/>
                      <a:pt x="180" y="150"/>
                    </a:cubicBezTo>
                    <a:cubicBezTo>
                      <a:pt x="270" y="300"/>
                      <a:pt x="390" y="2250"/>
                      <a:pt x="540" y="2310"/>
                    </a:cubicBezTo>
                    <a:cubicBezTo>
                      <a:pt x="690" y="2370"/>
                      <a:pt x="930" y="690"/>
                      <a:pt x="1080" y="510"/>
                    </a:cubicBezTo>
                    <a:cubicBezTo>
                      <a:pt x="1230" y="330"/>
                      <a:pt x="1290" y="1110"/>
                      <a:pt x="1440" y="1230"/>
                    </a:cubicBezTo>
                    <a:cubicBezTo>
                      <a:pt x="1590" y="1350"/>
                      <a:pt x="1830" y="1350"/>
                      <a:pt x="1980" y="1230"/>
                    </a:cubicBezTo>
                    <a:cubicBezTo>
                      <a:pt x="2130" y="1110"/>
                      <a:pt x="2220" y="510"/>
                      <a:pt x="2340" y="510"/>
                    </a:cubicBezTo>
                    <a:cubicBezTo>
                      <a:pt x="2460" y="510"/>
                      <a:pt x="2550" y="1140"/>
                      <a:pt x="2700" y="1230"/>
                    </a:cubicBezTo>
                    <a:cubicBezTo>
                      <a:pt x="2850" y="1320"/>
                      <a:pt x="3150" y="1080"/>
                      <a:pt x="3240" y="105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6480" y="9900"/>
              <a:ext cx="4231" cy="4860"/>
              <a:chOff x="6840" y="1260"/>
              <a:chExt cx="4231" cy="486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840" y="1260"/>
                <a:ext cx="4231" cy="4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7170" y="2160"/>
                <a:ext cx="750" cy="3960"/>
              </a:xfrm>
              <a:custGeom>
                <a:avLst/>
                <a:gdLst>
                  <a:gd name="T0" fmla="*/ 750 w 750"/>
                  <a:gd name="T1" fmla="*/ 0 h 3960"/>
                  <a:gd name="T2" fmla="*/ 390 w 750"/>
                  <a:gd name="T3" fmla="*/ 1620 h 3960"/>
                  <a:gd name="T4" fmla="*/ 30 w 750"/>
                  <a:gd name="T5" fmla="*/ 3060 h 3960"/>
                  <a:gd name="T6" fmla="*/ 570 w 750"/>
                  <a:gd name="T7" fmla="*/ 3960 h 3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0"/>
                  <a:gd name="T13" fmla="*/ 0 h 3960"/>
                  <a:gd name="T14" fmla="*/ 750 w 750"/>
                  <a:gd name="T15" fmla="*/ 3960 h 3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0" h="3960">
                    <a:moveTo>
                      <a:pt x="750" y="0"/>
                    </a:moveTo>
                    <a:cubicBezTo>
                      <a:pt x="630" y="555"/>
                      <a:pt x="510" y="1110"/>
                      <a:pt x="390" y="1620"/>
                    </a:cubicBezTo>
                    <a:cubicBezTo>
                      <a:pt x="270" y="2130"/>
                      <a:pt x="0" y="2670"/>
                      <a:pt x="30" y="3060"/>
                    </a:cubicBezTo>
                    <a:cubicBezTo>
                      <a:pt x="60" y="3450"/>
                      <a:pt x="315" y="3705"/>
                      <a:pt x="570" y="396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97669" y="1712008"/>
            <a:ext cx="327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1913-2003 Inflation Rate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388" y="5379270"/>
            <a:ext cx="461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model would you suggest?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391" y="5904196"/>
            <a:ext cx="355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An AR(2) with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-0.25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43"/>
            <a:ext cx="9143999" cy="11430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Multistep Forecast </a:t>
            </a:r>
            <a:r>
              <a:rPr lang="en-US" sz="3800" dirty="0">
                <a:solidFill>
                  <a:srgbClr val="558ED5"/>
                </a:solidFill>
                <a:latin typeface="Calibri" pitchFamily="-112" charset="0"/>
              </a:rPr>
              <a:t>of the U.S. Inflation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7525" name="Object 1"/>
          <p:cNvGraphicFramePr>
            <a:graphicFrameLocks noChangeAspect="1"/>
          </p:cNvGraphicFramePr>
          <p:nvPr/>
        </p:nvGraphicFramePr>
        <p:xfrm>
          <a:off x="829735" y="996415"/>
          <a:ext cx="7467600" cy="580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Document" r:id="rId3" imgW="6239150" imgH="5290935" progId="Word.Document.12">
                  <p:embed/>
                </p:oleObj>
              </mc:Choice>
              <mc:Fallback>
                <p:oleObj name="Document" r:id="rId3" imgW="6239150" imgH="5290935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35" y="996415"/>
                        <a:ext cx="7467600" cy="580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82" y="1385354"/>
            <a:ext cx="5596128" cy="548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AR(P)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general, for an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AR(p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3135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595959"/>
                </a:solidFill>
                <a:cs typeface="Times New Roman"/>
              </a:rPr>
              <a:t>We can show that</a:t>
            </a: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ρ</a:t>
            </a:r>
            <a:r>
              <a:rPr lang="en-US" sz="2400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 = p</a:t>
            </a:r>
            <a:r>
              <a:rPr lang="en-US" sz="2400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baseline="-25000" dirty="0">
                <a:solidFill>
                  <a:srgbClr val="595959"/>
                </a:solidFill>
              </a:rPr>
              <a:t>,</a:t>
            </a:r>
            <a:r>
              <a:rPr lang="en-US" sz="2400" dirty="0">
                <a:solidFill>
                  <a:srgbClr val="595959"/>
                </a:solidFill>
              </a:rPr>
              <a:t> </a:t>
            </a: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>
                <a:solidFill>
                  <a:srgbClr val="595959"/>
                </a:solidFill>
                <a:highlight>
                  <a:srgbClr val="FFFF00"/>
                </a:highlight>
                <a:cs typeface="Times New Roman"/>
              </a:rPr>
              <a:t>The speed of the </a:t>
            </a:r>
            <a:r>
              <a:rPr lang="en-US" sz="2400" dirty="0" err="1">
                <a:solidFill>
                  <a:srgbClr val="595959"/>
                </a:solidFill>
                <a:highlight>
                  <a:srgbClr val="FFFF00"/>
                </a:highlight>
                <a:cs typeface="Times New Roman"/>
              </a:rPr>
              <a:t>ACF’s</a:t>
            </a:r>
            <a:r>
              <a:rPr lang="en-US" sz="2400" dirty="0">
                <a:solidFill>
                  <a:srgbClr val="595959"/>
                </a:solidFill>
                <a:highlight>
                  <a:srgbClr val="FFFF00"/>
                </a:highlight>
                <a:cs typeface="Times New Roman"/>
              </a:rPr>
              <a:t> decay depends on the persistence of </a:t>
            </a:r>
            <a:r>
              <a:rPr lang="en-US" sz="2735" i="1" dirty="0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ϕ</a:t>
            </a:r>
            <a:r>
              <a:rPr lang="en-US" sz="2735" i="1" baseline="-25000" dirty="0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1</a:t>
            </a:r>
            <a:r>
              <a:rPr lang="en-US" sz="2735" i="1" dirty="0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+ϕ</a:t>
            </a:r>
            <a:r>
              <a:rPr lang="en-US" sz="2735" i="1" baseline="-25000" dirty="0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2</a:t>
            </a:r>
            <a:r>
              <a:rPr lang="en-US" sz="2735" i="1" dirty="0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+… +</a:t>
            </a:r>
            <a:r>
              <a:rPr lang="en-US" sz="2735" i="1" dirty="0" err="1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ϕ</a:t>
            </a:r>
            <a:r>
              <a:rPr lang="en-US" sz="2735" i="1" baseline="-25000" dirty="0" err="1">
                <a:solidFill>
                  <a:srgbClr val="59595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p</a:t>
            </a:r>
            <a:endParaRPr lang="en-US" sz="2735" i="1" dirty="0">
              <a:solidFill>
                <a:srgbClr val="595959"/>
              </a:solidFill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≠0, p</a:t>
            </a:r>
            <a:r>
              <a:rPr lang="en-US" sz="2400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≠0, …p</a:t>
            </a:r>
            <a:r>
              <a:rPr lang="en-US" sz="2400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≠0, </a:t>
            </a:r>
            <a:r>
              <a:rPr lang="en-US" sz="2400" dirty="0">
                <a:solidFill>
                  <a:srgbClr val="595959"/>
                </a:solidFill>
                <a:cs typeface="Times New Roman"/>
              </a:rPr>
              <a:t>and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 p</a:t>
            </a:r>
            <a:r>
              <a:rPr lang="en-US" sz="2400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=0 </a:t>
            </a:r>
            <a:r>
              <a:rPr lang="en-US" sz="2400" dirty="0">
                <a:solidFill>
                  <a:srgbClr val="595959"/>
                </a:solidFill>
                <a:cs typeface="Times New Roman"/>
              </a:rPr>
              <a:t>for </a:t>
            </a:r>
            <a:r>
              <a:rPr lang="en-US" sz="2400" dirty="0" err="1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</a:rPr>
              <a:t>&gt;</a:t>
            </a:r>
            <a:r>
              <a:rPr lang="en-US" sz="2400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lang="en-US" sz="2735" dirty="0">
              <a:solidFill>
                <a:srgbClr val="595959"/>
              </a:solidFill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</a:t>
            </a:r>
            <a:r>
              <a:rPr lang="en-US" dirty="0" err="1">
                <a:solidFill>
                  <a:srgbClr val="6A5ACD"/>
                </a:solidFill>
              </a:rPr>
              <a:t>AR(p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3"/>
            <a:ext cx="8432800" cy="5664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</a:t>
            </a:r>
            <a:r>
              <a:rPr lang="en-US" dirty="0" err="1">
                <a:solidFill>
                  <a:srgbClr val="B22222"/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err="1">
                <a:solidFill>
                  <a:srgbClr val="B22222"/>
                </a:solidFill>
                <a:cs typeface="Times New Roman"/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>
                <a:solidFill>
                  <a:srgbClr val="B22222"/>
                </a:solidFill>
                <a:cs typeface="Times New Roman"/>
              </a:rPr>
              <a:t>	</a:t>
            </a:r>
            <a:r>
              <a:rPr lang="en-US" i="1" dirty="0" err="1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err="1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c+ϕ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rgbClr val="595959"/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rgbClr val="595959"/>
                </a:solidFill>
                <a:cs typeface="Times New Roman"/>
              </a:rPr>
              <a:t>t,k-1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+…+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>
                <a:solidFill>
                  <a:srgbClr val="595959"/>
                </a:solidFill>
                <a:cs typeface="Times New Roman"/>
              </a:rPr>
              <a:t>f</a:t>
            </a:r>
            <a:r>
              <a:rPr lang="en-US" i="1" baseline="-25000" dirty="0" err="1">
                <a:solidFill>
                  <a:srgbClr val="595959"/>
                </a:solidFill>
                <a:cs typeface="Times New Roman"/>
              </a:rPr>
              <a:t>t,k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-p</a:t>
            </a: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1297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dirty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t,k-1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t,k-p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sz="86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   σ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1297" dirty="0">
              <a:solidFill>
                <a:srgbClr val="E46C0A"/>
              </a:solidFill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>
                <a:solidFill>
                  <a:srgbClr val="595959"/>
                </a:solidFill>
                <a:latin typeface="Times New Roman"/>
                <a:cs typeface="Times New Roman"/>
              </a:rPr>
              <a:t>N(μ</a:t>
            </a:r>
            <a:r>
              <a:rPr lang="en-US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t+k|t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t+k|t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7460" y="5571413"/>
            <a:ext cx="6675120" cy="84366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</a:t>
            </a:r>
            <a:r>
              <a:rPr lang="en-US" dirty="0" err="1">
                <a:solidFill>
                  <a:srgbClr val="6A5ACD"/>
                </a:solidFill>
              </a:rPr>
              <a:t>AR(p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Chain Rule for Forecasting</a:t>
            </a:r>
          </a:p>
          <a:p>
            <a:pPr>
              <a:buNone/>
            </a:pP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solidFill>
                <a:srgbClr val="595959"/>
              </a:solidFill>
              <a:cs typeface="Times New Roman"/>
            </a:endParaRPr>
          </a:p>
          <a:p>
            <a:pPr lvl="1"/>
            <a:r>
              <a:rPr lang="en-US" dirty="0">
                <a:solidFill>
                  <a:srgbClr val="6A5ACD"/>
                </a:solidFill>
                <a:cs typeface="Times New Roman"/>
              </a:rPr>
              <a:t>Step1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(change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  <a:sym typeface="Wingdings"/>
              </a:rPr>
              <a:t>t+1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): Compute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t,1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t+1</a:t>
            </a:r>
          </a:p>
          <a:p>
            <a:pPr lvl="1">
              <a:buNone/>
            </a:pPr>
            <a:r>
              <a:rPr lang="en-US" i="1" dirty="0">
                <a:solidFill>
                  <a:srgbClr val="B22222"/>
                </a:solidFill>
                <a:cs typeface="Times New Roman"/>
              </a:rPr>
              <a:t>	f</a:t>
            </a:r>
            <a:r>
              <a:rPr lang="en-US" i="1" baseline="-25000" dirty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t+1-p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solidFill>
                <a:srgbClr val="595959"/>
              </a:solidFill>
              <a:cs typeface="Times New Roman"/>
            </a:endParaRPr>
          </a:p>
          <a:p>
            <a:pPr lvl="1"/>
            <a:r>
              <a:rPr lang="en-US" dirty="0">
                <a:solidFill>
                  <a:srgbClr val="6A5ACD"/>
                </a:solidFill>
                <a:cs typeface="Times New Roman"/>
              </a:rPr>
              <a:t>Step2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  (repeat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Step 1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): Compute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t,2</a:t>
            </a:r>
          </a:p>
          <a:p>
            <a:pPr lvl="1">
              <a:buNone/>
            </a:pPr>
            <a:r>
              <a:rPr lang="en-US" i="1" dirty="0">
                <a:solidFill>
                  <a:srgbClr val="B22222"/>
                </a:solidFill>
                <a:cs typeface="Times New Roman"/>
              </a:rPr>
              <a:t>	f</a:t>
            </a:r>
            <a:r>
              <a:rPr lang="en-US" i="1" baseline="-25000" dirty="0">
                <a:solidFill>
                  <a:srgbClr val="B22222"/>
                </a:solidFill>
                <a:cs typeface="Times New Roman"/>
              </a:rPr>
              <a:t>t,2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b="1" i="1" dirty="0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b="1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b="1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t+2-p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</a:t>
            </a:r>
          </a:p>
          <a:p>
            <a:pPr lvl="1">
              <a:buNone/>
            </a:pP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=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b="1" i="1" dirty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b="1" i="1" baseline="-25000" dirty="0">
                <a:solidFill>
                  <a:srgbClr val="B22222"/>
                </a:solidFill>
                <a:cs typeface="Times New Roman"/>
              </a:rPr>
              <a:t>t,1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+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t+2-p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lvl="1">
              <a:buNone/>
            </a:pP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						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…</a:t>
            </a:r>
          </a:p>
          <a:p>
            <a:pPr lvl="1">
              <a:buNone/>
            </a:pP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lang="en-US" sz="3243" i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</a:t>
            </a:r>
            <a:r>
              <a:rPr lang="en-US" sz="3243" i="1" baseline="-25000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t,k</a:t>
            </a:r>
            <a:r>
              <a:rPr lang="en-US" sz="3243" i="1" baseline="-250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</a:t>
            </a:r>
            <a:r>
              <a:rPr lang="en-US" sz="3243" i="1" baseline="-250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t,k-1 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+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ϕ</a:t>
            </a:r>
            <a:r>
              <a:rPr lang="en-US" sz="3243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3243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t,k-2</a:t>
            </a:r>
            <a:r>
              <a:rPr lang="en-US" sz="3243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sz="3243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43" i="1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243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3243" i="1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t,k-p</a:t>
            </a:r>
            <a:r>
              <a:rPr lang="en-US" sz="3243" i="1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3243" i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E46C0A"/>
                </a:solidFill>
              </a:rPr>
              <a:t>Example: </a:t>
            </a:r>
            <a:r>
              <a:rPr lang="en-US" dirty="0" err="1">
                <a:solidFill>
                  <a:srgbClr val="E46C0A"/>
                </a:solidFill>
              </a:rPr>
              <a:t>AR(p</a:t>
            </a:r>
            <a:r>
              <a:rPr lang="en-US" dirty="0">
                <a:solidFill>
                  <a:srgbClr val="E46C0A"/>
                </a:solidFill>
              </a:rPr>
              <a:t>)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86" y="1661074"/>
            <a:ext cx="50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type of a process is this?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1427" y="2777067"/>
            <a:ext cx="98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AR(4)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5799" y="6322484"/>
            <a:ext cx="6076945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AR(p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rgbClr val="595959"/>
                </a:solidFill>
              </a:rPr>
              <a:t>&gt;</a:t>
            </a:r>
            <a:r>
              <a:rPr lang="en-US" sz="2200" dirty="0" err="1">
                <a:solidFill>
                  <a:srgbClr val="595959"/>
                </a:solidFill>
              </a:rPr>
              <a:t>p</a:t>
            </a:r>
            <a:r>
              <a:rPr lang="en-US" sz="2200" dirty="0">
                <a:solidFill>
                  <a:srgbClr val="595959"/>
                </a:solidFill>
              </a:rPr>
              <a:t>.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368316" y="1981197"/>
            <a:ext cx="8311896" cy="4178166"/>
            <a:chOff x="1620" y="1589"/>
            <a:chExt cx="9390" cy="4351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0" y="1800"/>
              <a:ext cx="4860" cy="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0" y="1589"/>
              <a:ext cx="4170" cy="4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/>
        </p:nvSpPr>
        <p:spPr>
          <a:xfrm>
            <a:off x="6707094" y="2810931"/>
            <a:ext cx="755650" cy="711202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Chapter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2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4, 9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(Section 7.3), Chapter 9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Cycle</a:t>
            </a:r>
            <a:r>
              <a:rPr lang="en-US" dirty="0">
                <a:solidFill>
                  <a:srgbClr val="6A5ACD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Time series pattern of periodic fluctuations.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Common in engineering, physical sciences, etc.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cos(0.5t+0.8)+ε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E46C0A"/>
                </a:solidFill>
              </a:rPr>
              <a:t>Stochastic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Common in economics, business, etc.                                             </a:t>
            </a:r>
            <a:r>
              <a:rPr lang="en-US" dirty="0">
                <a:solidFill>
                  <a:srgbClr val="31859C"/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0.5Y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+ 0.3Y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593" y="1566334"/>
            <a:ext cx="4325112" cy="34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9" descr="file:///D:/cpsbref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3831" y="1376194"/>
            <a:ext cx="4434840" cy="372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09605" y="5164085"/>
            <a:ext cx="3594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</a:p>
          <a:p>
            <a:pPr algn="ctr"/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cos(0.5t+0.8)+ε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0223" y="5164085"/>
            <a:ext cx="3708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Stochastic</a:t>
            </a:r>
          </a:p>
          <a:p>
            <a:pPr algn="ctr"/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0.5Y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+ 0.3Y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549206" y="1292409"/>
            <a:ext cx="6373372" cy="5346619"/>
            <a:chOff x="2588" y="7083"/>
            <a:chExt cx="7380" cy="5865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588" y="7083"/>
              <a:ext cx="7380" cy="5865"/>
              <a:chOff x="2228" y="7083"/>
              <a:chExt cx="7380" cy="5865"/>
            </a:xfrm>
          </p:grpSpPr>
          <p:pic>
            <p:nvPicPr>
              <p:cNvPr id="17" name="Picture 39" descr="file:///D:/cpsbref2.gi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228" y="7083"/>
                <a:ext cx="7380" cy="5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>
                <a:off x="4807" y="8674"/>
                <a:ext cx="770" cy="9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 flipV="1">
                <a:off x="3545" y="8637"/>
                <a:ext cx="600" cy="1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 noChangeAspect="1"/>
            </p:cNvGrpSpPr>
            <p:nvPr/>
          </p:nvGrpSpPr>
          <p:grpSpPr bwMode="auto">
            <a:xfrm>
              <a:off x="3492" y="7764"/>
              <a:ext cx="5328" cy="4116"/>
              <a:chOff x="1800" y="7818"/>
              <a:chExt cx="5328" cy="4116"/>
            </a:xfrm>
          </p:grpSpPr>
          <p:sp>
            <p:nvSpPr>
              <p:cNvPr id="11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1800" y="7818"/>
                <a:ext cx="5328" cy="4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ext Box 46"/>
              <p:cNvSpPr txBox="1">
                <a:spLocks noChangeArrowheads="1"/>
              </p:cNvSpPr>
              <p:nvPr/>
            </p:nvSpPr>
            <p:spPr bwMode="auto">
              <a:xfrm>
                <a:off x="1912" y="9268"/>
                <a:ext cx="41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A</a:t>
                </a:r>
                <a:endParaRPr lang="en-US" sz="2200" dirty="0"/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/>
            </p:nvSpPr>
            <p:spPr bwMode="auto">
              <a:xfrm>
                <a:off x="3842" y="8738"/>
                <a:ext cx="413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B</a:t>
                </a:r>
                <a:endParaRPr lang="en-US" sz="2200" dirty="0"/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/>
            </p:nvSpPr>
            <p:spPr bwMode="auto">
              <a:xfrm>
                <a:off x="5485" y="9858"/>
                <a:ext cx="429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C</a:t>
                </a:r>
                <a:endParaRPr lang="en-US" sz="2200" dirty="0"/>
              </a:p>
            </p:txBody>
          </p:sp>
          <p:sp>
            <p:nvSpPr>
              <p:cNvPr id="15" name="Text Box 49"/>
              <p:cNvSpPr txBox="1">
                <a:spLocks noChangeArrowheads="1"/>
              </p:cNvSpPr>
              <p:nvPr/>
            </p:nvSpPr>
            <p:spPr bwMode="auto">
              <a:xfrm>
                <a:off x="6547" y="9633"/>
                <a:ext cx="429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D</a:t>
                </a:r>
                <a:endParaRPr lang="en-US" sz="2200" dirty="0"/>
              </a:p>
            </p:txBody>
          </p:sp>
        </p:grpSp>
      </p:grp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5410364" y="4074084"/>
            <a:ext cx="1019088" cy="6841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 flipV="1">
            <a:off x="6553200" y="3639083"/>
            <a:ext cx="518160" cy="10319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AR(p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Autoregressive process of order p≥0: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                    , 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ϕ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persistence parameter.</a:t>
            </a:r>
          </a:p>
          <a:p>
            <a:pP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6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6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t-6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AR(p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AR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Autoregressive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AR(1)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AR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AR(1)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sz="3135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=1, and different values of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=0.4,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=0.7,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=1.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c+ϕμ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σ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σ</a:t>
            </a:r>
            <a:r>
              <a:rPr lang="en-US" sz="3135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/ 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(1-ϕ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9329" y="6210828"/>
            <a:ext cx="59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B22222"/>
                </a:solidFill>
              </a:rPr>
              <a:t>Note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c+ϕμ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c/(1-ϕ )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1219203" y="1013138"/>
            <a:ext cx="6647744" cy="5598832"/>
            <a:chOff x="1584" y="3486"/>
            <a:chExt cx="9422" cy="7901"/>
          </a:xfrm>
        </p:grpSpPr>
        <p:pic>
          <p:nvPicPr>
            <p:cNvPr id="16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3486"/>
              <a:ext cx="9422" cy="7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356" y="4140"/>
              <a:ext cx="106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596" y="7920"/>
              <a:ext cx="118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7020" y="7920"/>
              <a:ext cx="84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AR(1):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6A5ACD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63410" y="1303869"/>
            <a:ext cx="970981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ϕ</a:t>
            </a:r>
            <a:r>
              <a:rPr lang="en-US" sz="2200" i="1" dirty="0">
                <a:latin typeface="Times New Roman"/>
                <a:cs typeface="Times New Roman"/>
              </a:rPr>
              <a:t>=0.4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5157" y="4105275"/>
            <a:ext cx="759384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ϕ</a:t>
            </a:r>
            <a:r>
              <a:rPr lang="en-US" sz="2200" i="1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1139" y="4105275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ϕ</a:t>
            </a:r>
            <a:r>
              <a:rPr lang="en-US" sz="2200" i="1" dirty="0">
                <a:latin typeface="Times New Roman"/>
                <a:cs typeface="Times New Roman"/>
              </a:rPr>
              <a:t>=0.95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8224" y="2675442"/>
            <a:ext cx="970981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ϕ</a:t>
            </a:r>
            <a:r>
              <a:rPr lang="en-US" sz="2200" i="1" dirty="0">
                <a:latin typeface="Times New Roman"/>
                <a:cs typeface="Times New Roman"/>
              </a:rPr>
              <a:t>=0.7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18447</TotalTime>
  <Words>968</Words>
  <Application>Microsoft Office PowerPoint</Application>
  <PresentationFormat>On-screen Show (4:3)</PresentationFormat>
  <Paragraphs>242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Lucida Sans Typewriter</vt:lpstr>
      <vt:lpstr>Times New Roman</vt:lpstr>
      <vt:lpstr>Wingdings</vt:lpstr>
      <vt:lpstr>Office Theme</vt:lpstr>
      <vt:lpstr>Equation</vt:lpstr>
      <vt:lpstr>Document</vt:lpstr>
      <vt:lpstr>Economics 144 Economic Forecasting   </vt:lpstr>
      <vt:lpstr>Today’s Class </vt:lpstr>
      <vt:lpstr>Cycles 1 of 3  </vt:lpstr>
      <vt:lpstr>Cycles 2 of 3  </vt:lpstr>
      <vt:lpstr>Cycles 3 of 3  </vt:lpstr>
      <vt:lpstr>Autoregressive Models</vt:lpstr>
      <vt:lpstr>Autoregressive Models</vt:lpstr>
      <vt:lpstr>Autoregressive Models Example: AR(1) Process</vt:lpstr>
      <vt:lpstr>AR(1): Yt = c +ϕYt-1 + εt  </vt:lpstr>
      <vt:lpstr>Autoregressive Models Example: AR(1) Process</vt:lpstr>
      <vt:lpstr>Autocorrelation Functions of  Simulated AR(1) Processes</vt:lpstr>
      <vt:lpstr>Autoregressive Models Example: AR(1) Process</vt:lpstr>
      <vt:lpstr>Autoregressive Models Example: AR(1) Process</vt:lpstr>
      <vt:lpstr>Autoregressive Models Forecasting in an AR(1) Process</vt:lpstr>
      <vt:lpstr>Autoregressive Models Forecasting in an AR(1) Process</vt:lpstr>
      <vt:lpstr>Autoregressive Models Forecasting in an AR(1) Process</vt:lpstr>
      <vt:lpstr>Autoregressive Models Example: AR(2) Process</vt:lpstr>
      <vt:lpstr>Autoregressive Models Example: AR(2) Process</vt:lpstr>
      <vt:lpstr>Autoregressive Models Example: AR(2) Process</vt:lpstr>
      <vt:lpstr>Autoregressive Models Example: AR(2) Process</vt:lpstr>
      <vt:lpstr>Multistep Forecast of the U.S. Inflation Rate</vt:lpstr>
      <vt:lpstr>Autoregressive Models Example: AR(2) Process</vt:lpstr>
      <vt:lpstr>Autoregressive Models AR(P) Process</vt:lpstr>
      <vt:lpstr>Autoregressive Models Forecasting in an AR(p) Process</vt:lpstr>
      <vt:lpstr>Autoregressive Models Forecasting in an AR(p) Process</vt:lpstr>
      <vt:lpstr>Moving Average Models Example: AR(p) Process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492</cp:revision>
  <dcterms:created xsi:type="dcterms:W3CDTF">2015-04-26T20:34:39Z</dcterms:created>
  <dcterms:modified xsi:type="dcterms:W3CDTF">2018-04-24T19:13:06Z</dcterms:modified>
</cp:coreProperties>
</file>