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pdf" ContentType="application/pdf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86" r:id="rId4"/>
    <p:sldId id="287" r:id="rId5"/>
    <p:sldId id="289" r:id="rId6"/>
    <p:sldId id="288" r:id="rId7"/>
    <p:sldId id="290" r:id="rId8"/>
    <p:sldId id="293" r:id="rId9"/>
    <p:sldId id="291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4" r:id="rId20"/>
    <p:sldId id="305" r:id="rId21"/>
    <p:sldId id="306" r:id="rId22"/>
    <p:sldId id="307" r:id="rId23"/>
    <p:sldId id="308" r:id="rId24"/>
    <p:sldId id="310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  <a:srgbClr val="6A5ACD"/>
    <a:srgbClr val="006400"/>
    <a:srgbClr val="9932CC"/>
    <a:srgbClr val="B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84641" autoAdjust="0"/>
  </p:normalViewPr>
  <p:slideViewPr>
    <p:cSldViewPr snapToGrid="0" snapToObjects="1">
      <p:cViewPr>
        <p:scale>
          <a:sx n="68" d="100"/>
          <a:sy n="68" d="100"/>
        </p:scale>
        <p:origin x="14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21.wmf"/><Relationship Id="rId7" Type="http://schemas.openxmlformats.org/officeDocument/2006/relationships/image" Target="../media/image19.wmf"/><Relationship Id="rId2" Type="http://schemas.openxmlformats.org/officeDocument/2006/relationships/image" Target="../media/image20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16.wmf"/><Relationship Id="rId4" Type="http://schemas.openxmlformats.org/officeDocument/2006/relationships/image" Target="../media/image22.wmf"/><Relationship Id="rId9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8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Time series sample: Observations over time </a:t>
            </a:r>
          </a:p>
          <a:p>
            <a:r>
              <a:rPr lang="en-MY" dirty="0"/>
              <a:t>Main reason why returns is a better times series: the distribution/you can do a mean reversion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8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-Can see a pattern that it reverts back to the mean</a:t>
            </a:r>
          </a:p>
          <a:p>
            <a:r>
              <a:rPr lang="en-MY" dirty="0"/>
              <a:t>-for trend space, you would want to note the momentum, whereas for the returns, you would want to know how frequent it happens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90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-usually we want to model series that are stationary</a:t>
            </a:r>
          </a:p>
          <a:p>
            <a:r>
              <a:rPr lang="en-MY" dirty="0"/>
              <a:t>-for stationary distributions, the distribution might be diff, the mean is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18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-You need to satisfy the variance as well. </a:t>
            </a:r>
          </a:p>
          <a:p>
            <a:r>
              <a:rPr lang="en-MY" dirty="0"/>
              <a:t>-for iii) the covariance does not depend on what is the time, but only on the periods apart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93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-first difference = yt-yt-1</a:t>
            </a:r>
          </a:p>
          <a:p>
            <a:r>
              <a:rPr lang="en-MY" dirty="0"/>
              <a:t>-2) log(</a:t>
            </a:r>
            <a:r>
              <a:rPr lang="en-MY" dirty="0" err="1"/>
              <a:t>yt</a:t>
            </a:r>
            <a:r>
              <a:rPr lang="en-MY" dirty="0"/>
              <a:t>)-log(yt-1) = log(</a:t>
            </a:r>
            <a:r>
              <a:rPr lang="en-MY" dirty="0" err="1"/>
              <a:t>yt</a:t>
            </a:r>
            <a:r>
              <a:rPr lang="en-MY" dirty="0"/>
              <a:t>/yt-1), if you take the log, you preserve the variance since the volatility is more constant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09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34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-ACF is much better to deal with short term memory, since it teases out the short term dynamics</a:t>
            </a:r>
          </a:p>
          <a:p>
            <a:r>
              <a:rPr lang="en-MY" dirty="0"/>
              <a:t>-ACF though doesn’t work well with long term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9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-the </a:t>
            </a:r>
            <a:r>
              <a:rPr lang="en-MY" dirty="0" err="1"/>
              <a:t>dashlines</a:t>
            </a:r>
            <a:r>
              <a:rPr lang="en-MY" dirty="0"/>
              <a:t> are </a:t>
            </a:r>
            <a:r>
              <a:rPr lang="en-MY" dirty="0" err="1"/>
              <a:t>Bartnet</a:t>
            </a:r>
            <a:r>
              <a:rPr lang="en-MY" dirty="0"/>
              <a:t>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2394-9B94-6C42-A880-54EA72AD10F8}" type="datetime1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7C40-D859-E248-898D-7BCE506BB66E}" type="datetime1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74A6-51F0-3641-8616-2EE61A5D3104}" type="datetime1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28DE-102A-D047-886E-C93B2F8A65B5}" type="datetime1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6402-9A74-3F47-9DD9-4405863B5A57}" type="datetime1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B4BD-985A-5B49-B433-4E51C7C63260}" type="datetime1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3D3F-9349-F947-881E-B7EF64F784DB}" type="datetime1">
              <a:rPr lang="en-US" smtClean="0"/>
              <a:pPr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B923-B08F-3C4C-9CFE-7CA7480EF7AB}" type="datetime1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8E36-B689-8A45-AE90-7E9082BF2259}" type="datetime1">
              <a:rPr lang="en-US" smtClean="0"/>
              <a:pPr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7940-26DC-C742-89FD-1119B315FD35}" type="datetime1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2E9-4DBE-124B-B9E1-B8B8FBBAC1AA}" type="datetime1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ED531-6584-584F-9DAA-D637EB75A456}" type="datetime1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19.wmf"/><Relationship Id="rId3" Type="http://schemas.openxmlformats.org/officeDocument/2006/relationships/image" Target="../media/image21.pdf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15.wmf"/><Relationship Id="rId4" Type="http://schemas.openxmlformats.org/officeDocument/2006/relationships/image" Target="../media/image25.png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df"/><Relationship Id="rId7" Type="http://schemas.openxmlformats.org/officeDocument/2006/relationships/image" Target="../media/image27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df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9.pd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1.pd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d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47.png"/><Relationship Id="rId5" Type="http://schemas.openxmlformats.org/officeDocument/2006/relationships/image" Target="../media/image46.emf"/><Relationship Id="rId10" Type="http://schemas.openxmlformats.org/officeDocument/2006/relationships/image" Target="../media/image51.pdf"/><Relationship Id="rId4" Type="http://schemas.openxmlformats.org/officeDocument/2006/relationships/image" Target="../media/image36.emf"/><Relationship Id="rId9" Type="http://schemas.openxmlformats.org/officeDocument/2006/relationships/image" Target="../media/image4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d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55.pd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7.pd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9.pd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61.pd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d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19.wmf"/><Relationship Id="rId26" Type="http://schemas.openxmlformats.org/officeDocument/2006/relationships/oleObject" Target="../embeddings/oleObject26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4.wmf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1.bin"/><Relationship Id="rId25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8.bin"/><Relationship Id="rId24" Type="http://schemas.openxmlformats.org/officeDocument/2006/relationships/oleObject" Target="../embeddings/oleObject25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image" Target="../media/image15.wmf"/><Relationship Id="rId28" Type="http://schemas.openxmlformats.org/officeDocument/2006/relationships/oleObject" Target="../embeddings/oleObject28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23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7.wmf"/><Relationship Id="rId22" Type="http://schemas.openxmlformats.org/officeDocument/2006/relationships/oleObject" Target="../embeddings/oleObject24.bin"/><Relationship Id="rId27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19.wmf"/><Relationship Id="rId3" Type="http://schemas.openxmlformats.org/officeDocument/2006/relationships/image" Target="../media/image19.pdf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15.wmf"/><Relationship Id="rId4" Type="http://schemas.openxmlformats.org/officeDocument/2006/relationships/image" Target="../media/image24.png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/>
              <a:t>Economics 144</a:t>
            </a:r>
            <a:br>
              <a:rPr lang="en-US"/>
            </a:br>
            <a:r>
              <a:rPr lang="en-US" dirty="0"/>
              <a:t>Economic Forecasting	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13099"/>
            <a:ext cx="7302500" cy="2849563"/>
          </a:xfrm>
        </p:spPr>
        <p:txBody>
          <a:bodyPr>
            <a:normAutofit/>
          </a:bodyPr>
          <a:lstStyle/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2</a:t>
            </a:r>
          </a:p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Statistics and Time Series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Stationarity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rgbClr val="1F497D">
                    <a:lumMod val="60000"/>
                    <a:lumOff val="40000"/>
                  </a:srgbClr>
                </a:solidFill>
                <a:ea typeface="+mn-ea"/>
                <a:cs typeface="+mn-cs"/>
              </a:rPr>
              <a:t>3 of 4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000" dirty="0">
                <a:solidFill>
                  <a:srgbClr val="E46C0A"/>
                </a:solidFill>
              </a:rPr>
              <a:t>Def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First Order </a:t>
            </a:r>
            <a:r>
              <a:rPr lang="en-US" sz="3000" dirty="0">
                <a:solidFill>
                  <a:srgbClr val="6A5ACD"/>
                </a:solidFill>
              </a:rPr>
              <a:t>Weakly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Stationary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= All </a:t>
            </a:r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R.Vs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have the same means.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9" name="Picture 2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272133" y="2730500"/>
            <a:ext cx="4160520" cy="309953"/>
          </a:xfrm>
          <a:prstGeom prst="rect">
            <a:avLst/>
          </a:prstGeom>
        </p:spPr>
      </p:pic>
      <p:grpSp>
        <p:nvGrpSpPr>
          <p:cNvPr id="30" name="Group 40"/>
          <p:cNvGrpSpPr>
            <a:grpSpLocks noChangeAspect="1"/>
          </p:cNvGrpSpPr>
          <p:nvPr/>
        </p:nvGrpSpPr>
        <p:grpSpPr bwMode="auto">
          <a:xfrm>
            <a:off x="980727" y="3259706"/>
            <a:ext cx="6525192" cy="3255264"/>
            <a:chOff x="672" y="2216"/>
            <a:chExt cx="3752" cy="1912"/>
          </a:xfrm>
        </p:grpSpPr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2252" y="38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064" y="3907"/>
              <a:ext cx="30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 flipV="1">
              <a:off x="1064" y="2417"/>
              <a:ext cx="0" cy="1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>
              <a:off x="1629" y="2259"/>
              <a:ext cx="0" cy="1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2369" y="2216"/>
              <a:ext cx="0" cy="1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17"/>
            <p:cNvSpPr>
              <a:spLocks noChangeShapeType="1"/>
            </p:cNvSpPr>
            <p:nvPr/>
          </p:nvSpPr>
          <p:spPr bwMode="auto">
            <a:xfrm>
              <a:off x="3762" y="2459"/>
              <a:ext cx="0" cy="1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1629" y="3226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4188" y="3842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2521" y="3885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……………..</a:t>
              </a:r>
            </a:p>
          </p:txBody>
        </p:sp>
        <p:graphicFrame>
          <p:nvGraphicFramePr>
            <p:cNvPr id="40" name="Object 23"/>
            <p:cNvGraphicFramePr>
              <a:graphicFrameLocks noChangeAspect="1"/>
            </p:cNvGraphicFramePr>
            <p:nvPr/>
          </p:nvGraphicFramePr>
          <p:xfrm>
            <a:off x="672" y="2429"/>
            <a:ext cx="34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7" name="Equation" r:id="rId5" imgW="266400" imgH="228600" progId="Equation.3">
                    <p:embed/>
                  </p:oleObj>
                </mc:Choice>
                <mc:Fallback>
                  <p:oleObj name="Equation" r:id="rId5" imgW="266400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429"/>
                          <a:ext cx="348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24"/>
            <p:cNvGraphicFramePr>
              <a:graphicFrameLocks noChangeAspect="1"/>
            </p:cNvGraphicFramePr>
            <p:nvPr/>
          </p:nvGraphicFramePr>
          <p:xfrm>
            <a:off x="1354" y="3070"/>
            <a:ext cx="23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8" name="Equation" r:id="rId7" imgW="177480" imgH="215640" progId="Equation.3">
                    <p:embed/>
                  </p:oleObj>
                </mc:Choice>
                <mc:Fallback>
                  <p:oleObj name="Equation" r:id="rId7" imgW="177480" imgH="2156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3070"/>
                          <a:ext cx="232" cy="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25"/>
            <p:cNvGraphicFramePr>
              <a:graphicFrameLocks noChangeAspect="1"/>
            </p:cNvGraphicFramePr>
            <p:nvPr/>
          </p:nvGraphicFramePr>
          <p:xfrm>
            <a:off x="2152" y="3090"/>
            <a:ext cx="24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9" name="Equation" r:id="rId9" imgW="190440" imgH="215640" progId="Equation.3">
                    <p:embed/>
                  </p:oleObj>
                </mc:Choice>
                <mc:Fallback>
                  <p:oleObj name="Equation" r:id="rId9" imgW="190440" imgH="2156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3090"/>
                          <a:ext cx="248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26"/>
            <p:cNvGraphicFramePr>
              <a:graphicFrameLocks noChangeAspect="1"/>
            </p:cNvGraphicFramePr>
            <p:nvPr/>
          </p:nvGraphicFramePr>
          <p:xfrm>
            <a:off x="3514" y="3055"/>
            <a:ext cx="26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0" name="Equation" r:id="rId11" imgW="203040" imgH="215640" progId="Equation.3">
                    <p:embed/>
                  </p:oleObj>
                </mc:Choice>
                <mc:Fallback>
                  <p:oleObj name="Equation" r:id="rId11" imgW="203040" imgH="2156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4" y="3055"/>
                          <a:ext cx="265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27"/>
            <p:cNvGraphicFramePr>
              <a:graphicFrameLocks noChangeAspect="1"/>
            </p:cNvGraphicFramePr>
            <p:nvPr/>
          </p:nvGraphicFramePr>
          <p:xfrm>
            <a:off x="1424" y="2259"/>
            <a:ext cx="174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1" name="Equation" r:id="rId13" imgW="152280" imgH="215640" progId="Equation.3">
                    <p:embed/>
                  </p:oleObj>
                </mc:Choice>
                <mc:Fallback>
                  <p:oleObj name="Equation" r:id="rId13" imgW="152280" imgH="2156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2259"/>
                          <a:ext cx="174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8"/>
            <p:cNvGraphicFramePr>
              <a:graphicFrameLocks noChangeAspect="1"/>
            </p:cNvGraphicFramePr>
            <p:nvPr/>
          </p:nvGraphicFramePr>
          <p:xfrm>
            <a:off x="2195" y="2230"/>
            <a:ext cx="189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2" name="Equation" r:id="rId15" imgW="164880" imgH="215640" progId="Equation.3">
                    <p:embed/>
                  </p:oleObj>
                </mc:Choice>
                <mc:Fallback>
                  <p:oleObj name="Equation" r:id="rId15" imgW="16488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" y="2230"/>
                          <a:ext cx="189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19"/>
            <p:cNvGraphicFramePr>
              <a:graphicFrameLocks noChangeAspect="1"/>
            </p:cNvGraphicFramePr>
            <p:nvPr/>
          </p:nvGraphicFramePr>
          <p:xfrm>
            <a:off x="3544" y="2259"/>
            <a:ext cx="204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3" name="Equation" r:id="rId17" imgW="177480" imgH="215640" progId="Equation.3">
                    <p:embed/>
                  </p:oleObj>
                </mc:Choice>
                <mc:Fallback>
                  <p:oleObj name="Equation" r:id="rId17" imgW="177480" imgH="2156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4" y="2259"/>
                          <a:ext cx="204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2413" y="2684"/>
              <a:ext cx="479" cy="1193"/>
            </a:xfrm>
            <a:custGeom>
              <a:avLst/>
              <a:gdLst>
                <a:gd name="T0" fmla="*/ 0 w 528"/>
                <a:gd name="T1" fmla="*/ 0 h 1344"/>
                <a:gd name="T2" fmla="*/ 108 w 528"/>
                <a:gd name="T3" fmla="*/ 302 h 1344"/>
                <a:gd name="T4" fmla="*/ 395 w 528"/>
                <a:gd name="T5" fmla="*/ 437 h 1344"/>
                <a:gd name="T6" fmla="*/ 108 w 528"/>
                <a:gd name="T7" fmla="*/ 604 h 1344"/>
                <a:gd name="T8" fmla="*/ 0 w 528"/>
                <a:gd name="T9" fmla="*/ 940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344"/>
                <a:gd name="T17" fmla="*/ 528 w 528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344">
                  <a:moveTo>
                    <a:pt x="0" y="0"/>
                  </a:moveTo>
                  <a:cubicBezTo>
                    <a:pt x="28" y="164"/>
                    <a:pt x="56" y="328"/>
                    <a:pt x="144" y="432"/>
                  </a:cubicBezTo>
                  <a:cubicBezTo>
                    <a:pt x="232" y="536"/>
                    <a:pt x="528" y="552"/>
                    <a:pt x="528" y="624"/>
                  </a:cubicBezTo>
                  <a:cubicBezTo>
                    <a:pt x="528" y="696"/>
                    <a:pt x="232" y="744"/>
                    <a:pt x="144" y="864"/>
                  </a:cubicBezTo>
                  <a:cubicBezTo>
                    <a:pt x="56" y="984"/>
                    <a:pt x="28" y="1164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32"/>
            <p:cNvSpPr>
              <a:spLocks noChangeShapeType="1"/>
            </p:cNvSpPr>
            <p:nvPr/>
          </p:nvSpPr>
          <p:spPr bwMode="auto">
            <a:xfrm>
              <a:off x="2369" y="3238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33"/>
            <p:cNvSpPr>
              <a:spLocks noChangeShapeType="1"/>
            </p:cNvSpPr>
            <p:nvPr/>
          </p:nvSpPr>
          <p:spPr bwMode="auto">
            <a:xfrm>
              <a:off x="3762" y="3238"/>
              <a:ext cx="59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Text Box 34"/>
            <p:cNvSpPr txBox="1">
              <a:spLocks noChangeArrowheads="1"/>
            </p:cNvSpPr>
            <p:nvPr/>
          </p:nvSpPr>
          <p:spPr bwMode="auto">
            <a:xfrm>
              <a:off x="1501" y="38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1639" y="2301"/>
              <a:ext cx="573" cy="1576"/>
            </a:xfrm>
            <a:custGeom>
              <a:avLst/>
              <a:gdLst>
                <a:gd name="T0" fmla="*/ 66 w 632"/>
                <a:gd name="T1" fmla="*/ 0 h 1776"/>
                <a:gd name="T2" fmla="*/ 66 w 632"/>
                <a:gd name="T3" fmla="*/ 302 h 1776"/>
                <a:gd name="T4" fmla="*/ 352 w 632"/>
                <a:gd name="T5" fmla="*/ 637 h 1776"/>
                <a:gd name="T6" fmla="*/ 423 w 632"/>
                <a:gd name="T7" fmla="*/ 805 h 1776"/>
                <a:gd name="T8" fmla="*/ 66 w 632"/>
                <a:gd name="T9" fmla="*/ 905 h 1776"/>
                <a:gd name="T10" fmla="*/ 30 w 632"/>
                <a:gd name="T11" fmla="*/ 1241 h 17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2"/>
                <a:gd name="T19" fmla="*/ 0 h 1776"/>
                <a:gd name="T20" fmla="*/ 632 w 632"/>
                <a:gd name="T21" fmla="*/ 1776 h 17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2" h="1776">
                  <a:moveTo>
                    <a:pt x="88" y="0"/>
                  </a:moveTo>
                  <a:cubicBezTo>
                    <a:pt x="56" y="140"/>
                    <a:pt x="24" y="280"/>
                    <a:pt x="88" y="432"/>
                  </a:cubicBezTo>
                  <a:cubicBezTo>
                    <a:pt x="152" y="584"/>
                    <a:pt x="392" y="792"/>
                    <a:pt x="472" y="912"/>
                  </a:cubicBezTo>
                  <a:cubicBezTo>
                    <a:pt x="552" y="1032"/>
                    <a:pt x="632" y="1088"/>
                    <a:pt x="568" y="1152"/>
                  </a:cubicBezTo>
                  <a:cubicBezTo>
                    <a:pt x="504" y="1216"/>
                    <a:pt x="176" y="1192"/>
                    <a:pt x="88" y="1296"/>
                  </a:cubicBezTo>
                  <a:cubicBezTo>
                    <a:pt x="0" y="1400"/>
                    <a:pt x="20" y="1588"/>
                    <a:pt x="40" y="17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6"/>
            <p:cNvSpPr>
              <a:spLocks/>
            </p:cNvSpPr>
            <p:nvPr/>
          </p:nvSpPr>
          <p:spPr bwMode="auto">
            <a:xfrm>
              <a:off x="3749" y="3063"/>
              <a:ext cx="675" cy="724"/>
            </a:xfrm>
            <a:custGeom>
              <a:avLst/>
              <a:gdLst>
                <a:gd name="T0" fmla="*/ 48 w 744"/>
                <a:gd name="T1" fmla="*/ 0 h 816"/>
                <a:gd name="T2" fmla="*/ 550 w 744"/>
                <a:gd name="T3" fmla="*/ 134 h 816"/>
                <a:gd name="T4" fmla="*/ 84 w 744"/>
                <a:gd name="T5" fmla="*/ 234 h 816"/>
                <a:gd name="T6" fmla="*/ 48 w 744"/>
                <a:gd name="T7" fmla="*/ 57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816"/>
                <a:gd name="T14" fmla="*/ 744 w 744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816">
                  <a:moveTo>
                    <a:pt x="64" y="0"/>
                  </a:moveTo>
                  <a:cubicBezTo>
                    <a:pt x="396" y="68"/>
                    <a:pt x="728" y="136"/>
                    <a:pt x="736" y="192"/>
                  </a:cubicBezTo>
                  <a:cubicBezTo>
                    <a:pt x="744" y="248"/>
                    <a:pt x="224" y="232"/>
                    <a:pt x="112" y="336"/>
                  </a:cubicBezTo>
                  <a:cubicBezTo>
                    <a:pt x="0" y="440"/>
                    <a:pt x="32" y="628"/>
                    <a:pt x="64" y="8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Text Box 39"/>
            <p:cNvSpPr txBox="1">
              <a:spLocks noChangeArrowheads="1"/>
            </p:cNvSpPr>
            <p:nvPr/>
          </p:nvSpPr>
          <p:spPr bwMode="auto">
            <a:xfrm>
              <a:off x="3648" y="389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Stationarity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rgbClr val="1F497D">
                    <a:lumMod val="60000"/>
                    <a:lumOff val="40000"/>
                  </a:srgbClr>
                </a:solidFill>
                <a:ea typeface="+mn-ea"/>
                <a:cs typeface="+mn-cs"/>
              </a:rPr>
              <a:t>4 of 4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000" dirty="0">
                <a:solidFill>
                  <a:srgbClr val="E46C0A"/>
                </a:solidFill>
              </a:rPr>
              <a:t>Def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3000" dirty="0">
                <a:solidFill>
                  <a:srgbClr val="6A5ACD"/>
                </a:solidFill>
              </a:rPr>
              <a:t>Second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Order </a:t>
            </a:r>
            <a:r>
              <a:rPr lang="en-US" sz="3000" dirty="0">
                <a:solidFill>
                  <a:srgbClr val="6A5ACD"/>
                </a:solidFill>
              </a:rPr>
              <a:t>Weakly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Stationary 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= </a:t>
            </a:r>
            <a:r>
              <a:rPr lang="en-US" sz="3000" i="1" dirty="0">
                <a:solidFill>
                  <a:srgbClr val="B22222"/>
                </a:solidFill>
              </a:rPr>
              <a:t>Covariance Stationary</a:t>
            </a:r>
            <a:endParaRPr lang="en-US" sz="2600" i="1" dirty="0">
              <a:solidFill>
                <a:srgbClr val="B22222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lvl="1" indent="-571500">
              <a:buClr>
                <a:prstClr val="black">
                  <a:lumMod val="65000"/>
                  <a:lumOff val="35000"/>
                </a:prstClr>
              </a:buClr>
              <a:buFont typeface="+mj-lt"/>
              <a:buAutoNum type="romanLcPeriod"/>
            </a:pP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Means:</a:t>
            </a:r>
          </a:p>
          <a:p>
            <a:pPr marL="971550" lvl="1" indent="-571500">
              <a:buClr>
                <a:prstClr val="black">
                  <a:lumMod val="65000"/>
                  <a:lumOff val="35000"/>
                </a:prstClr>
              </a:buClr>
              <a:buFont typeface="+mj-lt"/>
              <a:buAutoNum type="romanLcPeriod"/>
            </a:pP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971550" lvl="1" indent="-571500">
              <a:buClr>
                <a:prstClr val="black">
                  <a:lumMod val="65000"/>
                  <a:lumOff val="35000"/>
                </a:prstClr>
              </a:buClr>
              <a:buFont typeface="+mj-lt"/>
              <a:buAutoNum type="romanLcPeriod"/>
            </a:pP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Variances:</a:t>
            </a:r>
          </a:p>
          <a:p>
            <a:pPr marL="971550" lvl="1" indent="-571500">
              <a:buClr>
                <a:prstClr val="black">
                  <a:lumMod val="65000"/>
                  <a:lumOff val="35000"/>
                </a:prstClr>
              </a:buClr>
              <a:buFont typeface="+mj-lt"/>
              <a:buAutoNum type="romanLcPeriod"/>
            </a:pP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971550" lvl="1" indent="-571500">
              <a:buClr>
                <a:prstClr val="black">
                  <a:lumMod val="65000"/>
                  <a:lumOff val="35000"/>
                </a:prstClr>
              </a:buClr>
              <a:buFont typeface="+mj-lt"/>
              <a:buAutoNum type="romanLcPeriod"/>
            </a:pP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Time Independent </a:t>
            </a:r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</a:rPr>
              <a:t>Covariances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4" name="Picture 5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509692" y="4279905"/>
            <a:ext cx="2730500" cy="3810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895091" y="3472929"/>
            <a:ext cx="4937760" cy="514350"/>
          </a:xfrm>
          <a:prstGeom prst="rect">
            <a:avLst/>
          </a:prstGeom>
        </p:spPr>
      </p:pic>
      <p:pic>
        <p:nvPicPr>
          <p:cNvPr id="56" name="Picture 5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2514090" y="2692409"/>
            <a:ext cx="5266944" cy="49528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117601" y="5456024"/>
            <a:ext cx="7054859" cy="769441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strength of the linear association between the two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R.Vs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only depends on how many periods (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apart they are.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rot="5400000" flipH="1" flipV="1">
            <a:off x="7502514" y="4939425"/>
            <a:ext cx="710454" cy="322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 flipH="1" flipV="1">
            <a:off x="5443936" y="4939425"/>
            <a:ext cx="710454" cy="322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Transformations of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Nonstationary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>
                <a:solidFill>
                  <a:srgbClr val="E46C0A"/>
                </a:solidFill>
              </a:rPr>
              <a:t>Q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Can we find a transformation of {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 such that the resulting  process is: 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(1) first order weakly stationary? 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Take the </a:t>
            </a:r>
            <a:r>
              <a:rPr lang="en-US" dirty="0">
                <a:solidFill>
                  <a:srgbClr val="B22222"/>
                </a:solidFill>
              </a:rPr>
              <a:t>first difference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data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(2) second order weakly stationary?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>
                <a:solidFill>
                  <a:srgbClr val="E46C0A"/>
                </a:solidFill>
              </a:rPr>
              <a:t>Yes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Take the </a:t>
            </a:r>
            <a:r>
              <a:rPr lang="en-US" dirty="0">
                <a:solidFill>
                  <a:srgbClr val="B22222"/>
                </a:solidFill>
              </a:rPr>
              <a:t>log of {</a:t>
            </a:r>
            <a:r>
              <a:rPr lang="en-US" dirty="0" err="1">
                <a:solidFill>
                  <a:srgbClr val="B22222"/>
                </a:solidFill>
              </a:rPr>
              <a:t>y</a:t>
            </a:r>
            <a:r>
              <a:rPr lang="en-US" baseline="-25000" dirty="0" err="1">
                <a:solidFill>
                  <a:srgbClr val="B22222"/>
                </a:solidFill>
              </a:rPr>
              <a:t>T</a:t>
            </a:r>
            <a:r>
              <a:rPr lang="en-US" dirty="0">
                <a:solidFill>
                  <a:srgbClr val="B22222"/>
                </a:solidFill>
              </a:rPr>
              <a:t>}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then take the first difference of this transformed series.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>
                <a:solidFill>
                  <a:srgbClr val="6A5ACD"/>
                </a:solidFill>
                <a:sym typeface="Wingdings"/>
              </a:rPr>
              <a:t>Interpretation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: Economic returns or growth rates.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Lag Operator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3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6A5ACD"/>
                </a:solidFill>
              </a:rPr>
              <a:t>Lag </a:t>
            </a:r>
            <a:r>
              <a:rPr lang="en-US" sz="2800" dirty="0" err="1">
                <a:solidFill>
                  <a:srgbClr val="6A5ACD"/>
                </a:solidFill>
              </a:rPr>
              <a:t>Operator(</a:t>
            </a:r>
            <a:r>
              <a:rPr lang="en-US" sz="2800" i="1" dirty="0" err="1">
                <a:solidFill>
                  <a:srgbClr val="6A5ACD"/>
                </a:solidFill>
                <a:latin typeface="Times New Roman"/>
                <a:cs typeface="Times New Roman"/>
              </a:rPr>
              <a:t>L</a:t>
            </a:r>
            <a:r>
              <a:rPr lang="en-US" sz="2800" dirty="0">
                <a:solidFill>
                  <a:srgbClr val="6A5ACD"/>
                </a:solidFill>
              </a:rPr>
              <a:t>)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Is a linear operator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such that for any value of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dirty="0">
                <a:solidFill>
                  <a:srgbClr val="595959"/>
                </a:solidFill>
              </a:rPr>
              <a:t> :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=y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t-1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.</a:t>
            </a:r>
          </a:p>
          <a:p>
            <a:endParaRPr lang="en-US" sz="2800" i="1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solidFill>
                  <a:srgbClr val="595959"/>
                </a:solidFill>
                <a:cs typeface="Times New Roman"/>
              </a:rPr>
              <a:t>In general, for </a:t>
            </a:r>
            <a:r>
              <a:rPr lang="en-US" sz="2800" i="1" dirty="0" err="1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-peri</a:t>
            </a:r>
            <a:r>
              <a:rPr lang="en-US" sz="2800" i="1" dirty="0">
                <a:solidFill>
                  <a:srgbClr val="31859C"/>
                </a:solidFill>
                <a:latin typeface="Times New Roman"/>
                <a:cs typeface="Times New Roman"/>
              </a:rPr>
              <a:t>ods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sz="2800" i="1" baseline="30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=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t-m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.</a:t>
            </a:r>
          </a:p>
          <a:p>
            <a:endParaRPr lang="en-US" sz="2800" i="1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solidFill>
                  <a:srgbClr val="6A5ACD"/>
                </a:solidFill>
                <a:cs typeface="Times New Roman"/>
              </a:rPr>
              <a:t>Polynomial Lag Operator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B(L) =b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0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b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 +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Wingdings"/>
                <a:cs typeface="Times New Roman"/>
              </a:rPr>
              <a:t>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Wingdings"/>
                <a:cs typeface="Times New Roman"/>
              </a:rPr>
              <a:t>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sz="2800" i="1" baseline="30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</a:t>
            </a:r>
            <a:endParaRPr lang="en-US" sz="2800" i="1" baseline="300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2800" dirty="0">
                <a:solidFill>
                  <a:srgbClr val="6A5ACD"/>
                </a:solidFill>
                <a:cs typeface="Times New Roman"/>
              </a:rPr>
              <a:t>First Difference Operator (</a:t>
            </a:r>
            <a:r>
              <a:rPr lang="en-US" sz="2800" dirty="0" err="1">
                <a:solidFill>
                  <a:srgbClr val="6A5ACD"/>
                </a:solidFill>
                <a:latin typeface="Times New Roman"/>
                <a:cs typeface="Times New Roman"/>
              </a:rPr>
              <a:t>Δ</a:t>
            </a:r>
            <a:r>
              <a:rPr lang="en-US" sz="2800" dirty="0">
                <a:solidFill>
                  <a:srgbClr val="6A5ACD"/>
                </a:solidFill>
                <a:cs typeface="Times New Roman"/>
              </a:rPr>
              <a:t>)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Δ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=(1-L)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y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-y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Lag Operator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3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6A5ACD"/>
                </a:solidFill>
                <a:cs typeface="Times New Roman"/>
              </a:rPr>
              <a:t>Distributed Lag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Consider a second-order lag operator such as (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1+0.5L + 0.8L</a:t>
            </a:r>
            <a:r>
              <a:rPr lang="en-US" sz="28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  <a:sym typeface="Wingdings"/>
            </a:endParaRP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	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1+0.5L + 0.8L</a:t>
            </a:r>
            <a:r>
              <a:rPr lang="en-US" sz="28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+ 0.5y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+0.8y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t-2</a:t>
            </a:r>
          </a:p>
          <a:p>
            <a:pPr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2800" dirty="0">
                <a:solidFill>
                  <a:srgbClr val="6A5ACD"/>
                </a:solidFill>
                <a:cs typeface="Times New Roman"/>
              </a:rPr>
              <a:t>Infinite-Order Lag Operator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2800" dirty="0">
                <a:solidFill>
                  <a:srgbClr val="FF6600"/>
                </a:solidFill>
                <a:cs typeface="Times New Roman"/>
              </a:rPr>
              <a:t>Example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Infinite distributed lag of current and past shocks: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24" name="Picture 2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74776" y="3941668"/>
            <a:ext cx="5678424" cy="905643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043178" y="5846757"/>
            <a:ext cx="5943600" cy="7635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6803" y="5900862"/>
            <a:ext cx="536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Lag Operator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of 3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676388"/>
            <a:ext cx="60960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471342" y="1332973"/>
            <a:ext cx="24466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6A5ACD"/>
                </a:solidFill>
              </a:rPr>
              <a:t>Dow Jones Index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38133" y="4148665"/>
            <a:ext cx="4414312" cy="2510886"/>
            <a:chOff x="4538133" y="4148665"/>
            <a:chExt cx="4414312" cy="2510886"/>
          </a:xfrm>
        </p:grpSpPr>
        <p:sp>
          <p:nvSpPr>
            <p:cNvPr id="16" name="Rectangle 15"/>
            <p:cNvSpPr/>
            <p:nvPr/>
          </p:nvSpPr>
          <p:spPr>
            <a:xfrm>
              <a:off x="4538133" y="4148665"/>
              <a:ext cx="2929467" cy="2510886"/>
            </a:xfrm>
            <a:prstGeom prst="rect">
              <a:avLst/>
            </a:prstGeom>
            <a:noFill/>
            <a:ln w="317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20004" y="4944516"/>
              <a:ext cx="1332441" cy="707886"/>
            </a:xfrm>
            <a:prstGeom prst="rect">
              <a:avLst/>
            </a:prstGeom>
            <a:noFill/>
            <a:ln w="25400">
              <a:solidFill>
                <a:srgbClr val="B2222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Covariance </a:t>
              </a:r>
            </a:p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Stationary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Autocorrelation Functions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9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2600" dirty="0" err="1">
                <a:solidFill>
                  <a:srgbClr val="6A5ACD"/>
                </a:solidFill>
              </a:rPr>
              <a:t>Autocovariance</a:t>
            </a:r>
            <a:r>
              <a:rPr lang="en-US" sz="2600" dirty="0">
                <a:solidFill>
                  <a:srgbClr val="6A5ACD"/>
                </a:solidFill>
              </a:rPr>
              <a:t> Function (</a:t>
            </a:r>
            <a:r>
              <a:rPr lang="en-US" sz="2600" i="1" dirty="0" err="1">
                <a:solidFill>
                  <a:srgbClr val="6A5ACD"/>
                </a:solidFill>
                <a:latin typeface="Times New Roman"/>
                <a:cs typeface="Times New Roman"/>
              </a:rPr>
              <a:t>γ(t,k</a:t>
            </a:r>
            <a:r>
              <a:rPr lang="en-US" sz="2600" i="1" dirty="0">
                <a:solidFill>
                  <a:srgbClr val="6A5ACD"/>
                </a:solidFill>
                <a:latin typeface="Times New Roman"/>
                <a:cs typeface="Times New Roman"/>
              </a:rPr>
              <a:t>)</a:t>
            </a:r>
            <a:r>
              <a:rPr lang="en-US" sz="2600" dirty="0">
                <a:solidFill>
                  <a:srgbClr val="6A5ACD"/>
                </a:solidFill>
              </a:rPr>
              <a:t>)</a:t>
            </a:r>
            <a:r>
              <a:rPr lang="en-US" sz="2600" dirty="0">
                <a:solidFill>
                  <a:srgbClr val="595959"/>
                </a:solidFill>
              </a:rPr>
              <a:t>: </a:t>
            </a:r>
            <a:r>
              <a:rPr lang="en-US" sz="2600" dirty="0" err="1">
                <a:solidFill>
                  <a:srgbClr val="595959"/>
                </a:solidFill>
              </a:rPr>
              <a:t>Autocovariance</a:t>
            </a:r>
            <a:r>
              <a:rPr lang="en-US" sz="2600" dirty="0">
                <a:solidFill>
                  <a:srgbClr val="595959"/>
                </a:solidFill>
              </a:rPr>
              <a:t> at displacement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k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>
                <a:solidFill>
                  <a:srgbClr val="595959"/>
                </a:solidFill>
                <a:cs typeface="Times New Roman"/>
              </a:rPr>
              <a:t>is the covariance between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>
                <a:solidFill>
                  <a:srgbClr val="595959"/>
                </a:solidFill>
                <a:cs typeface="Times New Roman"/>
              </a:rPr>
              <a:t>and 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t-k</a:t>
            </a: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.</a:t>
            </a:r>
          </a:p>
          <a:p>
            <a:pPr marL="285750" indent="-285750">
              <a:buNone/>
            </a:pP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	    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γ(t,k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cov(y</a:t>
            </a:r>
            <a:r>
              <a:rPr lang="en-US" sz="2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t-k</a:t>
            </a:r>
            <a:r>
              <a:rPr lang="en-US" sz="2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=E [(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μ)(y</a:t>
            </a:r>
            <a:r>
              <a:rPr lang="en-US" sz="2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t-k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)]</a:t>
            </a:r>
            <a:endParaRPr lang="en-US" sz="2600" dirty="0">
              <a:solidFill>
                <a:srgbClr val="595959"/>
              </a:solidFill>
            </a:endParaRPr>
          </a:p>
          <a:p>
            <a:pPr lvl="1"/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Note</a:t>
            </a:r>
            <a:r>
              <a:rPr lang="en-US" sz="2600" dirty="0">
                <a:solidFill>
                  <a:srgbClr val="595959"/>
                </a:solidFill>
              </a:rPr>
              <a:t>: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γ(t,k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γ(k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),</a:t>
            </a:r>
            <a:r>
              <a:rPr lang="en-US" sz="2600" dirty="0">
                <a:solidFill>
                  <a:srgbClr val="595959"/>
                </a:solidFill>
              </a:rPr>
              <a:t>     </a:t>
            </a:r>
            <a:r>
              <a:rPr lang="en-US" sz="26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>
                <a:solidFill>
                  <a:srgbClr val="595959"/>
                </a:solidFill>
              </a:rPr>
              <a:t>(if the covariance of the series is stable over time).</a:t>
            </a:r>
            <a:endParaRPr lang="en-US" sz="26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>
              <a:buNone/>
            </a:pPr>
            <a:endParaRPr lang="en-US" sz="2800" dirty="0">
              <a:solidFill>
                <a:srgbClr val="595959"/>
              </a:solidFill>
            </a:endParaRPr>
          </a:p>
          <a:p>
            <a:r>
              <a:rPr lang="en-US" sz="2800" dirty="0">
                <a:solidFill>
                  <a:srgbClr val="595959"/>
                </a:solidFill>
              </a:rPr>
              <a:t>Properties of the </a:t>
            </a:r>
            <a:r>
              <a:rPr lang="en-US" sz="2800" dirty="0" err="1">
                <a:solidFill>
                  <a:srgbClr val="595959"/>
                </a:solidFill>
              </a:rPr>
              <a:t>autocovariance</a:t>
            </a:r>
            <a:r>
              <a:rPr lang="en-US" sz="2800" dirty="0">
                <a:solidFill>
                  <a:srgbClr val="595959"/>
                </a:solidFill>
              </a:rPr>
              <a:t> function: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γ(k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γ(-k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),   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symmetric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depends only on displacement)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(ii)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γ(0) =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cov(y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var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(iii) max [ |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γ(k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| ] &lt;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γ(0)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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if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γ(0)&lt;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γ(k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&lt;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069164" y="4652385"/>
            <a:ext cx="237744" cy="30567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623057" y="2945531"/>
            <a:ext cx="237744" cy="3056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Autocorrelation Functions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9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>
                <a:solidFill>
                  <a:srgbClr val="6A5ACD"/>
                </a:solidFill>
              </a:rPr>
              <a:t>Autocorrelation Function (</a:t>
            </a:r>
            <a:r>
              <a:rPr lang="en-US" dirty="0" err="1">
                <a:solidFill>
                  <a:srgbClr val="6A5ACD"/>
                </a:solidFill>
              </a:rPr>
              <a:t>ρ</a:t>
            </a:r>
            <a:r>
              <a:rPr lang="en-US" dirty="0">
                <a:solidFill>
                  <a:srgbClr val="6A5ACD"/>
                </a:solidFill>
              </a:rPr>
              <a:t> </a:t>
            </a:r>
            <a:r>
              <a:rPr lang="en-US" i="1" baseline="-25000" dirty="0" err="1">
                <a:solidFill>
                  <a:srgbClr val="6A5ACD"/>
                </a:solidFill>
                <a:latin typeface="Times New Roman"/>
                <a:cs typeface="Times New Roman"/>
              </a:rPr>
              <a:t>Yt,Yt-k</a:t>
            </a:r>
            <a:r>
              <a:rPr lang="en-US" dirty="0">
                <a:solidFill>
                  <a:srgbClr val="6A5ACD"/>
                </a:solidFill>
              </a:rPr>
              <a:t>)</a:t>
            </a:r>
            <a:r>
              <a:rPr lang="en-US" dirty="0">
                <a:solidFill>
                  <a:srgbClr val="595959"/>
                </a:solidFill>
              </a:rPr>
              <a:t>: </a:t>
            </a:r>
            <a:r>
              <a:rPr lang="en-US" dirty="0">
                <a:solidFill>
                  <a:srgbClr val="B22222"/>
                </a:solidFill>
              </a:rPr>
              <a:t>ACF</a:t>
            </a:r>
            <a:r>
              <a:rPr lang="en-US" dirty="0">
                <a:solidFill>
                  <a:srgbClr val="595959"/>
                </a:solidFill>
              </a:rPr>
              <a:t> </a:t>
            </a:r>
          </a:p>
          <a:p>
            <a:pPr marL="285750" indent="-285750">
              <a:buNone/>
            </a:pPr>
            <a:r>
              <a:rPr lang="en-US" dirty="0">
                <a:solidFill>
                  <a:srgbClr val="595959"/>
                </a:solidFill>
              </a:rPr>
              <a:t>Normalized </a:t>
            </a:r>
            <a:r>
              <a:rPr lang="en-US" dirty="0" err="1">
                <a:solidFill>
                  <a:srgbClr val="595959"/>
                </a:solidFill>
              </a:rPr>
              <a:t>autocovariance</a:t>
            </a:r>
            <a:r>
              <a:rPr lang="en-US" dirty="0">
                <a:solidFill>
                  <a:srgbClr val="595959"/>
                </a:solidFill>
              </a:rPr>
              <a:t>. Does not have any units, therefore it is easier to interpret</a:t>
            </a:r>
            <a:r>
              <a:rPr lang="en-US" sz="2595" i="1" dirty="0">
                <a:solidFill>
                  <a:srgbClr val="595959"/>
                </a:solidFill>
                <a:latin typeface="Times New Roman"/>
                <a:cs typeface="Times New Roman"/>
              </a:rPr>
              <a:t>.</a:t>
            </a:r>
          </a:p>
          <a:p>
            <a:pPr marL="285750" indent="-285750">
              <a:buNone/>
            </a:pPr>
            <a:r>
              <a:rPr lang="en-US" sz="26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endParaRPr lang="en-US" sz="2800" dirty="0">
              <a:solidFill>
                <a:srgbClr val="595959"/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02325" y="3249606"/>
            <a:ext cx="5001768" cy="15462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3740" y="4581491"/>
            <a:ext cx="2963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E46C0A"/>
                </a:solidFill>
              </a:rPr>
              <a:t>Correlation Coefficients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2214297" y="3561518"/>
            <a:ext cx="474133" cy="15996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66011" y="5283158"/>
            <a:ext cx="3986991" cy="1165105"/>
            <a:chOff x="1084542" y="4507563"/>
            <a:chExt cx="3986991" cy="1165105"/>
          </a:xfrm>
        </p:grpSpPr>
        <p:grpSp>
          <p:nvGrpSpPr>
            <p:cNvPr id="13" name="Group 11"/>
            <p:cNvGrpSpPr/>
            <p:nvPr/>
          </p:nvGrpSpPr>
          <p:grpSpPr>
            <a:xfrm>
              <a:off x="1084542" y="4592228"/>
              <a:ext cx="3986990" cy="954107"/>
              <a:chOff x="3877733" y="4296438"/>
              <a:chExt cx="3986990" cy="954107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877733" y="4538133"/>
                <a:ext cx="39869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595959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err="1">
                    <a:solidFill>
                      <a:srgbClr val="595959"/>
                    </a:solidFill>
                    <a:latin typeface="Times New Roman"/>
                    <a:cs typeface="Times New Roman"/>
                  </a:rPr>
                  <a:t>ρ</a:t>
                </a:r>
                <a:r>
                  <a:rPr lang="en-US" sz="2800" i="1" baseline="-25000" dirty="0" err="1">
                    <a:solidFill>
                      <a:srgbClr val="595959"/>
                    </a:solidFill>
                    <a:latin typeface="Times New Roman"/>
                    <a:cs typeface="Times New Roman"/>
                  </a:rPr>
                  <a:t>k</a:t>
                </a:r>
                <a:r>
                  <a:rPr lang="en-US" sz="2800" dirty="0">
                    <a:solidFill>
                      <a:srgbClr val="595959"/>
                    </a:solidFill>
                  </a:rPr>
                  <a:t>  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           , </a:t>
                </a:r>
                <a:r>
                  <a:rPr lang="en-US" sz="2800" i="1" dirty="0" err="1">
                    <a:solidFill>
                      <a:srgbClr val="595959"/>
                    </a:solidFill>
                    <a:latin typeface="Times New Roman"/>
                    <a:cs typeface="Times New Roman"/>
                  </a:rPr>
                  <a:t>k</a:t>
                </a:r>
                <a:r>
                  <a:rPr lang="en-US" sz="2800" i="1" dirty="0">
                    <a:solidFill>
                      <a:srgbClr val="595959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dirty="0">
                    <a:solidFill>
                      <a:srgbClr val="595959"/>
                    </a:solidFill>
                    <a:cs typeface="Times New Roman"/>
                  </a:rPr>
                  <a:t>= 0,1, 2, …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904282" y="4296438"/>
                <a:ext cx="49885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i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/>
                    <a:cs typeface="Times New Roman"/>
                  </a:rPr>
                  <a:t>γ</a:t>
                </a:r>
                <a:r>
                  <a:rPr lang="en-US" sz="2800" i="1" baseline="-25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/>
                    <a:cs typeface="Times New Roman"/>
                  </a:rPr>
                  <a:t>k</a:t>
                </a:r>
                <a:endParaRPr lang="en-US" sz="2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US" sz="2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/>
                    <a:cs typeface="Times New Roman"/>
                  </a:rPr>
                  <a:t>γ</a:t>
                </a:r>
                <a:r>
                  <a:rPr lang="en-US" sz="2800" i="1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/>
                    <a:cs typeface="Times New Roman"/>
                  </a:rPr>
                  <a:t>0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V="1">
                <a:off x="4768199" y="4861452"/>
                <a:ext cx="771022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1084543" y="4507563"/>
              <a:ext cx="3986990" cy="1165105"/>
            </a:xfrm>
            <a:prstGeom prst="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44152" y="5469421"/>
            <a:ext cx="3549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22222"/>
                </a:solidFill>
              </a:rPr>
              <a:t>ACF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 Covariance Stationary Processes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5122333" y="5333957"/>
            <a:ext cx="382874" cy="10804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Autocorrelation Functions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of 9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339" y="1676409"/>
            <a:ext cx="61849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457200" y="1301226"/>
            <a:ext cx="76867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alibri" pitchFamily="-109" charset="0"/>
              </a:rPr>
              <a:t>Example: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-109" charset="0"/>
              </a:rPr>
              <a:t>Annual Hours Worked per Person Employed in Germany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84399" y="4351877"/>
            <a:ext cx="3035808" cy="2450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118609" y="4871720"/>
          <a:ext cx="3924300" cy="822960"/>
        </p:xfrm>
        <a:graphic>
          <a:graphicData uri="http://schemas.openxmlformats.org/drawingml/2006/table">
            <a:tbl>
              <a:tblPr/>
              <a:tblGrid>
                <a:gridCol w="331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025">
                <a:tc gridSpan="11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                           Autocorrelation Function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k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 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.22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.29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-.10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.16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-.01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.19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-.06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-.04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.09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.20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938" name="Object 3"/>
          <p:cNvGraphicFramePr>
            <a:graphicFrameLocks noChangeAspect="1"/>
          </p:cNvGraphicFramePr>
          <p:nvPr/>
        </p:nvGraphicFramePr>
        <p:xfrm>
          <a:off x="5206995" y="5460987"/>
          <a:ext cx="2000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5" imgW="203112" imgH="228501" progId="Equation.3">
                  <p:embed/>
                </p:oleObj>
              </mc:Choice>
              <mc:Fallback>
                <p:oleObj name="Equation" r:id="rId5" imgW="203112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995" y="5460987"/>
                        <a:ext cx="2000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403599" y="4719323"/>
            <a:ext cx="54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2222"/>
                </a:solidFill>
              </a:rPr>
              <a:t>ACF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26272" y="5689587"/>
            <a:ext cx="21351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Autocorrelogram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B2D9C7-70A3-8648-B6B6-B16C9C4418AD}" type="slidenum">
              <a:rPr lang="en-US" sz="1200">
                <a:latin typeface="Calibri" pitchFamily="-109" charset="0"/>
              </a:rPr>
              <a:pPr/>
              <a:t>19</a:t>
            </a:fld>
            <a:endParaRPr lang="en-US" sz="1200">
              <a:latin typeface="Calibri" pitchFamily="-109" charset="0"/>
            </a:endParaRPr>
          </a:p>
        </p:txBody>
      </p:sp>
      <p:sp>
        <p:nvSpPr>
          <p:cNvPr id="7179" name="TextBox 3"/>
          <p:cNvSpPr txBox="1">
            <a:spLocks noChangeArrowheads="1"/>
          </p:cNvSpPr>
          <p:nvPr/>
        </p:nvSpPr>
        <p:spPr bwMode="auto">
          <a:xfrm>
            <a:off x="776885" y="109716"/>
            <a:ext cx="7437829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9" charset="0"/>
              </a:rPr>
              <a:t>Percentage Change in Working Hours in Germany:</a:t>
            </a:r>
          </a:p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9" charset="0"/>
              </a:rPr>
              <a:t> Calculation of the Autocorrelation Coefficients</a:t>
            </a:r>
          </a:p>
          <a:p>
            <a:endParaRPr lang="en-US" sz="2000" dirty="0">
              <a:latin typeface="Calibri" pitchFamily="-10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30513" y="1381125"/>
          <a:ext cx="3113087" cy="4857750"/>
        </p:xfrm>
        <a:graphic>
          <a:graphicData uri="http://schemas.openxmlformats.org/drawingml/2006/table">
            <a:tbl>
              <a:tblPr/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1978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-1.0604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1979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-0.6699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-1.0604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-1.1018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-0.6699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1981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-1.2413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-1.1018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-1.0604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1982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-0.6497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-1.2413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-0.6699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-0.7536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-0.6497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-1.1018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-0.6826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-0.7536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-1.2413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-1.3733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-0.6826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-0.6497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-1.1438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-1.3733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-0.7536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-1.3533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-1.1438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-0.6826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-0.3196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-1.3533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-1.3733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-1.4574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-0.3196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-1.1438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-1.4536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-1.4574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-1.3533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1991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-2.0234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-1.4536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-0.3196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1992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-0.5904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-2.0234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-1.4574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-1.4550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-0.5904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-1.4536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0.0264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-1.4550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-2.0234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-0.7087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0.0264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-0.5904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-0.9752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-0.7087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-1.4550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-0.5249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-0.9752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0.0264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-0.2026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-0.5249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-0.7087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-0.7057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-0.2026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-0.9752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2000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-1.2126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-0.7057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-0.5249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2001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-0.8375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-1.2126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-0.2026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2002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-0.7745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-0.8375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-0.7057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2003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-0.4141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-0.7745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-1.2126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2004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0.2950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-0.4141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-0.8375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2005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-0.2879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0.2950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-0.7745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2006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-0.0492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-0.2879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-0.4141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Mean: 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-0.8026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Variance: 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0.2905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</a:t>
                      </a: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(</a:t>
                      </a:r>
                      <a:r>
                        <a:rPr kumimoji="0" lang="en-US" sz="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k=</a:t>
                      </a: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1,3)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0.0651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-0.0282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</a:t>
                      </a: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(</a:t>
                      </a:r>
                      <a:r>
                        <a:rPr kumimoji="0" lang="en-US" sz="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k=</a:t>
                      </a: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1,3)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0.2240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-0.0970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</a:tbl>
          </a:graphicData>
        </a:graphic>
      </p:graphicFrame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3962400" y="114300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3" imgW="152334" imgH="228501" progId="Equation.3">
                  <p:embed/>
                </p:oleObj>
              </mc:Choice>
              <mc:Fallback>
                <p:oleObj name="Equation" r:id="rId3" imgW="152334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143000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4495800" y="1143000"/>
          <a:ext cx="238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5" imgW="241300" imgH="228600" progId="Equation.3">
                  <p:embed/>
                </p:oleObj>
              </mc:Choice>
              <mc:Fallback>
                <p:oleObj name="Equation" r:id="rId5" imgW="2413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143000"/>
                        <a:ext cx="238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5334000" y="1143000"/>
          <a:ext cx="2571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7" imgW="253890" imgH="228501" progId="Equation.3">
                  <p:embed/>
                </p:oleObj>
              </mc:Choice>
              <mc:Fallback>
                <p:oleObj name="Equation" r:id="rId7" imgW="253890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143000"/>
                        <a:ext cx="2571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3429000" y="5486400"/>
          <a:ext cx="1524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9" imgW="152268" imgH="215713" progId="Equation.3">
                  <p:embed/>
                </p:oleObj>
              </mc:Choice>
              <mc:Fallback>
                <p:oleObj name="Equation" r:id="rId9" imgW="152268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86400"/>
                        <a:ext cx="15240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3"/>
          <p:cNvGraphicFramePr>
            <a:graphicFrameLocks noChangeAspect="1"/>
          </p:cNvGraphicFramePr>
          <p:nvPr/>
        </p:nvGraphicFramePr>
        <p:xfrm>
          <a:off x="3505200" y="5638800"/>
          <a:ext cx="1809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Equation" r:id="rId11" imgW="177646" imgH="228402" progId="Equation.3">
                  <p:embed/>
                </p:oleObj>
              </mc:Choice>
              <mc:Fallback>
                <p:oleObj name="Equation" r:id="rId11" imgW="177646" imgH="22840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638800"/>
                        <a:ext cx="1809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2"/>
          <p:cNvGraphicFramePr>
            <a:graphicFrameLocks noChangeAspect="1"/>
          </p:cNvGraphicFramePr>
          <p:nvPr/>
        </p:nvGraphicFramePr>
        <p:xfrm>
          <a:off x="2943225" y="5791200"/>
          <a:ext cx="1809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Equation" r:id="rId13" imgW="177646" imgH="228402" progId="Equation.3">
                  <p:embed/>
                </p:oleObj>
              </mc:Choice>
              <mc:Fallback>
                <p:oleObj name="Equation" r:id="rId13" imgW="177646" imgH="22840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5791200"/>
                        <a:ext cx="1809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"/>
          <p:cNvGraphicFramePr>
            <a:graphicFrameLocks noChangeAspect="1"/>
          </p:cNvGraphicFramePr>
          <p:nvPr/>
        </p:nvGraphicFramePr>
        <p:xfrm>
          <a:off x="2924175" y="6019800"/>
          <a:ext cx="2000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Equation" r:id="rId15" imgW="203112" imgH="228501" progId="Equation.3">
                  <p:embed/>
                </p:oleObj>
              </mc:Choice>
              <mc:Fallback>
                <p:oleObj name="Equation" r:id="rId15" imgW="203112" imgH="22850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6019800"/>
                        <a:ext cx="2000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191003" y="1583267"/>
            <a:ext cx="270933" cy="177800"/>
          </a:xfrm>
          <a:prstGeom prst="straightConnector1">
            <a:avLst/>
          </a:prstGeom>
          <a:ln w="12700">
            <a:solidFill>
              <a:srgbClr val="B22222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91003" y="1583267"/>
            <a:ext cx="1024459" cy="431800"/>
          </a:xfrm>
          <a:prstGeom prst="straightConnector1">
            <a:avLst/>
          </a:prstGeom>
          <a:ln w="12700">
            <a:solidFill>
              <a:srgbClr val="B22222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Stochastic Process and Time Series</a:t>
            </a:r>
          </a:p>
          <a:p>
            <a:r>
              <a:rPr lang="en-US" dirty="0" err="1"/>
              <a:t>Stationarity</a:t>
            </a:r>
            <a:endParaRPr lang="en-US" dirty="0"/>
          </a:p>
          <a:p>
            <a:pPr lvl="1"/>
            <a:r>
              <a:rPr lang="en-US" dirty="0"/>
              <a:t>First Order Strongly Stationary</a:t>
            </a:r>
          </a:p>
          <a:p>
            <a:pPr lvl="1"/>
            <a:r>
              <a:rPr lang="en-US" dirty="0"/>
              <a:t>First Order Weakly Stationary </a:t>
            </a:r>
          </a:p>
          <a:p>
            <a:pPr lvl="1"/>
            <a:r>
              <a:rPr lang="en-US" dirty="0"/>
              <a:t>Second Order Weakly Stationary (Covariance Stationary)</a:t>
            </a:r>
          </a:p>
          <a:p>
            <a:r>
              <a:rPr lang="en-US" dirty="0"/>
              <a:t>Transformations of </a:t>
            </a:r>
            <a:r>
              <a:rPr lang="en-US" dirty="0" err="1"/>
              <a:t>Nonstationary</a:t>
            </a:r>
            <a:r>
              <a:rPr lang="en-US" dirty="0"/>
              <a:t> Processes</a:t>
            </a:r>
          </a:p>
          <a:p>
            <a:r>
              <a:rPr lang="en-US" dirty="0"/>
              <a:t>The Autocorrelation Functions</a:t>
            </a:r>
          </a:p>
          <a:p>
            <a:r>
              <a:rPr lang="en-US" dirty="0"/>
              <a:t>R Example</a:t>
            </a:r>
          </a:p>
          <a:p>
            <a:endParaRPr lang="en-US" dirty="0"/>
          </a:p>
          <a:p>
            <a:pPr marL="914400" lvl="1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Autocorrelation Functions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 of 9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457200" y="1301226"/>
            <a:ext cx="76867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alibri" pitchFamily="-109" charset="0"/>
              </a:rPr>
              <a:t>Example: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-109" charset="0"/>
              </a:rPr>
              <a:t>Annual Hours Worked per Person Employed in Germany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732103"/>
            <a:ext cx="3035808" cy="2450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638720" y="2116668"/>
            <a:ext cx="54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2222"/>
                </a:solidFill>
              </a:rPr>
              <a:t>ACF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9069" y="3108183"/>
            <a:ext cx="21351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Autocorrelogram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36453" y="1791905"/>
            <a:ext cx="52503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6A5ACD"/>
                </a:solidFill>
              </a:rPr>
              <a:t>Interpretation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Since the autocorrelations are small, there is little dependence on how working hours have changed over time. </a:t>
            </a:r>
          </a:p>
        </p:txBody>
      </p:sp>
      <p:grpSp>
        <p:nvGrpSpPr>
          <p:cNvPr id="26" name="Group 7"/>
          <p:cNvGrpSpPr>
            <a:grpSpLocks noGrp="1"/>
          </p:cNvGrpSpPr>
          <p:nvPr/>
        </p:nvGrpSpPr>
        <p:grpSpPr bwMode="auto">
          <a:xfrm>
            <a:off x="5135880" y="3299028"/>
            <a:ext cx="2834640" cy="3118238"/>
            <a:chOff x="7252" y="4719"/>
            <a:chExt cx="2976" cy="2935"/>
          </a:xfrm>
        </p:grpSpPr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5"/>
            <a:srcRect r="50000"/>
            <a:stretch>
              <a:fillRect/>
            </a:stretch>
          </p:blipFill>
          <p:spPr bwMode="auto">
            <a:xfrm>
              <a:off x="7252" y="4719"/>
              <a:ext cx="2976" cy="2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Line 9"/>
            <p:cNvSpPr>
              <a:spLocks noChangeShapeType="1"/>
            </p:cNvSpPr>
            <p:nvPr/>
          </p:nvSpPr>
          <p:spPr bwMode="auto">
            <a:xfrm flipV="1">
              <a:off x="8192" y="4977"/>
              <a:ext cx="1620" cy="21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3011" name="Object 14"/>
          <p:cNvGraphicFramePr>
            <a:graphicFrameLocks noChangeAspect="1"/>
          </p:cNvGraphicFramePr>
          <p:nvPr/>
        </p:nvGraphicFramePr>
        <p:xfrm>
          <a:off x="4885055" y="4572000"/>
          <a:ext cx="250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6" imgW="152280" imgH="228600" progId="Equation.3">
                  <p:embed/>
                </p:oleObj>
              </mc:Choice>
              <mc:Fallback>
                <p:oleObj name="Equation" r:id="rId6" imgW="15228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055" y="4572000"/>
                        <a:ext cx="2508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11"/>
          <p:cNvGraphicFramePr>
            <a:graphicFrameLocks noChangeAspect="1"/>
          </p:cNvGraphicFramePr>
          <p:nvPr/>
        </p:nvGraphicFramePr>
        <p:xfrm>
          <a:off x="6588064" y="6265303"/>
          <a:ext cx="3968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8" imgW="241300" imgH="228600" progId="Equation.3">
                  <p:embed/>
                </p:oleObj>
              </mc:Choice>
              <mc:Fallback>
                <p:oleObj name="Equation" r:id="rId8" imgW="2413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064" y="6265303"/>
                        <a:ext cx="3968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89509" y="4165455"/>
            <a:ext cx="43955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A5ACD"/>
                </a:solidFill>
              </a:rPr>
              <a:t>Interpretation of                     :</a:t>
            </a:r>
          </a:p>
          <a:p>
            <a:r>
              <a:rPr lang="en-US" sz="2200" dirty="0" err="1">
                <a:solidFill>
                  <a:srgbClr val="B22222"/>
                </a:solidFill>
              </a:rPr>
              <a:t>k</a:t>
            </a:r>
            <a:r>
              <a:rPr lang="en-US" sz="2200" dirty="0">
                <a:solidFill>
                  <a:srgbClr val="B22222"/>
                </a:solidFill>
              </a:rPr>
              <a:t>=1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Observations that are 1 year apart, move in the same direction.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 Germans increase their working hours, one year later we expect to see an increase. 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" name="Picture 3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2717595" y="4266576"/>
            <a:ext cx="1280160" cy="293370"/>
          </a:xfrm>
          <a:prstGeom prst="rect">
            <a:avLst/>
          </a:prstGeom>
        </p:spPr>
      </p:pic>
      <p:sp>
        <p:nvSpPr>
          <p:cNvPr id="33" name="Left Brace 32"/>
          <p:cNvSpPr/>
          <p:nvPr/>
        </p:nvSpPr>
        <p:spPr>
          <a:xfrm>
            <a:off x="4698792" y="3488270"/>
            <a:ext cx="355593" cy="26923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Autocorrelation Functions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 of 9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600" dirty="0">
                <a:solidFill>
                  <a:srgbClr val="6A5ACD"/>
                </a:solidFill>
              </a:rPr>
              <a:t>Partial </a:t>
            </a:r>
            <a:r>
              <a:rPr lang="en-US" sz="2600" dirty="0" err="1">
                <a:solidFill>
                  <a:srgbClr val="6A5ACD"/>
                </a:solidFill>
              </a:rPr>
              <a:t>Autocorrleation</a:t>
            </a:r>
            <a:r>
              <a:rPr lang="en-US" sz="2600" dirty="0">
                <a:solidFill>
                  <a:srgbClr val="6A5ACD"/>
                </a:solidFill>
              </a:rPr>
              <a:t> Function (</a:t>
            </a:r>
            <a:r>
              <a:rPr lang="en-US" sz="2600" i="1" dirty="0" err="1">
                <a:solidFill>
                  <a:srgbClr val="6A5ACD"/>
                </a:solidFill>
                <a:latin typeface="Times New Roman"/>
                <a:cs typeface="Times New Roman"/>
              </a:rPr>
              <a:t>p</a:t>
            </a:r>
            <a:r>
              <a:rPr lang="en-US" sz="2600" i="1" baseline="-25000" dirty="0" err="1">
                <a:solidFill>
                  <a:srgbClr val="6A5ACD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err="1">
                <a:solidFill>
                  <a:srgbClr val="6A5ACD"/>
                </a:solidFill>
                <a:latin typeface="Times New Roman"/>
                <a:cs typeface="Times New Roman"/>
              </a:rPr>
              <a:t>(k</a:t>
            </a:r>
            <a:r>
              <a:rPr lang="en-US" sz="2600" i="1" dirty="0">
                <a:solidFill>
                  <a:srgbClr val="6A5ACD"/>
                </a:solidFill>
                <a:latin typeface="Times New Roman"/>
                <a:cs typeface="Times New Roman"/>
              </a:rPr>
              <a:t>)</a:t>
            </a:r>
            <a:r>
              <a:rPr lang="en-US" sz="2600" dirty="0">
                <a:solidFill>
                  <a:srgbClr val="6A5ACD"/>
                </a:solidFill>
              </a:rPr>
              <a:t>)</a:t>
            </a:r>
            <a:r>
              <a:rPr lang="en-US" sz="2600" dirty="0">
                <a:solidFill>
                  <a:srgbClr val="595959"/>
                </a:solidFill>
              </a:rPr>
              <a:t>: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sz="2800" dirty="0">
                <a:solidFill>
                  <a:srgbClr val="B22222"/>
                </a:solidFill>
                <a:cs typeface="Times New Roman"/>
              </a:rPr>
              <a:t>PACF</a:t>
            </a:r>
          </a:p>
          <a:p>
            <a:pPr marL="285750" indent="-285750"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Provides information about the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autocorrelataion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between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after removing all the observation in between.</a:t>
            </a:r>
          </a:p>
          <a:p>
            <a:pPr marL="285750" indent="-285750">
              <a:buNone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2800" dirty="0">
                <a:solidFill>
                  <a:srgbClr val="6A5ACD"/>
                </a:solidFill>
              </a:rPr>
              <a:t>Sample Partial Autocorrelation: </a:t>
            </a:r>
            <a:r>
              <a:rPr lang="en-US" sz="2800" dirty="0">
                <a:solidFill>
                  <a:srgbClr val="595959"/>
                </a:solidFill>
              </a:rPr>
              <a:t>Given the fitted regression:</a:t>
            </a:r>
          </a:p>
          <a:p>
            <a:pPr>
              <a:buNone/>
            </a:pPr>
            <a:r>
              <a:rPr lang="en-US" sz="2800" dirty="0">
                <a:solidFill>
                  <a:srgbClr val="595959"/>
                </a:solidFill>
                <a:sym typeface="Wingdings"/>
              </a:rPr>
              <a:t>	</a:t>
            </a:r>
            <a:r>
              <a:rPr lang="en-US" sz="2800" dirty="0" err="1">
                <a:solidFill>
                  <a:srgbClr val="595959"/>
                </a:solidFill>
                <a:sym typeface="Wingdings"/>
              </a:rPr>
              <a:t></a:t>
            </a:r>
            <a:r>
              <a:rPr lang="en-US" sz="2800" dirty="0">
                <a:solidFill>
                  <a:srgbClr val="595959"/>
                </a:solidFill>
                <a:sym typeface="Wingdings"/>
              </a:rPr>
              <a:t>                         (sample partial autocorrelation)</a:t>
            </a:r>
          </a:p>
          <a:p>
            <a:pPr marL="285750" indent="-285750">
              <a:buNone/>
            </a:pPr>
            <a:endParaRPr lang="en-US" sz="2800" dirty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548467" y="4418016"/>
            <a:ext cx="5175504" cy="450503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302282" y="4885798"/>
            <a:ext cx="1883664" cy="5084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199" y="6352143"/>
            <a:ext cx="309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Note: See Page 70 Textbook (1)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Autocorrelation Functions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 of 9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/>
          </a:bodyPr>
          <a:lstStyle/>
          <a:p>
            <a:pPr marL="285750" indent="-285750" algn="ctr">
              <a:buNone/>
            </a:pPr>
            <a:r>
              <a:rPr lang="en-US" dirty="0">
                <a:solidFill>
                  <a:srgbClr val="6A5ACD"/>
                </a:solidFill>
              </a:rPr>
              <a:t>Statistical tests for </a:t>
            </a:r>
            <a:r>
              <a:rPr lang="en-US" i="1" dirty="0" err="1">
                <a:solidFill>
                  <a:srgbClr val="6A5ACD"/>
                </a:solidFill>
              </a:rPr>
              <a:t>ρ</a:t>
            </a:r>
            <a:r>
              <a:rPr lang="en-US" i="1" baseline="-25000" dirty="0" err="1">
                <a:solidFill>
                  <a:srgbClr val="6A5ACD"/>
                </a:solidFill>
                <a:latin typeface="Times New Roman"/>
                <a:cs typeface="Times New Roman"/>
              </a:rPr>
              <a:t>t</a:t>
            </a:r>
            <a:r>
              <a:rPr lang="en-US" i="1" dirty="0" err="1">
                <a:solidFill>
                  <a:srgbClr val="6A5ACD"/>
                </a:solidFill>
              </a:rPr>
              <a:t>(</a:t>
            </a:r>
            <a:r>
              <a:rPr lang="en-US" i="1" dirty="0" err="1">
                <a:solidFill>
                  <a:srgbClr val="6A5ACD"/>
                </a:solidFill>
                <a:latin typeface="Times New Roman"/>
                <a:cs typeface="Times New Roman"/>
              </a:rPr>
              <a:t>k</a:t>
            </a:r>
            <a:r>
              <a:rPr lang="en-US" i="1" dirty="0">
                <a:solidFill>
                  <a:srgbClr val="6A5ACD"/>
                </a:solidFill>
              </a:rPr>
              <a:t>)</a:t>
            </a:r>
            <a:r>
              <a:rPr lang="en-US" dirty="0">
                <a:solidFill>
                  <a:srgbClr val="6A5ACD"/>
                </a:solidFill>
              </a:rPr>
              <a:t> and </a:t>
            </a:r>
            <a:r>
              <a:rPr lang="en-US" i="1" dirty="0" err="1">
                <a:solidFill>
                  <a:srgbClr val="6A5ACD"/>
                </a:solidFill>
                <a:latin typeface="Times New Roman"/>
                <a:cs typeface="Times New Roman"/>
              </a:rPr>
              <a:t>p</a:t>
            </a:r>
            <a:r>
              <a:rPr lang="en-US" i="1" baseline="-25000" dirty="0" err="1">
                <a:solidFill>
                  <a:srgbClr val="6A5ACD"/>
                </a:solidFill>
                <a:latin typeface="Times New Roman"/>
                <a:cs typeface="Times New Roman"/>
              </a:rPr>
              <a:t>t</a:t>
            </a:r>
            <a:r>
              <a:rPr lang="en-US" i="1" dirty="0" err="1">
                <a:solidFill>
                  <a:srgbClr val="6A5ACD"/>
                </a:solidFill>
                <a:latin typeface="Times New Roman"/>
                <a:cs typeface="Times New Roman"/>
              </a:rPr>
              <a:t>(k</a:t>
            </a:r>
            <a:r>
              <a:rPr lang="en-US" i="1" dirty="0">
                <a:solidFill>
                  <a:srgbClr val="6A5ACD"/>
                </a:solidFill>
                <a:latin typeface="Times New Roman"/>
                <a:cs typeface="Times New Roman"/>
              </a:rPr>
              <a:t>)</a:t>
            </a:r>
            <a:endParaRPr lang="en-US" sz="2800" dirty="0">
              <a:solidFill>
                <a:srgbClr val="595959"/>
              </a:solidFill>
            </a:endParaRPr>
          </a:p>
          <a:p>
            <a:pPr marL="285750">
              <a:buNone/>
            </a:pPr>
            <a:r>
              <a:rPr lang="en-US" dirty="0">
                <a:solidFill>
                  <a:srgbClr val="595959"/>
                </a:solidFill>
              </a:rPr>
              <a:t>	</a:t>
            </a:r>
            <a:r>
              <a:rPr lang="en-US" sz="3000" dirty="0">
                <a:solidFill>
                  <a:srgbClr val="595959"/>
                </a:solidFill>
              </a:rPr>
              <a:t>Assume we </a:t>
            </a:r>
            <a:r>
              <a:rPr lang="en-US" sz="3000" dirty="0" err="1">
                <a:solidFill>
                  <a:srgbClr val="595959"/>
                </a:solidFill>
              </a:rPr>
              <a:t>e</a:t>
            </a:r>
            <a:r>
              <a:rPr lang="en-US" sz="3000" dirty="0">
                <a:solidFill>
                  <a:srgbClr val="595959"/>
                </a:solidFill>
              </a:rPr>
              <a:t> would like to test, e.g., the null hypothesis H</a:t>
            </a:r>
            <a:r>
              <a:rPr lang="en-US" sz="3000" baseline="-25000" dirty="0">
                <a:solidFill>
                  <a:srgbClr val="595959"/>
                </a:solidFill>
              </a:rPr>
              <a:t>0</a:t>
            </a:r>
            <a:r>
              <a:rPr lang="en-US" sz="3000" dirty="0">
                <a:solidFill>
                  <a:srgbClr val="595959"/>
                </a:solidFill>
              </a:rPr>
              <a:t>: </a:t>
            </a:r>
            <a:r>
              <a:rPr lang="en-US" sz="3000" i="1" dirty="0" err="1">
                <a:solidFill>
                  <a:srgbClr val="595959"/>
                </a:solidFill>
              </a:rPr>
              <a:t>ρ</a:t>
            </a:r>
            <a:r>
              <a:rPr lang="en-US" sz="30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k</a:t>
            </a:r>
            <a:r>
              <a:rPr lang="en-US" sz="3000" i="1" dirty="0">
                <a:solidFill>
                  <a:srgbClr val="595959"/>
                </a:solidFill>
              </a:rPr>
              <a:t> = 0</a:t>
            </a:r>
            <a:r>
              <a:rPr lang="en-US" sz="3000" dirty="0">
                <a:solidFill>
                  <a:srgbClr val="595959"/>
                </a:solidFill>
              </a:rPr>
              <a:t> against the alternative </a:t>
            </a:r>
          </a:p>
          <a:p>
            <a:pPr marL="285750">
              <a:buNone/>
            </a:pPr>
            <a:r>
              <a:rPr lang="en-US" sz="3000" dirty="0">
                <a:solidFill>
                  <a:srgbClr val="595959"/>
                </a:solidFill>
              </a:rPr>
              <a:t>	H</a:t>
            </a:r>
            <a:r>
              <a:rPr lang="en-US" sz="3000" baseline="-25000" dirty="0">
                <a:solidFill>
                  <a:srgbClr val="595959"/>
                </a:solidFill>
              </a:rPr>
              <a:t>1</a:t>
            </a:r>
            <a:r>
              <a:rPr lang="en-US" sz="3000" dirty="0">
                <a:solidFill>
                  <a:srgbClr val="595959"/>
                </a:solidFill>
              </a:rPr>
              <a:t>: </a:t>
            </a:r>
            <a:r>
              <a:rPr lang="en-US" sz="3000" i="1" dirty="0" err="1">
                <a:solidFill>
                  <a:srgbClr val="595959"/>
                </a:solidFill>
              </a:rPr>
              <a:t>ρ</a:t>
            </a:r>
            <a:r>
              <a:rPr lang="en-US" sz="30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k</a:t>
            </a:r>
            <a:r>
              <a:rPr lang="en-US" sz="3000" i="1" dirty="0">
                <a:solidFill>
                  <a:srgbClr val="595959"/>
                </a:solidFill>
              </a:rPr>
              <a:t> ≠ 0.</a:t>
            </a:r>
            <a:r>
              <a:rPr lang="en-US" sz="3000" dirty="0">
                <a:solidFill>
                  <a:srgbClr val="595959"/>
                </a:solidFill>
              </a:rPr>
              <a:t> </a:t>
            </a:r>
          </a:p>
          <a:p>
            <a:pPr marL="285750" indent="-285750">
              <a:buNone/>
            </a:pPr>
            <a:endParaRPr lang="en-US" sz="2800" dirty="0">
              <a:solidFill>
                <a:srgbClr val="595959"/>
              </a:solidFill>
            </a:endParaRPr>
          </a:p>
          <a:p>
            <a:pPr marL="285750" indent="-285750">
              <a:buNone/>
            </a:pPr>
            <a:r>
              <a:rPr lang="en-US" sz="3000" dirty="0">
                <a:solidFill>
                  <a:srgbClr val="595959"/>
                </a:solidFill>
              </a:rPr>
              <a:t>If the sample is large enough, then: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27238" y="4900074"/>
            <a:ext cx="31242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Autocorrelation Functions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8 of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6A5ACD"/>
                </a:solidFill>
              </a:rPr>
              <a:t>Box-Pierce Q-Statistic:</a:t>
            </a:r>
            <a:endParaRPr lang="en-US" sz="2800" dirty="0">
              <a:solidFill>
                <a:srgbClr val="595959"/>
              </a:solidFill>
            </a:endParaRPr>
          </a:p>
          <a:p>
            <a:endParaRPr lang="en-US" sz="2800" dirty="0">
              <a:solidFill>
                <a:srgbClr val="595959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595959"/>
              </a:solidFill>
            </a:endParaRPr>
          </a:p>
          <a:p>
            <a:r>
              <a:rPr lang="en-US" sz="2800" dirty="0" err="1">
                <a:solidFill>
                  <a:srgbClr val="6A5ACD"/>
                </a:solidFill>
              </a:rPr>
              <a:t>Ljung</a:t>
            </a:r>
            <a:r>
              <a:rPr lang="en-US" sz="2800" dirty="0">
                <a:solidFill>
                  <a:srgbClr val="6A5ACD"/>
                </a:solidFill>
              </a:rPr>
              <a:t>-Box Q-Statistic</a:t>
            </a:r>
            <a:r>
              <a:rPr lang="en-US" sz="2800" dirty="0">
                <a:solidFill>
                  <a:srgbClr val="595959"/>
                </a:solidFill>
              </a:rPr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2138" y="1838650"/>
            <a:ext cx="4080934" cy="156966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95959"/>
                </a:solidFill>
              </a:rPr>
              <a:t> Statistical tests of whether any of a group of autocorrelations of a time series are different from zero.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4165602" y="1944723"/>
            <a:ext cx="626536" cy="358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4165601" y="2946438"/>
            <a:ext cx="626544" cy="461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27733" y="1473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95885" y="2070630"/>
            <a:ext cx="2633472" cy="1148761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95885" y="3728399"/>
            <a:ext cx="5239512" cy="10976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1250" y="5283200"/>
            <a:ext cx="82418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595959"/>
                </a:solidFill>
              </a:rPr>
              <a:t>Both test are really testing the joint null hypothesis:</a:t>
            </a:r>
          </a:p>
          <a:p>
            <a:r>
              <a:rPr lang="en-US" sz="3000" dirty="0">
                <a:solidFill>
                  <a:srgbClr val="595959"/>
                </a:solidFill>
              </a:rPr>
              <a:t>				H</a:t>
            </a:r>
            <a:r>
              <a:rPr lang="en-US" sz="3000" baseline="-25000" dirty="0">
                <a:solidFill>
                  <a:srgbClr val="595959"/>
                </a:solidFill>
              </a:rPr>
              <a:t>0</a:t>
            </a:r>
            <a:r>
              <a:rPr lang="en-US" sz="3000" dirty="0">
                <a:solidFill>
                  <a:srgbClr val="595959"/>
                </a:solidFill>
              </a:rPr>
              <a:t>: </a:t>
            </a:r>
            <a:r>
              <a:rPr lang="en-US" sz="3000" i="1" dirty="0">
                <a:solidFill>
                  <a:srgbClr val="595959"/>
                </a:solidFill>
              </a:rPr>
              <a:t>ρ</a:t>
            </a:r>
            <a:r>
              <a:rPr lang="en-US" sz="30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3000" i="1" dirty="0">
                <a:solidFill>
                  <a:srgbClr val="595959"/>
                </a:solidFill>
              </a:rPr>
              <a:t> </a:t>
            </a:r>
            <a:r>
              <a:rPr lang="en-US" sz="3000" dirty="0">
                <a:solidFill>
                  <a:srgbClr val="595959"/>
                </a:solidFill>
              </a:rPr>
              <a:t>= </a:t>
            </a:r>
            <a:r>
              <a:rPr lang="en-US" sz="3000" i="1" dirty="0">
                <a:solidFill>
                  <a:srgbClr val="595959"/>
                </a:solidFill>
              </a:rPr>
              <a:t>ρ</a:t>
            </a:r>
            <a:r>
              <a:rPr lang="en-US" sz="30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3000" i="1" dirty="0">
                <a:solidFill>
                  <a:srgbClr val="595959"/>
                </a:solidFill>
              </a:rPr>
              <a:t> = </a:t>
            </a:r>
            <a:r>
              <a:rPr lang="en-US" sz="2200" i="1" dirty="0" err="1">
                <a:solidFill>
                  <a:srgbClr val="595959"/>
                </a:solidFill>
                <a:latin typeface="Wingdings"/>
                <a:ea typeface="Wingdings"/>
                <a:cs typeface="Wingdings"/>
              </a:rPr>
              <a:t></a:t>
            </a:r>
            <a:r>
              <a:rPr lang="en-US" sz="1400" i="1" dirty="0">
                <a:solidFill>
                  <a:srgbClr val="595959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sz="3000" i="1" dirty="0">
                <a:solidFill>
                  <a:srgbClr val="595959"/>
                </a:solidFill>
              </a:rPr>
              <a:t>= </a:t>
            </a:r>
            <a:r>
              <a:rPr lang="en-US" sz="3000" i="1" dirty="0" err="1">
                <a:solidFill>
                  <a:srgbClr val="595959"/>
                </a:solidFill>
              </a:rPr>
              <a:t>ρ</a:t>
            </a:r>
            <a:r>
              <a:rPr lang="en-US" sz="3000" i="1" baseline="-25000" dirty="0" err="1">
                <a:solidFill>
                  <a:srgbClr val="595959"/>
                </a:solidFill>
                <a:latin typeface="Times New Roman"/>
                <a:cs typeface="Times New Roman"/>
              </a:rPr>
              <a:t>k</a:t>
            </a:r>
            <a:r>
              <a:rPr lang="en-US" sz="3000" i="1" dirty="0">
                <a:solidFill>
                  <a:srgbClr val="595959"/>
                </a:solidFill>
              </a:rPr>
              <a:t> = 0</a:t>
            </a:r>
            <a:r>
              <a:rPr lang="en-US" sz="3000" dirty="0">
                <a:solidFill>
                  <a:srgbClr val="595959"/>
                </a:solidFill>
              </a:rPr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 r="50295" b="13367"/>
          <a:stretch>
            <a:fillRect/>
          </a:stretch>
        </p:blipFill>
        <p:spPr bwMode="auto">
          <a:xfrm>
            <a:off x="4572004" y="2019301"/>
            <a:ext cx="2984496" cy="230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Autocorrelation Functions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9 of 9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/>
          </a:bodyPr>
          <a:lstStyle/>
          <a:p>
            <a:pPr marL="285750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lang="en-US" sz="2200" dirty="0">
                <a:solidFill>
                  <a:srgbClr val="595959"/>
                </a:solidFill>
              </a:rPr>
              <a:t>: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Annual Working Hours per Employee in the US vs. Germany.</a:t>
            </a:r>
          </a:p>
          <a:p>
            <a:pPr marL="285750"/>
            <a:endParaRPr lang="en-US" sz="3000" dirty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/>
          <a:srcRect r="45704" b="13513"/>
          <a:stretch>
            <a:fillRect/>
          </a:stretch>
        </p:blipFill>
        <p:spPr bwMode="auto">
          <a:xfrm>
            <a:off x="694274" y="2032001"/>
            <a:ext cx="3163824" cy="224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267204" y="4326467"/>
            <a:ext cx="45719" cy="143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092" y="3618053"/>
            <a:ext cx="566928" cy="3755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7290" y="3657722"/>
            <a:ext cx="612648" cy="322662"/>
          </a:xfrm>
          <a:prstGeom prst="rect">
            <a:avLst/>
          </a:prstGeom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7"/>
          <a:srcRect t="14339"/>
          <a:stretch>
            <a:fillRect/>
          </a:stretch>
        </p:blipFill>
        <p:spPr bwMode="auto">
          <a:xfrm>
            <a:off x="3003554" y="4381500"/>
            <a:ext cx="51435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44284" y="4763868"/>
            <a:ext cx="27552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US Data: ACF &amp; PACF</a:t>
            </a:r>
          </a:p>
          <a:p>
            <a:endParaRPr lang="en-US" sz="2200" dirty="0">
              <a:solidFill>
                <a:srgbClr val="595959"/>
              </a:solidFill>
            </a:endParaRPr>
          </a:p>
          <a:p>
            <a:r>
              <a:rPr lang="en-US" sz="2200" dirty="0">
                <a:solidFill>
                  <a:srgbClr val="595959"/>
                </a:solidFill>
              </a:rPr>
              <a:t>There is a statistically</a:t>
            </a:r>
          </a:p>
          <a:p>
            <a:r>
              <a:rPr lang="en-US" sz="2200" dirty="0">
                <a:solidFill>
                  <a:srgbClr val="595959"/>
                </a:solidFill>
              </a:rPr>
              <a:t> significant time </a:t>
            </a:r>
          </a:p>
          <a:p>
            <a:r>
              <a:rPr lang="en-US" sz="2200" dirty="0">
                <a:solidFill>
                  <a:srgbClr val="595959"/>
                </a:solidFill>
              </a:rPr>
              <a:t>dependence.</a:t>
            </a:r>
          </a:p>
        </p:txBody>
      </p:sp>
      <p:sp>
        <p:nvSpPr>
          <p:cNvPr id="17" name="Left Brace 16"/>
          <p:cNvSpPr/>
          <p:nvPr/>
        </p:nvSpPr>
        <p:spPr>
          <a:xfrm>
            <a:off x="2667000" y="4622800"/>
            <a:ext cx="372190" cy="18859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Readings about today’s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Chapters 3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US" dirty="0"/>
          </a:p>
          <a:p>
            <a:r>
              <a:rPr lang="en-US" dirty="0"/>
              <a:t>Readings for next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595959"/>
                </a:solidFill>
              </a:rPr>
              <a:t>Chapters 4</a:t>
            </a:r>
            <a:r>
              <a:rPr lang="en-US" baseline="30000" dirty="0">
                <a:solidFill>
                  <a:srgbClr val="595959"/>
                </a:solidFill>
              </a:rPr>
              <a:t>a</a:t>
            </a:r>
            <a:r>
              <a:rPr lang="en-US" dirty="0">
                <a:solidFill>
                  <a:srgbClr val="595959"/>
                </a:solidFill>
              </a:rPr>
              <a:t> and 4</a:t>
            </a:r>
            <a:r>
              <a:rPr lang="en-US" baseline="30000" dirty="0">
                <a:solidFill>
                  <a:srgbClr val="595959"/>
                </a:solidFill>
              </a:rPr>
              <a:t>b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3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pPr marL="514350" indent="-514350"/>
            <a:endParaRPr lang="en-US" sz="2200" dirty="0">
              <a:solidFill>
                <a:srgbClr val="B22222"/>
              </a:solidFill>
            </a:endParaRPr>
          </a:p>
          <a:p>
            <a:pPr marL="514350" indent="-514350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>
                <a:solidFill>
                  <a:srgbClr val="6A5ACD"/>
                </a:solidFill>
              </a:rPr>
              <a:t>Q1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What is a stochastic process and what is a time series?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>
                <a:solidFill>
                  <a:srgbClr val="6A5ACD"/>
                </a:solidFill>
              </a:rPr>
              <a:t>Q2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What is the interpretation of a time average or any other time moment?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>
                <a:solidFill>
                  <a:srgbClr val="6A5ACD"/>
                </a:solidFill>
              </a:rPr>
              <a:t>Q3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What are the new tools of analysis?</a:t>
            </a:r>
          </a:p>
          <a:p>
            <a:pPr marL="285750" indent="-285750">
              <a:spcBef>
                <a:spcPct val="20000"/>
              </a:spcBef>
            </a:pPr>
            <a:endParaRPr lang="en-US" sz="24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3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85241" y="1589086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the ‘Time Series Sample’: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‘economic mechanism’ generated this sample, and under what conditions?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3200" dirty="0">
                <a:solidFill>
                  <a:srgbClr val="6A5ACD"/>
                </a:solidFill>
              </a:rPr>
              <a:t>Examples: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^DJI Stock Price: S</a:t>
            </a:r>
            <a:r>
              <a:rPr lang="en-US" sz="2800" baseline="-25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^DJI Returns: (S</a:t>
            </a:r>
            <a:r>
              <a:rPr lang="en-US" sz="2800" baseline="-25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</a:t>
            </a:r>
            <a:r>
              <a:rPr lang="en-US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– S</a:t>
            </a:r>
            <a:r>
              <a:rPr lang="en-US" sz="2800" baseline="-25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t-1</a:t>
            </a:r>
            <a:r>
              <a:rPr lang="en-US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)/S</a:t>
            </a:r>
            <a:r>
              <a:rPr lang="en-US" sz="2800" baseline="-25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t-1</a:t>
            </a:r>
            <a:endParaRPr lang="en-US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Property Crimes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768880" y="2559050"/>
            <a:ext cx="72009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1F497D">
                    <a:lumMod val="60000"/>
                    <a:lumOff val="40000"/>
                  </a:srgbClr>
                </a:solidFill>
              </a:rPr>
              <a:t>Introduction </a:t>
            </a:r>
            <a:r>
              <a:rPr lang="en-US" sz="1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3 of 3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8" name="Group 11"/>
          <p:cNvGrpSpPr>
            <a:grpSpLocks/>
          </p:cNvGrpSpPr>
          <p:nvPr/>
        </p:nvGrpSpPr>
        <p:grpSpPr bwMode="auto">
          <a:xfrm>
            <a:off x="76200" y="1642558"/>
            <a:ext cx="9029700" cy="2590800"/>
            <a:chOff x="76200" y="2895600"/>
            <a:chExt cx="9029700" cy="2590800"/>
          </a:xfrm>
        </p:grpSpPr>
        <p:pic>
          <p:nvPicPr>
            <p:cNvPr id="79" name="Picture 5" descr="file:///D:/prop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91200" y="2895600"/>
              <a:ext cx="3314700" cy="2320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00" y="3083346"/>
              <a:ext cx="2971800" cy="2403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92425" y="3046512"/>
              <a:ext cx="2898775" cy="243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2" name="TextBox 81"/>
          <p:cNvSpPr txBox="1"/>
          <p:nvPr/>
        </p:nvSpPr>
        <p:spPr>
          <a:xfrm>
            <a:off x="941177" y="1476422"/>
            <a:ext cx="1548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A5ACD"/>
                </a:solidFill>
              </a:rPr>
              <a:t>Stock Price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718222" y="1442556"/>
            <a:ext cx="11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A5ACD"/>
                </a:solidFill>
              </a:rPr>
              <a:t>Returns</a:t>
            </a:r>
            <a:r>
              <a:rPr lang="en-US" dirty="0"/>
              <a:t>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57201" y="4355076"/>
            <a:ext cx="843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Upward trend 		      </a:t>
            </a:r>
            <a:r>
              <a:rPr lang="en-US" sz="2200" dirty="0">
                <a:solidFill>
                  <a:srgbClr val="E46C0A"/>
                </a:solidFill>
              </a:rPr>
              <a:t>Mean reversion trend 		Downward trend</a:t>
            </a:r>
          </a:p>
          <a:p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4527" y="5005986"/>
            <a:ext cx="89540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chemeClr val="accent5">
                    <a:lumMod val="75000"/>
                  </a:schemeClr>
                </a:solidFill>
              </a:rPr>
              <a:t>Q</a:t>
            </a: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Is the sample mean an appropriate estimator of the population mean?</a:t>
            </a:r>
          </a:p>
        </p:txBody>
      </p:sp>
      <p:pic>
        <p:nvPicPr>
          <p:cNvPr id="88" name="Picture 8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703519" y="5565245"/>
            <a:ext cx="1719072" cy="935247"/>
          </a:xfrm>
          <a:prstGeom prst="rect">
            <a:avLst/>
          </a:prstGeom>
        </p:spPr>
      </p:pic>
      <p:sp>
        <p:nvSpPr>
          <p:cNvPr id="89" name="Right Brace 88"/>
          <p:cNvSpPr/>
          <p:nvPr/>
        </p:nvSpPr>
        <p:spPr>
          <a:xfrm>
            <a:off x="4870250" y="5565245"/>
            <a:ext cx="226683" cy="93524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215471" y="5785374"/>
            <a:ext cx="27893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31859C"/>
                </a:solidFill>
              </a:rPr>
              <a:t>Sample Time Mean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Stochastic Process and Time Series </a:t>
            </a:r>
            <a:r>
              <a:rPr lang="en-US" sz="1556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of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Stochastic Process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{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} = {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Y</a:t>
            </a:r>
            <a:r>
              <a:rPr lang="en-US" sz="2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…Y</a:t>
            </a:r>
            <a:r>
              <a:rPr lang="en-US" sz="2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}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Collection of random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37073" y="3007252"/>
            <a:ext cx="6403975" cy="3429000"/>
            <a:chOff x="816" y="768"/>
            <a:chExt cx="4034" cy="2160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1248" y="2674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V="1">
              <a:off x="1248" y="994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1872" y="816"/>
              <a:ext cx="0" cy="1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2688" y="768"/>
              <a:ext cx="0" cy="1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4224" y="1042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920" y="1282"/>
              <a:ext cx="528" cy="1344"/>
            </a:xfrm>
            <a:custGeom>
              <a:avLst/>
              <a:gdLst>
                <a:gd name="T0" fmla="*/ 0 w 528"/>
                <a:gd name="T1" fmla="*/ 0 h 1344"/>
                <a:gd name="T2" fmla="*/ 144 w 528"/>
                <a:gd name="T3" fmla="*/ 432 h 1344"/>
                <a:gd name="T4" fmla="*/ 528 w 528"/>
                <a:gd name="T5" fmla="*/ 624 h 1344"/>
                <a:gd name="T6" fmla="*/ 144 w 528"/>
                <a:gd name="T7" fmla="*/ 864 h 1344"/>
                <a:gd name="T8" fmla="*/ 0 w 528"/>
                <a:gd name="T9" fmla="*/ 1344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344"/>
                <a:gd name="T17" fmla="*/ 528 w 528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344">
                  <a:moveTo>
                    <a:pt x="0" y="0"/>
                  </a:moveTo>
                  <a:cubicBezTo>
                    <a:pt x="28" y="164"/>
                    <a:pt x="56" y="328"/>
                    <a:pt x="144" y="432"/>
                  </a:cubicBezTo>
                  <a:cubicBezTo>
                    <a:pt x="232" y="536"/>
                    <a:pt x="528" y="552"/>
                    <a:pt x="528" y="624"/>
                  </a:cubicBezTo>
                  <a:cubicBezTo>
                    <a:pt x="528" y="696"/>
                    <a:pt x="232" y="744"/>
                    <a:pt x="144" y="864"/>
                  </a:cubicBezTo>
                  <a:cubicBezTo>
                    <a:pt x="56" y="984"/>
                    <a:pt x="28" y="1164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2736" y="898"/>
              <a:ext cx="528" cy="1296"/>
            </a:xfrm>
            <a:custGeom>
              <a:avLst/>
              <a:gdLst>
                <a:gd name="T0" fmla="*/ 48 w 528"/>
                <a:gd name="T1" fmla="*/ 0 h 1296"/>
                <a:gd name="T2" fmla="*/ 144 w 528"/>
                <a:gd name="T3" fmla="*/ 384 h 1296"/>
                <a:gd name="T4" fmla="*/ 528 w 528"/>
                <a:gd name="T5" fmla="*/ 576 h 1296"/>
                <a:gd name="T6" fmla="*/ 144 w 528"/>
                <a:gd name="T7" fmla="*/ 912 h 1296"/>
                <a:gd name="T8" fmla="*/ 0 w 528"/>
                <a:gd name="T9" fmla="*/ 1296 h 1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296"/>
                <a:gd name="T17" fmla="*/ 528 w 528"/>
                <a:gd name="T18" fmla="*/ 1296 h 1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296">
                  <a:moveTo>
                    <a:pt x="48" y="0"/>
                  </a:moveTo>
                  <a:cubicBezTo>
                    <a:pt x="56" y="144"/>
                    <a:pt x="64" y="288"/>
                    <a:pt x="144" y="384"/>
                  </a:cubicBezTo>
                  <a:cubicBezTo>
                    <a:pt x="224" y="480"/>
                    <a:pt x="528" y="488"/>
                    <a:pt x="528" y="576"/>
                  </a:cubicBezTo>
                  <a:cubicBezTo>
                    <a:pt x="528" y="664"/>
                    <a:pt x="232" y="792"/>
                    <a:pt x="144" y="912"/>
                  </a:cubicBezTo>
                  <a:cubicBezTo>
                    <a:pt x="56" y="1032"/>
                    <a:pt x="28" y="1164"/>
                    <a:pt x="0" y="1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4272" y="1282"/>
              <a:ext cx="288" cy="1200"/>
            </a:xfrm>
            <a:custGeom>
              <a:avLst/>
              <a:gdLst>
                <a:gd name="T0" fmla="*/ 48 w 288"/>
                <a:gd name="T1" fmla="*/ 0 h 1200"/>
                <a:gd name="T2" fmla="*/ 48 w 288"/>
                <a:gd name="T3" fmla="*/ 336 h 1200"/>
                <a:gd name="T4" fmla="*/ 288 w 288"/>
                <a:gd name="T5" fmla="*/ 624 h 1200"/>
                <a:gd name="T6" fmla="*/ 48 w 288"/>
                <a:gd name="T7" fmla="*/ 960 h 1200"/>
                <a:gd name="T8" fmla="*/ 0 w 288"/>
                <a:gd name="T9" fmla="*/ 1200 h 1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200"/>
                <a:gd name="T17" fmla="*/ 288 w 288"/>
                <a:gd name="T18" fmla="*/ 1200 h 1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200">
                  <a:moveTo>
                    <a:pt x="48" y="0"/>
                  </a:moveTo>
                  <a:cubicBezTo>
                    <a:pt x="28" y="116"/>
                    <a:pt x="8" y="232"/>
                    <a:pt x="48" y="336"/>
                  </a:cubicBezTo>
                  <a:cubicBezTo>
                    <a:pt x="88" y="440"/>
                    <a:pt x="288" y="520"/>
                    <a:pt x="288" y="624"/>
                  </a:cubicBezTo>
                  <a:cubicBezTo>
                    <a:pt x="288" y="728"/>
                    <a:pt x="96" y="864"/>
                    <a:pt x="48" y="960"/>
                  </a:cubicBezTo>
                  <a:cubicBezTo>
                    <a:pt x="0" y="1056"/>
                    <a:pt x="8" y="1160"/>
                    <a:pt x="0" y="1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1872" y="190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V="1">
              <a:off x="2688" y="147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4224" y="190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1766" y="26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592" y="268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4694" y="2601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4116" y="269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2966" y="2649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……………..</a:t>
              </a:r>
            </a:p>
          </p:txBody>
        </p:sp>
        <p:graphicFrame>
          <p:nvGraphicFramePr>
            <p:cNvPr id="22" name="Object 26"/>
            <p:cNvGraphicFramePr>
              <a:graphicFrameLocks noChangeAspect="1"/>
            </p:cNvGraphicFramePr>
            <p:nvPr/>
          </p:nvGraphicFramePr>
          <p:xfrm>
            <a:off x="816" y="1008"/>
            <a:ext cx="38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6" name="Equation" r:id="rId3" imgW="266400" imgH="228600" progId="Equation.3">
                    <p:embed/>
                  </p:oleObj>
                </mc:Choice>
                <mc:Fallback>
                  <p:oleObj name="Equation" r:id="rId3" imgW="266400" imgH="228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008"/>
                          <a:ext cx="384" cy="3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7"/>
            <p:cNvGraphicFramePr>
              <a:graphicFrameLocks noChangeAspect="1"/>
            </p:cNvGraphicFramePr>
            <p:nvPr/>
          </p:nvGraphicFramePr>
          <p:xfrm>
            <a:off x="1568" y="1730"/>
            <a:ext cx="25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7" name="Equation" r:id="rId5" imgW="177480" imgH="215640" progId="Equation.3">
                    <p:embed/>
                  </p:oleObj>
                </mc:Choice>
                <mc:Fallback>
                  <p:oleObj name="Equation" r:id="rId5" imgW="177480" imgH="2156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1730"/>
                          <a:ext cx="256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8"/>
            <p:cNvGraphicFramePr>
              <a:graphicFrameLocks noChangeAspect="1"/>
            </p:cNvGraphicFramePr>
            <p:nvPr/>
          </p:nvGraphicFramePr>
          <p:xfrm>
            <a:off x="2448" y="1282"/>
            <a:ext cx="27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8" name="Equation" r:id="rId7" imgW="190440" imgH="215640" progId="Equation.3">
                    <p:embed/>
                  </p:oleObj>
                </mc:Choice>
                <mc:Fallback>
                  <p:oleObj name="Equation" r:id="rId7" imgW="190440" imgH="2156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282"/>
                          <a:ext cx="274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9"/>
            <p:cNvGraphicFramePr>
              <a:graphicFrameLocks noChangeAspect="1"/>
            </p:cNvGraphicFramePr>
            <p:nvPr/>
          </p:nvGraphicFramePr>
          <p:xfrm>
            <a:off x="3950" y="1714"/>
            <a:ext cx="29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9" name="Equation" r:id="rId9" imgW="203040" imgH="215640" progId="Equation.3">
                    <p:embed/>
                  </p:oleObj>
                </mc:Choice>
                <mc:Fallback>
                  <p:oleObj name="Equation" r:id="rId9" imgW="203040" imgH="2156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0" y="1714"/>
                          <a:ext cx="293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31"/>
            <p:cNvGraphicFramePr>
              <a:graphicFrameLocks noChangeAspect="1"/>
            </p:cNvGraphicFramePr>
            <p:nvPr/>
          </p:nvGraphicFramePr>
          <p:xfrm>
            <a:off x="1645" y="816"/>
            <a:ext cx="1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0" name="Equation" r:id="rId11" imgW="152280" imgH="215640" progId="Equation.3">
                    <p:embed/>
                  </p:oleObj>
                </mc:Choice>
                <mc:Fallback>
                  <p:oleObj name="Equation" r:id="rId11" imgW="152280" imgH="2156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5" y="816"/>
                          <a:ext cx="19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32"/>
            <p:cNvGraphicFramePr>
              <a:graphicFrameLocks noChangeAspect="1"/>
            </p:cNvGraphicFramePr>
            <p:nvPr/>
          </p:nvGraphicFramePr>
          <p:xfrm>
            <a:off x="2496" y="784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1" name="Equation" r:id="rId13" imgW="164880" imgH="215640" progId="Equation.3">
                    <p:embed/>
                  </p:oleObj>
                </mc:Choice>
                <mc:Fallback>
                  <p:oleObj name="Equation" r:id="rId13" imgW="164880" imgH="2156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784"/>
                          <a:ext cx="20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33"/>
            <p:cNvGraphicFramePr>
              <a:graphicFrameLocks noChangeAspect="1"/>
            </p:cNvGraphicFramePr>
            <p:nvPr/>
          </p:nvGraphicFramePr>
          <p:xfrm>
            <a:off x="3984" y="816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2" name="Equation" r:id="rId15" imgW="177480" imgH="215640" progId="Equation.3">
                    <p:embed/>
                  </p:oleObj>
                </mc:Choice>
                <mc:Fallback>
                  <p:oleObj name="Equation" r:id="rId15" imgW="177480" imgH="21564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816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Box 28"/>
          <p:cNvSpPr txBox="1"/>
          <p:nvPr/>
        </p:nvSpPr>
        <p:spPr>
          <a:xfrm>
            <a:off x="6496595" y="3997834"/>
            <a:ext cx="2399912" cy="129266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R.V can have a different </a:t>
            </a:r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μ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σ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</a:t>
            </a:r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pdf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Stochastic Process and Time Series </a:t>
            </a:r>
            <a:r>
              <a:rPr lang="en-US" sz="1556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of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Time Series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{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; 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=1,2,…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} = {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y</a:t>
            </a:r>
            <a:r>
              <a:rPr lang="en-US" sz="26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…</a:t>
            </a:r>
            <a:r>
              <a:rPr lang="en-US" sz="2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}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Sample realization of a stochastic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45225" y="3396035"/>
            <a:ext cx="2399912" cy="49244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Time Series</a:t>
            </a:r>
          </a:p>
        </p:txBody>
      </p:sp>
      <p:grpSp>
        <p:nvGrpSpPr>
          <p:cNvPr id="30" name="Group 41"/>
          <p:cNvGrpSpPr>
            <a:grpSpLocks/>
          </p:cNvGrpSpPr>
          <p:nvPr/>
        </p:nvGrpSpPr>
        <p:grpSpPr bwMode="auto">
          <a:xfrm>
            <a:off x="149225" y="2998790"/>
            <a:ext cx="6403975" cy="3581400"/>
            <a:chOff x="816" y="864"/>
            <a:chExt cx="4034" cy="2256"/>
          </a:xfrm>
        </p:grpSpPr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1248" y="2866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V="1">
              <a:off x="1248" y="118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1872" y="1008"/>
              <a:ext cx="0" cy="1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2688" y="960"/>
              <a:ext cx="0" cy="1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>
              <a:off x="4224" y="1234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1920" y="1474"/>
              <a:ext cx="528" cy="1344"/>
            </a:xfrm>
            <a:custGeom>
              <a:avLst/>
              <a:gdLst>
                <a:gd name="T0" fmla="*/ 0 w 528"/>
                <a:gd name="T1" fmla="*/ 0 h 1344"/>
                <a:gd name="T2" fmla="*/ 144 w 528"/>
                <a:gd name="T3" fmla="*/ 432 h 1344"/>
                <a:gd name="T4" fmla="*/ 528 w 528"/>
                <a:gd name="T5" fmla="*/ 624 h 1344"/>
                <a:gd name="T6" fmla="*/ 144 w 528"/>
                <a:gd name="T7" fmla="*/ 864 h 1344"/>
                <a:gd name="T8" fmla="*/ 0 w 528"/>
                <a:gd name="T9" fmla="*/ 1344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344"/>
                <a:gd name="T17" fmla="*/ 528 w 528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344">
                  <a:moveTo>
                    <a:pt x="0" y="0"/>
                  </a:moveTo>
                  <a:cubicBezTo>
                    <a:pt x="28" y="164"/>
                    <a:pt x="56" y="328"/>
                    <a:pt x="144" y="432"/>
                  </a:cubicBezTo>
                  <a:cubicBezTo>
                    <a:pt x="232" y="536"/>
                    <a:pt x="528" y="552"/>
                    <a:pt x="528" y="624"/>
                  </a:cubicBezTo>
                  <a:cubicBezTo>
                    <a:pt x="528" y="696"/>
                    <a:pt x="232" y="744"/>
                    <a:pt x="144" y="864"/>
                  </a:cubicBezTo>
                  <a:cubicBezTo>
                    <a:pt x="56" y="984"/>
                    <a:pt x="28" y="1164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2736" y="1090"/>
              <a:ext cx="528" cy="1296"/>
            </a:xfrm>
            <a:custGeom>
              <a:avLst/>
              <a:gdLst>
                <a:gd name="T0" fmla="*/ 48 w 528"/>
                <a:gd name="T1" fmla="*/ 0 h 1296"/>
                <a:gd name="T2" fmla="*/ 144 w 528"/>
                <a:gd name="T3" fmla="*/ 384 h 1296"/>
                <a:gd name="T4" fmla="*/ 528 w 528"/>
                <a:gd name="T5" fmla="*/ 576 h 1296"/>
                <a:gd name="T6" fmla="*/ 144 w 528"/>
                <a:gd name="T7" fmla="*/ 912 h 1296"/>
                <a:gd name="T8" fmla="*/ 0 w 528"/>
                <a:gd name="T9" fmla="*/ 1296 h 1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296"/>
                <a:gd name="T17" fmla="*/ 528 w 528"/>
                <a:gd name="T18" fmla="*/ 1296 h 1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296">
                  <a:moveTo>
                    <a:pt x="48" y="0"/>
                  </a:moveTo>
                  <a:cubicBezTo>
                    <a:pt x="56" y="144"/>
                    <a:pt x="64" y="288"/>
                    <a:pt x="144" y="384"/>
                  </a:cubicBezTo>
                  <a:cubicBezTo>
                    <a:pt x="224" y="480"/>
                    <a:pt x="528" y="488"/>
                    <a:pt x="528" y="576"/>
                  </a:cubicBezTo>
                  <a:cubicBezTo>
                    <a:pt x="528" y="664"/>
                    <a:pt x="232" y="792"/>
                    <a:pt x="144" y="912"/>
                  </a:cubicBezTo>
                  <a:cubicBezTo>
                    <a:pt x="56" y="1032"/>
                    <a:pt x="28" y="1164"/>
                    <a:pt x="0" y="1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>
              <a:off x="4272" y="1474"/>
              <a:ext cx="288" cy="1200"/>
            </a:xfrm>
            <a:custGeom>
              <a:avLst/>
              <a:gdLst>
                <a:gd name="T0" fmla="*/ 48 w 288"/>
                <a:gd name="T1" fmla="*/ 0 h 1200"/>
                <a:gd name="T2" fmla="*/ 48 w 288"/>
                <a:gd name="T3" fmla="*/ 336 h 1200"/>
                <a:gd name="T4" fmla="*/ 288 w 288"/>
                <a:gd name="T5" fmla="*/ 624 h 1200"/>
                <a:gd name="T6" fmla="*/ 48 w 288"/>
                <a:gd name="T7" fmla="*/ 960 h 1200"/>
                <a:gd name="T8" fmla="*/ 0 w 288"/>
                <a:gd name="T9" fmla="*/ 1200 h 1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200"/>
                <a:gd name="T17" fmla="*/ 288 w 288"/>
                <a:gd name="T18" fmla="*/ 1200 h 1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200">
                  <a:moveTo>
                    <a:pt x="48" y="0"/>
                  </a:moveTo>
                  <a:cubicBezTo>
                    <a:pt x="28" y="116"/>
                    <a:pt x="8" y="232"/>
                    <a:pt x="48" y="336"/>
                  </a:cubicBezTo>
                  <a:cubicBezTo>
                    <a:pt x="88" y="440"/>
                    <a:pt x="288" y="520"/>
                    <a:pt x="288" y="624"/>
                  </a:cubicBezTo>
                  <a:cubicBezTo>
                    <a:pt x="288" y="728"/>
                    <a:pt x="96" y="864"/>
                    <a:pt x="48" y="960"/>
                  </a:cubicBezTo>
                  <a:cubicBezTo>
                    <a:pt x="0" y="1056"/>
                    <a:pt x="8" y="1160"/>
                    <a:pt x="0" y="1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1872" y="209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 flipV="1">
              <a:off x="2688" y="166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>
              <a:off x="4224" y="209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1766" y="288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2592" y="28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44" name="Text Box 23"/>
            <p:cNvSpPr txBox="1">
              <a:spLocks noChangeArrowheads="1"/>
            </p:cNvSpPr>
            <p:nvPr/>
          </p:nvSpPr>
          <p:spPr bwMode="auto">
            <a:xfrm>
              <a:off x="4694" y="279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116" y="2889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  <p:sp>
          <p:nvSpPr>
            <p:cNvPr id="46" name="Text Box 25"/>
            <p:cNvSpPr txBox="1">
              <a:spLocks noChangeArrowheads="1"/>
            </p:cNvSpPr>
            <p:nvPr/>
          </p:nvSpPr>
          <p:spPr bwMode="auto">
            <a:xfrm>
              <a:off x="2966" y="2841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……………..</a:t>
              </a:r>
            </a:p>
          </p:txBody>
        </p:sp>
        <p:graphicFrame>
          <p:nvGraphicFramePr>
            <p:cNvPr id="47" name="Object 26"/>
            <p:cNvGraphicFramePr>
              <a:graphicFrameLocks noChangeAspect="1"/>
            </p:cNvGraphicFramePr>
            <p:nvPr/>
          </p:nvGraphicFramePr>
          <p:xfrm>
            <a:off x="816" y="1200"/>
            <a:ext cx="38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1" name="Equation" r:id="rId3" imgW="266400" imgH="228600" progId="Equation.3">
                    <p:embed/>
                  </p:oleObj>
                </mc:Choice>
                <mc:Fallback>
                  <p:oleObj name="Equation" r:id="rId3" imgW="266400" imgH="228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200"/>
                          <a:ext cx="384" cy="3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27"/>
            <p:cNvGraphicFramePr>
              <a:graphicFrameLocks noChangeAspect="1"/>
            </p:cNvGraphicFramePr>
            <p:nvPr/>
          </p:nvGraphicFramePr>
          <p:xfrm>
            <a:off x="1568" y="1922"/>
            <a:ext cx="25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2" name="Equation" r:id="rId5" imgW="177480" imgH="215640" progId="Equation.3">
                    <p:embed/>
                  </p:oleObj>
                </mc:Choice>
                <mc:Fallback>
                  <p:oleObj name="Equation" r:id="rId5" imgW="177480" imgH="2156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1922"/>
                          <a:ext cx="256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28"/>
            <p:cNvGraphicFramePr>
              <a:graphicFrameLocks noChangeAspect="1"/>
            </p:cNvGraphicFramePr>
            <p:nvPr/>
          </p:nvGraphicFramePr>
          <p:xfrm>
            <a:off x="2448" y="1474"/>
            <a:ext cx="27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3" name="Equation" r:id="rId7" imgW="190440" imgH="215640" progId="Equation.3">
                    <p:embed/>
                  </p:oleObj>
                </mc:Choice>
                <mc:Fallback>
                  <p:oleObj name="Equation" r:id="rId7" imgW="190440" imgH="2156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474"/>
                          <a:ext cx="274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29"/>
            <p:cNvGraphicFramePr>
              <a:graphicFrameLocks noChangeAspect="1"/>
            </p:cNvGraphicFramePr>
            <p:nvPr/>
          </p:nvGraphicFramePr>
          <p:xfrm>
            <a:off x="3950" y="1906"/>
            <a:ext cx="29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4" name="Equation" r:id="rId9" imgW="203040" imgH="215640" progId="Equation.3">
                    <p:embed/>
                  </p:oleObj>
                </mc:Choice>
                <mc:Fallback>
                  <p:oleObj name="Equation" r:id="rId9" imgW="203040" imgH="2156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0" y="1906"/>
                          <a:ext cx="293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30"/>
            <p:cNvGraphicFramePr>
              <a:graphicFrameLocks noChangeAspect="1"/>
            </p:cNvGraphicFramePr>
            <p:nvPr/>
          </p:nvGraphicFramePr>
          <p:xfrm>
            <a:off x="1645" y="1008"/>
            <a:ext cx="1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5" name="Equation" r:id="rId11" imgW="152280" imgH="215640" progId="Equation.3">
                    <p:embed/>
                  </p:oleObj>
                </mc:Choice>
                <mc:Fallback>
                  <p:oleObj name="Equation" r:id="rId11" imgW="152280" imgH="21564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5" y="1008"/>
                          <a:ext cx="19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31"/>
            <p:cNvGraphicFramePr>
              <a:graphicFrameLocks noChangeAspect="1"/>
            </p:cNvGraphicFramePr>
            <p:nvPr/>
          </p:nvGraphicFramePr>
          <p:xfrm>
            <a:off x="2496" y="976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6" name="Equation" r:id="rId13" imgW="164880" imgH="215640" progId="Equation.3">
                    <p:embed/>
                  </p:oleObj>
                </mc:Choice>
                <mc:Fallback>
                  <p:oleObj name="Equation" r:id="rId13" imgW="164880" imgH="2156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976"/>
                          <a:ext cx="20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32"/>
            <p:cNvGraphicFramePr>
              <a:graphicFrameLocks noChangeAspect="1"/>
            </p:cNvGraphicFramePr>
            <p:nvPr/>
          </p:nvGraphicFramePr>
          <p:xfrm>
            <a:off x="3984" y="1008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7" name="Equation" r:id="rId15" imgW="177480" imgH="215640" progId="Equation.3">
                    <p:embed/>
                  </p:oleObj>
                </mc:Choice>
                <mc:Fallback>
                  <p:oleObj name="Equation" r:id="rId15" imgW="177480" imgH="2156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008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 Box 33"/>
            <p:cNvSpPr txBox="1">
              <a:spLocks noChangeArrowheads="1"/>
            </p:cNvSpPr>
            <p:nvPr/>
          </p:nvSpPr>
          <p:spPr bwMode="auto">
            <a:xfrm>
              <a:off x="1728" y="864"/>
              <a:ext cx="329" cy="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9600"/>
                <a:t>.</a:t>
              </a: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2551" y="1372"/>
              <a:ext cx="329" cy="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9600"/>
                <a:t>.</a:t>
              </a:r>
            </a:p>
          </p:txBody>
        </p:sp>
        <p:sp>
          <p:nvSpPr>
            <p:cNvPr id="56" name="Text Box 35"/>
            <p:cNvSpPr txBox="1">
              <a:spLocks noChangeArrowheads="1"/>
            </p:cNvSpPr>
            <p:nvPr/>
          </p:nvSpPr>
          <p:spPr bwMode="auto">
            <a:xfrm>
              <a:off x="4087" y="864"/>
              <a:ext cx="329" cy="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9600"/>
                <a:t>.</a:t>
              </a:r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 flipV="1">
              <a:off x="1488" y="1632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>
              <a:off x="1872" y="1632"/>
              <a:ext cx="81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38"/>
            <p:cNvSpPr>
              <a:spLocks noChangeShapeType="1"/>
            </p:cNvSpPr>
            <p:nvPr/>
          </p:nvSpPr>
          <p:spPr bwMode="auto">
            <a:xfrm flipV="1">
              <a:off x="2688" y="1872"/>
              <a:ext cx="67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39"/>
            <p:cNvSpPr>
              <a:spLocks noChangeShapeType="1"/>
            </p:cNvSpPr>
            <p:nvPr/>
          </p:nvSpPr>
          <p:spPr bwMode="auto">
            <a:xfrm>
              <a:off x="3744" y="1392"/>
              <a:ext cx="48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Text Box 40"/>
            <p:cNvSpPr txBox="1">
              <a:spLocks noChangeArrowheads="1"/>
            </p:cNvSpPr>
            <p:nvPr/>
          </p:nvSpPr>
          <p:spPr bwMode="auto">
            <a:xfrm>
              <a:off x="3312" y="1607"/>
              <a:ext cx="6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……….</a:t>
              </a:r>
            </a:p>
          </p:txBody>
        </p:sp>
      </p:grpSp>
      <p:cxnSp>
        <p:nvCxnSpPr>
          <p:cNvPr id="63" name="Straight Connector 62"/>
          <p:cNvCxnSpPr/>
          <p:nvPr/>
        </p:nvCxnSpPr>
        <p:spPr>
          <a:xfrm>
            <a:off x="6305550" y="3659190"/>
            <a:ext cx="626534" cy="1588"/>
          </a:xfrm>
          <a:prstGeom prst="line">
            <a:avLst/>
          </a:prstGeom>
          <a:ln w="349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359829" y="1109131"/>
            <a:ext cx="8470900" cy="5791200"/>
            <a:chOff x="-12700" y="457200"/>
            <a:chExt cx="9309100" cy="6248400"/>
          </a:xfrm>
        </p:grpSpPr>
        <p:grpSp>
          <p:nvGrpSpPr>
            <p:cNvPr id="3" name="Group 57"/>
            <p:cNvGrpSpPr>
              <a:grpSpLocks/>
            </p:cNvGrpSpPr>
            <p:nvPr/>
          </p:nvGrpSpPr>
          <p:grpSpPr bwMode="auto">
            <a:xfrm>
              <a:off x="5257800" y="838200"/>
              <a:ext cx="4038600" cy="5867400"/>
              <a:chOff x="4343400" y="914400"/>
              <a:chExt cx="3962400" cy="5562600"/>
            </a:xfrm>
          </p:grpSpPr>
          <p:sp>
            <p:nvSpPr>
              <p:cNvPr id="4156" name="Line 4"/>
              <p:cNvSpPr>
                <a:spLocks noChangeShapeType="1"/>
              </p:cNvSpPr>
              <p:nvPr/>
            </p:nvSpPr>
            <p:spPr bwMode="auto">
              <a:xfrm>
                <a:off x="4876800" y="2133600"/>
                <a:ext cx="3048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" name="Group 56"/>
              <p:cNvGrpSpPr>
                <a:grpSpLocks/>
              </p:cNvGrpSpPr>
              <p:nvPr/>
            </p:nvGrpSpPr>
            <p:grpSpPr bwMode="auto">
              <a:xfrm>
                <a:off x="4343400" y="914400"/>
                <a:ext cx="3962400" cy="5562600"/>
                <a:chOff x="4572000" y="914400"/>
                <a:chExt cx="3962400" cy="5562600"/>
              </a:xfrm>
            </p:grpSpPr>
            <p:pic>
              <p:nvPicPr>
                <p:cNvPr id="4158" name="Picture 3" descr="dji_plot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572000" y="914400"/>
                  <a:ext cx="3962400" cy="5562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59" name="Line 5"/>
                <p:cNvSpPr>
                  <a:spLocks noChangeShapeType="1"/>
                </p:cNvSpPr>
                <p:nvPr/>
              </p:nvSpPr>
              <p:spPr bwMode="auto">
                <a:xfrm>
                  <a:off x="5105400" y="4548632"/>
                  <a:ext cx="31509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0" y="457200"/>
              <a:ext cx="3962400" cy="2819400"/>
              <a:chOff x="816" y="543"/>
              <a:chExt cx="4034" cy="2385"/>
            </a:xfrm>
          </p:grpSpPr>
          <p:sp>
            <p:nvSpPr>
              <p:cNvPr id="4140" name="Line 12"/>
              <p:cNvSpPr>
                <a:spLocks noChangeShapeType="1"/>
              </p:cNvSpPr>
              <p:nvPr/>
            </p:nvSpPr>
            <p:spPr bwMode="auto">
              <a:xfrm>
                <a:off x="1248" y="2674"/>
                <a:ext cx="3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1" name="Line 13"/>
              <p:cNvSpPr>
                <a:spLocks noChangeShapeType="1"/>
              </p:cNvSpPr>
              <p:nvPr/>
            </p:nvSpPr>
            <p:spPr bwMode="auto">
              <a:xfrm flipV="1">
                <a:off x="1248" y="543"/>
                <a:ext cx="33" cy="2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2" name="Line 14"/>
              <p:cNvSpPr>
                <a:spLocks noChangeShapeType="1"/>
              </p:cNvSpPr>
              <p:nvPr/>
            </p:nvSpPr>
            <p:spPr bwMode="auto">
              <a:xfrm flipH="1">
                <a:off x="1872" y="543"/>
                <a:ext cx="30" cy="2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3" name="Line 15"/>
              <p:cNvSpPr>
                <a:spLocks noChangeShapeType="1"/>
              </p:cNvSpPr>
              <p:nvPr/>
            </p:nvSpPr>
            <p:spPr bwMode="auto">
              <a:xfrm>
                <a:off x="2678" y="543"/>
                <a:ext cx="10" cy="2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4" name="Line 16"/>
              <p:cNvSpPr>
                <a:spLocks noChangeShapeType="1"/>
              </p:cNvSpPr>
              <p:nvPr/>
            </p:nvSpPr>
            <p:spPr bwMode="auto">
              <a:xfrm flipH="1">
                <a:off x="4224" y="543"/>
                <a:ext cx="5" cy="2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5" name="Freeform 17"/>
              <p:cNvSpPr>
                <a:spLocks/>
              </p:cNvSpPr>
              <p:nvPr/>
            </p:nvSpPr>
            <p:spPr bwMode="auto">
              <a:xfrm>
                <a:off x="1920" y="1520"/>
                <a:ext cx="528" cy="1344"/>
              </a:xfrm>
              <a:custGeom>
                <a:avLst/>
                <a:gdLst>
                  <a:gd name="T0" fmla="*/ 0 w 528"/>
                  <a:gd name="T1" fmla="*/ 0 h 1344"/>
                  <a:gd name="T2" fmla="*/ 144 w 528"/>
                  <a:gd name="T3" fmla="*/ 432 h 1344"/>
                  <a:gd name="T4" fmla="*/ 528 w 528"/>
                  <a:gd name="T5" fmla="*/ 624 h 1344"/>
                  <a:gd name="T6" fmla="*/ 144 w 528"/>
                  <a:gd name="T7" fmla="*/ 864 h 1344"/>
                  <a:gd name="T8" fmla="*/ 0 w 528"/>
                  <a:gd name="T9" fmla="*/ 1344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344"/>
                  <a:gd name="T17" fmla="*/ 528 w 528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344">
                    <a:moveTo>
                      <a:pt x="0" y="0"/>
                    </a:moveTo>
                    <a:cubicBezTo>
                      <a:pt x="28" y="164"/>
                      <a:pt x="56" y="328"/>
                      <a:pt x="144" y="432"/>
                    </a:cubicBezTo>
                    <a:cubicBezTo>
                      <a:pt x="232" y="536"/>
                      <a:pt x="528" y="552"/>
                      <a:pt x="528" y="624"/>
                    </a:cubicBezTo>
                    <a:cubicBezTo>
                      <a:pt x="528" y="696"/>
                      <a:pt x="232" y="744"/>
                      <a:pt x="144" y="864"/>
                    </a:cubicBezTo>
                    <a:cubicBezTo>
                      <a:pt x="56" y="984"/>
                      <a:pt x="28" y="1164"/>
                      <a:pt x="0" y="134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6" name="Freeform 18"/>
              <p:cNvSpPr>
                <a:spLocks/>
              </p:cNvSpPr>
              <p:nvPr/>
            </p:nvSpPr>
            <p:spPr bwMode="auto">
              <a:xfrm>
                <a:off x="2736" y="1317"/>
                <a:ext cx="528" cy="1296"/>
              </a:xfrm>
              <a:custGeom>
                <a:avLst/>
                <a:gdLst>
                  <a:gd name="T0" fmla="*/ 48 w 528"/>
                  <a:gd name="T1" fmla="*/ 0 h 1296"/>
                  <a:gd name="T2" fmla="*/ 144 w 528"/>
                  <a:gd name="T3" fmla="*/ 384 h 1296"/>
                  <a:gd name="T4" fmla="*/ 528 w 528"/>
                  <a:gd name="T5" fmla="*/ 576 h 1296"/>
                  <a:gd name="T6" fmla="*/ 144 w 528"/>
                  <a:gd name="T7" fmla="*/ 912 h 1296"/>
                  <a:gd name="T8" fmla="*/ 0 w 528"/>
                  <a:gd name="T9" fmla="*/ 1296 h 1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296"/>
                  <a:gd name="T17" fmla="*/ 528 w 528"/>
                  <a:gd name="T18" fmla="*/ 1296 h 1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296">
                    <a:moveTo>
                      <a:pt x="48" y="0"/>
                    </a:moveTo>
                    <a:cubicBezTo>
                      <a:pt x="56" y="144"/>
                      <a:pt x="64" y="288"/>
                      <a:pt x="144" y="384"/>
                    </a:cubicBezTo>
                    <a:cubicBezTo>
                      <a:pt x="224" y="480"/>
                      <a:pt x="528" y="488"/>
                      <a:pt x="528" y="576"/>
                    </a:cubicBezTo>
                    <a:cubicBezTo>
                      <a:pt x="528" y="664"/>
                      <a:pt x="232" y="792"/>
                      <a:pt x="144" y="912"/>
                    </a:cubicBezTo>
                    <a:cubicBezTo>
                      <a:pt x="56" y="1032"/>
                      <a:pt x="28" y="1164"/>
                      <a:pt x="0" y="129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7" name="Freeform 19"/>
              <p:cNvSpPr>
                <a:spLocks/>
              </p:cNvSpPr>
              <p:nvPr/>
            </p:nvSpPr>
            <p:spPr bwMode="auto">
              <a:xfrm>
                <a:off x="4272" y="543"/>
                <a:ext cx="288" cy="1200"/>
              </a:xfrm>
              <a:custGeom>
                <a:avLst/>
                <a:gdLst>
                  <a:gd name="T0" fmla="*/ 48 w 288"/>
                  <a:gd name="T1" fmla="*/ 0 h 1200"/>
                  <a:gd name="T2" fmla="*/ 48 w 288"/>
                  <a:gd name="T3" fmla="*/ 336 h 1200"/>
                  <a:gd name="T4" fmla="*/ 288 w 288"/>
                  <a:gd name="T5" fmla="*/ 624 h 1200"/>
                  <a:gd name="T6" fmla="*/ 48 w 288"/>
                  <a:gd name="T7" fmla="*/ 960 h 1200"/>
                  <a:gd name="T8" fmla="*/ 0 w 288"/>
                  <a:gd name="T9" fmla="*/ 1200 h 1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1200"/>
                  <a:gd name="T17" fmla="*/ 288 w 288"/>
                  <a:gd name="T18" fmla="*/ 1200 h 1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1200">
                    <a:moveTo>
                      <a:pt x="48" y="0"/>
                    </a:moveTo>
                    <a:cubicBezTo>
                      <a:pt x="28" y="116"/>
                      <a:pt x="8" y="232"/>
                      <a:pt x="48" y="336"/>
                    </a:cubicBezTo>
                    <a:cubicBezTo>
                      <a:pt x="88" y="440"/>
                      <a:pt x="288" y="520"/>
                      <a:pt x="288" y="624"/>
                    </a:cubicBezTo>
                    <a:cubicBezTo>
                      <a:pt x="288" y="728"/>
                      <a:pt x="96" y="864"/>
                      <a:pt x="48" y="960"/>
                    </a:cubicBezTo>
                    <a:cubicBezTo>
                      <a:pt x="0" y="1056"/>
                      <a:pt x="8" y="1160"/>
                      <a:pt x="0" y="120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8" name="Line 20"/>
              <p:cNvSpPr>
                <a:spLocks noChangeShapeType="1"/>
              </p:cNvSpPr>
              <p:nvPr/>
            </p:nvSpPr>
            <p:spPr bwMode="auto">
              <a:xfrm>
                <a:off x="1872" y="215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9" name="Line 21"/>
              <p:cNvSpPr>
                <a:spLocks noChangeShapeType="1"/>
              </p:cNvSpPr>
              <p:nvPr/>
            </p:nvSpPr>
            <p:spPr bwMode="auto">
              <a:xfrm flipV="1">
                <a:off x="2688" y="1897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0" name="Line 22"/>
              <p:cNvSpPr>
                <a:spLocks noChangeShapeType="1"/>
              </p:cNvSpPr>
              <p:nvPr/>
            </p:nvSpPr>
            <p:spPr bwMode="auto">
              <a:xfrm>
                <a:off x="4224" y="11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1" name="Text Box 23"/>
              <p:cNvSpPr txBox="1">
                <a:spLocks noChangeArrowheads="1"/>
              </p:cNvSpPr>
              <p:nvPr/>
            </p:nvSpPr>
            <p:spPr bwMode="auto">
              <a:xfrm>
                <a:off x="1669" y="2670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1</a:t>
                </a:r>
              </a:p>
            </p:txBody>
          </p:sp>
          <p:sp>
            <p:nvSpPr>
              <p:cNvPr id="4152" name="Text Box 24"/>
              <p:cNvSpPr txBox="1">
                <a:spLocks noChangeArrowheads="1"/>
              </p:cNvSpPr>
              <p:nvPr/>
            </p:nvSpPr>
            <p:spPr bwMode="auto">
              <a:xfrm>
                <a:off x="2592" y="2683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2</a:t>
                </a:r>
              </a:p>
            </p:txBody>
          </p:sp>
          <p:sp>
            <p:nvSpPr>
              <p:cNvPr id="4153" name="Text Box 25"/>
              <p:cNvSpPr txBox="1">
                <a:spLocks noChangeArrowheads="1"/>
              </p:cNvSpPr>
              <p:nvPr/>
            </p:nvSpPr>
            <p:spPr bwMode="auto">
              <a:xfrm>
                <a:off x="4694" y="2601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t</a:t>
                </a:r>
              </a:p>
            </p:txBody>
          </p:sp>
          <p:sp>
            <p:nvSpPr>
              <p:cNvPr id="4154" name="Text Box 26"/>
              <p:cNvSpPr txBox="1">
                <a:spLocks noChangeArrowheads="1"/>
              </p:cNvSpPr>
              <p:nvPr/>
            </p:nvSpPr>
            <p:spPr bwMode="auto">
              <a:xfrm>
                <a:off x="4116" y="269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T</a:t>
                </a:r>
              </a:p>
            </p:txBody>
          </p:sp>
          <p:sp>
            <p:nvSpPr>
              <p:cNvPr id="4155" name="Text Box 27"/>
              <p:cNvSpPr txBox="1">
                <a:spLocks noChangeArrowheads="1"/>
              </p:cNvSpPr>
              <p:nvPr/>
            </p:nvSpPr>
            <p:spPr bwMode="auto">
              <a:xfrm>
                <a:off x="2833" y="2649"/>
                <a:ext cx="9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……………..</a:t>
                </a:r>
              </a:p>
            </p:txBody>
          </p:sp>
          <p:graphicFrame>
            <p:nvGraphicFramePr>
              <p:cNvPr id="4105" name="Object 28"/>
              <p:cNvGraphicFramePr>
                <a:graphicFrameLocks noChangeAspect="1"/>
              </p:cNvGraphicFramePr>
              <p:nvPr/>
            </p:nvGraphicFramePr>
            <p:xfrm>
              <a:off x="816" y="543"/>
              <a:ext cx="384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6" name="Equation" r:id="rId5" imgW="266400" imgH="228600" progId="Equation.3">
                      <p:embed/>
                    </p:oleObj>
                  </mc:Choice>
                  <mc:Fallback>
                    <p:oleObj name="Equation" r:id="rId5" imgW="266400" imgH="22860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543"/>
                            <a:ext cx="384" cy="32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6" name="Object 29"/>
              <p:cNvGraphicFramePr>
                <a:graphicFrameLocks noChangeAspect="1"/>
              </p:cNvGraphicFramePr>
              <p:nvPr/>
            </p:nvGraphicFramePr>
            <p:xfrm>
              <a:off x="1534" y="1936"/>
              <a:ext cx="314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7" name="Equation" r:id="rId7" imgW="228600" imgH="253800" progId="Equation.3">
                      <p:embed/>
                    </p:oleObj>
                  </mc:Choice>
                  <mc:Fallback>
                    <p:oleObj name="Equation" r:id="rId7" imgW="228600" imgH="25380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4" y="1936"/>
                            <a:ext cx="314" cy="3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7" name="Object 30"/>
              <p:cNvGraphicFramePr>
                <a:graphicFrameLocks noChangeAspect="1"/>
              </p:cNvGraphicFramePr>
              <p:nvPr/>
            </p:nvGraphicFramePr>
            <p:xfrm>
              <a:off x="2332" y="1687"/>
              <a:ext cx="347" cy="3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8" name="Equation" r:id="rId9" imgW="241200" imgH="253800" progId="Equation.3">
                      <p:embed/>
                    </p:oleObj>
                  </mc:Choice>
                  <mc:Fallback>
                    <p:oleObj name="Equation" r:id="rId9" imgW="241200" imgH="25380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2" y="1687"/>
                            <a:ext cx="347" cy="3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8" name="Object 31"/>
              <p:cNvGraphicFramePr>
                <a:graphicFrameLocks noChangeAspect="1"/>
              </p:cNvGraphicFramePr>
              <p:nvPr/>
            </p:nvGraphicFramePr>
            <p:xfrm>
              <a:off x="3787" y="1015"/>
              <a:ext cx="365" cy="3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9" name="Equation" r:id="rId11" imgW="253800" imgH="253800" progId="Equation.3">
                      <p:embed/>
                    </p:oleObj>
                  </mc:Choice>
                  <mc:Fallback>
                    <p:oleObj name="Equation" r:id="rId11" imgW="253800" imgH="25380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7" y="1015"/>
                            <a:ext cx="365" cy="3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9" name="Object 32"/>
              <p:cNvGraphicFramePr>
                <a:graphicFrameLocks noChangeAspect="1"/>
              </p:cNvGraphicFramePr>
              <p:nvPr/>
            </p:nvGraphicFramePr>
            <p:xfrm>
              <a:off x="1645" y="543"/>
              <a:ext cx="19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0" name="Equation" r:id="rId13" imgW="152280" imgH="215640" progId="Equation.3">
                      <p:embed/>
                    </p:oleObj>
                  </mc:Choice>
                  <mc:Fallback>
                    <p:oleObj name="Equation" r:id="rId13" imgW="152280" imgH="21564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5" y="543"/>
                            <a:ext cx="192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0" name="Object 33"/>
              <p:cNvGraphicFramePr>
                <a:graphicFrameLocks noChangeAspect="1"/>
              </p:cNvGraphicFramePr>
              <p:nvPr/>
            </p:nvGraphicFramePr>
            <p:xfrm>
              <a:off x="2496" y="543"/>
              <a:ext cx="20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1" name="Equation" r:id="rId15" imgW="164880" imgH="215640" progId="Equation.3">
                      <p:embed/>
                    </p:oleObj>
                  </mc:Choice>
                  <mc:Fallback>
                    <p:oleObj name="Equation" r:id="rId15" imgW="164880" imgH="21564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6" y="543"/>
                            <a:ext cx="208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1" name="Object 34"/>
              <p:cNvGraphicFramePr>
                <a:graphicFrameLocks noChangeAspect="1"/>
              </p:cNvGraphicFramePr>
              <p:nvPr/>
            </p:nvGraphicFramePr>
            <p:xfrm>
              <a:off x="3984" y="543"/>
              <a:ext cx="22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2" name="Equation" r:id="rId17" imgW="177480" imgH="215640" progId="Equation.3">
                      <p:embed/>
                    </p:oleObj>
                  </mc:Choice>
                  <mc:Fallback>
                    <p:oleObj name="Equation" r:id="rId17" imgW="177480" imgH="21564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543"/>
                            <a:ext cx="224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-12700" y="3581400"/>
              <a:ext cx="4356100" cy="2133600"/>
              <a:chOff x="672" y="2216"/>
              <a:chExt cx="3752" cy="1912"/>
            </a:xfrm>
          </p:grpSpPr>
          <p:sp>
            <p:nvSpPr>
              <p:cNvPr id="4124" name="Text Box 20"/>
              <p:cNvSpPr txBox="1">
                <a:spLocks noChangeArrowheads="1"/>
              </p:cNvSpPr>
              <p:nvPr/>
            </p:nvSpPr>
            <p:spPr bwMode="auto">
              <a:xfrm>
                <a:off x="2252" y="3897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2</a:t>
                </a:r>
              </a:p>
            </p:txBody>
          </p:sp>
          <p:sp>
            <p:nvSpPr>
              <p:cNvPr id="4125" name="Line 13"/>
              <p:cNvSpPr>
                <a:spLocks noChangeShapeType="1"/>
              </p:cNvSpPr>
              <p:nvPr/>
            </p:nvSpPr>
            <p:spPr bwMode="auto">
              <a:xfrm>
                <a:off x="1064" y="3907"/>
                <a:ext cx="30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6" name="Line 14"/>
              <p:cNvSpPr>
                <a:spLocks noChangeShapeType="1"/>
              </p:cNvSpPr>
              <p:nvPr/>
            </p:nvSpPr>
            <p:spPr bwMode="auto">
              <a:xfrm flipV="1">
                <a:off x="1064" y="2417"/>
                <a:ext cx="0" cy="14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7" name="Line 15"/>
              <p:cNvSpPr>
                <a:spLocks noChangeShapeType="1"/>
              </p:cNvSpPr>
              <p:nvPr/>
            </p:nvSpPr>
            <p:spPr bwMode="auto">
              <a:xfrm>
                <a:off x="1629" y="2259"/>
                <a:ext cx="0" cy="16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8" name="Line 16"/>
              <p:cNvSpPr>
                <a:spLocks noChangeShapeType="1"/>
              </p:cNvSpPr>
              <p:nvPr/>
            </p:nvSpPr>
            <p:spPr bwMode="auto">
              <a:xfrm>
                <a:off x="2369" y="2216"/>
                <a:ext cx="0" cy="16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9" name="Line 17"/>
              <p:cNvSpPr>
                <a:spLocks noChangeShapeType="1"/>
              </p:cNvSpPr>
              <p:nvPr/>
            </p:nvSpPr>
            <p:spPr bwMode="auto">
              <a:xfrm>
                <a:off x="3762" y="2459"/>
                <a:ext cx="0" cy="1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0" name="Line 19"/>
              <p:cNvSpPr>
                <a:spLocks noChangeShapeType="1"/>
              </p:cNvSpPr>
              <p:nvPr/>
            </p:nvSpPr>
            <p:spPr bwMode="auto">
              <a:xfrm>
                <a:off x="1629" y="3226"/>
                <a:ext cx="5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1" name="Text Box 21"/>
              <p:cNvSpPr txBox="1">
                <a:spLocks noChangeArrowheads="1"/>
              </p:cNvSpPr>
              <p:nvPr/>
            </p:nvSpPr>
            <p:spPr bwMode="auto">
              <a:xfrm>
                <a:off x="4188" y="3842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t</a:t>
                </a:r>
              </a:p>
            </p:txBody>
          </p:sp>
          <p:sp>
            <p:nvSpPr>
              <p:cNvPr id="4132" name="Text Box 22"/>
              <p:cNvSpPr txBox="1">
                <a:spLocks noChangeArrowheads="1"/>
              </p:cNvSpPr>
              <p:nvPr/>
            </p:nvSpPr>
            <p:spPr bwMode="auto">
              <a:xfrm>
                <a:off x="2521" y="3885"/>
                <a:ext cx="9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……………..</a:t>
                </a:r>
              </a:p>
            </p:txBody>
          </p:sp>
          <p:graphicFrame>
            <p:nvGraphicFramePr>
              <p:cNvPr id="4098" name="Object 23"/>
              <p:cNvGraphicFramePr>
                <a:graphicFrameLocks noChangeAspect="1"/>
              </p:cNvGraphicFramePr>
              <p:nvPr/>
            </p:nvGraphicFramePr>
            <p:xfrm>
              <a:off x="672" y="2429"/>
              <a:ext cx="348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3" name="Equation" r:id="rId19" imgW="266400" imgH="228600" progId="Equation.3">
                      <p:embed/>
                    </p:oleObj>
                  </mc:Choice>
                  <mc:Fallback>
                    <p:oleObj name="Equation" r:id="rId19" imgW="266400" imgH="2286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2429"/>
                            <a:ext cx="348" cy="2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9" name="Object 24"/>
              <p:cNvGraphicFramePr>
                <a:graphicFrameLocks noChangeAspect="1"/>
              </p:cNvGraphicFramePr>
              <p:nvPr/>
            </p:nvGraphicFramePr>
            <p:xfrm>
              <a:off x="1354" y="3070"/>
              <a:ext cx="232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4" name="Equation" r:id="rId20" imgW="177480" imgH="215640" progId="Equation.3">
                      <p:embed/>
                    </p:oleObj>
                  </mc:Choice>
                  <mc:Fallback>
                    <p:oleObj name="Equation" r:id="rId20" imgW="177480" imgH="21564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54" y="3070"/>
                            <a:ext cx="232" cy="2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0" name="Object 25"/>
              <p:cNvGraphicFramePr>
                <a:graphicFrameLocks noChangeAspect="1"/>
              </p:cNvGraphicFramePr>
              <p:nvPr/>
            </p:nvGraphicFramePr>
            <p:xfrm>
              <a:off x="2152" y="3090"/>
              <a:ext cx="248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5" name="Equation" r:id="rId22" imgW="190440" imgH="215640" progId="Equation.3">
                      <p:embed/>
                    </p:oleObj>
                  </mc:Choice>
                  <mc:Fallback>
                    <p:oleObj name="Equation" r:id="rId22" imgW="190440" imgH="21564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2" y="3090"/>
                            <a:ext cx="248" cy="2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1" name="Object 26"/>
              <p:cNvGraphicFramePr>
                <a:graphicFrameLocks noChangeAspect="1"/>
              </p:cNvGraphicFramePr>
              <p:nvPr/>
            </p:nvGraphicFramePr>
            <p:xfrm>
              <a:off x="3514" y="3055"/>
              <a:ext cx="265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6" name="Equation" r:id="rId24" imgW="203040" imgH="215640" progId="Equation.3">
                      <p:embed/>
                    </p:oleObj>
                  </mc:Choice>
                  <mc:Fallback>
                    <p:oleObj name="Equation" r:id="rId24" imgW="203040" imgH="21564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4" y="3055"/>
                            <a:ext cx="265" cy="2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2" name="Object 27"/>
              <p:cNvGraphicFramePr>
                <a:graphicFrameLocks noChangeAspect="1"/>
              </p:cNvGraphicFramePr>
              <p:nvPr/>
            </p:nvGraphicFramePr>
            <p:xfrm>
              <a:off x="1424" y="2259"/>
              <a:ext cx="174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7" name="Equation" r:id="rId26" imgW="152280" imgH="215640" progId="Equation.3">
                      <p:embed/>
                    </p:oleObj>
                  </mc:Choice>
                  <mc:Fallback>
                    <p:oleObj name="Equation" r:id="rId26" imgW="152280" imgH="21564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4" y="2259"/>
                            <a:ext cx="174" cy="2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3" name="Object 18"/>
              <p:cNvGraphicFramePr>
                <a:graphicFrameLocks noChangeAspect="1"/>
              </p:cNvGraphicFramePr>
              <p:nvPr/>
            </p:nvGraphicFramePr>
            <p:xfrm>
              <a:off x="2195" y="2230"/>
              <a:ext cx="189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8" name="Equation" r:id="rId27" imgW="164880" imgH="215640" progId="Equation.3">
                      <p:embed/>
                    </p:oleObj>
                  </mc:Choice>
                  <mc:Fallback>
                    <p:oleObj name="Equation" r:id="rId27" imgW="164880" imgH="21564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5" y="2230"/>
                            <a:ext cx="189" cy="2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4" name="Object 19"/>
              <p:cNvGraphicFramePr>
                <a:graphicFrameLocks noChangeAspect="1"/>
              </p:cNvGraphicFramePr>
              <p:nvPr/>
            </p:nvGraphicFramePr>
            <p:xfrm>
              <a:off x="3544" y="2259"/>
              <a:ext cx="204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9" name="Equation" r:id="rId28" imgW="177480" imgH="215640" progId="Equation.3">
                      <p:embed/>
                    </p:oleObj>
                  </mc:Choice>
                  <mc:Fallback>
                    <p:oleObj name="Equation" r:id="rId28" imgW="177480" imgH="21564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4" y="2259"/>
                            <a:ext cx="204" cy="2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33" name="Freeform 30"/>
              <p:cNvSpPr>
                <a:spLocks/>
              </p:cNvSpPr>
              <p:nvPr/>
            </p:nvSpPr>
            <p:spPr bwMode="auto">
              <a:xfrm>
                <a:off x="2413" y="2684"/>
                <a:ext cx="479" cy="1193"/>
              </a:xfrm>
              <a:custGeom>
                <a:avLst/>
                <a:gdLst>
                  <a:gd name="T0" fmla="*/ 0 w 528"/>
                  <a:gd name="T1" fmla="*/ 0 h 1344"/>
                  <a:gd name="T2" fmla="*/ 108 w 528"/>
                  <a:gd name="T3" fmla="*/ 302 h 1344"/>
                  <a:gd name="T4" fmla="*/ 395 w 528"/>
                  <a:gd name="T5" fmla="*/ 437 h 1344"/>
                  <a:gd name="T6" fmla="*/ 108 w 528"/>
                  <a:gd name="T7" fmla="*/ 604 h 1344"/>
                  <a:gd name="T8" fmla="*/ 0 w 528"/>
                  <a:gd name="T9" fmla="*/ 94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344"/>
                  <a:gd name="T17" fmla="*/ 528 w 528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344">
                    <a:moveTo>
                      <a:pt x="0" y="0"/>
                    </a:moveTo>
                    <a:cubicBezTo>
                      <a:pt x="28" y="164"/>
                      <a:pt x="56" y="328"/>
                      <a:pt x="144" y="432"/>
                    </a:cubicBezTo>
                    <a:cubicBezTo>
                      <a:pt x="232" y="536"/>
                      <a:pt x="528" y="552"/>
                      <a:pt x="528" y="624"/>
                    </a:cubicBezTo>
                    <a:cubicBezTo>
                      <a:pt x="528" y="696"/>
                      <a:pt x="232" y="744"/>
                      <a:pt x="144" y="864"/>
                    </a:cubicBezTo>
                    <a:cubicBezTo>
                      <a:pt x="56" y="984"/>
                      <a:pt x="28" y="1164"/>
                      <a:pt x="0" y="134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4" name="Line 32"/>
              <p:cNvSpPr>
                <a:spLocks noChangeShapeType="1"/>
              </p:cNvSpPr>
              <p:nvPr/>
            </p:nvSpPr>
            <p:spPr bwMode="auto">
              <a:xfrm>
                <a:off x="2369" y="3238"/>
                <a:ext cx="5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5" name="Line 33"/>
              <p:cNvSpPr>
                <a:spLocks noChangeShapeType="1"/>
              </p:cNvSpPr>
              <p:nvPr/>
            </p:nvSpPr>
            <p:spPr bwMode="auto">
              <a:xfrm>
                <a:off x="3762" y="3238"/>
                <a:ext cx="596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6" name="Text Box 34"/>
              <p:cNvSpPr txBox="1">
                <a:spLocks noChangeArrowheads="1"/>
              </p:cNvSpPr>
              <p:nvPr/>
            </p:nvSpPr>
            <p:spPr bwMode="auto">
              <a:xfrm>
                <a:off x="1501" y="3897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1</a:t>
                </a:r>
              </a:p>
            </p:txBody>
          </p:sp>
          <p:sp>
            <p:nvSpPr>
              <p:cNvPr id="4137" name="Freeform 35"/>
              <p:cNvSpPr>
                <a:spLocks/>
              </p:cNvSpPr>
              <p:nvPr/>
            </p:nvSpPr>
            <p:spPr bwMode="auto">
              <a:xfrm>
                <a:off x="1639" y="2301"/>
                <a:ext cx="573" cy="1576"/>
              </a:xfrm>
              <a:custGeom>
                <a:avLst/>
                <a:gdLst>
                  <a:gd name="T0" fmla="*/ 66 w 632"/>
                  <a:gd name="T1" fmla="*/ 0 h 1776"/>
                  <a:gd name="T2" fmla="*/ 66 w 632"/>
                  <a:gd name="T3" fmla="*/ 302 h 1776"/>
                  <a:gd name="T4" fmla="*/ 352 w 632"/>
                  <a:gd name="T5" fmla="*/ 637 h 1776"/>
                  <a:gd name="T6" fmla="*/ 423 w 632"/>
                  <a:gd name="T7" fmla="*/ 805 h 1776"/>
                  <a:gd name="T8" fmla="*/ 66 w 632"/>
                  <a:gd name="T9" fmla="*/ 905 h 1776"/>
                  <a:gd name="T10" fmla="*/ 30 w 632"/>
                  <a:gd name="T11" fmla="*/ 1241 h 17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2"/>
                  <a:gd name="T19" fmla="*/ 0 h 1776"/>
                  <a:gd name="T20" fmla="*/ 632 w 632"/>
                  <a:gd name="T21" fmla="*/ 1776 h 17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2" h="1776">
                    <a:moveTo>
                      <a:pt x="88" y="0"/>
                    </a:moveTo>
                    <a:cubicBezTo>
                      <a:pt x="56" y="140"/>
                      <a:pt x="24" y="280"/>
                      <a:pt x="88" y="432"/>
                    </a:cubicBezTo>
                    <a:cubicBezTo>
                      <a:pt x="152" y="584"/>
                      <a:pt x="392" y="792"/>
                      <a:pt x="472" y="912"/>
                    </a:cubicBezTo>
                    <a:cubicBezTo>
                      <a:pt x="552" y="1032"/>
                      <a:pt x="632" y="1088"/>
                      <a:pt x="568" y="1152"/>
                    </a:cubicBezTo>
                    <a:cubicBezTo>
                      <a:pt x="504" y="1216"/>
                      <a:pt x="176" y="1192"/>
                      <a:pt x="88" y="1296"/>
                    </a:cubicBezTo>
                    <a:cubicBezTo>
                      <a:pt x="0" y="1400"/>
                      <a:pt x="20" y="1588"/>
                      <a:pt x="40" y="17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8" name="Freeform 36"/>
              <p:cNvSpPr>
                <a:spLocks/>
              </p:cNvSpPr>
              <p:nvPr/>
            </p:nvSpPr>
            <p:spPr bwMode="auto">
              <a:xfrm>
                <a:off x="3749" y="3063"/>
                <a:ext cx="675" cy="724"/>
              </a:xfrm>
              <a:custGeom>
                <a:avLst/>
                <a:gdLst>
                  <a:gd name="T0" fmla="*/ 48 w 744"/>
                  <a:gd name="T1" fmla="*/ 0 h 816"/>
                  <a:gd name="T2" fmla="*/ 550 w 744"/>
                  <a:gd name="T3" fmla="*/ 134 h 816"/>
                  <a:gd name="T4" fmla="*/ 84 w 744"/>
                  <a:gd name="T5" fmla="*/ 234 h 816"/>
                  <a:gd name="T6" fmla="*/ 48 w 744"/>
                  <a:gd name="T7" fmla="*/ 570 h 8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4"/>
                  <a:gd name="T13" fmla="*/ 0 h 816"/>
                  <a:gd name="T14" fmla="*/ 744 w 744"/>
                  <a:gd name="T15" fmla="*/ 816 h 8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4" h="816">
                    <a:moveTo>
                      <a:pt x="64" y="0"/>
                    </a:moveTo>
                    <a:cubicBezTo>
                      <a:pt x="396" y="68"/>
                      <a:pt x="728" y="136"/>
                      <a:pt x="736" y="192"/>
                    </a:cubicBezTo>
                    <a:cubicBezTo>
                      <a:pt x="744" y="248"/>
                      <a:pt x="224" y="232"/>
                      <a:pt x="112" y="336"/>
                    </a:cubicBezTo>
                    <a:cubicBezTo>
                      <a:pt x="0" y="440"/>
                      <a:pt x="32" y="628"/>
                      <a:pt x="64" y="81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9" name="Text Box 39"/>
              <p:cNvSpPr txBox="1">
                <a:spLocks noChangeArrowheads="1"/>
              </p:cNvSpPr>
              <p:nvPr/>
            </p:nvSpPr>
            <p:spPr bwMode="auto">
              <a:xfrm>
                <a:off x="3648" y="389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T</a:t>
                </a:r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3734666" y="2056982"/>
              <a:ext cx="15997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2" name="TextBox 63"/>
            <p:cNvSpPr txBox="1">
              <a:spLocks noChangeArrowheads="1"/>
            </p:cNvSpPr>
            <p:nvPr/>
          </p:nvSpPr>
          <p:spPr bwMode="auto">
            <a:xfrm>
              <a:off x="3608682" y="1590957"/>
              <a:ext cx="1830649" cy="431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solidFill>
                    <a:schemeClr val="accent6">
                      <a:lumMod val="75000"/>
                    </a:schemeClr>
                  </a:solidFill>
                  <a:latin typeface="Calibri" pitchFamily="-109" charset="0"/>
                </a:rPr>
                <a:t>Nonstationary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  <a:latin typeface="Calibri" pitchFamily="-109" charset="0"/>
              </a:endParaRPr>
            </a:p>
          </p:txBody>
        </p:sp>
        <p:sp>
          <p:nvSpPr>
            <p:cNvPr id="4123" name="TextBox 64"/>
            <p:cNvSpPr txBox="1">
              <a:spLocks noChangeArrowheads="1"/>
            </p:cNvSpPr>
            <p:nvPr/>
          </p:nvSpPr>
          <p:spPr bwMode="auto">
            <a:xfrm>
              <a:off x="4290610" y="4349306"/>
              <a:ext cx="1374417" cy="431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E46C0A"/>
                  </a:solidFill>
                  <a:latin typeface="Calibri" pitchFamily="-109" charset="0"/>
                </a:rPr>
                <a:t>Stationary</a:t>
              </a:r>
            </a:p>
          </p:txBody>
        </p:sp>
      </p:grpSp>
      <p:sp>
        <p:nvSpPr>
          <p:cNvPr id="411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F4B66E-C343-BA42-A8D6-6449943DF45E}" type="slidenum">
              <a:rPr lang="en-US" sz="1200">
                <a:latin typeface="Calibri" pitchFamily="-109" charset="0"/>
              </a:rPr>
              <a:pPr/>
              <a:t>8</a:t>
            </a:fld>
            <a:endParaRPr lang="en-US" sz="1200">
              <a:latin typeface="Calibri" pitchFamily="-109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487329" y="5139263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 txBox="1">
            <a:spLocks/>
          </p:cNvSpPr>
          <p:nvPr/>
        </p:nvSpPr>
        <p:spPr>
          <a:xfrm>
            <a:off x="457200" y="2064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Stationarity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of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Stationarity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rgbClr val="1F497D">
                    <a:lumMod val="60000"/>
                    <a:lumOff val="40000"/>
                  </a:srgbClr>
                </a:solidFill>
                <a:ea typeface="+mn-ea"/>
                <a:cs typeface="+mn-cs"/>
              </a:rPr>
              <a:t>2 of 4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000" dirty="0">
                <a:solidFill>
                  <a:srgbClr val="E46C0A"/>
                </a:solidFill>
              </a:rPr>
              <a:t>Def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First Order </a:t>
            </a:r>
            <a:r>
              <a:rPr lang="en-US" sz="3000" dirty="0">
                <a:solidFill>
                  <a:srgbClr val="6A5ACD"/>
                </a:solidFill>
              </a:rPr>
              <a:t>Strongly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Stationary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= All </a:t>
            </a:r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R.Vs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have the same </a:t>
            </a:r>
            <a:r>
              <a:rPr lang="en-US" sz="2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pdf’s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(all moments are the same).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91" name="Picture 29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265785" y="2660652"/>
            <a:ext cx="5340096" cy="413355"/>
          </a:xfrm>
          <a:prstGeom prst="rect">
            <a:avLst/>
          </a:prstGeom>
        </p:spPr>
      </p:pic>
      <p:grpSp>
        <p:nvGrpSpPr>
          <p:cNvPr id="292" name="Group 38"/>
          <p:cNvGrpSpPr>
            <a:grpSpLocks/>
          </p:cNvGrpSpPr>
          <p:nvPr/>
        </p:nvGrpSpPr>
        <p:grpSpPr bwMode="auto">
          <a:xfrm>
            <a:off x="1210735" y="3293505"/>
            <a:ext cx="6403975" cy="3381375"/>
            <a:chOff x="816" y="2032"/>
            <a:chExt cx="4034" cy="2130"/>
          </a:xfrm>
        </p:grpSpPr>
        <p:sp>
          <p:nvSpPr>
            <p:cNvPr id="293" name="Line 11"/>
            <p:cNvSpPr>
              <a:spLocks noChangeShapeType="1"/>
            </p:cNvSpPr>
            <p:nvPr/>
          </p:nvSpPr>
          <p:spPr bwMode="auto">
            <a:xfrm>
              <a:off x="1248" y="3922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12"/>
            <p:cNvSpPr>
              <a:spLocks noChangeShapeType="1"/>
            </p:cNvSpPr>
            <p:nvPr/>
          </p:nvSpPr>
          <p:spPr bwMode="auto">
            <a:xfrm flipV="1">
              <a:off x="1248" y="2242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13"/>
            <p:cNvSpPr>
              <a:spLocks noChangeShapeType="1"/>
            </p:cNvSpPr>
            <p:nvPr/>
          </p:nvSpPr>
          <p:spPr bwMode="auto">
            <a:xfrm>
              <a:off x="1872" y="2304"/>
              <a:ext cx="0" cy="16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14"/>
            <p:cNvSpPr>
              <a:spLocks noChangeShapeType="1"/>
            </p:cNvSpPr>
            <p:nvPr/>
          </p:nvSpPr>
          <p:spPr bwMode="auto">
            <a:xfrm>
              <a:off x="2688" y="2304"/>
              <a:ext cx="0" cy="16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15"/>
            <p:cNvSpPr>
              <a:spLocks noChangeShapeType="1"/>
            </p:cNvSpPr>
            <p:nvPr/>
          </p:nvSpPr>
          <p:spPr bwMode="auto">
            <a:xfrm>
              <a:off x="4224" y="229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6"/>
            <p:cNvSpPr>
              <a:spLocks/>
            </p:cNvSpPr>
            <p:nvPr/>
          </p:nvSpPr>
          <p:spPr bwMode="auto">
            <a:xfrm>
              <a:off x="1920" y="2530"/>
              <a:ext cx="528" cy="1344"/>
            </a:xfrm>
            <a:custGeom>
              <a:avLst/>
              <a:gdLst>
                <a:gd name="T0" fmla="*/ 0 w 528"/>
                <a:gd name="T1" fmla="*/ 0 h 1344"/>
                <a:gd name="T2" fmla="*/ 144 w 528"/>
                <a:gd name="T3" fmla="*/ 432 h 1344"/>
                <a:gd name="T4" fmla="*/ 528 w 528"/>
                <a:gd name="T5" fmla="*/ 624 h 1344"/>
                <a:gd name="T6" fmla="*/ 144 w 528"/>
                <a:gd name="T7" fmla="*/ 864 h 1344"/>
                <a:gd name="T8" fmla="*/ 0 w 528"/>
                <a:gd name="T9" fmla="*/ 1344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344"/>
                <a:gd name="T17" fmla="*/ 528 w 528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344">
                  <a:moveTo>
                    <a:pt x="0" y="0"/>
                  </a:moveTo>
                  <a:cubicBezTo>
                    <a:pt x="28" y="164"/>
                    <a:pt x="56" y="328"/>
                    <a:pt x="144" y="432"/>
                  </a:cubicBezTo>
                  <a:cubicBezTo>
                    <a:pt x="232" y="536"/>
                    <a:pt x="528" y="552"/>
                    <a:pt x="528" y="624"/>
                  </a:cubicBezTo>
                  <a:cubicBezTo>
                    <a:pt x="528" y="696"/>
                    <a:pt x="232" y="744"/>
                    <a:pt x="144" y="864"/>
                  </a:cubicBezTo>
                  <a:cubicBezTo>
                    <a:pt x="56" y="984"/>
                    <a:pt x="28" y="1164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19"/>
            <p:cNvSpPr>
              <a:spLocks noChangeShapeType="1"/>
            </p:cNvSpPr>
            <p:nvPr/>
          </p:nvSpPr>
          <p:spPr bwMode="auto">
            <a:xfrm>
              <a:off x="1872" y="315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Text Box 23"/>
            <p:cNvSpPr txBox="1">
              <a:spLocks noChangeArrowheads="1"/>
            </p:cNvSpPr>
            <p:nvPr/>
          </p:nvSpPr>
          <p:spPr bwMode="auto">
            <a:xfrm>
              <a:off x="2592" y="39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301" name="Text Box 24"/>
            <p:cNvSpPr txBox="1">
              <a:spLocks noChangeArrowheads="1"/>
            </p:cNvSpPr>
            <p:nvPr/>
          </p:nvSpPr>
          <p:spPr bwMode="auto">
            <a:xfrm>
              <a:off x="4694" y="3849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  <p:sp>
          <p:nvSpPr>
            <p:cNvPr id="302" name="Text Box 26"/>
            <p:cNvSpPr txBox="1">
              <a:spLocks noChangeArrowheads="1"/>
            </p:cNvSpPr>
            <p:nvPr/>
          </p:nvSpPr>
          <p:spPr bwMode="auto">
            <a:xfrm>
              <a:off x="2966" y="3897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……………..</a:t>
              </a:r>
            </a:p>
          </p:txBody>
        </p:sp>
        <p:graphicFrame>
          <p:nvGraphicFramePr>
            <p:cNvPr id="303" name="Object 27"/>
            <p:cNvGraphicFramePr>
              <a:graphicFrameLocks noChangeAspect="1"/>
            </p:cNvGraphicFramePr>
            <p:nvPr/>
          </p:nvGraphicFramePr>
          <p:xfrm>
            <a:off x="816" y="2256"/>
            <a:ext cx="38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1" name="Equation" r:id="rId5" imgW="266400" imgH="228600" progId="Equation.3">
                    <p:embed/>
                  </p:oleObj>
                </mc:Choice>
                <mc:Fallback>
                  <p:oleObj name="Equation" r:id="rId5" imgW="266400" imgH="2286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256"/>
                          <a:ext cx="384" cy="3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4" name="Object 28"/>
            <p:cNvGraphicFramePr>
              <a:graphicFrameLocks noChangeAspect="1"/>
            </p:cNvGraphicFramePr>
            <p:nvPr/>
          </p:nvGraphicFramePr>
          <p:xfrm>
            <a:off x="1568" y="2978"/>
            <a:ext cx="25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2" name="Equation" r:id="rId7" imgW="177480" imgH="215640" progId="Equation.3">
                    <p:embed/>
                  </p:oleObj>
                </mc:Choice>
                <mc:Fallback>
                  <p:oleObj name="Equation" r:id="rId7" imgW="177480" imgH="2156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2978"/>
                          <a:ext cx="256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5" name="Object 29"/>
            <p:cNvGraphicFramePr>
              <a:graphicFrameLocks noChangeAspect="1"/>
            </p:cNvGraphicFramePr>
            <p:nvPr/>
          </p:nvGraphicFramePr>
          <p:xfrm>
            <a:off x="2448" y="3001"/>
            <a:ext cx="27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3" name="Equation" r:id="rId9" imgW="190440" imgH="215640" progId="Equation.3">
                    <p:embed/>
                  </p:oleObj>
                </mc:Choice>
                <mc:Fallback>
                  <p:oleObj name="Equation" r:id="rId9" imgW="190440" imgH="2156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001"/>
                          <a:ext cx="274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6" name="Object 30"/>
            <p:cNvGraphicFramePr>
              <a:graphicFrameLocks noChangeAspect="1"/>
            </p:cNvGraphicFramePr>
            <p:nvPr/>
          </p:nvGraphicFramePr>
          <p:xfrm>
            <a:off x="3950" y="2962"/>
            <a:ext cx="29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4" name="Equation" r:id="rId11" imgW="203040" imgH="215640" progId="Equation.3">
                    <p:embed/>
                  </p:oleObj>
                </mc:Choice>
                <mc:Fallback>
                  <p:oleObj name="Equation" r:id="rId11" imgW="203040" imgH="21564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0" y="2962"/>
                          <a:ext cx="293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" name="Object 31"/>
            <p:cNvGraphicFramePr>
              <a:graphicFrameLocks noChangeAspect="1"/>
            </p:cNvGraphicFramePr>
            <p:nvPr/>
          </p:nvGraphicFramePr>
          <p:xfrm>
            <a:off x="1645" y="2064"/>
            <a:ext cx="1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5" name="Equation" r:id="rId13" imgW="152280" imgH="215640" progId="Equation.3">
                    <p:embed/>
                  </p:oleObj>
                </mc:Choice>
                <mc:Fallback>
                  <p:oleObj name="Equation" r:id="rId13" imgW="152280" imgH="2156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5" y="2064"/>
                          <a:ext cx="19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" name="Object 32"/>
            <p:cNvGraphicFramePr>
              <a:graphicFrameLocks noChangeAspect="1"/>
            </p:cNvGraphicFramePr>
            <p:nvPr/>
          </p:nvGraphicFramePr>
          <p:xfrm>
            <a:off x="2496" y="2032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6" name="Equation" r:id="rId15" imgW="164880" imgH="215640" progId="Equation.3">
                    <p:embed/>
                  </p:oleObj>
                </mc:Choice>
                <mc:Fallback>
                  <p:oleObj name="Equation" r:id="rId15" imgW="164880" imgH="2156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032"/>
                          <a:ext cx="20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" name="Object 33"/>
            <p:cNvGraphicFramePr>
              <a:graphicFrameLocks noChangeAspect="1"/>
            </p:cNvGraphicFramePr>
            <p:nvPr/>
          </p:nvGraphicFramePr>
          <p:xfrm>
            <a:off x="3984" y="2064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7" name="Equation" r:id="rId17" imgW="177480" imgH="215640" progId="Equation.3">
                    <p:embed/>
                  </p:oleObj>
                </mc:Choice>
                <mc:Fallback>
                  <p:oleObj name="Equation" r:id="rId17" imgW="177480" imgH="21564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064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" name="Freeform 34"/>
            <p:cNvSpPr>
              <a:spLocks/>
            </p:cNvSpPr>
            <p:nvPr/>
          </p:nvSpPr>
          <p:spPr bwMode="auto">
            <a:xfrm>
              <a:off x="2736" y="2544"/>
              <a:ext cx="528" cy="1344"/>
            </a:xfrm>
            <a:custGeom>
              <a:avLst/>
              <a:gdLst>
                <a:gd name="T0" fmla="*/ 0 w 528"/>
                <a:gd name="T1" fmla="*/ 0 h 1344"/>
                <a:gd name="T2" fmla="*/ 144 w 528"/>
                <a:gd name="T3" fmla="*/ 432 h 1344"/>
                <a:gd name="T4" fmla="*/ 528 w 528"/>
                <a:gd name="T5" fmla="*/ 624 h 1344"/>
                <a:gd name="T6" fmla="*/ 144 w 528"/>
                <a:gd name="T7" fmla="*/ 864 h 1344"/>
                <a:gd name="T8" fmla="*/ 0 w 528"/>
                <a:gd name="T9" fmla="*/ 1344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344"/>
                <a:gd name="T17" fmla="*/ 528 w 528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344">
                  <a:moveTo>
                    <a:pt x="0" y="0"/>
                  </a:moveTo>
                  <a:cubicBezTo>
                    <a:pt x="28" y="164"/>
                    <a:pt x="56" y="328"/>
                    <a:pt x="144" y="432"/>
                  </a:cubicBezTo>
                  <a:cubicBezTo>
                    <a:pt x="232" y="536"/>
                    <a:pt x="528" y="552"/>
                    <a:pt x="528" y="624"/>
                  </a:cubicBezTo>
                  <a:cubicBezTo>
                    <a:pt x="528" y="696"/>
                    <a:pt x="232" y="744"/>
                    <a:pt x="144" y="864"/>
                  </a:cubicBezTo>
                  <a:cubicBezTo>
                    <a:pt x="56" y="984"/>
                    <a:pt x="28" y="1164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35"/>
            <p:cNvSpPr>
              <a:spLocks/>
            </p:cNvSpPr>
            <p:nvPr/>
          </p:nvSpPr>
          <p:spPr bwMode="auto">
            <a:xfrm>
              <a:off x="4272" y="2544"/>
              <a:ext cx="528" cy="1344"/>
            </a:xfrm>
            <a:custGeom>
              <a:avLst/>
              <a:gdLst>
                <a:gd name="T0" fmla="*/ 0 w 528"/>
                <a:gd name="T1" fmla="*/ 0 h 1344"/>
                <a:gd name="T2" fmla="*/ 144 w 528"/>
                <a:gd name="T3" fmla="*/ 432 h 1344"/>
                <a:gd name="T4" fmla="*/ 528 w 528"/>
                <a:gd name="T5" fmla="*/ 624 h 1344"/>
                <a:gd name="T6" fmla="*/ 144 w 528"/>
                <a:gd name="T7" fmla="*/ 864 h 1344"/>
                <a:gd name="T8" fmla="*/ 0 w 528"/>
                <a:gd name="T9" fmla="*/ 1344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344"/>
                <a:gd name="T17" fmla="*/ 528 w 528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344">
                  <a:moveTo>
                    <a:pt x="0" y="0"/>
                  </a:moveTo>
                  <a:cubicBezTo>
                    <a:pt x="28" y="164"/>
                    <a:pt x="56" y="328"/>
                    <a:pt x="144" y="432"/>
                  </a:cubicBezTo>
                  <a:cubicBezTo>
                    <a:pt x="232" y="536"/>
                    <a:pt x="528" y="552"/>
                    <a:pt x="528" y="624"/>
                  </a:cubicBezTo>
                  <a:cubicBezTo>
                    <a:pt x="528" y="696"/>
                    <a:pt x="232" y="744"/>
                    <a:pt x="144" y="864"/>
                  </a:cubicBezTo>
                  <a:cubicBezTo>
                    <a:pt x="56" y="984"/>
                    <a:pt x="28" y="1164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36"/>
            <p:cNvSpPr>
              <a:spLocks noChangeShapeType="1"/>
            </p:cNvSpPr>
            <p:nvPr/>
          </p:nvSpPr>
          <p:spPr bwMode="auto">
            <a:xfrm>
              <a:off x="2688" y="31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37"/>
            <p:cNvSpPr>
              <a:spLocks noChangeShapeType="1"/>
            </p:cNvSpPr>
            <p:nvPr/>
          </p:nvSpPr>
          <p:spPr bwMode="auto">
            <a:xfrm>
              <a:off x="4224" y="31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4" name="Text Box 25"/>
          <p:cNvSpPr txBox="1">
            <a:spLocks noChangeArrowheads="1"/>
          </p:cNvSpPr>
          <p:nvPr/>
        </p:nvSpPr>
        <p:spPr bwMode="auto">
          <a:xfrm>
            <a:off x="6483351" y="6248373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13480</TotalTime>
  <Words>1262</Words>
  <Application>Microsoft Office PowerPoint</Application>
  <PresentationFormat>On-screen Show (4:3)</PresentationFormat>
  <Paragraphs>388</Paragraphs>
  <Slides>25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Office Theme</vt:lpstr>
      <vt:lpstr>Equation</vt:lpstr>
      <vt:lpstr>Economics 144 Economic Forecasting   </vt:lpstr>
      <vt:lpstr>Today’s Class</vt:lpstr>
      <vt:lpstr>Introduction 1 of 3</vt:lpstr>
      <vt:lpstr>Introduction 2 of 3</vt:lpstr>
      <vt:lpstr>Introduction 3 of 3</vt:lpstr>
      <vt:lpstr>Stochastic Process and Time Series 1 of 2</vt:lpstr>
      <vt:lpstr>Stochastic Process and Time Series 2 of 2</vt:lpstr>
      <vt:lpstr>PowerPoint Presentation</vt:lpstr>
      <vt:lpstr>Stationarity 2 of 4</vt:lpstr>
      <vt:lpstr>Stationarity 3 of 4</vt:lpstr>
      <vt:lpstr>Stationarity 4 of 4</vt:lpstr>
      <vt:lpstr>Transformations of Nonstationary Processes</vt:lpstr>
      <vt:lpstr>The Lag Operator 1 of 3  </vt:lpstr>
      <vt:lpstr>The Lag Operator 2 of 3  </vt:lpstr>
      <vt:lpstr>The Lag Operator 3 of 3  </vt:lpstr>
      <vt:lpstr>The Autocorrelation Functions 1 of 9  </vt:lpstr>
      <vt:lpstr>The Autocorrelation Functions 2 of 9  </vt:lpstr>
      <vt:lpstr>The Autocorrelation Functions 3 of 9  </vt:lpstr>
      <vt:lpstr>PowerPoint Presentation</vt:lpstr>
      <vt:lpstr>The Autocorrelation Functions 5 of 9  </vt:lpstr>
      <vt:lpstr>The Autocorrelation Functions 6 of 9  </vt:lpstr>
      <vt:lpstr>The Autocorrelation Functions 7 of 9  </vt:lpstr>
      <vt:lpstr>The Autocorrelation Functions 8 of 9</vt:lpstr>
      <vt:lpstr>The Autocorrelation Functions 9 of 9  </vt:lpstr>
      <vt:lpstr>For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</dc:title>
  <dc:creator>RANDALL R. ROJAS</dc:creator>
  <cp:lastModifiedBy>xiang yang ng</cp:lastModifiedBy>
  <cp:revision>295</cp:revision>
  <dcterms:created xsi:type="dcterms:W3CDTF">2015-04-03T16:38:27Z</dcterms:created>
  <dcterms:modified xsi:type="dcterms:W3CDTF">2018-04-05T19:14:06Z</dcterms:modified>
</cp:coreProperties>
</file>