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35" r:id="rId4"/>
    <p:sldId id="336" r:id="rId5"/>
    <p:sldId id="337" r:id="rId6"/>
    <p:sldId id="338" r:id="rId7"/>
    <p:sldId id="258" r:id="rId8"/>
    <p:sldId id="319" r:id="rId9"/>
    <p:sldId id="321" r:id="rId10"/>
    <p:sldId id="324" r:id="rId11"/>
    <p:sldId id="329" r:id="rId12"/>
    <p:sldId id="330" r:id="rId13"/>
    <p:sldId id="331" r:id="rId14"/>
    <p:sldId id="332" r:id="rId15"/>
    <p:sldId id="333" r:id="rId16"/>
    <p:sldId id="326" r:id="rId17"/>
    <p:sldId id="327" r:id="rId18"/>
    <p:sldId id="33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5CD"/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20" autoAdjust="0"/>
  </p:normalViewPr>
  <p:slideViewPr>
    <p:cSldViewPr snapToGrid="0" snapToObjects="1"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diagonal is zero since you make the correct decision to build during high demand and reduce during low demand. But if we make the wrong decision, there is a cost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further away the predicted value is from the true value, the greater the error and thus the greater the loss.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model is bad since there is a cycle pattern in the plot of residuals over the years. </a:t>
            </a:r>
          </a:p>
          <a:p>
            <a:r>
              <a:rPr lang="en-MY" dirty="0"/>
              <a:t>The other thing is to convert the x-axis back to the original years instead of the time stamp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cycle pattern is less prominent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fit is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fit is bad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Note: the prediction interval is larger than the confidence interval since there is added uncertainty that we have not observed the value yet</a:t>
            </a:r>
          </a:p>
          <a:p>
            <a:r>
              <a:rPr lang="en-MY" dirty="0"/>
              <a:t>You can choose to forecast by taking the time at T or time at T+1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Prediction interval is larger than the confidence interval since you have to consider the uncertainty that you do not have data after 1991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df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4.pdf"/><Relationship Id="rId3" Type="http://schemas.openxmlformats.org/officeDocument/2006/relationships/image" Target="../media/image24.pdf"/><Relationship Id="rId7" Type="http://schemas.openxmlformats.org/officeDocument/2006/relationships/image" Target="../media/image28.pdf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df"/><Relationship Id="rId5" Type="http://schemas.openxmlformats.org/officeDocument/2006/relationships/image" Target="../media/image26.pdf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30.pdf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df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df"/><Relationship Id="rId5" Type="http://schemas.openxmlformats.org/officeDocument/2006/relationships/image" Target="../media/image22.png"/><Relationship Id="rId4" Type="http://schemas.openxmlformats.org/officeDocument/2006/relationships/image" Target="../media/image38.pdf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teofworkingamerica.org/charts/labor-force-participation-rate-of-population-age-16-and-older-by-gend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d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3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Forecasting Trend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(Part I)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labormale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2234" t="23418" r="16955" b="26482"/>
              <a:stretch>
                <a:fillRect/>
              </a:stretch>
            </p:blipFill>
          </mc:Choice>
          <mc:Fallback>
            <p:blipFill>
              <a:blip r:embed="rId3"/>
              <a:srcRect l="12234" t="23418" r="16955" b="26482"/>
              <a:stretch>
                <a:fillRect/>
              </a:stretch>
            </p:blipFill>
          </mc:Fallback>
        </mc:AlternateContent>
        <p:spPr>
          <a:xfrm>
            <a:off x="647503" y="1963738"/>
            <a:ext cx="4489704" cy="41108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18090" y="2334696"/>
            <a:ext cx="7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2222"/>
                </a:solidFill>
              </a:rPr>
              <a:t>Fitted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5357" y="2774394"/>
            <a:ext cx="7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3384779" y="2589728"/>
            <a:ext cx="284875" cy="184666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67934" y="2863294"/>
            <a:ext cx="376287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49850" y="5753100"/>
            <a:ext cx="372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Do you see anything wrong?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4717534"/>
            <a:ext cx="2136213" cy="369332"/>
          </a:xfrm>
          <a:prstGeom prst="rect">
            <a:avLst/>
          </a:prstGeom>
          <a:solidFill>
            <a:srgbClr val="FFFF00">
              <a:alpha val="23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=0.95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Excellent!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1066800" y="5511800"/>
            <a:ext cx="4083050" cy="599134"/>
            <a:chOff x="1066800" y="5384800"/>
            <a:chExt cx="4083050" cy="599134"/>
          </a:xfrm>
        </p:grpSpPr>
        <p:sp>
          <p:nvSpPr>
            <p:cNvPr id="30" name="Rectangle 29"/>
            <p:cNvSpPr/>
            <p:nvPr/>
          </p:nvSpPr>
          <p:spPr>
            <a:xfrm>
              <a:off x="1066800" y="5384800"/>
              <a:ext cx="3898392" cy="177800"/>
            </a:xfrm>
            <a:prstGeom prst="rect">
              <a:avLst/>
            </a:prstGeom>
            <a:noFill/>
            <a:ln w="19050">
              <a:solidFill>
                <a:srgbClr val="6A5AC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rot="10800000">
              <a:off x="4293534" y="5753101"/>
              <a:ext cx="856316" cy="230833"/>
            </a:xfrm>
            <a:prstGeom prst="straightConnector1">
              <a:avLst/>
            </a:prstGeom>
            <a:ln>
              <a:solidFill>
                <a:srgbClr val="6A5AC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986280" y="1647761"/>
            <a:ext cx="168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Male Data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84079" y="3922666"/>
            <a:ext cx="4453128" cy="220615"/>
          </a:xfrm>
          <a:prstGeom prst="rect">
            <a:avLst/>
          </a:prstGeom>
        </p:spPr>
      </p:pic>
      <p:pic>
        <p:nvPicPr>
          <p:cNvPr id="34" name="Picture 33" descr="Screen Shot 2012-01-16 at 8.50.0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108" y="1972945"/>
            <a:ext cx="3917892" cy="231911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65742" y="6171684"/>
            <a:ext cx="182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: 1948-1990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mpr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5334" t="18239" r="10419" b="22273"/>
              <a:stretch>
                <a:fillRect/>
              </a:stretch>
            </p:blipFill>
          </mc:Choice>
          <mc:Fallback>
            <p:blipFill>
              <a:blip r:embed="rId3"/>
              <a:srcRect l="5334" t="18239" r="10419" b="22273"/>
              <a:stretch>
                <a:fillRect/>
              </a:stretch>
            </p:blipFill>
          </mc:Fallback>
        </mc:AlternateContent>
        <p:spPr>
          <a:xfrm>
            <a:off x="1435100" y="1210564"/>
            <a:ext cx="5943933" cy="54315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1448" y="3762345"/>
            <a:ext cx="3620152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/>
              </a:rPr>
              <a:t>Model: </a:t>
            </a:r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i="1" dirty="0">
                <a:latin typeface="Times New Roman"/>
                <a:cs typeface="Times New Roman"/>
              </a:rPr>
              <a:t> = β</a:t>
            </a:r>
            <a:r>
              <a:rPr lang="en-US" sz="2400" i="1" baseline="-25000" dirty="0">
                <a:latin typeface="Times New Roman"/>
                <a:cs typeface="Times New Roman"/>
              </a:rPr>
              <a:t>0</a:t>
            </a:r>
            <a:r>
              <a:rPr lang="en-US" sz="2400" i="1" dirty="0">
                <a:latin typeface="Times New Roman"/>
                <a:cs typeface="Times New Roman"/>
              </a:rPr>
              <a:t> + β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99201" y="1968500"/>
            <a:ext cx="2405266" cy="646331"/>
            <a:chOff x="6299201" y="1968500"/>
            <a:chExt cx="2405266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7175833" y="1968500"/>
              <a:ext cx="152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U.S. Recession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Bands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>
              <a:off x="6299201" y="2363788"/>
              <a:ext cx="1079835" cy="1588"/>
            </a:xfrm>
            <a:prstGeom prst="straightConnector1">
              <a:avLst/>
            </a:prstGeom>
            <a:ln w="19050">
              <a:solidFill>
                <a:srgbClr val="B2222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mpr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245" t="18520" r="11145" b="21712"/>
              <a:stretch>
                <a:fillRect/>
              </a:stretch>
            </p:blipFill>
          </mc:Choice>
          <mc:Fallback>
            <p:blipFill>
              <a:blip r:embed="rId4"/>
              <a:srcRect l="4245" t="18520" r="11145" b="21712"/>
              <a:stretch>
                <a:fillRect/>
              </a:stretch>
            </p:blipFill>
          </mc:Fallback>
        </mc:AlternateContent>
        <p:spPr>
          <a:xfrm>
            <a:off x="1739900" y="1417638"/>
            <a:ext cx="5661469" cy="51755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(Quadratic)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7248" y="3762345"/>
            <a:ext cx="5114969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/>
              </a:rPr>
              <a:t>Model: </a:t>
            </a:r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i="1" dirty="0">
                <a:latin typeface="Times New Roman"/>
                <a:cs typeface="Times New Roman"/>
              </a:rPr>
              <a:t> = β</a:t>
            </a:r>
            <a:r>
              <a:rPr lang="en-US" sz="2400" i="1" baseline="-25000" dirty="0">
                <a:latin typeface="Times New Roman"/>
                <a:cs typeface="Times New Roman"/>
              </a:rPr>
              <a:t>0</a:t>
            </a:r>
            <a:r>
              <a:rPr lang="en-US" sz="2400" i="1" dirty="0">
                <a:latin typeface="Times New Roman"/>
                <a:cs typeface="Times New Roman"/>
              </a:rPr>
              <a:t> + β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i="1" dirty="0">
                <a:latin typeface="Times New Roman"/>
                <a:cs typeface="Times New Roman"/>
              </a:rPr>
              <a:t> +β</a:t>
            </a:r>
            <a:r>
              <a:rPr lang="en-US" sz="2400" i="1" baseline="-25000" dirty="0">
                <a:latin typeface="Times New Roman"/>
                <a:cs typeface="Times New Roman"/>
              </a:rPr>
              <a:t>2</a:t>
            </a:r>
            <a:r>
              <a:rPr lang="en-US" sz="2400" i="1" dirty="0">
                <a:latin typeface="Times New Roman"/>
                <a:cs typeface="Times New Roman"/>
              </a:rPr>
              <a:t> TIME</a:t>
            </a:r>
            <a:r>
              <a:rPr lang="en-US" sz="2400" i="1" baseline="30000" dirty="0">
                <a:latin typeface="Times New Roman"/>
                <a:cs typeface="Times New Roman"/>
              </a:rPr>
              <a:t>2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pr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19" t="17678" r="10419" b="20589"/>
              <a:stretch>
                <a:fillRect/>
              </a:stretch>
            </p:blipFill>
          </mc:Choice>
          <mc:Fallback>
            <p:blipFill>
              <a:blip r:embed="rId4"/>
              <a:srcRect l="3519" t="17678" r="10419" b="20589"/>
              <a:stretch>
                <a:fillRect/>
              </a:stretch>
            </p:blipFill>
          </mc:Fallback>
        </mc:AlternateContent>
        <p:spPr>
          <a:xfrm>
            <a:off x="1549400" y="1533271"/>
            <a:ext cx="5575434" cy="51755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(Log-Linear)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4748" y="3889345"/>
            <a:ext cx="4156190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/>
              </a:rPr>
              <a:t>Model: </a:t>
            </a:r>
            <a:r>
              <a:rPr lang="en-US" sz="2400" dirty="0" err="1">
                <a:cs typeface="Times New Roman"/>
              </a:rPr>
              <a:t>log(</a:t>
            </a:r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i="1" dirty="0">
                <a:latin typeface="Times New Roman"/>
                <a:cs typeface="Times New Roman"/>
              </a:rPr>
              <a:t> = β</a:t>
            </a:r>
            <a:r>
              <a:rPr lang="en-US" sz="2400" i="1" baseline="-25000" dirty="0">
                <a:latin typeface="Times New Roman"/>
                <a:cs typeface="Times New Roman"/>
              </a:rPr>
              <a:t>0</a:t>
            </a:r>
            <a:r>
              <a:rPr lang="en-US" sz="2400" i="1" dirty="0">
                <a:latin typeface="Times New Roman"/>
                <a:cs typeface="Times New Roman"/>
              </a:rPr>
              <a:t> + β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mpr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430" t="17959" r="10418" b="21150"/>
              <a:stretch>
                <a:fillRect/>
              </a:stretch>
            </p:blipFill>
          </mc:Choice>
          <mc:Fallback>
            <p:blipFill>
              <a:blip r:embed="rId4"/>
              <a:srcRect l="2430" t="17959" r="10418" b="21150"/>
              <a:stretch>
                <a:fillRect/>
              </a:stretch>
            </p:blipFill>
          </mc:Fallback>
        </mc:AlternateContent>
        <p:spPr>
          <a:xfrm>
            <a:off x="1422400" y="1460998"/>
            <a:ext cx="5774631" cy="52212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(Exponential)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02848" y="3813145"/>
            <a:ext cx="3975752" cy="461665"/>
            <a:chOff x="2602848" y="3813145"/>
            <a:chExt cx="397575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2602848" y="3813145"/>
              <a:ext cx="3975752" cy="461665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cs typeface="Times New Roman"/>
                </a:rPr>
                <a:t>Model:</a:t>
              </a:r>
              <a:endParaRPr lang="en-US" sz="2400" i="1" baseline="-25000" dirty="0">
                <a:latin typeface="Times New Roman"/>
                <a:cs typeface="Times New Roman"/>
              </a:endParaRP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3732928" y="3855511"/>
              <a:ext cx="2478024" cy="37170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via AIC and BIC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55800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BIC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1229.0482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1241.7865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808.3932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825.3776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Log-Linear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-3361.0625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-3348.3242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1160.3758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1173.1141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5700" y="4495800"/>
            <a:ext cx="6708988" cy="461665"/>
          </a:xfrm>
          <a:prstGeom prst="rect">
            <a:avLst/>
          </a:prstGeom>
          <a:solidFill>
            <a:srgbClr val="FFFF00">
              <a:alpha val="27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smaller the AIC/BIC value, the better the model.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400" y="5390634"/>
            <a:ext cx="75122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AIC and BIC select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quadratic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fit as the preferred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Trend </a:t>
            </a:r>
            <a:r>
              <a:rPr lang="en-US" sz="1800" baseline="-250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1 </a:t>
            </a:r>
            <a:r>
              <a:rPr lang="en-US" sz="1800" baseline="-25000" dirty="0">
                <a:solidFill>
                  <a:srgbClr val="558ED5"/>
                </a:solidFill>
              </a:rPr>
              <a:t>of 2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21227"/>
            <a:ext cx="8229600" cy="47351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E46C0A"/>
                </a:solidFill>
              </a:rPr>
              <a:t>Example</a:t>
            </a:r>
            <a:r>
              <a:rPr lang="en-US" sz="2400" dirty="0">
                <a:solidFill>
                  <a:srgbClr val="595959"/>
                </a:solidFill>
              </a:rPr>
              <a:t> (</a:t>
            </a:r>
            <a:r>
              <a:rPr lang="en-US" sz="2400" dirty="0">
                <a:solidFill>
                  <a:srgbClr val="6A5ACD"/>
                </a:solidFill>
              </a:rPr>
              <a:t>Point Forecast</a:t>
            </a:r>
            <a:r>
              <a:rPr lang="en-US" sz="2400" dirty="0">
                <a:solidFill>
                  <a:srgbClr val="595959"/>
                </a:solidFill>
              </a:rPr>
              <a:t>): Initially at T, and want to use a trend model to forecast the </a:t>
            </a:r>
            <a:r>
              <a:rPr lang="en-US" sz="2400" i="1" dirty="0" err="1">
                <a:solidFill>
                  <a:srgbClr val="595959"/>
                </a:solidFill>
              </a:rPr>
              <a:t>h</a:t>
            </a:r>
            <a:r>
              <a:rPr lang="en-US" sz="2400" i="1" dirty="0">
                <a:solidFill>
                  <a:srgbClr val="595959"/>
                </a:solidFill>
              </a:rPr>
              <a:t>-step-ahead</a:t>
            </a:r>
            <a:r>
              <a:rPr lang="en-US" sz="2400" dirty="0">
                <a:solidFill>
                  <a:srgbClr val="595959"/>
                </a:solidFill>
              </a:rPr>
              <a:t> value. </a:t>
            </a:r>
          </a:p>
          <a:p>
            <a:endParaRPr lang="en-US" sz="2400" dirty="0">
              <a:solidFill>
                <a:srgbClr val="595959"/>
              </a:solidFill>
            </a:endParaRPr>
          </a:p>
          <a:p>
            <a:r>
              <a:rPr lang="en-US" sz="2400" dirty="0">
                <a:solidFill>
                  <a:srgbClr val="595959"/>
                </a:solidFill>
              </a:rPr>
              <a:t>Assume a linear trend:</a:t>
            </a:r>
          </a:p>
          <a:p>
            <a:endParaRPr lang="en-US" sz="2400" dirty="0">
              <a:solidFill>
                <a:srgbClr val="595959"/>
              </a:solidFill>
            </a:endParaRPr>
          </a:p>
          <a:p>
            <a:r>
              <a:rPr lang="en-US" sz="2400" dirty="0">
                <a:solidFill>
                  <a:srgbClr val="595959"/>
                </a:solidFill>
              </a:rPr>
              <a:t>At time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T+h</a:t>
            </a:r>
            <a:r>
              <a:rPr lang="en-US" sz="2400" dirty="0">
                <a:solidFill>
                  <a:srgbClr val="595959"/>
                </a:solidFill>
              </a:rPr>
              <a:t>:</a:t>
            </a:r>
          </a:p>
          <a:p>
            <a:endParaRPr lang="en-US" sz="2400" dirty="0">
              <a:solidFill>
                <a:srgbClr val="595959"/>
              </a:solidFill>
            </a:endParaRPr>
          </a:p>
          <a:p>
            <a:r>
              <a:rPr lang="en-US" sz="2400" dirty="0">
                <a:solidFill>
                  <a:srgbClr val="595959"/>
                </a:solidFill>
              </a:rPr>
              <a:t>Point forecast:</a:t>
            </a:r>
          </a:p>
          <a:p>
            <a:endParaRPr lang="en-US" sz="2400" dirty="0">
              <a:solidFill>
                <a:srgbClr val="595959"/>
              </a:solidFill>
            </a:endParaRPr>
          </a:p>
          <a:p>
            <a:r>
              <a:rPr lang="en-US" sz="2400" dirty="0">
                <a:solidFill>
                  <a:srgbClr val="595959"/>
                </a:solidFill>
              </a:rPr>
              <a:t>However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, β</a:t>
            </a:r>
            <a:r>
              <a:rPr lang="en-US" sz="24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595959"/>
                </a:solidFill>
                <a:cs typeface="Times New Roman"/>
              </a:rPr>
              <a:t>and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β</a:t>
            </a:r>
            <a:r>
              <a:rPr lang="en-US" sz="24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595959"/>
                </a:solidFill>
              </a:rPr>
              <a:t>are unknown.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Wingdings"/>
              </a:rPr>
              <a:t>Solution</a:t>
            </a:r>
            <a:r>
              <a:rPr lang="en-US" sz="2400" dirty="0">
                <a:solidFill>
                  <a:srgbClr val="595959"/>
                </a:solidFill>
                <a:sym typeface="Wingdings"/>
              </a:rPr>
              <a:t>: replace them with their LS estimates       and       .</a:t>
            </a:r>
          </a:p>
          <a:p>
            <a:endParaRPr lang="en-US" sz="2400" dirty="0">
              <a:solidFill>
                <a:srgbClr val="595959"/>
              </a:solidFill>
              <a:sym typeface="Wingdings"/>
            </a:endParaRPr>
          </a:p>
          <a:p>
            <a:r>
              <a:rPr lang="en-US" sz="2400" dirty="0">
                <a:solidFill>
                  <a:srgbClr val="595959"/>
                </a:solidFill>
                <a:sym typeface="Wingdings"/>
              </a:rPr>
              <a:t>Point Forecast: </a:t>
            </a:r>
            <a:r>
              <a:rPr lang="en-US" sz="2400" dirty="0">
                <a:solidFill>
                  <a:srgbClr val="595959"/>
                </a:solidFill>
              </a:rPr>
              <a:t>  </a:t>
            </a: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528251" y="2758627"/>
            <a:ext cx="2907792" cy="247956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432050" y="3453440"/>
            <a:ext cx="4663440" cy="297479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585911" y="4201847"/>
            <a:ext cx="3685032" cy="30081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702751" y="5934036"/>
            <a:ext cx="3593592" cy="366689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grpSp>
        <p:nvGrpSpPr>
          <p:cNvPr id="41" name="Group 40"/>
          <p:cNvGrpSpPr/>
          <p:nvPr/>
        </p:nvGrpSpPr>
        <p:grpSpPr>
          <a:xfrm>
            <a:off x="6451600" y="3132964"/>
            <a:ext cx="2539116" cy="765936"/>
            <a:chOff x="6451600" y="3132964"/>
            <a:chExt cx="2539116" cy="76593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451600" y="3440741"/>
              <a:ext cx="516890" cy="458159"/>
            </a:xfrm>
            <a:prstGeom prst="straightConnector1">
              <a:avLst/>
            </a:prstGeom>
            <a:ln>
              <a:solidFill>
                <a:srgbClr val="B2222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14357" y="3132964"/>
              <a:ext cx="2376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~ 0 (zero-mean random noise)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26499" y="4239014"/>
            <a:ext cx="4106196" cy="640306"/>
            <a:chOff x="3226499" y="4239014"/>
            <a:chExt cx="4106196" cy="640306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26499" y="4239014"/>
              <a:ext cx="283464" cy="283464"/>
            </a:xfrm>
            <a:prstGeom prst="ellipse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9350" y="4540766"/>
              <a:ext cx="3643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1859C"/>
                  </a:solidFill>
                </a:rPr>
                <a:t>Forecast is for </a:t>
              </a:r>
              <a:r>
                <a:rPr lang="en-US" sz="1600" i="1" dirty="0" err="1">
                  <a:solidFill>
                    <a:srgbClr val="31859C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600" i="1" dirty="0">
                  <a:solidFill>
                    <a:srgbClr val="31859C"/>
                  </a:solidFill>
                  <a:latin typeface="Times New Roman"/>
                  <a:cs typeface="Times New Roman"/>
                </a:rPr>
                <a:t> = </a:t>
              </a:r>
              <a:r>
                <a:rPr lang="en-US" sz="1600" i="1" dirty="0" err="1">
                  <a:solidFill>
                    <a:srgbClr val="31859C"/>
                  </a:solidFill>
                  <a:latin typeface="Times New Roman"/>
                  <a:cs typeface="Times New Roman"/>
                </a:rPr>
                <a:t>T+h</a:t>
              </a:r>
              <a:r>
                <a:rPr lang="en-US" sz="1600" i="1" dirty="0">
                  <a:solidFill>
                    <a:srgbClr val="31859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31859C"/>
                  </a:solidFill>
                </a:rPr>
                <a:t>but based on </a:t>
              </a:r>
              <a:r>
                <a:rPr lang="en-US" sz="1600" i="1" dirty="0" err="1">
                  <a:solidFill>
                    <a:srgbClr val="31859C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600" i="1" dirty="0">
                  <a:solidFill>
                    <a:srgbClr val="31859C"/>
                  </a:solidFill>
                  <a:latin typeface="Times New Roman"/>
                  <a:cs typeface="Times New Roman"/>
                </a:rPr>
                <a:t> =T</a:t>
              </a:r>
            </a:p>
          </p:txBody>
        </p:sp>
        <p:cxnSp>
          <p:nvCxnSpPr>
            <p:cNvPr id="33" name="Straight Arrow Connector 32"/>
            <p:cNvCxnSpPr>
              <a:stCxn id="29" idx="1"/>
            </p:cNvCxnSpPr>
            <p:nvPr/>
          </p:nvCxnSpPr>
          <p:spPr>
            <a:xfrm rot="10800000">
              <a:off x="3480500" y="4540767"/>
              <a:ext cx="208851" cy="169277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373277" y="5200650"/>
            <a:ext cx="280699" cy="36576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3302000" y="5187950"/>
            <a:ext cx="272194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>
                <a:solidFill>
                  <a:srgbClr val="558ED5"/>
                </a:solidFill>
              </a:rPr>
              <a:t>of 2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89087"/>
            <a:ext cx="8229600" cy="4891088"/>
          </a:xfrm>
        </p:spPr>
        <p:txBody>
          <a:bodyPr>
            <a:normAutofit fontScale="92500" lnSpcReduction="10000"/>
          </a:bodyPr>
          <a:lstStyle/>
          <a:p>
            <a:r>
              <a:rPr lang="en-US" sz="2595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595" dirty="0">
                <a:solidFill>
                  <a:srgbClr val="595959"/>
                </a:solidFill>
              </a:rPr>
              <a:t> (</a:t>
            </a:r>
            <a:r>
              <a:rPr lang="en-US" sz="2595" dirty="0">
                <a:solidFill>
                  <a:srgbClr val="6A5ACD"/>
                </a:solidFill>
              </a:rPr>
              <a:t>Interval Forecast</a:t>
            </a:r>
            <a:r>
              <a:rPr lang="en-US" sz="2595" dirty="0">
                <a:solidFill>
                  <a:srgbClr val="595959"/>
                </a:solidFill>
              </a:rPr>
              <a:t>): Same idea as before. Assume the trend regression disturbance is normally distributed, then:</a:t>
            </a:r>
          </a:p>
          <a:p>
            <a:endParaRPr lang="en-US" sz="2400" dirty="0">
              <a:solidFill>
                <a:srgbClr val="595959"/>
              </a:solidFill>
            </a:endParaRPr>
          </a:p>
          <a:p>
            <a:r>
              <a:rPr lang="en-US" sz="2595" dirty="0">
                <a:solidFill>
                  <a:srgbClr val="595959"/>
                </a:solidFill>
              </a:rPr>
              <a:t>Interval Forecast:</a:t>
            </a:r>
          </a:p>
          <a:p>
            <a:endParaRPr lang="en-US" sz="2595" dirty="0">
              <a:solidFill>
                <a:srgbClr val="595959"/>
              </a:solidFill>
            </a:endParaRPr>
          </a:p>
          <a:p>
            <a:r>
              <a:rPr lang="en-US" sz="2595" dirty="0">
                <a:solidFill>
                  <a:srgbClr val="595959"/>
                </a:solidFill>
              </a:rPr>
              <a:t>In practice, use: </a:t>
            </a:r>
          </a:p>
          <a:p>
            <a:pPr>
              <a:buNone/>
            </a:pPr>
            <a:endParaRPr lang="en-US" sz="2595" dirty="0">
              <a:solidFill>
                <a:srgbClr val="595959"/>
              </a:solidFill>
            </a:endParaRPr>
          </a:p>
          <a:p>
            <a:r>
              <a:rPr lang="en-US" sz="2595" dirty="0">
                <a:solidFill>
                  <a:srgbClr val="E46C0A"/>
                </a:solidFill>
              </a:rPr>
              <a:t>Example</a:t>
            </a:r>
            <a:r>
              <a:rPr lang="en-US" sz="2595" dirty="0">
                <a:solidFill>
                  <a:srgbClr val="595959"/>
                </a:solidFill>
              </a:rPr>
              <a:t> (</a:t>
            </a:r>
            <a:r>
              <a:rPr lang="en-US" sz="2595" dirty="0">
                <a:solidFill>
                  <a:srgbClr val="6A5ACD"/>
                </a:solidFill>
              </a:rPr>
              <a:t>Density Forecast</a:t>
            </a:r>
            <a:r>
              <a:rPr lang="en-US" sz="2595" dirty="0">
                <a:solidFill>
                  <a:srgbClr val="595959"/>
                </a:solidFill>
              </a:rPr>
              <a:t>): Same idea, yet again!</a:t>
            </a:r>
          </a:p>
          <a:p>
            <a:endParaRPr lang="en-US" sz="2595" dirty="0">
              <a:solidFill>
                <a:srgbClr val="595959"/>
              </a:solidFill>
            </a:endParaRPr>
          </a:p>
          <a:p>
            <a:r>
              <a:rPr lang="en-US" sz="2595" dirty="0">
                <a:solidFill>
                  <a:srgbClr val="595959"/>
                </a:solidFill>
              </a:rPr>
              <a:t>Density Forecast:</a:t>
            </a:r>
          </a:p>
          <a:p>
            <a:endParaRPr lang="en-US" sz="2595" dirty="0">
              <a:solidFill>
                <a:srgbClr val="595959"/>
              </a:solidFill>
            </a:endParaRPr>
          </a:p>
          <a:p>
            <a:r>
              <a:rPr lang="en-US" sz="2595" dirty="0">
                <a:solidFill>
                  <a:srgbClr val="595959"/>
                </a:solidFill>
              </a:rPr>
              <a:t>In practice, use: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92450" y="2641600"/>
            <a:ext cx="2628900" cy="4572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95600" y="3441700"/>
            <a:ext cx="2628900" cy="457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914650" y="5880100"/>
            <a:ext cx="2560320" cy="45925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067050" y="5080000"/>
            <a:ext cx="2560320" cy="459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sfig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061" t="18239" r="8603" b="21712"/>
              <a:stretch>
                <a:fillRect/>
              </a:stretch>
            </p:blipFill>
          </mc:Choice>
          <mc:Fallback>
            <p:blipFill>
              <a:blip r:embed="rId4"/>
              <a:srcRect l="6061" t="18239" r="8603" b="21712"/>
              <a:stretch>
                <a:fillRect/>
              </a:stretch>
            </p:blipFill>
          </mc:Fallback>
        </mc:AlternateContent>
        <p:spPr>
          <a:xfrm>
            <a:off x="1981187" y="1417638"/>
            <a:ext cx="5693420" cy="5184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Trend (Example)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0793" y="3968234"/>
            <a:ext cx="515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95% Confidence Interval          </a:t>
            </a:r>
            <a:r>
              <a:rPr lang="en-US" dirty="0">
                <a:solidFill>
                  <a:srgbClr val="00C5CD"/>
                </a:solidFill>
              </a:rPr>
              <a:t>95% Prediction Interval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810250" y="4591050"/>
            <a:ext cx="495300" cy="15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314700" y="4660900"/>
            <a:ext cx="647700" cy="127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3, 5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Chapter 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4, 5, 9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Chapter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6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Chapter 5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  <a:r>
              <a:rPr lang="en-US" dirty="0">
                <a:solidFill>
                  <a:srgbClr val="595959"/>
                </a:solidFill>
              </a:rPr>
              <a:t>: Forecasting Retail Sales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  <a:p>
            <a:r>
              <a:rPr lang="en-US" dirty="0"/>
              <a:t>Modeling Trend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Quadratic</a:t>
            </a:r>
          </a:p>
          <a:p>
            <a:pPr lvl="1"/>
            <a:r>
              <a:rPr lang="en-US" dirty="0"/>
              <a:t>Log-linear</a:t>
            </a:r>
          </a:p>
          <a:p>
            <a:pPr lvl="1"/>
            <a:r>
              <a:rPr lang="en-US" dirty="0"/>
              <a:t>Exponential</a:t>
            </a:r>
          </a:p>
          <a:p>
            <a:r>
              <a:rPr lang="en-US" dirty="0"/>
              <a:t>Model </a:t>
            </a:r>
            <a:r>
              <a:rPr lang="en-US"/>
              <a:t>Selection</a:t>
            </a:r>
          </a:p>
          <a:p>
            <a:r>
              <a:rPr lang="en-US"/>
              <a:t>R </a:t>
            </a:r>
            <a:r>
              <a:rPr lang="en-US" dirty="0"/>
              <a:t>Demo</a:t>
            </a:r>
          </a:p>
          <a:p>
            <a:endParaRPr lang="en-US" dirty="0"/>
          </a:p>
          <a:p>
            <a:pPr marL="914400" lvl="1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forecasts lead to good decisions!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Strong link between forecasts and decisions.</a:t>
            </a:r>
          </a:p>
          <a:p>
            <a:pPr marL="514350" indent="-514350"/>
            <a:endParaRPr lang="en-US" sz="2800" dirty="0"/>
          </a:p>
          <a:p>
            <a:pPr marL="514350" indent="-514350"/>
            <a:r>
              <a:rPr lang="en-US" sz="2800" dirty="0">
                <a:solidFill>
                  <a:srgbClr val="595959"/>
                </a:solidFill>
              </a:rPr>
              <a:t>Example: You started a firm and need to decide (now) how much inventory to hold going into the next sales period.</a:t>
            </a:r>
          </a:p>
          <a:p>
            <a:pPr marL="514350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83301" y="4742190"/>
            <a:ext cx="5327099" cy="1545917"/>
            <a:chOff x="1683301" y="4742190"/>
            <a:chExt cx="5327099" cy="1545917"/>
          </a:xfrm>
        </p:grpSpPr>
        <p:sp>
          <p:nvSpPr>
            <p:cNvPr id="5" name="TextBox 4"/>
            <p:cNvSpPr txBox="1"/>
            <p:nvPr/>
          </p:nvSpPr>
          <p:spPr>
            <a:xfrm>
              <a:off x="1683301" y="5334000"/>
              <a:ext cx="5327099" cy="954107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595959"/>
                  </a:solidFill>
                </a:rPr>
                <a:t>Demand is </a:t>
              </a:r>
              <a:r>
                <a:rPr lang="en-US" sz="2800" dirty="0">
                  <a:solidFill>
                    <a:srgbClr val="6A5ACD"/>
                  </a:solidFill>
                </a:rPr>
                <a:t>high</a:t>
              </a:r>
              <a:r>
                <a:rPr lang="en-US" sz="2800" dirty="0">
                  <a:solidFill>
                    <a:srgbClr val="595959"/>
                  </a:solidFill>
                </a:rPr>
                <a:t> </a:t>
              </a:r>
              <a:r>
                <a:rPr lang="en-US" sz="2800" dirty="0" err="1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800" dirty="0">
                  <a:solidFill>
                    <a:srgbClr val="595959"/>
                  </a:solidFill>
                  <a:sym typeface="Wingdings"/>
                </a:rPr>
                <a:t> </a:t>
              </a:r>
              <a:r>
                <a:rPr lang="en-US" sz="2800" dirty="0">
                  <a:solidFill>
                    <a:srgbClr val="6A5ACD"/>
                  </a:solidFill>
                  <a:sym typeface="Wingdings"/>
                </a:rPr>
                <a:t>build</a:t>
              </a:r>
              <a:r>
                <a:rPr lang="en-US" sz="2800" dirty="0">
                  <a:solidFill>
                    <a:srgbClr val="595959"/>
                  </a:solidFill>
                  <a:sym typeface="Wingdings"/>
                </a:rPr>
                <a:t> inventory</a:t>
              </a:r>
            </a:p>
            <a:p>
              <a:r>
                <a:rPr lang="en-US" sz="2800" dirty="0">
                  <a:solidFill>
                    <a:srgbClr val="595959"/>
                  </a:solidFill>
                  <a:sym typeface="Wingdings"/>
                </a:rPr>
                <a:t>Demand is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/>
                </a:rPr>
                <a:t>low</a:t>
              </a:r>
              <a:r>
                <a:rPr lang="en-US" sz="2800" dirty="0">
                  <a:solidFill>
                    <a:srgbClr val="595959"/>
                  </a:solidFill>
                  <a:sym typeface="Wingdings"/>
                </a:rPr>
                <a:t> </a:t>
              </a:r>
              <a:r>
                <a:rPr lang="en-US" sz="2800" dirty="0" err="1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800" dirty="0">
                  <a:solidFill>
                    <a:srgbClr val="595959"/>
                  </a:solidFill>
                  <a:sym typeface="Wingdings"/>
                </a:rPr>
                <a:t> </a:t>
              </a:r>
              <a:r>
                <a:rPr lang="en-US" sz="2800" dirty="0">
                  <a:solidFill>
                    <a:srgbClr val="31859C"/>
                  </a:solidFill>
                  <a:sym typeface="Wingdings"/>
                </a:rPr>
                <a:t>reduce</a:t>
              </a:r>
              <a:r>
                <a:rPr lang="en-US" sz="2800" dirty="0">
                  <a:solidFill>
                    <a:srgbClr val="595959"/>
                  </a:solidFill>
                  <a:sym typeface="Wingdings"/>
                </a:rPr>
                <a:t> inventory</a:t>
              </a:r>
              <a:endParaRPr lang="en-US" sz="2800" dirty="0">
                <a:solidFill>
                  <a:srgbClr val="595959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4900" y="4742190"/>
              <a:ext cx="1390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595959"/>
                  </a:solidFill>
                </a:rPr>
                <a:t>Strategy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49400"/>
          <a:ext cx="8229600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Demand High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Demand Low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Build Inventory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Reduce Inventory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558800" y="1580515"/>
            <a:ext cx="6908800" cy="1480185"/>
            <a:chOff x="558800" y="1491615"/>
            <a:chExt cx="6908800" cy="1480185"/>
          </a:xfrm>
        </p:grpSpPr>
        <p:sp>
          <p:nvSpPr>
            <p:cNvPr id="9" name="TextBox 8"/>
            <p:cNvSpPr txBox="1"/>
            <p:nvPr/>
          </p:nvSpPr>
          <p:spPr>
            <a:xfrm>
              <a:off x="4281543" y="20294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0943" y="24485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800" y="1562100"/>
              <a:ext cx="2527300" cy="429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98600" y="1491615"/>
              <a:ext cx="80585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Loss</a:t>
              </a: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788941" y="2103735"/>
            <a:ext cx="4130463" cy="972185"/>
            <a:chOff x="3788941" y="2014835"/>
            <a:chExt cx="4130463" cy="972185"/>
          </a:xfrm>
        </p:grpSpPr>
        <p:sp>
          <p:nvSpPr>
            <p:cNvPr id="18" name="TextBox 17"/>
            <p:cNvSpPr txBox="1"/>
            <p:nvPr/>
          </p:nvSpPr>
          <p:spPr>
            <a:xfrm>
              <a:off x="3788941" y="2463800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$10,000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3200" y="2014835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$10,000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4800" y="3086100"/>
            <a:ext cx="844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Symmetric Loss Structure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Both bad outcomes have the same loss.</a:t>
            </a:r>
          </a:p>
        </p:txBody>
      </p:sp>
      <p:graphicFrame>
        <p:nvGraphicFramePr>
          <p:cNvPr id="22" name="Content Placeholder 7"/>
          <p:cNvGraphicFramePr>
            <a:graphicFrameLocks/>
          </p:cNvGraphicFramePr>
          <p:nvPr/>
        </p:nvGraphicFramePr>
        <p:xfrm>
          <a:off x="457200" y="4114800"/>
          <a:ext cx="8229600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Demand High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Demand Low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Build Inventory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Reduce Inventory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22"/>
          <p:cNvGrpSpPr/>
          <p:nvPr/>
        </p:nvGrpSpPr>
        <p:grpSpPr>
          <a:xfrm>
            <a:off x="558800" y="4145915"/>
            <a:ext cx="6908800" cy="1480185"/>
            <a:chOff x="558800" y="1491615"/>
            <a:chExt cx="6908800" cy="1480185"/>
          </a:xfrm>
        </p:grpSpPr>
        <p:sp>
          <p:nvSpPr>
            <p:cNvPr id="24" name="TextBox 23"/>
            <p:cNvSpPr txBox="1"/>
            <p:nvPr/>
          </p:nvSpPr>
          <p:spPr>
            <a:xfrm>
              <a:off x="4281543" y="20294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0943" y="24485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8800" y="1562100"/>
              <a:ext cx="2527300" cy="429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498600" y="1491615"/>
              <a:ext cx="80585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Loss</a:t>
              </a: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3788941" y="4669135"/>
            <a:ext cx="4130463" cy="972185"/>
            <a:chOff x="3788941" y="2014835"/>
            <a:chExt cx="4130463" cy="972185"/>
          </a:xfrm>
        </p:grpSpPr>
        <p:sp>
          <p:nvSpPr>
            <p:cNvPr id="29" name="TextBox 28"/>
            <p:cNvSpPr txBox="1"/>
            <p:nvPr/>
          </p:nvSpPr>
          <p:spPr>
            <a:xfrm>
              <a:off x="3788941" y="2463800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$20,000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014835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$10,000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6700" y="5689600"/>
            <a:ext cx="770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Asymmetric Loss Structure: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Outcomes have different losses.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Content Placeholder 7"/>
          <p:cNvGraphicFramePr>
            <a:graphicFrameLocks/>
          </p:cNvGraphicFramePr>
          <p:nvPr/>
        </p:nvGraphicFramePr>
        <p:xfrm>
          <a:off x="457200" y="4114800"/>
          <a:ext cx="8346698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High Actual Sales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Low Actual Sales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Forecasted Sales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Forecasted Sales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2"/>
          <p:cNvGrpSpPr/>
          <p:nvPr/>
        </p:nvGrpSpPr>
        <p:grpSpPr>
          <a:xfrm>
            <a:off x="558800" y="4145915"/>
            <a:ext cx="6908800" cy="1480185"/>
            <a:chOff x="558800" y="1491615"/>
            <a:chExt cx="6908800" cy="1480185"/>
          </a:xfrm>
        </p:grpSpPr>
        <p:sp>
          <p:nvSpPr>
            <p:cNvPr id="24" name="TextBox 23"/>
            <p:cNvSpPr txBox="1"/>
            <p:nvPr/>
          </p:nvSpPr>
          <p:spPr>
            <a:xfrm>
              <a:off x="4281543" y="20294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0943" y="24485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8800" y="1562100"/>
              <a:ext cx="2527300" cy="429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498600" y="1491615"/>
              <a:ext cx="80585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Loss</a:t>
              </a: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3788941" y="4669135"/>
            <a:ext cx="4130463" cy="972185"/>
            <a:chOff x="3788941" y="2014835"/>
            <a:chExt cx="4130463" cy="972185"/>
          </a:xfrm>
        </p:grpSpPr>
        <p:sp>
          <p:nvSpPr>
            <p:cNvPr id="29" name="TextBox 28"/>
            <p:cNvSpPr txBox="1"/>
            <p:nvPr/>
          </p:nvSpPr>
          <p:spPr>
            <a:xfrm>
              <a:off x="3788941" y="2463800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$10,000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014835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$10,000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3100" y="5689600"/>
            <a:ext cx="77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Forecasting with Symmetric Loss: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Both bad forecasts have the same loss.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 decision-making problem, there is an associated loss structure; for each decision/outcome pair, there is an associated loss.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0" y="2654300"/>
            <a:ext cx="80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Loss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3079313" y="2501900"/>
            <a:ext cx="325930" cy="876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4700" y="2423467"/>
            <a:ext cx="3689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0 </a:t>
            </a:r>
            <a:r>
              <a:rPr lang="en-US" sz="2800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595959"/>
                </a:solidFill>
                <a:sym typeface="Wingdings"/>
              </a:rPr>
              <a:t> Correct Decision</a:t>
            </a:r>
          </a:p>
          <a:p>
            <a:r>
              <a:rPr lang="en-US" sz="2800" dirty="0">
                <a:solidFill>
                  <a:srgbClr val="595959"/>
                </a:solidFill>
                <a:sym typeface="Wingdings"/>
              </a:rPr>
              <a:t>&gt;0 </a:t>
            </a:r>
            <a:r>
              <a:rPr lang="en-US" sz="2800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595959"/>
                </a:solidFill>
                <a:sym typeface="Wingdings"/>
              </a:rPr>
              <a:t> Incorrect Decision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8200" y="3587234"/>
            <a:ext cx="494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We could also forecast the sales!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Forecast Error (</a:t>
            </a:r>
            <a:r>
              <a:rPr lang="en-US" sz="24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6A5ACD"/>
                </a:solidFill>
              </a:rPr>
              <a:t>)</a:t>
            </a:r>
            <a:r>
              <a:rPr lang="en-US" sz="2400" dirty="0">
                <a:solidFill>
                  <a:srgbClr val="595959"/>
                </a:solidFill>
              </a:rPr>
              <a:t>: Difference between the realization (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rgbClr val="595959"/>
                </a:solidFill>
              </a:rPr>
              <a:t>) and the previously made </a:t>
            </a:r>
            <a:r>
              <a:rPr lang="en-US" sz="2400" dirty="0" err="1">
                <a:solidFill>
                  <a:srgbClr val="595959"/>
                </a:solidFill>
              </a:rPr>
              <a:t>forecast(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ŷ</a:t>
            </a:r>
            <a:r>
              <a:rPr lang="en-US" sz="2400" dirty="0">
                <a:solidFill>
                  <a:srgbClr val="595959"/>
                </a:solidFill>
              </a:rPr>
              <a:t>) </a:t>
            </a:r>
            <a:r>
              <a:rPr lang="en-US" sz="2400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-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ŷ</a:t>
            </a:r>
            <a:endParaRPr lang="en-US" sz="2400" dirty="0">
              <a:solidFill>
                <a:srgbClr val="595959"/>
              </a:solidFill>
              <a:sym typeface="Wingdings"/>
            </a:endParaRPr>
          </a:p>
          <a:p>
            <a:r>
              <a:rPr lang="en-US" sz="2400" dirty="0">
                <a:solidFill>
                  <a:srgbClr val="6A5ACD"/>
                </a:solidFill>
                <a:sym typeface="Wingdings"/>
              </a:rPr>
              <a:t>Loss Function (</a:t>
            </a:r>
            <a:r>
              <a:rPr lang="en-US" sz="2400" i="1" dirty="0" err="1">
                <a:solidFill>
                  <a:srgbClr val="6A5ACD"/>
                </a:solidFill>
                <a:latin typeface="Times New Roman"/>
                <a:cs typeface="Times New Roman"/>
                <a:sym typeface="Wingdings"/>
              </a:rPr>
              <a:t>L(e</a:t>
            </a:r>
            <a:r>
              <a:rPr lang="en-US" sz="2400" i="1" dirty="0">
                <a:solidFill>
                  <a:srgbClr val="6A5ACD"/>
                </a:solidFill>
                <a:latin typeface="Times New Roman"/>
                <a:cs typeface="Times New Roman"/>
                <a:sym typeface="Wingdings"/>
              </a:rPr>
              <a:t>)</a:t>
            </a:r>
            <a:r>
              <a:rPr lang="en-US" sz="2400" dirty="0">
                <a:solidFill>
                  <a:srgbClr val="6A5ACD"/>
                </a:solidFill>
                <a:sym typeface="Wingdings"/>
              </a:rPr>
              <a:t>)</a:t>
            </a:r>
            <a:r>
              <a:rPr lang="en-US" sz="2400" dirty="0">
                <a:solidFill>
                  <a:srgbClr val="595959"/>
                </a:solidFill>
                <a:sym typeface="Wingdings"/>
              </a:rPr>
              <a:t>: Loss associated with a forecast. Must satisfy: (1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L(0)=0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,(2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L(e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is continuous, and (3)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L(e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) is increasing on each side of the origin.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462826" y="3888272"/>
            <a:ext cx="8078366" cy="2569464"/>
            <a:chOff x="462826" y="3888272"/>
            <a:chExt cx="8078366" cy="2569464"/>
          </a:xfrm>
        </p:grpSpPr>
        <p:pic>
          <p:nvPicPr>
            <p:cNvPr id="20" name="Picture 19" descr="loss1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826" y="3888272"/>
              <a:ext cx="3434128" cy="2569464"/>
            </a:xfrm>
            <a:prstGeom prst="rect">
              <a:avLst/>
            </a:prstGeom>
          </p:spPr>
        </p:pic>
        <p:pic>
          <p:nvPicPr>
            <p:cNvPr id="21" name="Picture 20" descr="loss2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7064" y="3888272"/>
              <a:ext cx="3434128" cy="2569464"/>
            </a:xfrm>
            <a:prstGeom prst="rect">
              <a:avLst/>
            </a:prstGeom>
          </p:spPr>
        </p:pic>
      </p:grpSp>
      <p:grpSp>
        <p:nvGrpSpPr>
          <p:cNvPr id="5" name="Group 47"/>
          <p:cNvGrpSpPr/>
          <p:nvPr/>
        </p:nvGrpSpPr>
        <p:grpSpPr>
          <a:xfrm>
            <a:off x="282792" y="4705686"/>
            <a:ext cx="7033804" cy="2033783"/>
            <a:chOff x="282792" y="4705686"/>
            <a:chExt cx="7033804" cy="2033783"/>
          </a:xfrm>
        </p:grpSpPr>
        <p:sp>
          <p:nvSpPr>
            <p:cNvPr id="23" name="TextBox 22"/>
            <p:cNvSpPr txBox="1"/>
            <p:nvPr/>
          </p:nvSpPr>
          <p:spPr>
            <a:xfrm>
              <a:off x="1828800" y="6277804"/>
              <a:ext cx="814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Error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02401" y="6277804"/>
              <a:ext cx="814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Error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155068" y="4901142"/>
              <a:ext cx="717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Loss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819760" y="4833410"/>
              <a:ext cx="717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Loss</a:t>
              </a: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1025352" y="3756336"/>
            <a:ext cx="7004320" cy="1170970"/>
            <a:chOff x="1025352" y="3756336"/>
            <a:chExt cx="7004320" cy="1170970"/>
          </a:xfrm>
        </p:grpSpPr>
        <p:sp>
          <p:nvSpPr>
            <p:cNvPr id="39" name="TextBox 38"/>
            <p:cNvSpPr txBox="1"/>
            <p:nvPr/>
          </p:nvSpPr>
          <p:spPr>
            <a:xfrm>
              <a:off x="1025352" y="4188642"/>
              <a:ext cx="242716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Quadratic Loss Function</a:t>
              </a:r>
            </a:p>
            <a:p>
              <a:pPr algn="ctr"/>
              <a:r>
                <a:rPr lang="en-US" sz="2400" i="1" dirty="0" err="1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L(e</a:t>
              </a:r>
              <a:r>
                <a:rPr lang="en-US" sz="2400" i="1" dirty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) =e</a:t>
              </a:r>
              <a:r>
                <a:rPr lang="en-US" sz="2400" i="1" baseline="30000" dirty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endParaRPr lang="en-US" sz="2400" dirty="0">
                <a:solidFill>
                  <a:srgbClr val="B2222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3801" y="4034754"/>
              <a:ext cx="23358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Absolute Loss Function</a:t>
              </a:r>
            </a:p>
            <a:p>
              <a:pPr algn="ctr"/>
              <a:r>
                <a:rPr lang="en-US" sz="2400" i="1" dirty="0" err="1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L(e</a:t>
              </a:r>
              <a:r>
                <a:rPr lang="en-US" sz="2400" i="1" dirty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) =|</a:t>
              </a:r>
              <a:r>
                <a:rPr lang="en-US" sz="2400" i="1" dirty="0" err="1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e</a:t>
              </a:r>
              <a:r>
                <a:rPr lang="en-US" sz="2400" i="1" dirty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|</a:t>
              </a:r>
              <a:endParaRPr lang="en-US" sz="2400" dirty="0">
                <a:solidFill>
                  <a:srgbClr val="B2222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24661" y="3756336"/>
              <a:ext cx="1526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Examples of</a:t>
              </a:r>
            </a:p>
            <a:p>
              <a:r>
                <a:rPr lang="en-US" dirty="0"/>
                <a:t>loss functions: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724661" y="4580349"/>
              <a:ext cx="1526379" cy="1588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200" dirty="0">
                <a:solidFill>
                  <a:srgbClr val="B22222"/>
                </a:solidFill>
              </a:rPr>
              <a:t>Trend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Is slow , long-run evolution in the variables that we want to model and forecast.</a:t>
            </a:r>
          </a:p>
          <a:p>
            <a:pPr marL="514350" indent="-51435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Trend: Trend evolves in a perfectly predictable way. </a:t>
            </a:r>
          </a:p>
          <a:p>
            <a:pPr marL="514350" indent="-51435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characterize a particular trend, we need a model. For example, in the case of linear regression, the model is:  </a:t>
            </a:r>
            <a:r>
              <a:rPr lang="en-US" sz="22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y</a:t>
            </a:r>
            <a:r>
              <a:rPr lang="en-US" sz="2200" i="1" baseline="-25000" dirty="0" err="1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200" i="1" dirty="0">
                <a:solidFill>
                  <a:srgbClr val="6A5ACD"/>
                </a:solidFill>
                <a:latin typeface="Times New Roman"/>
                <a:cs typeface="Times New Roman"/>
              </a:rPr>
              <a:t> = β</a:t>
            </a:r>
            <a:r>
              <a:rPr lang="en-US" sz="2200" i="1" baseline="-25000" dirty="0">
                <a:solidFill>
                  <a:srgbClr val="6A5ACD"/>
                </a:solidFill>
                <a:latin typeface="Times New Roman"/>
                <a:cs typeface="Times New Roman"/>
              </a:rPr>
              <a:t>0</a:t>
            </a:r>
            <a:r>
              <a:rPr lang="en-US" sz="2200" i="1" dirty="0">
                <a:solidFill>
                  <a:srgbClr val="6A5ACD"/>
                </a:solidFill>
                <a:latin typeface="Times New Roman"/>
                <a:cs typeface="Times New Roman"/>
              </a:rPr>
              <a:t> + β</a:t>
            </a:r>
            <a:r>
              <a:rPr lang="en-US" sz="2200" i="1" baseline="-25000" dirty="0">
                <a:solidFill>
                  <a:srgbClr val="6A5ACD"/>
                </a:solidFill>
                <a:latin typeface="Times New Roman"/>
                <a:cs typeface="Times New Roman"/>
              </a:rPr>
              <a:t>1</a:t>
            </a:r>
            <a:r>
              <a:rPr lang="en-US" sz="2200" i="1" dirty="0">
                <a:solidFill>
                  <a:srgbClr val="6A5ACD"/>
                </a:solidFill>
                <a:latin typeface="Times New Roman"/>
                <a:cs typeface="Times New Roman"/>
              </a:rPr>
              <a:t> </a:t>
            </a:r>
            <a:r>
              <a:rPr lang="en-US" sz="22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x</a:t>
            </a:r>
            <a:r>
              <a:rPr lang="en-US" sz="2200" i="1" dirty="0">
                <a:solidFill>
                  <a:srgbClr val="6A5ACD"/>
                </a:solidFill>
                <a:latin typeface="Times New Roman"/>
                <a:cs typeface="Times New Roman"/>
              </a:rPr>
              <a:t> </a:t>
            </a:r>
            <a:r>
              <a:rPr lang="en-US" sz="2200" i="1" baseline="-25000" dirty="0" err="1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200" dirty="0">
                <a:solidFill>
                  <a:srgbClr val="6A5ACD"/>
                </a:solidFill>
              </a:rPr>
              <a:t> </a:t>
            </a:r>
          </a:p>
          <a:p>
            <a:pPr marL="514350" indent="-514350"/>
            <a:endParaRPr lang="en-US" sz="1400" dirty="0">
              <a:solidFill>
                <a:srgbClr val="6A5ACD"/>
              </a:solidFill>
            </a:endParaRPr>
          </a:p>
          <a:p>
            <a:pPr marL="514350" indent="-51435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Often, given the broad range of time scales encountered in time-series, it is convenient to adopt one common time variable (</a:t>
            </a:r>
            <a:r>
              <a:rPr lang="en-US" sz="2200" i="1" dirty="0">
                <a:solidFill>
                  <a:schemeClr val="accent5">
                    <a:lumMod val="75000"/>
                  </a:schemeClr>
                </a:solidFill>
              </a:rPr>
              <a:t>time dummy or time trend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such that: </a:t>
            </a:r>
            <a:r>
              <a:rPr lang="en-US" sz="2200" i="1" dirty="0">
                <a:solidFill>
                  <a:srgbClr val="6A5ACD"/>
                </a:solidFill>
                <a:latin typeface="Times New Roman"/>
                <a:cs typeface="Times New Roman"/>
              </a:rPr>
              <a:t>TIME* = (1, 2,…,T)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where TIME=1 is the first period of the sample, and so on.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6000" y="5987018"/>
            <a:ext cx="388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*The notation convention is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TIME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 descr="figure2_labor_force_participation_by_gend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77" r="1107"/>
          <a:stretch>
            <a:fillRect/>
          </a:stretch>
        </p:blipFill>
        <p:spPr>
          <a:xfrm>
            <a:off x="1181099" y="1241050"/>
            <a:ext cx="6574536" cy="5115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30400" y="2479675"/>
            <a:ext cx="4127500" cy="829449"/>
            <a:chOff x="1930400" y="2479675"/>
            <a:chExt cx="4127500" cy="82944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30400" y="2479675"/>
              <a:ext cx="4127500" cy="61595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67408" y="2847459"/>
              <a:ext cx="1558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Decreasing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2300" y="3654426"/>
            <a:ext cx="4165600" cy="1450974"/>
            <a:chOff x="1892300" y="3654426"/>
            <a:chExt cx="4165600" cy="145097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892300" y="3654426"/>
              <a:ext cx="4165600" cy="1450974"/>
            </a:xfrm>
            <a:prstGeom prst="straightConnector1">
              <a:avLst/>
            </a:prstGeom>
            <a:ln w="38100">
              <a:solidFill>
                <a:srgbClr val="B2222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87810" y="4072235"/>
              <a:ext cx="1455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B22222"/>
                  </a:solidFill>
                </a:rPr>
                <a:t>Increasing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77448" y="6205835"/>
            <a:ext cx="3620152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/>
              </a:rPr>
              <a:t>Model: </a:t>
            </a:r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i="1" dirty="0">
                <a:latin typeface="Times New Roman"/>
                <a:cs typeface="Times New Roman"/>
              </a:rPr>
              <a:t> = β</a:t>
            </a:r>
            <a:r>
              <a:rPr lang="en-US" sz="2400" i="1" baseline="-25000" dirty="0">
                <a:latin typeface="Times New Roman"/>
                <a:cs typeface="Times New Roman"/>
              </a:rPr>
              <a:t>0</a:t>
            </a:r>
            <a:r>
              <a:rPr lang="en-US" sz="2400" i="1" dirty="0">
                <a:latin typeface="Times New Roman"/>
                <a:cs typeface="Times New Roman"/>
              </a:rPr>
              <a:t> + β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1816100"/>
            <a:ext cx="5715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http://stateofworkingamerica.org/charts/labor-force-participation-rate-of-population-age-16-and-older-by-gender/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>
                <a:solidFill>
                  <a:srgbClr val="558ED5"/>
                </a:solidFill>
              </a:rPr>
              <a:t>of 4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Content Placeholder 13" descr="laborfemale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40" t="20168" r="12960" b="24272"/>
              <a:stretch>
                <a:fillRect/>
              </a:stretch>
            </p:blipFill>
          </mc:Choice>
          <mc:Fallback>
            <p:blipFill>
              <a:blip r:embed="rId4"/>
              <a:srcRect l="8240" t="20168" r="12960" b="24272"/>
              <a:stretch>
                <a:fillRect/>
              </a:stretch>
            </p:blipFill>
          </mc:Fallback>
        </mc:AlternateContent>
        <p:spPr>
          <a:xfrm>
            <a:off x="190500" y="1531938"/>
            <a:ext cx="5221224" cy="4764073"/>
          </a:xfr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57200" y="3886200"/>
            <a:ext cx="4507992" cy="235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84400" y="2163762"/>
            <a:ext cx="7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2222"/>
                </a:solidFill>
              </a:rPr>
              <a:t>Fitted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5557" y="2660094"/>
            <a:ext cx="7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2910643" y="2348428"/>
            <a:ext cx="340557" cy="184666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251201" y="2692400"/>
            <a:ext cx="327857" cy="184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creen Shot 2012-01-16 at 8.37.2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9850" y="1870527"/>
            <a:ext cx="3994150" cy="23678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49850" y="5753100"/>
            <a:ext cx="372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Do you see anything wrong?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4717534"/>
            <a:ext cx="2141895" cy="369332"/>
          </a:xfrm>
          <a:prstGeom prst="rect">
            <a:avLst/>
          </a:prstGeom>
          <a:solidFill>
            <a:srgbClr val="FFFF00">
              <a:alpha val="23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=0.97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Excellent!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66800" y="5511800"/>
            <a:ext cx="4083050" cy="599134"/>
            <a:chOff x="1066800" y="5384800"/>
            <a:chExt cx="4083050" cy="599134"/>
          </a:xfrm>
        </p:grpSpPr>
        <p:sp>
          <p:nvSpPr>
            <p:cNvPr id="30" name="Rectangle 29"/>
            <p:cNvSpPr/>
            <p:nvPr/>
          </p:nvSpPr>
          <p:spPr>
            <a:xfrm>
              <a:off x="1066800" y="5384800"/>
              <a:ext cx="3898392" cy="177800"/>
            </a:xfrm>
            <a:prstGeom prst="rect">
              <a:avLst/>
            </a:prstGeom>
            <a:noFill/>
            <a:ln w="19050">
              <a:solidFill>
                <a:srgbClr val="6A5AC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rot="10800000">
              <a:off x="4293534" y="5753101"/>
              <a:ext cx="856316" cy="230833"/>
            </a:xfrm>
            <a:prstGeom prst="straightConnector1">
              <a:avLst/>
            </a:prstGeom>
            <a:ln>
              <a:solidFill>
                <a:srgbClr val="6A5AC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986280" y="1647761"/>
            <a:ext cx="200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Female 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65742" y="6171684"/>
            <a:ext cx="182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: 1948-1990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14441</TotalTime>
  <Words>1012</Words>
  <Application>Microsoft Office PowerPoint</Application>
  <PresentationFormat>On-screen Show (4:3)</PresentationFormat>
  <Paragraphs>211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Economics 144 Economic Forecasting   </vt:lpstr>
      <vt:lpstr>Today’s Class</vt:lpstr>
      <vt:lpstr>Loss Function 1 of 4 </vt:lpstr>
      <vt:lpstr>Loss Function 2 of 4 </vt:lpstr>
      <vt:lpstr>Loss Function 3 of 4 </vt:lpstr>
      <vt:lpstr>Loss Function 4 of 4 </vt:lpstr>
      <vt:lpstr>Modeling Trend </vt:lpstr>
      <vt:lpstr>Modeling Trend (Linear) 1 of 4 </vt:lpstr>
      <vt:lpstr>Modeling Trend (Linear) 2 of 4 </vt:lpstr>
      <vt:lpstr>Modeling Trend (Linear) 3 of 4 </vt:lpstr>
      <vt:lpstr>Modeling Trend (Linear) 4 of 4 </vt:lpstr>
      <vt:lpstr>Modeling Trend (Quadratic) </vt:lpstr>
      <vt:lpstr>Modeling Trend (Log-Linear) </vt:lpstr>
      <vt:lpstr>Modeling Trend (Exponential) </vt:lpstr>
      <vt:lpstr>Model Selection via AIC and BIC</vt:lpstr>
      <vt:lpstr>Forecasting Trend 1 of 2  </vt:lpstr>
      <vt:lpstr>Forecasting Trend 2 of 2  </vt:lpstr>
      <vt:lpstr>Forecasting Trend (Example)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269</cp:revision>
  <dcterms:created xsi:type="dcterms:W3CDTF">2015-04-07T21:08:38Z</dcterms:created>
  <dcterms:modified xsi:type="dcterms:W3CDTF">2018-04-10T19:16:25Z</dcterms:modified>
</cp:coreProperties>
</file>