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pdf" ContentType="application/pd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49" r:id="rId4"/>
    <p:sldId id="354" r:id="rId5"/>
    <p:sldId id="351" r:id="rId6"/>
    <p:sldId id="352" r:id="rId7"/>
    <p:sldId id="353" r:id="rId8"/>
    <p:sldId id="330" r:id="rId9"/>
    <p:sldId id="333" r:id="rId10"/>
    <p:sldId id="334" r:id="rId11"/>
    <p:sldId id="335" r:id="rId12"/>
    <p:sldId id="336" r:id="rId13"/>
    <p:sldId id="329" r:id="rId14"/>
    <p:sldId id="337" r:id="rId15"/>
    <p:sldId id="338" r:id="rId16"/>
    <p:sldId id="340" r:id="rId17"/>
    <p:sldId id="342" r:id="rId18"/>
    <p:sldId id="341" r:id="rId19"/>
    <p:sldId id="343" r:id="rId20"/>
    <p:sldId id="344" r:id="rId21"/>
    <p:sldId id="345" r:id="rId22"/>
    <p:sldId id="346" r:id="rId23"/>
    <p:sldId id="347" r:id="rId24"/>
    <p:sldId id="348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2620" autoAdjust="0"/>
  </p:normalViewPr>
  <p:slideViewPr>
    <p:cSldViewPr snapToGrid="0" snapToObjects="1">
      <p:cViewPr varScale="1">
        <p:scale>
          <a:sx n="67" d="100"/>
          <a:sy n="67" d="100"/>
        </p:scale>
        <p:origin x="14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MY" dirty="0"/>
              <a:t>Take the first t observations to run a regression</a:t>
            </a:r>
          </a:p>
          <a:p>
            <a:pPr marL="228600" indent="-228600">
              <a:buAutoNum type="arabicPeriod"/>
            </a:pPr>
            <a:r>
              <a:rPr lang="en-MY" dirty="0"/>
              <a:t>Use (1) to predict t+1</a:t>
            </a:r>
          </a:p>
          <a:p>
            <a:pPr marL="228600" indent="-228600">
              <a:buAutoNum type="arabicPeriod"/>
            </a:pPr>
            <a:r>
              <a:rPr lang="en-MY" dirty="0"/>
              <a:t>Let t = t+1</a:t>
            </a:r>
          </a:p>
          <a:p>
            <a:pPr marL="228600" indent="-228600">
              <a:buAutoNum type="arabicPeriod"/>
            </a:pPr>
            <a:r>
              <a:rPr lang="en-MY" dirty="0"/>
              <a:t>Repeat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This captures the trend, seasonality and amplitude of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MY" dirty="0"/>
              <a:t>Suppose t =3 and the observation starts from 0</a:t>
            </a:r>
          </a:p>
          <a:p>
            <a:pPr marL="228600" indent="-228600">
              <a:buAutoNum type="arabicPeriod"/>
            </a:pPr>
            <a:r>
              <a:rPr lang="en-MY" dirty="0"/>
              <a:t>First estimation is 0,1,2</a:t>
            </a:r>
          </a:p>
          <a:p>
            <a:pPr marL="228600" indent="-228600">
              <a:buAutoNum type="arabicPeriod"/>
            </a:pPr>
            <a:r>
              <a:rPr lang="en-MY" dirty="0"/>
              <a:t>Second estimation is 1,2,3</a:t>
            </a:r>
          </a:p>
          <a:p>
            <a:pPr marL="228600" indent="-228600">
              <a:buAutoNum type="arabicPeriod"/>
            </a:pPr>
            <a:r>
              <a:rPr lang="en-MY" dirty="0"/>
              <a:t>And so on</a:t>
            </a:r>
          </a:p>
          <a:p>
            <a:pPr marL="0" indent="0">
              <a:buNone/>
            </a:pPr>
            <a:r>
              <a:rPr lang="en-MY" dirty="0"/>
              <a:t>Note: for finance data, you might want to use 3-month window to predict the data since the data is out in a quarterly manner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MY" dirty="0"/>
              <a:t>Fix the number of observations of the estimation sample</a:t>
            </a:r>
          </a:p>
          <a:p>
            <a:pPr marL="228600" indent="-228600">
              <a:buAutoNum type="arabicPeriod"/>
            </a:pPr>
            <a:r>
              <a:rPr lang="en-MY" dirty="0"/>
              <a:t>The estimates are used to predict the rest of the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When k approaches T, s^2 approaches infinity.  When n-k&gt;50 the model is going to look 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AIC has an exponential penalty whereas SIC has a polynomial 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DGP = economic engine</a:t>
            </a:r>
          </a:p>
          <a:p>
            <a:r>
              <a:rPr lang="en-MY" dirty="0"/>
              <a:t>AE = as the sample size increases, there is an increase in accuracy of the parameters of the model relative to the true unobserved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6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Log-to deal with the volatility</a:t>
            </a:r>
          </a:p>
          <a:p>
            <a:r>
              <a:rPr lang="en-MY" dirty="0"/>
              <a:t>Quadratic-to deal with the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3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Periodic-to deal with the seasonal component of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6515-B5A6-F04E-B20B-D9B18B4D9E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4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df"/><Relationship Id="rId5" Type="http://schemas.openxmlformats.org/officeDocument/2006/relationships/image" Target="../media/image15.png"/><Relationship Id="rId4" Type="http://schemas.openxmlformats.org/officeDocument/2006/relationships/image" Target="../media/image20.pd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6.pd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0.pd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oek.wiso.uni-goettingen.de/veranstaltungen/zeitreihen/sommer03/ts_r_intro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2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6.pdf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1.pdf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6.pd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8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1.pd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df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df"/><Relationship Id="rId5" Type="http://schemas.openxmlformats.org/officeDocument/2006/relationships/image" Target="../media/image11.png"/><Relationship Id="rId4" Type="http://schemas.openxmlformats.org/officeDocument/2006/relationships/image" Target="../media/image12.pd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4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Forecasting Trend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(Part II)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the number of parameters increases,  the MSE performance deteriorates (</a:t>
            </a:r>
            <a:r>
              <a:rPr lang="en-US" sz="2400" dirty="0" err="1">
                <a:solidFill>
                  <a:srgbClr val="6A5ACD"/>
                </a:solidFill>
              </a:rPr>
              <a:t>overfitting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)!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out-of-sample forecast will not necessarily improve. However, it will improve the model’s fit on the historical data.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is a biased estimator of the out-of-sample 1-step-ahead prediction error variance. 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variance increases  as the number of variables increases.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743" y="5892797"/>
            <a:ext cx="8153845" cy="400110"/>
          </a:xfrm>
          <a:prstGeom prst="rect">
            <a:avLst/>
          </a:prstGeom>
          <a:solidFill>
            <a:srgbClr val="FFFF00">
              <a:alpha val="3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Need to include a penalty for including more degrees of freedom (variables)!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MSE (adjusted for </a:t>
            </a:r>
            <a:r>
              <a:rPr lang="en-US" sz="2800" dirty="0" err="1">
                <a:solidFill>
                  <a:srgbClr val="6A5ACD"/>
                </a:solidFill>
              </a:rPr>
              <a:t>df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where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number of degrees of freedom 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used in model fitting.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rgbClr val="6A5ACD"/>
                </a:solidFill>
              </a:rPr>
              <a:t>Adjusted </a:t>
            </a:r>
            <a:r>
              <a:rPr lang="en-US" sz="2800" i="1" dirty="0">
                <a:solidFill>
                  <a:srgbClr val="6A5ACD"/>
                </a:solidFill>
                <a:latin typeface="Times New Roman"/>
                <a:cs typeface="Times New Roman"/>
              </a:rPr>
              <a:t>R</a:t>
            </a:r>
            <a:r>
              <a:rPr lang="en-US" sz="2800" i="1" baseline="30000" dirty="0">
                <a:solidFill>
                  <a:srgbClr val="6A5ACD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6A5ACD"/>
                </a:solidFill>
              </a:rPr>
              <a:t>: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241793" y="1451507"/>
            <a:ext cx="2121408" cy="86876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10933" y="3723211"/>
            <a:ext cx="3566160" cy="135382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320800" y="5229430"/>
            <a:ext cx="5056293" cy="1155702"/>
            <a:chOff x="1320800" y="5229430"/>
            <a:chExt cx="5056293" cy="1155702"/>
          </a:xfrm>
        </p:grpSpPr>
        <p:pic>
          <p:nvPicPr>
            <p:cNvPr id="10" name="Picture 9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2810933" y="5229430"/>
              <a:ext cx="3566160" cy="115570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1320800" y="5740391"/>
              <a:ext cx="1253067" cy="16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Since: 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09233" y="3320670"/>
            <a:ext cx="3419856" cy="90987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694267" y="3776133"/>
            <a:ext cx="999066" cy="1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6200000" flipH="1">
            <a:off x="3200402" y="3841073"/>
            <a:ext cx="626533" cy="1405469"/>
          </a:xfrm>
          <a:prstGeom prst="rightBrace">
            <a:avLst>
              <a:gd name="adj1" fmla="val 8333"/>
              <a:gd name="adj2" fmla="val 485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24824" y="4857074"/>
            <a:ext cx="2259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Penalty Factor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68509" y="1979089"/>
            <a:ext cx="38862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>
              <a:solidFill>
                <a:srgbClr val="B22222"/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96907" y="2959100"/>
            <a:ext cx="3873500" cy="10922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613840" y="4660900"/>
            <a:ext cx="38354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3867" y="1804257"/>
            <a:ext cx="621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Two popular model selection metrics are: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9507" y="3245364"/>
            <a:ext cx="430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6A5ACD"/>
                </a:solidFill>
              </a:rPr>
              <a:t>Akaike</a:t>
            </a:r>
            <a:r>
              <a:rPr lang="en-US" sz="2800" dirty="0">
                <a:solidFill>
                  <a:srgbClr val="6A5ACD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Criterion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1637" y="4946247"/>
            <a:ext cx="4551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Schwarz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Criterion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329" y="5987018"/>
            <a:ext cx="760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Note: SIC is more commonly known as the Bayesian Information Criterion (BIC).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Consistency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A model selection criterion is consistent if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(a) when the data-generating process (DGP) is among the models considered, the probability of selecting the true DGP approaches 1 as the sample size increases.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when the DGP is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among the models considered, the probability of selecting the best approximation to the true DGP, approaches 1 as the sample size increases. 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MSE: inconsistent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AIC: biased towards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overparameterized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models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SIC: consistent</a:t>
            </a:r>
          </a:p>
          <a:p>
            <a:pPr lvl="1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rgbClr val="6A5ACD"/>
                </a:solidFill>
              </a:rPr>
              <a:t>Asymptotic Efficiency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Rate of the model selection process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AIC: asymptotically efficient</a:t>
            </a:r>
          </a:p>
          <a:p>
            <a:pPr lvl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SIC: not asymptotically efficient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r>
              <a:rPr lang="en-US" sz="3200" dirty="0">
                <a:solidFill>
                  <a:srgbClr val="77933C"/>
                </a:solidFill>
              </a:rPr>
              <a:t>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865" y="6441015"/>
            <a:ext cx="7828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1400" dirty="0">
                <a:solidFill>
                  <a:srgbClr val="595959"/>
                </a:solidFill>
                <a:hlinkClick r:id="rId3"/>
              </a:rPr>
              <a:t>http://www.statoek.wiso.uni-goettingen.de/veranstaltungen/zeitreihen/sommer03/ts_r_intro.pdf</a:t>
            </a:r>
            <a:endParaRPr lang="en-US" sz="1400" dirty="0">
              <a:solidFill>
                <a:srgbClr val="595959"/>
              </a:solidFill>
            </a:endParaRPr>
          </a:p>
        </p:txBody>
      </p:sp>
      <p:pic>
        <p:nvPicPr>
          <p:cNvPr id="7" name="Picture 6" descr="beer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l="11017" t="24575" r="17725" b="26420"/>
              <a:stretch>
                <a:fillRect/>
              </a:stretch>
            </p:blipFill>
          </mc:Choice>
          <mc:Fallback>
            <p:blipFill>
              <a:blip r:embed="rId5"/>
              <a:srcRect l="11017" t="24575" r="17725" b="26420"/>
              <a:stretch>
                <a:fillRect/>
              </a:stretch>
            </p:blipFill>
          </mc:Fallback>
        </mc:AlternateContent>
        <p:spPr>
          <a:xfrm>
            <a:off x="1407052" y="1417638"/>
            <a:ext cx="5861304" cy="5216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066" y="1231375"/>
            <a:ext cx="81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Monthly Beer Production in Australia from Jan 1956 – Aug 1995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beer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656" t="24637" r="16914" b="25679"/>
              <a:stretch>
                <a:fillRect/>
              </a:stretch>
            </p:blipFill>
          </mc:Choice>
          <mc:Fallback>
            <p:blipFill>
              <a:blip r:embed="rId4"/>
              <a:srcRect l="11656" t="24637" r="16914" b="25679"/>
              <a:stretch>
                <a:fillRect/>
              </a:stretch>
            </p:blipFill>
          </mc:Fallback>
        </mc:AlternateContent>
        <p:spPr>
          <a:xfrm>
            <a:off x="1858450" y="2100792"/>
            <a:ext cx="5266250" cy="474027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56466" y="1542421"/>
            <a:ext cx="5956300" cy="50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652" y="1474689"/>
            <a:ext cx="1835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1:</a:t>
            </a:r>
          </a:p>
          <a:p>
            <a:pPr algn="ctr"/>
            <a:r>
              <a:rPr lang="en-US" sz="2800" dirty="0">
                <a:solidFill>
                  <a:srgbClr val="6A5ACD"/>
                </a:solidFill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Quadratic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7875" y="1417638"/>
            <a:ext cx="469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1 (</a:t>
            </a:r>
            <a:r>
              <a:rPr lang="en-US" sz="2800" dirty="0">
                <a:solidFill>
                  <a:srgbClr val="E46C0A"/>
                </a:solidFill>
              </a:rPr>
              <a:t>Quadratic</a:t>
            </a:r>
            <a:r>
              <a:rPr lang="en-US" sz="2800" dirty="0">
                <a:solidFill>
                  <a:srgbClr val="6A5ACD"/>
                </a:solidFill>
              </a:rPr>
              <a:t>): Summary</a:t>
            </a:r>
          </a:p>
        </p:txBody>
      </p:sp>
      <p:pic>
        <p:nvPicPr>
          <p:cNvPr id="7" name="Picture 6" descr="Screen Shot 2012-01-22 at 3.02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34" y="2040987"/>
            <a:ext cx="7095744" cy="4647865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102953" y="1474689"/>
            <a:ext cx="4651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2:</a:t>
            </a:r>
          </a:p>
          <a:p>
            <a:pPr algn="ctr"/>
            <a:r>
              <a:rPr lang="en-US" sz="2800" dirty="0">
                <a:solidFill>
                  <a:srgbClr val="6A5ACD"/>
                </a:solidFill>
              </a:rPr>
              <a:t>                (</a:t>
            </a:r>
            <a:r>
              <a:rPr lang="en-US" sz="2800" dirty="0">
                <a:solidFill>
                  <a:srgbClr val="E46C0A"/>
                </a:solidFill>
              </a:rPr>
              <a:t>Quadratic + Periodic</a:t>
            </a:r>
            <a:r>
              <a:rPr lang="en-US" sz="2800" dirty="0">
                <a:solidFill>
                  <a:srgbClr val="6A5ACD"/>
                </a:solidFill>
              </a:rPr>
              <a:t>)</a:t>
            </a:r>
          </a:p>
        </p:txBody>
      </p:sp>
      <p:pic>
        <p:nvPicPr>
          <p:cNvPr id="7" name="Picture 6" descr="beer2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295" t="21503" r="18686" b="25679"/>
              <a:stretch>
                <a:fillRect/>
              </a:stretch>
            </p:blipFill>
          </mc:Choice>
          <mc:Fallback>
            <p:blipFill>
              <a:blip r:embed="rId4"/>
              <a:srcRect l="12295" t="21503" r="18686" b="25679"/>
              <a:stretch>
                <a:fillRect/>
              </a:stretch>
            </p:blipFill>
          </mc:Fallback>
        </mc:AlternateContent>
        <p:spPr>
          <a:xfrm>
            <a:off x="1961781" y="1967860"/>
            <a:ext cx="5029200" cy="4980584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61781" y="1621516"/>
            <a:ext cx="6949440" cy="3209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435600" y="1525488"/>
            <a:ext cx="3766671" cy="1391171"/>
            <a:chOff x="5435600" y="1525488"/>
            <a:chExt cx="3766671" cy="1391171"/>
          </a:xfrm>
        </p:grpSpPr>
        <p:sp>
          <p:nvSpPr>
            <p:cNvPr id="11" name="Rectangle 10"/>
            <p:cNvSpPr/>
            <p:nvPr/>
          </p:nvSpPr>
          <p:spPr>
            <a:xfrm>
              <a:off x="5435600" y="1525488"/>
              <a:ext cx="2946400" cy="46775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8360" y="2547327"/>
              <a:ext cx="210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95959"/>
                  </a:solidFill>
                </a:rPr>
                <a:t>Add a periodic term.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>
              <a:off x="7098361" y="2044038"/>
              <a:ext cx="758707" cy="55408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6440" y="1197509"/>
            <a:ext cx="6211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2 (</a:t>
            </a:r>
            <a:r>
              <a:rPr lang="en-US" sz="2800" dirty="0">
                <a:solidFill>
                  <a:srgbClr val="E46C0A"/>
                </a:solidFill>
              </a:rPr>
              <a:t>Quadratic + Periodic</a:t>
            </a:r>
            <a:r>
              <a:rPr lang="en-US" sz="2800" dirty="0">
                <a:solidFill>
                  <a:srgbClr val="6A5ACD"/>
                </a:solidFill>
              </a:rPr>
              <a:t>): Summary</a:t>
            </a:r>
          </a:p>
        </p:txBody>
      </p:sp>
      <p:pic>
        <p:nvPicPr>
          <p:cNvPr id="6" name="Picture 5" descr="Screen Shot 2012-01-22 at 3.08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4" y="1734353"/>
            <a:ext cx="6693408" cy="50051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Forecasting Challenges</a:t>
            </a:r>
          </a:p>
          <a:p>
            <a:r>
              <a:rPr lang="en-US" dirty="0"/>
              <a:t>Forecasting Environments</a:t>
            </a:r>
          </a:p>
          <a:p>
            <a:r>
              <a:rPr lang="en-US" dirty="0"/>
              <a:t>Model Selection</a:t>
            </a:r>
          </a:p>
          <a:p>
            <a:pPr marL="914400" lvl="1" indent="-514350"/>
            <a:r>
              <a:rPr lang="en-US" sz="3200" dirty="0"/>
              <a:t>MSE</a:t>
            </a:r>
          </a:p>
          <a:p>
            <a:pPr marL="914400" lvl="1" indent="-514350"/>
            <a:r>
              <a:rPr lang="en-US" sz="3200" dirty="0"/>
              <a:t>AIC</a:t>
            </a:r>
          </a:p>
          <a:p>
            <a:pPr marL="914400" lvl="1" indent="-514350"/>
            <a:r>
              <a:rPr lang="en-US" sz="3200" dirty="0"/>
              <a:t>SIC</a:t>
            </a:r>
          </a:p>
          <a:p>
            <a:pPr marL="514350" indent="-514350"/>
            <a:r>
              <a:rPr lang="en-US" sz="3600" dirty="0"/>
              <a:t>Trend Fitting via Periodic Functions</a:t>
            </a:r>
          </a:p>
          <a:p>
            <a:pPr marL="514350" indent="-514350"/>
            <a:r>
              <a:rPr lang="en-US" sz="3600" dirty="0"/>
              <a:t>Trend Fitting via Holt-Winters Filtering</a:t>
            </a:r>
          </a:p>
          <a:p>
            <a:pPr marL="514350" indent="-514350"/>
            <a:r>
              <a:rPr lang="en-US" sz="3600" dirty="0"/>
              <a:t>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373" y="1417638"/>
            <a:ext cx="3157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A5ACD"/>
                </a:solidFill>
              </a:rPr>
              <a:t>Model 1 vs. Model 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16010" y="2116668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AIC (m1,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m2)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AIC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-509.3847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-673.7203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16010" y="4131735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BIC (m1,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m2)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BIC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-492.7230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-648.7278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104492" y="3048001"/>
            <a:ext cx="3950571" cy="1011308"/>
            <a:chOff x="5104492" y="3048001"/>
            <a:chExt cx="3950571" cy="1011308"/>
          </a:xfrm>
        </p:grpSpPr>
        <p:sp>
          <p:nvSpPr>
            <p:cNvPr id="11" name="Rectangle 10"/>
            <p:cNvSpPr/>
            <p:nvPr/>
          </p:nvSpPr>
          <p:spPr>
            <a:xfrm>
              <a:off x="5104492" y="3048001"/>
              <a:ext cx="2007518" cy="440267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50488" y="3659199"/>
              <a:ext cx="2004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2 is better.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>
              <a:off x="7219820" y="3318936"/>
              <a:ext cx="908182" cy="3233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104492" y="5063068"/>
            <a:ext cx="3927428" cy="958908"/>
            <a:chOff x="5104492" y="5063068"/>
            <a:chExt cx="3927428" cy="958908"/>
          </a:xfrm>
        </p:grpSpPr>
        <p:sp>
          <p:nvSpPr>
            <p:cNvPr id="12" name="Rectangle 11"/>
            <p:cNvSpPr/>
            <p:nvPr/>
          </p:nvSpPr>
          <p:spPr>
            <a:xfrm>
              <a:off x="5104492" y="5063068"/>
              <a:ext cx="2007518" cy="440267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>
              <a:off x="7236756" y="5324736"/>
              <a:ext cx="908182" cy="3233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27345" y="5621866"/>
              <a:ext cx="2004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2 is better.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4938" y="6140507"/>
            <a:ext cx="7568874" cy="400110"/>
          </a:xfrm>
          <a:prstGeom prst="rect">
            <a:avLst/>
          </a:prstGeom>
          <a:solidFill>
            <a:srgbClr val="FFFF00">
              <a:alpha val="35000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The smaller the value returned from AIC and BIC, the better the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8" name="Picture 17" descr="beer3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295" t="24444" r="18046" b="26173"/>
              <a:stretch>
                <a:fillRect/>
              </a:stretch>
            </p:blipFill>
          </mc:Choice>
          <mc:Fallback>
            <p:blipFill>
              <a:blip r:embed="rId4"/>
              <a:srcRect l="12295" t="24444" r="18046" b="26173"/>
              <a:stretch>
                <a:fillRect/>
              </a:stretch>
            </p:blipFill>
          </mc:Fallback>
        </mc:AlternateContent>
        <p:spPr>
          <a:xfrm>
            <a:off x="1523999" y="1707157"/>
            <a:ext cx="5614416" cy="51508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6138" y="1459391"/>
            <a:ext cx="703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Holt-Winters Filter</a:t>
            </a:r>
            <a:r>
              <a:rPr lang="en-US" sz="2800" dirty="0">
                <a:solidFill>
                  <a:srgbClr val="6A5ACD"/>
                </a:solidFill>
              </a:rPr>
              <a:t>: Considerably better model!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6468" y="1340860"/>
            <a:ext cx="7382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Holt-Winters Prediction/Forecast for next 4 years</a:t>
            </a:r>
          </a:p>
        </p:txBody>
      </p:sp>
      <p:pic>
        <p:nvPicPr>
          <p:cNvPr id="6" name="Picture 5" descr="beer4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1656" t="24938" r="17407" b="26420"/>
              <a:stretch>
                <a:fillRect/>
              </a:stretch>
            </p:blipFill>
          </mc:Choice>
          <mc:Fallback>
            <p:blipFill>
              <a:blip r:embed="rId3"/>
              <a:srcRect l="11656" t="24938" r="17407" b="26420"/>
              <a:stretch>
                <a:fillRect/>
              </a:stretch>
            </p:blipFill>
          </mc:Fallback>
        </mc:AlternateContent>
        <p:spPr>
          <a:xfrm>
            <a:off x="1727195" y="1675462"/>
            <a:ext cx="5861304" cy="520125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722531" y="2709335"/>
            <a:ext cx="1794939" cy="1862666"/>
            <a:chOff x="6722531" y="2709335"/>
            <a:chExt cx="1794939" cy="1862666"/>
          </a:xfrm>
        </p:grpSpPr>
        <p:sp>
          <p:nvSpPr>
            <p:cNvPr id="7" name="Rectangle 6"/>
            <p:cNvSpPr/>
            <p:nvPr/>
          </p:nvSpPr>
          <p:spPr>
            <a:xfrm>
              <a:off x="6722531" y="2709335"/>
              <a:ext cx="467756" cy="1862666"/>
            </a:xfrm>
            <a:prstGeom prst="rect">
              <a:avLst/>
            </a:prstGeom>
            <a:noFill/>
            <a:ln w="254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1885" y="3454400"/>
              <a:ext cx="1235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B22222"/>
                  </a:solidFill>
                </a:rPr>
                <a:t>Forecast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7315752" y="3048000"/>
              <a:ext cx="592115" cy="4402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7326308" y="3916064"/>
              <a:ext cx="592114" cy="4358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1316" y="1311529"/>
            <a:ext cx="8337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A5ACD"/>
                </a:solidFill>
              </a:rPr>
              <a:t>Holt-Winters Point and Interval Forecast for next 4 years </a:t>
            </a:r>
          </a:p>
        </p:txBody>
      </p:sp>
      <p:pic>
        <p:nvPicPr>
          <p:cNvPr id="11" name="Picture 10" descr="beer6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2129" t="20671" r="19964" b="26914"/>
              <a:stretch>
                <a:fillRect/>
              </a:stretch>
            </p:blipFill>
          </mc:Choice>
          <mc:Fallback>
            <p:blipFill>
              <a:blip r:embed="rId3"/>
              <a:srcRect l="12129" t="20671" r="19964" b="26914"/>
              <a:stretch>
                <a:fillRect/>
              </a:stretch>
            </p:blipFill>
          </mc:Fallback>
        </mc:AlternateContent>
        <p:spPr>
          <a:xfrm>
            <a:off x="3428" y="1756261"/>
            <a:ext cx="5157216" cy="515147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21196" y="2276651"/>
            <a:ext cx="3712976" cy="4079699"/>
            <a:chOff x="4521196" y="2276651"/>
            <a:chExt cx="3712976" cy="4079699"/>
          </a:xfrm>
        </p:grpSpPr>
        <p:pic>
          <p:nvPicPr>
            <p:cNvPr id="14" name="Picture 13" descr="Screen Shot 2012-01-22 at 4.25.07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7900" y="2276651"/>
              <a:ext cx="2176272" cy="399508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973235" y="2276651"/>
              <a:ext cx="2104164" cy="4079699"/>
            </a:xfrm>
            <a:prstGeom prst="rect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4521196" y="5147729"/>
              <a:ext cx="612648" cy="612648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6" idx="0"/>
            </p:cNvCxnSpPr>
            <p:nvPr/>
          </p:nvCxnSpPr>
          <p:spPr>
            <a:xfrm rot="5400000" flipH="1" flipV="1">
              <a:off x="3964838" y="3139333"/>
              <a:ext cx="2871078" cy="11457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4"/>
            </p:cNvCxnSpPr>
            <p:nvPr/>
          </p:nvCxnSpPr>
          <p:spPr>
            <a:xfrm rot="16200000" flipH="1">
              <a:off x="5102391" y="5485505"/>
              <a:ext cx="595973" cy="11457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251589" y="2461317"/>
            <a:ext cx="1489861" cy="1193084"/>
            <a:chOff x="7251589" y="2461317"/>
            <a:chExt cx="1489861" cy="1193084"/>
          </a:xfrm>
        </p:grpSpPr>
        <p:sp>
          <p:nvSpPr>
            <p:cNvPr id="23" name="TextBox 22"/>
            <p:cNvSpPr txBox="1"/>
            <p:nvPr/>
          </p:nvSpPr>
          <p:spPr>
            <a:xfrm>
              <a:off x="7251589" y="3285069"/>
              <a:ext cx="147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Point forecast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51589" y="2881871"/>
              <a:ext cx="1489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Interval (80%)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51589" y="2461317"/>
              <a:ext cx="1489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D700"/>
                  </a:solidFill>
                </a:rPr>
                <a:t>Interval (95%)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7933C"/>
                </a:solidFill>
              </a:rPr>
              <a:t>Example: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Modeling and Forecasting Trend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aseline="-25000" dirty="0">
                <a:solidFill>
                  <a:srgbClr val="558ED5"/>
                </a:solidFill>
              </a:rPr>
              <a:t>of 10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90771" y="1209931"/>
            <a:ext cx="536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5ACD"/>
                </a:solidFill>
              </a:rPr>
              <a:t>Trend + Seasonal Components Decoupled</a:t>
            </a:r>
          </a:p>
        </p:txBody>
      </p:sp>
      <p:pic>
        <p:nvPicPr>
          <p:cNvPr id="17" name="Picture 16" descr="beer5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14531" t="21604" r="20923" b="27462"/>
              <a:stretch>
                <a:fillRect/>
              </a:stretch>
            </p:blipFill>
          </mc:Choice>
          <mc:Fallback>
            <p:blipFill>
              <a:blip r:embed="rId3"/>
              <a:srcRect l="14531" t="21604" r="20923" b="27462"/>
              <a:stretch>
                <a:fillRect/>
              </a:stretch>
            </p:blipFill>
          </mc:Fallback>
        </mc:AlternateContent>
        <p:spPr>
          <a:xfrm>
            <a:off x="1896533" y="1454893"/>
            <a:ext cx="5157216" cy="52665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4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5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8, 9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595959"/>
                </a:solidFill>
              </a:rPr>
              <a:t>Chapter 6</a:t>
            </a:r>
            <a:r>
              <a:rPr lang="en-US" baseline="30000" dirty="0">
                <a:solidFill>
                  <a:srgbClr val="595959"/>
                </a:solidFill>
              </a:rPr>
              <a:t>b</a:t>
            </a:r>
            <a:r>
              <a:rPr lang="en-US" dirty="0">
                <a:solidFill>
                  <a:srgbClr val="595959"/>
                </a:solidFill>
              </a:rPr>
              <a:t>: Modeling and Forecasting Seasonality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sample is divided into two parts: usually 2/3 are used for estimation and 1/3 for prediction.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rgbClr val="6A5ACD"/>
                </a:solidFill>
              </a:rPr>
              <a:t>Estimation Sample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This sample is used for estimating the model and respective parameters.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>
                <a:solidFill>
                  <a:srgbClr val="E46C0A"/>
                </a:solidFill>
              </a:rPr>
              <a:t>Def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rgbClr val="6A5ACD"/>
                </a:solidFill>
              </a:rPr>
              <a:t>Prediction Sample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sample is used to assess the accuracy of the forecast.</a:t>
            </a:r>
          </a:p>
          <a:p>
            <a:r>
              <a:rPr lang="en-US" dirty="0">
                <a:solidFill>
                  <a:srgbClr val="6A5ACD"/>
                </a:solidFill>
              </a:rPr>
              <a:t>Forecasting Methods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understanding of the phenomenon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statistical methods 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595959"/>
                </a:solidFill>
              </a:rPr>
              <a:t>High uncertainty</a:t>
            </a:r>
          </a:p>
          <a:p>
            <a:endParaRPr lang="en-US" sz="3600" dirty="0">
              <a:solidFill>
                <a:srgbClr val="595959"/>
              </a:solidFill>
            </a:endParaRPr>
          </a:p>
          <a:p>
            <a:r>
              <a:rPr lang="en-US" sz="3600" dirty="0">
                <a:solidFill>
                  <a:srgbClr val="595959"/>
                </a:solidFill>
              </a:rPr>
              <a:t>Lack of integration of skills(sensor fusion problems)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457200" y="-1322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Recursive Scheme</a:t>
            </a:r>
          </a:p>
        </p:txBody>
      </p:sp>
      <p:sp>
        <p:nvSpPr>
          <p:cNvPr id="30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FF5E47-817C-5E49-8EC0-10AB16F08B1B}" type="slidenum">
              <a:rPr lang="en-US" sz="1200">
                <a:latin typeface="Calibri" pitchFamily="-103" charset="0"/>
              </a:rPr>
              <a:pPr/>
              <a:t>5</a:t>
            </a:fld>
            <a:endParaRPr lang="en-US" sz="1200">
              <a:latin typeface="Calibri" pitchFamily="-103" charset="0"/>
            </a:endParaRPr>
          </a:p>
        </p:txBody>
      </p:sp>
      <p:grpSp>
        <p:nvGrpSpPr>
          <p:cNvPr id="2" name="Group 35"/>
          <p:cNvGrpSpPr>
            <a:grpSpLocks noChangeAspect="1"/>
          </p:cNvGrpSpPr>
          <p:nvPr/>
        </p:nvGrpSpPr>
        <p:grpSpPr bwMode="auto">
          <a:xfrm>
            <a:off x="1762125" y="1539875"/>
            <a:ext cx="5400675" cy="5318125"/>
            <a:chOff x="1935" y="1392"/>
            <a:chExt cx="8505" cy="8374"/>
          </a:xfrm>
        </p:grpSpPr>
        <p:sp>
          <p:nvSpPr>
            <p:cNvPr id="3085" name="AutoShape 80"/>
            <p:cNvSpPr>
              <a:spLocks noChangeAspect="1" noChangeArrowheads="1" noTextEdit="1"/>
            </p:cNvSpPr>
            <p:nvPr/>
          </p:nvSpPr>
          <p:spPr bwMode="auto">
            <a:xfrm>
              <a:off x="1935" y="1392"/>
              <a:ext cx="8505" cy="8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Text Box 79"/>
            <p:cNvSpPr txBox="1">
              <a:spLocks noChangeArrowheads="1"/>
            </p:cNvSpPr>
            <p:nvPr/>
          </p:nvSpPr>
          <p:spPr bwMode="auto">
            <a:xfrm>
              <a:off x="1980" y="4546"/>
              <a:ext cx="12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 +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1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87" name="Text Box 78"/>
            <p:cNvSpPr txBox="1">
              <a:spLocks noChangeArrowheads="1"/>
            </p:cNvSpPr>
            <p:nvPr/>
          </p:nvSpPr>
          <p:spPr bwMode="auto">
            <a:xfrm>
              <a:off x="2003" y="7426"/>
              <a:ext cx="105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 +j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88" name="Line 77"/>
            <p:cNvSpPr>
              <a:spLocks noChangeShapeType="1"/>
            </p:cNvSpPr>
            <p:nvPr/>
          </p:nvSpPr>
          <p:spPr bwMode="auto">
            <a:xfrm>
              <a:off x="3703" y="4120"/>
              <a:ext cx="2983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Text Box 76"/>
            <p:cNvSpPr txBox="1">
              <a:spLocks noChangeArrowheads="1"/>
            </p:cNvSpPr>
            <p:nvPr/>
          </p:nvSpPr>
          <p:spPr bwMode="auto">
            <a:xfrm>
              <a:off x="4008" y="3792"/>
              <a:ext cx="2594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Estimation sample</a:t>
              </a:r>
              <a:endParaRPr lang="en-US" sz="800" dirty="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100" i="1" dirty="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(t+</a:t>
              </a:r>
              <a:r>
                <a:rPr lang="en-US" sz="1100" dirty="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1 observations)</a:t>
              </a:r>
              <a:endParaRPr lang="en-US" dirty="0"/>
            </a:p>
          </p:txBody>
        </p:sp>
        <p:sp>
          <p:nvSpPr>
            <p:cNvPr id="3090" name="Line 75"/>
            <p:cNvSpPr>
              <a:spLocks noChangeShapeType="1"/>
            </p:cNvSpPr>
            <p:nvPr/>
          </p:nvSpPr>
          <p:spPr bwMode="auto">
            <a:xfrm>
              <a:off x="3703" y="4665"/>
              <a:ext cx="6403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Text Box 74"/>
            <p:cNvSpPr txBox="1">
              <a:spLocks noChangeArrowheads="1"/>
            </p:cNvSpPr>
            <p:nvPr/>
          </p:nvSpPr>
          <p:spPr bwMode="auto">
            <a:xfrm>
              <a:off x="3571" y="4168"/>
              <a:ext cx="4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0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92" name="Text Box 73"/>
            <p:cNvSpPr txBox="1">
              <a:spLocks noChangeArrowheads="1"/>
            </p:cNvSpPr>
            <p:nvPr/>
          </p:nvSpPr>
          <p:spPr bwMode="auto">
            <a:xfrm>
              <a:off x="6321" y="4229"/>
              <a:ext cx="79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1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93" name="Text Box 72"/>
            <p:cNvSpPr txBox="1">
              <a:spLocks noChangeArrowheads="1"/>
            </p:cNvSpPr>
            <p:nvPr/>
          </p:nvSpPr>
          <p:spPr bwMode="auto">
            <a:xfrm>
              <a:off x="7085" y="4254"/>
              <a:ext cx="79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2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94" name="Text Box 71"/>
            <p:cNvSpPr txBox="1">
              <a:spLocks noChangeArrowheads="1"/>
            </p:cNvSpPr>
            <p:nvPr/>
          </p:nvSpPr>
          <p:spPr bwMode="auto">
            <a:xfrm>
              <a:off x="9680" y="4254"/>
              <a:ext cx="49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095" name="Line 70"/>
            <p:cNvSpPr>
              <a:spLocks noChangeShapeType="1"/>
            </p:cNvSpPr>
            <p:nvPr/>
          </p:nvSpPr>
          <p:spPr bwMode="auto">
            <a:xfrm>
              <a:off x="3703" y="4556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Line 69"/>
            <p:cNvSpPr>
              <a:spLocks noChangeShapeType="1"/>
            </p:cNvSpPr>
            <p:nvPr/>
          </p:nvSpPr>
          <p:spPr bwMode="auto">
            <a:xfrm>
              <a:off x="6648" y="4556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Line 68"/>
            <p:cNvSpPr>
              <a:spLocks noChangeShapeType="1"/>
            </p:cNvSpPr>
            <p:nvPr/>
          </p:nvSpPr>
          <p:spPr bwMode="auto">
            <a:xfrm>
              <a:off x="7412" y="4556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Line 67"/>
            <p:cNvSpPr>
              <a:spLocks noChangeShapeType="1"/>
            </p:cNvSpPr>
            <p:nvPr/>
          </p:nvSpPr>
          <p:spPr bwMode="auto">
            <a:xfrm>
              <a:off x="10106" y="4556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Line 66"/>
            <p:cNvSpPr>
              <a:spLocks noChangeShapeType="1"/>
            </p:cNvSpPr>
            <p:nvPr/>
          </p:nvSpPr>
          <p:spPr bwMode="auto">
            <a:xfrm>
              <a:off x="6757" y="4120"/>
              <a:ext cx="3349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Text Box 65"/>
            <p:cNvSpPr txBox="1">
              <a:spLocks noChangeArrowheads="1"/>
            </p:cNvSpPr>
            <p:nvPr/>
          </p:nvSpPr>
          <p:spPr bwMode="auto">
            <a:xfrm>
              <a:off x="7389" y="3727"/>
              <a:ext cx="24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Prediction sample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1" name="Line 64"/>
            <p:cNvSpPr>
              <a:spLocks noChangeShapeType="1"/>
            </p:cNvSpPr>
            <p:nvPr/>
          </p:nvSpPr>
          <p:spPr bwMode="auto">
            <a:xfrm>
              <a:off x="3726" y="1786"/>
              <a:ext cx="2377" cy="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" name="Text Box 63"/>
            <p:cNvSpPr txBox="1">
              <a:spLocks noChangeArrowheads="1"/>
            </p:cNvSpPr>
            <p:nvPr/>
          </p:nvSpPr>
          <p:spPr bwMode="auto">
            <a:xfrm>
              <a:off x="4030" y="1459"/>
              <a:ext cx="2476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Estimation sample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(t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 observations)</a:t>
              </a:r>
              <a:endParaRPr lang="en-US"/>
            </a:p>
          </p:txBody>
        </p:sp>
        <p:sp>
          <p:nvSpPr>
            <p:cNvPr id="3103" name="Line 62"/>
            <p:cNvSpPr>
              <a:spLocks noChangeShapeType="1"/>
            </p:cNvSpPr>
            <p:nvPr/>
          </p:nvSpPr>
          <p:spPr bwMode="auto">
            <a:xfrm>
              <a:off x="3726" y="2332"/>
              <a:ext cx="63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4" name="Text Box 61"/>
            <p:cNvSpPr txBox="1">
              <a:spLocks noChangeArrowheads="1"/>
            </p:cNvSpPr>
            <p:nvPr/>
          </p:nvSpPr>
          <p:spPr bwMode="auto">
            <a:xfrm>
              <a:off x="3594" y="1834"/>
              <a:ext cx="38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0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5" name="Text Box 60"/>
            <p:cNvSpPr txBox="1">
              <a:spLocks noChangeArrowheads="1"/>
            </p:cNvSpPr>
            <p:nvPr/>
          </p:nvSpPr>
          <p:spPr bwMode="auto">
            <a:xfrm>
              <a:off x="6344" y="1873"/>
              <a:ext cx="882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1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6" name="Text Box 59"/>
            <p:cNvSpPr txBox="1">
              <a:spLocks noChangeArrowheads="1"/>
            </p:cNvSpPr>
            <p:nvPr/>
          </p:nvSpPr>
          <p:spPr bwMode="auto">
            <a:xfrm>
              <a:off x="5828" y="1829"/>
              <a:ext cx="38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7" name="Text Box 58"/>
            <p:cNvSpPr txBox="1">
              <a:spLocks noChangeArrowheads="1"/>
            </p:cNvSpPr>
            <p:nvPr/>
          </p:nvSpPr>
          <p:spPr bwMode="auto">
            <a:xfrm>
              <a:off x="9702" y="1919"/>
              <a:ext cx="39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08" name="Line 57"/>
            <p:cNvSpPr>
              <a:spLocks noChangeShapeType="1"/>
            </p:cNvSpPr>
            <p:nvPr/>
          </p:nvSpPr>
          <p:spPr bwMode="auto">
            <a:xfrm>
              <a:off x="3726" y="2223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9" name="Line 56"/>
            <p:cNvSpPr>
              <a:spLocks noChangeShapeType="1"/>
            </p:cNvSpPr>
            <p:nvPr/>
          </p:nvSpPr>
          <p:spPr bwMode="auto">
            <a:xfrm>
              <a:off x="6671" y="2223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0" name="Line 55"/>
            <p:cNvSpPr>
              <a:spLocks noChangeShapeType="1"/>
            </p:cNvSpPr>
            <p:nvPr/>
          </p:nvSpPr>
          <p:spPr bwMode="auto">
            <a:xfrm>
              <a:off x="5994" y="2223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1" name="Line 54"/>
            <p:cNvSpPr>
              <a:spLocks noChangeShapeType="1"/>
            </p:cNvSpPr>
            <p:nvPr/>
          </p:nvSpPr>
          <p:spPr bwMode="auto">
            <a:xfrm>
              <a:off x="10053" y="2223"/>
              <a:ext cx="1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2" name="Line 53"/>
            <p:cNvSpPr>
              <a:spLocks noChangeShapeType="1"/>
            </p:cNvSpPr>
            <p:nvPr/>
          </p:nvSpPr>
          <p:spPr bwMode="auto">
            <a:xfrm>
              <a:off x="6212" y="1829"/>
              <a:ext cx="38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3" name="Line 52"/>
            <p:cNvSpPr>
              <a:spLocks noChangeShapeType="1"/>
            </p:cNvSpPr>
            <p:nvPr/>
          </p:nvSpPr>
          <p:spPr bwMode="auto">
            <a:xfrm>
              <a:off x="3726" y="7173"/>
              <a:ext cx="477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Text Box 51"/>
            <p:cNvSpPr txBox="1">
              <a:spLocks noChangeArrowheads="1"/>
            </p:cNvSpPr>
            <p:nvPr/>
          </p:nvSpPr>
          <p:spPr bwMode="auto">
            <a:xfrm>
              <a:off x="5153" y="6847"/>
              <a:ext cx="2433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Estimation sample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(t+j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 observations)</a:t>
              </a:r>
              <a:endParaRPr lang="en-US"/>
            </a:p>
          </p:txBody>
        </p:sp>
        <p:sp>
          <p:nvSpPr>
            <p:cNvPr id="3115" name="Line 50"/>
            <p:cNvSpPr>
              <a:spLocks noChangeShapeType="1"/>
            </p:cNvSpPr>
            <p:nvPr/>
          </p:nvSpPr>
          <p:spPr bwMode="auto">
            <a:xfrm>
              <a:off x="3726" y="7719"/>
              <a:ext cx="63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6" name="Text Box 49"/>
            <p:cNvSpPr txBox="1">
              <a:spLocks noChangeArrowheads="1"/>
            </p:cNvSpPr>
            <p:nvPr/>
          </p:nvSpPr>
          <p:spPr bwMode="auto">
            <a:xfrm>
              <a:off x="3594" y="7222"/>
              <a:ext cx="38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0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17" name="Text Box 48"/>
            <p:cNvSpPr txBox="1">
              <a:spLocks noChangeArrowheads="1"/>
            </p:cNvSpPr>
            <p:nvPr/>
          </p:nvSpPr>
          <p:spPr bwMode="auto">
            <a:xfrm>
              <a:off x="8198" y="7218"/>
              <a:ext cx="648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t+j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18" name="Text Box 47"/>
            <p:cNvSpPr txBox="1">
              <a:spLocks noChangeArrowheads="1"/>
            </p:cNvSpPr>
            <p:nvPr/>
          </p:nvSpPr>
          <p:spPr bwMode="auto">
            <a:xfrm>
              <a:off x="8853" y="7246"/>
              <a:ext cx="893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t+j</a:t>
              </a:r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+1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19" name="Text Box 46"/>
            <p:cNvSpPr txBox="1">
              <a:spLocks noChangeArrowheads="1"/>
            </p:cNvSpPr>
            <p:nvPr/>
          </p:nvSpPr>
          <p:spPr bwMode="auto">
            <a:xfrm>
              <a:off x="9702" y="7308"/>
              <a:ext cx="39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3120" name="Line 45"/>
            <p:cNvSpPr>
              <a:spLocks noChangeShapeType="1"/>
            </p:cNvSpPr>
            <p:nvPr/>
          </p:nvSpPr>
          <p:spPr bwMode="auto">
            <a:xfrm>
              <a:off x="3726" y="7610"/>
              <a:ext cx="1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Line 44"/>
            <p:cNvSpPr>
              <a:spLocks noChangeShapeType="1"/>
            </p:cNvSpPr>
            <p:nvPr/>
          </p:nvSpPr>
          <p:spPr bwMode="auto">
            <a:xfrm>
              <a:off x="8503" y="7610"/>
              <a:ext cx="1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Line 43"/>
            <p:cNvSpPr>
              <a:spLocks noChangeShapeType="1"/>
            </p:cNvSpPr>
            <p:nvPr/>
          </p:nvSpPr>
          <p:spPr bwMode="auto">
            <a:xfrm>
              <a:off x="9157" y="7610"/>
              <a:ext cx="1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Line 42"/>
            <p:cNvSpPr>
              <a:spLocks noChangeShapeType="1"/>
            </p:cNvSpPr>
            <p:nvPr/>
          </p:nvSpPr>
          <p:spPr bwMode="auto">
            <a:xfrm>
              <a:off x="10053" y="7610"/>
              <a:ext cx="1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Line 41"/>
            <p:cNvSpPr>
              <a:spLocks noChangeShapeType="1"/>
            </p:cNvSpPr>
            <p:nvPr/>
          </p:nvSpPr>
          <p:spPr bwMode="auto">
            <a:xfrm>
              <a:off x="8612" y="7173"/>
              <a:ext cx="15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Text Box 40"/>
            <p:cNvSpPr txBox="1">
              <a:spLocks noChangeArrowheads="1"/>
            </p:cNvSpPr>
            <p:nvPr/>
          </p:nvSpPr>
          <p:spPr bwMode="auto">
            <a:xfrm>
              <a:off x="1935" y="4774"/>
              <a:ext cx="335" cy="2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/>
            </a:p>
          </p:txBody>
        </p:sp>
        <p:graphicFrame>
          <p:nvGraphicFramePr>
            <p:cNvPr id="3126" name="Object 1065"/>
            <p:cNvGraphicFramePr>
              <a:graphicFrameLocks noChangeAspect="1"/>
            </p:cNvGraphicFramePr>
            <p:nvPr/>
          </p:nvGraphicFramePr>
          <p:xfrm>
            <a:off x="8235" y="7966"/>
            <a:ext cx="1345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3" name="Equation" r:id="rId4" imgW="939392" imgH="482391" progId="Equation.3">
                    <p:embed/>
                  </p:oleObj>
                </mc:Choice>
                <mc:Fallback>
                  <p:oleObj name="Equation" r:id="rId4" imgW="939392" imgH="482391" progId="Equation.3">
                    <p:embed/>
                    <p:pic>
                      <p:nvPicPr>
                        <p:cNvPr id="0" name="Object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5" y="7966"/>
                          <a:ext cx="1345" cy="7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7" name="Object 1066"/>
            <p:cNvGraphicFramePr>
              <a:graphicFrameLocks noChangeAspect="1"/>
            </p:cNvGraphicFramePr>
            <p:nvPr/>
          </p:nvGraphicFramePr>
          <p:xfrm>
            <a:off x="6255" y="4906"/>
            <a:ext cx="1460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4" name="Equation" r:id="rId6" imgW="812447" imgH="482391" progId="Equation.3">
                    <p:embed/>
                  </p:oleObj>
                </mc:Choice>
                <mc:Fallback>
                  <p:oleObj name="Equation" r:id="rId6" imgW="812447" imgH="482391" progId="Equation.3">
                    <p:embed/>
                    <p:pic>
                      <p:nvPicPr>
                        <p:cNvPr id="0" name="Object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5" y="4906"/>
                          <a:ext cx="1460" cy="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28" name="Object 1067"/>
            <p:cNvGraphicFramePr>
              <a:graphicFrameLocks noChangeAspect="1"/>
            </p:cNvGraphicFramePr>
            <p:nvPr/>
          </p:nvGraphicFramePr>
          <p:xfrm>
            <a:off x="5889" y="2566"/>
            <a:ext cx="1086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5" name="Equation" r:id="rId8" imgW="723586" imgH="482391" progId="Equation.3">
                    <p:embed/>
                  </p:oleObj>
                </mc:Choice>
                <mc:Fallback>
                  <p:oleObj name="Equation" r:id="rId8" imgW="723586" imgH="482391" progId="Equation.3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9" y="2566"/>
                          <a:ext cx="1086" cy="7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9" name="Text Box 36"/>
            <p:cNvSpPr txBox="1">
              <a:spLocks noChangeArrowheads="1"/>
            </p:cNvSpPr>
            <p:nvPr/>
          </p:nvSpPr>
          <p:spPr bwMode="auto">
            <a:xfrm>
              <a:off x="7335" y="1507"/>
              <a:ext cx="24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Prediction sample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</p:grpSp>
      <p:sp>
        <p:nvSpPr>
          <p:cNvPr id="3079" name="Text Box 81"/>
          <p:cNvSpPr txBox="1">
            <a:spLocks noChangeArrowheads="1"/>
          </p:cNvSpPr>
          <p:nvPr/>
        </p:nvSpPr>
        <p:spPr bwMode="auto">
          <a:xfrm>
            <a:off x="1690688" y="1371600"/>
            <a:ext cx="13573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210" tIns="41605" rIns="83210" bIns="41605">
            <a:prstTxWarp prst="textNoShape">
              <a:avLst/>
            </a:prstTxWarp>
          </a:bodyPr>
          <a:lstStyle/>
          <a:p>
            <a:pPr eaLnBrk="0" hangingPunct="0"/>
            <a:r>
              <a:rPr lang="en-US" sz="1100" dirty="0">
                <a:solidFill>
                  <a:srgbClr val="000000"/>
                </a:solidFill>
                <a:ea typeface="Times New Roman" pitchFamily="-103" charset="0"/>
                <a:cs typeface="Arial" pitchFamily="-103" charset="0"/>
              </a:rPr>
              <a:t>One-step ahead</a:t>
            </a:r>
            <a:endParaRPr lang="en-US" sz="800" dirty="0">
              <a:ea typeface="Times New Roman" pitchFamily="-103" charset="0"/>
              <a:cs typeface="Arial" pitchFamily="-103" charset="0"/>
            </a:endParaRPr>
          </a:p>
          <a:p>
            <a:pPr eaLnBrk="0" hangingPunct="0"/>
            <a:r>
              <a:rPr lang="en-US" sz="1100" dirty="0">
                <a:solidFill>
                  <a:srgbClr val="000000"/>
                </a:solidFill>
                <a:ea typeface="Times New Roman" pitchFamily="-103" charset="0"/>
                <a:cs typeface="Arial" pitchFamily="-103" charset="0"/>
              </a:rPr>
              <a:t>prediction at</a:t>
            </a:r>
            <a:endParaRPr lang="en-US" sz="800" dirty="0"/>
          </a:p>
          <a:p>
            <a:pPr eaLnBrk="0" hangingPunct="0"/>
            <a:r>
              <a:rPr lang="en-US" sz="1100" dirty="0">
                <a:solidFill>
                  <a:srgbClr val="000000"/>
                </a:solidFill>
                <a:ea typeface="Times New Roman" pitchFamily="-103" charset="0"/>
                <a:cs typeface="Times New Roman" pitchFamily="-103" charset="0"/>
              </a:rPr>
              <a:t>time </a:t>
            </a:r>
            <a:r>
              <a:rPr lang="en-US" sz="1100" i="1" dirty="0" err="1">
                <a:solidFill>
                  <a:srgbClr val="000000"/>
                </a:solidFill>
                <a:ea typeface="Times New Roman" pitchFamily="-103" charset="0"/>
                <a:cs typeface="Times New Roman" pitchFamily="-103" charset="0"/>
              </a:rPr>
              <a:t>t</a:t>
            </a:r>
            <a:r>
              <a:rPr lang="en-US" sz="1100" i="1" dirty="0">
                <a:solidFill>
                  <a:srgbClr val="000000"/>
                </a:solidFill>
                <a:ea typeface="Times New Roman" pitchFamily="-103" charset="0"/>
                <a:cs typeface="Times New Roman" pitchFamily="-103" charset="0"/>
              </a:rPr>
              <a:t>  </a:t>
            </a:r>
            <a:endParaRPr lang="en-US" dirty="0"/>
          </a:p>
        </p:txBody>
      </p:sp>
      <p:sp>
        <p:nvSpPr>
          <p:cNvPr id="3080" name="Text Box 34"/>
          <p:cNvSpPr txBox="1">
            <a:spLocks noChangeArrowheads="1"/>
          </p:cNvSpPr>
          <p:nvPr/>
        </p:nvSpPr>
        <p:spPr bwMode="auto">
          <a:xfrm>
            <a:off x="5870575" y="4953000"/>
            <a:ext cx="13684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210" tIns="41605" rIns="83210" bIns="41605">
            <a:prstTxWarp prst="textNoShape">
              <a:avLst/>
            </a:prstTxWarp>
          </a:bodyPr>
          <a:lstStyle/>
          <a:p>
            <a:pPr eaLnBrk="0" hangingPunct="0"/>
            <a:r>
              <a:rPr lang="en-US" sz="1100" dirty="0">
                <a:solidFill>
                  <a:srgbClr val="000000"/>
                </a:solidFill>
                <a:ea typeface="Times New Roman" pitchFamily="-103" charset="0"/>
                <a:cs typeface="Arial" pitchFamily="-103" charset="0"/>
              </a:rPr>
              <a:t>Prediction sample</a:t>
            </a:r>
            <a:endParaRPr lang="en-US" dirty="0">
              <a:ea typeface="Times New Roman" pitchFamily="-103" charset="0"/>
              <a:cs typeface="Arial" pitchFamily="-103" charset="0"/>
            </a:endParaRPr>
          </a:p>
        </p:txBody>
      </p:sp>
      <p:sp>
        <p:nvSpPr>
          <p:cNvPr id="3081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82" name="Rectangle 8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4" name="Rectangle 107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720272" y="6352143"/>
            <a:ext cx="550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Model parameters are update one observation at a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/>
          <p:cNvSpPr>
            <a:spLocks noGrp="1"/>
          </p:cNvSpPr>
          <p:nvPr>
            <p:ph type="title"/>
          </p:nvPr>
        </p:nvSpPr>
        <p:spPr>
          <a:xfrm>
            <a:off x="457200" y="371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Rolling Scheme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A7A7E5-A5E0-5747-85AA-880045010132}" type="slidenum">
              <a:rPr lang="en-US" sz="1200">
                <a:latin typeface="Calibri" pitchFamily="-103" charset="0"/>
              </a:rPr>
              <a:pPr/>
              <a:t>6</a:t>
            </a:fld>
            <a:endParaRPr lang="en-US" sz="1200">
              <a:latin typeface="Calibri" pitchFamily="-103" charset="0"/>
            </a:endParaRPr>
          </a:p>
        </p:txBody>
      </p:sp>
      <p:grpSp>
        <p:nvGrpSpPr>
          <p:cNvPr id="2" name="Group 37"/>
          <p:cNvGrpSpPr>
            <a:grpSpLocks noChangeAspect="1"/>
          </p:cNvGrpSpPr>
          <p:nvPr/>
        </p:nvGrpSpPr>
        <p:grpSpPr bwMode="auto">
          <a:xfrm>
            <a:off x="1593850" y="609600"/>
            <a:ext cx="5416550" cy="5329238"/>
            <a:chOff x="1980" y="1440"/>
            <a:chExt cx="8531" cy="8392"/>
          </a:xfrm>
        </p:grpSpPr>
        <p:sp>
          <p:nvSpPr>
            <p:cNvPr id="4104" name="AutoShape 89"/>
            <p:cNvSpPr>
              <a:spLocks noChangeAspect="1" noChangeArrowheads="1" noTextEdit="1"/>
            </p:cNvSpPr>
            <p:nvPr/>
          </p:nvSpPr>
          <p:spPr bwMode="auto">
            <a:xfrm>
              <a:off x="1980" y="1440"/>
              <a:ext cx="8531" cy="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Text Box 87"/>
            <p:cNvSpPr txBox="1">
              <a:spLocks noChangeArrowheads="1"/>
            </p:cNvSpPr>
            <p:nvPr/>
          </p:nvSpPr>
          <p:spPr bwMode="auto">
            <a:xfrm>
              <a:off x="2074" y="8535"/>
              <a:ext cx="105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100" i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t+j</a:t>
              </a:r>
              <a:endParaRPr lang="en-US">
                <a:ea typeface="Times New Roman" pitchFamily="-103" charset="0"/>
                <a:cs typeface="Arial" pitchFamily="-103" charset="0"/>
              </a:endParaRPr>
            </a:p>
          </p:txBody>
        </p:sp>
        <p:sp>
          <p:nvSpPr>
            <p:cNvPr id="4106" name="Text Box 86"/>
            <p:cNvSpPr txBox="1">
              <a:spLocks noChangeArrowheads="1"/>
            </p:cNvSpPr>
            <p:nvPr/>
          </p:nvSpPr>
          <p:spPr bwMode="auto">
            <a:xfrm>
              <a:off x="1980" y="6087"/>
              <a:ext cx="335" cy="2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126" y="2160"/>
              <a:ext cx="8385" cy="6982"/>
              <a:chOff x="2126" y="2160"/>
              <a:chExt cx="8385" cy="6982"/>
            </a:xfrm>
          </p:grpSpPr>
          <p:sp>
            <p:nvSpPr>
              <p:cNvPr id="4108" name="Line 85"/>
              <p:cNvSpPr>
                <a:spLocks noChangeShapeType="1"/>
              </p:cNvSpPr>
              <p:nvPr/>
            </p:nvSpPr>
            <p:spPr bwMode="auto">
              <a:xfrm>
                <a:off x="4489" y="5433"/>
                <a:ext cx="22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Text Box 84"/>
              <p:cNvSpPr txBox="1">
                <a:spLocks noChangeArrowheads="1"/>
              </p:cNvSpPr>
              <p:nvPr/>
            </p:nvSpPr>
            <p:spPr bwMode="auto">
              <a:xfrm>
                <a:off x="4391" y="5105"/>
                <a:ext cx="2388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4110" name="Text Box 83"/>
              <p:cNvSpPr txBox="1">
                <a:spLocks noChangeArrowheads="1"/>
              </p:cNvSpPr>
              <p:nvPr/>
            </p:nvSpPr>
            <p:spPr bwMode="auto">
              <a:xfrm>
                <a:off x="2126" y="5481"/>
                <a:ext cx="118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 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1" name="Line 82"/>
              <p:cNvSpPr>
                <a:spLocks noChangeShapeType="1"/>
              </p:cNvSpPr>
              <p:nvPr/>
            </p:nvSpPr>
            <p:spPr bwMode="auto">
              <a:xfrm>
                <a:off x="3748" y="5978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2" name="Text Box 81"/>
              <p:cNvSpPr txBox="1">
                <a:spLocks noChangeArrowheads="1"/>
              </p:cNvSpPr>
              <p:nvPr/>
            </p:nvSpPr>
            <p:spPr bwMode="auto">
              <a:xfrm>
                <a:off x="3616" y="5481"/>
                <a:ext cx="38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3" name="Text Box 80"/>
              <p:cNvSpPr txBox="1">
                <a:spLocks noChangeArrowheads="1"/>
              </p:cNvSpPr>
              <p:nvPr/>
            </p:nvSpPr>
            <p:spPr bwMode="auto">
              <a:xfrm>
                <a:off x="6371" y="5542"/>
                <a:ext cx="807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4" name="Text Box 79"/>
              <p:cNvSpPr txBox="1">
                <a:spLocks noChangeArrowheads="1"/>
              </p:cNvSpPr>
              <p:nvPr/>
            </p:nvSpPr>
            <p:spPr bwMode="auto">
              <a:xfrm>
                <a:off x="7141" y="5568"/>
                <a:ext cx="85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2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5" name="Text Box 78"/>
              <p:cNvSpPr txBox="1">
                <a:spLocks noChangeArrowheads="1"/>
              </p:cNvSpPr>
              <p:nvPr/>
            </p:nvSpPr>
            <p:spPr bwMode="auto">
              <a:xfrm>
                <a:off x="9725" y="5568"/>
                <a:ext cx="398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16" name="Line 77"/>
              <p:cNvSpPr>
                <a:spLocks noChangeShapeType="1"/>
              </p:cNvSpPr>
              <p:nvPr/>
            </p:nvSpPr>
            <p:spPr bwMode="auto">
              <a:xfrm>
                <a:off x="3748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7" name="Line 76"/>
              <p:cNvSpPr>
                <a:spLocks noChangeShapeType="1"/>
              </p:cNvSpPr>
              <p:nvPr/>
            </p:nvSpPr>
            <p:spPr bwMode="auto">
              <a:xfrm>
                <a:off x="6693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8" name="Line 75"/>
              <p:cNvSpPr>
                <a:spLocks noChangeShapeType="1"/>
              </p:cNvSpPr>
              <p:nvPr/>
            </p:nvSpPr>
            <p:spPr bwMode="auto">
              <a:xfrm>
                <a:off x="7457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9" name="Line 74"/>
              <p:cNvSpPr>
                <a:spLocks noChangeShapeType="1"/>
              </p:cNvSpPr>
              <p:nvPr/>
            </p:nvSpPr>
            <p:spPr bwMode="auto">
              <a:xfrm>
                <a:off x="10075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0" name="Line 73"/>
              <p:cNvSpPr>
                <a:spLocks noChangeShapeType="1"/>
              </p:cNvSpPr>
              <p:nvPr/>
            </p:nvSpPr>
            <p:spPr bwMode="auto">
              <a:xfrm>
                <a:off x="6802" y="5433"/>
                <a:ext cx="31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1" name="Text Box 72"/>
              <p:cNvSpPr txBox="1">
                <a:spLocks noChangeArrowheads="1"/>
              </p:cNvSpPr>
              <p:nvPr/>
            </p:nvSpPr>
            <p:spPr bwMode="auto">
              <a:xfrm>
                <a:off x="7091" y="5040"/>
                <a:ext cx="2334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22" name="Line 71"/>
              <p:cNvSpPr>
                <a:spLocks noChangeShapeType="1"/>
              </p:cNvSpPr>
              <p:nvPr/>
            </p:nvSpPr>
            <p:spPr bwMode="auto">
              <a:xfrm>
                <a:off x="3771" y="3099"/>
                <a:ext cx="2377" cy="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3" name="Text Box 70"/>
              <p:cNvSpPr txBox="1">
                <a:spLocks noChangeArrowheads="1"/>
              </p:cNvSpPr>
              <p:nvPr/>
            </p:nvSpPr>
            <p:spPr bwMode="auto">
              <a:xfrm>
                <a:off x="3851" y="2772"/>
                <a:ext cx="2265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4124" name="Text Box 69"/>
              <p:cNvSpPr txBox="1">
                <a:spLocks noChangeArrowheads="1"/>
              </p:cNvSpPr>
              <p:nvPr/>
            </p:nvSpPr>
            <p:spPr bwMode="auto">
              <a:xfrm>
                <a:off x="2254" y="2160"/>
                <a:ext cx="2317" cy="1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One-step ahead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at</a:t>
                </a:r>
                <a:endParaRPr lang="en-US" sz="800"/>
              </a:p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Times New Roman" pitchFamily="-103" charset="0"/>
                  </a:rPr>
                  <a:t>time</a:t>
                </a:r>
                <a:endParaRPr lang="en-US" sz="800"/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Times New Roman" pitchFamily="-103" charset="0"/>
                  </a:rPr>
                  <a:t>t  </a:t>
                </a:r>
                <a:endParaRPr lang="en-US"/>
              </a:p>
            </p:txBody>
          </p:sp>
          <p:sp>
            <p:nvSpPr>
              <p:cNvPr id="4125" name="Line 68"/>
              <p:cNvSpPr>
                <a:spLocks noChangeShapeType="1"/>
              </p:cNvSpPr>
              <p:nvPr/>
            </p:nvSpPr>
            <p:spPr bwMode="auto">
              <a:xfrm>
                <a:off x="3771" y="3645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Text Box 67"/>
              <p:cNvSpPr txBox="1">
                <a:spLocks noChangeArrowheads="1"/>
              </p:cNvSpPr>
              <p:nvPr/>
            </p:nvSpPr>
            <p:spPr bwMode="auto">
              <a:xfrm>
                <a:off x="3639" y="3147"/>
                <a:ext cx="384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27" name="Text Box 66"/>
              <p:cNvSpPr txBox="1">
                <a:spLocks noChangeArrowheads="1"/>
              </p:cNvSpPr>
              <p:nvPr/>
            </p:nvSpPr>
            <p:spPr bwMode="auto">
              <a:xfrm>
                <a:off x="6389" y="3186"/>
                <a:ext cx="702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28" name="Text Box 65"/>
              <p:cNvSpPr txBox="1">
                <a:spLocks noChangeArrowheads="1"/>
              </p:cNvSpPr>
              <p:nvPr/>
            </p:nvSpPr>
            <p:spPr bwMode="auto">
              <a:xfrm>
                <a:off x="5873" y="3142"/>
                <a:ext cx="384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29" name="Text Box 64"/>
              <p:cNvSpPr txBox="1">
                <a:spLocks noChangeArrowheads="1"/>
              </p:cNvSpPr>
              <p:nvPr/>
            </p:nvSpPr>
            <p:spPr bwMode="auto">
              <a:xfrm>
                <a:off x="9747" y="3232"/>
                <a:ext cx="399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30" name="Line 63"/>
              <p:cNvSpPr>
                <a:spLocks noChangeShapeType="1"/>
              </p:cNvSpPr>
              <p:nvPr/>
            </p:nvSpPr>
            <p:spPr bwMode="auto">
              <a:xfrm>
                <a:off x="3771" y="353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1" name="Line 62"/>
              <p:cNvSpPr>
                <a:spLocks noChangeShapeType="1"/>
              </p:cNvSpPr>
              <p:nvPr/>
            </p:nvSpPr>
            <p:spPr bwMode="auto">
              <a:xfrm>
                <a:off x="6716" y="353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2" name="Line 61"/>
              <p:cNvSpPr>
                <a:spLocks noChangeShapeType="1"/>
              </p:cNvSpPr>
              <p:nvPr/>
            </p:nvSpPr>
            <p:spPr bwMode="auto">
              <a:xfrm>
                <a:off x="6039" y="353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3" name="Line 60"/>
              <p:cNvSpPr>
                <a:spLocks noChangeShapeType="1"/>
              </p:cNvSpPr>
              <p:nvPr/>
            </p:nvSpPr>
            <p:spPr bwMode="auto">
              <a:xfrm>
                <a:off x="10098" y="3536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Line 59"/>
              <p:cNvSpPr>
                <a:spLocks noChangeShapeType="1"/>
              </p:cNvSpPr>
              <p:nvPr/>
            </p:nvSpPr>
            <p:spPr bwMode="auto">
              <a:xfrm>
                <a:off x="6257" y="3142"/>
                <a:ext cx="38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Text Box 58"/>
              <p:cNvSpPr txBox="1">
                <a:spLocks noChangeArrowheads="1"/>
              </p:cNvSpPr>
              <p:nvPr/>
            </p:nvSpPr>
            <p:spPr bwMode="auto">
              <a:xfrm>
                <a:off x="7271" y="2705"/>
                <a:ext cx="2176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36" name="Line 57"/>
              <p:cNvSpPr>
                <a:spLocks noChangeShapeType="1"/>
              </p:cNvSpPr>
              <p:nvPr/>
            </p:nvSpPr>
            <p:spPr bwMode="auto">
              <a:xfrm>
                <a:off x="6234" y="8486"/>
                <a:ext cx="23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" name="Text Box 56"/>
              <p:cNvSpPr txBox="1">
                <a:spLocks noChangeArrowheads="1"/>
              </p:cNvSpPr>
              <p:nvPr/>
            </p:nvSpPr>
            <p:spPr bwMode="auto">
              <a:xfrm>
                <a:off x="6371" y="8160"/>
                <a:ext cx="2263" cy="6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4138" name="Line 55"/>
              <p:cNvSpPr>
                <a:spLocks noChangeShapeType="1"/>
              </p:cNvSpPr>
              <p:nvPr/>
            </p:nvSpPr>
            <p:spPr bwMode="auto">
              <a:xfrm>
                <a:off x="3771" y="9032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Text Box 54"/>
              <p:cNvSpPr txBox="1">
                <a:spLocks noChangeArrowheads="1"/>
              </p:cNvSpPr>
              <p:nvPr/>
            </p:nvSpPr>
            <p:spPr bwMode="auto">
              <a:xfrm>
                <a:off x="3639" y="8535"/>
                <a:ext cx="384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0" name="Text Box 53"/>
              <p:cNvSpPr txBox="1">
                <a:spLocks noChangeArrowheads="1"/>
              </p:cNvSpPr>
              <p:nvPr/>
            </p:nvSpPr>
            <p:spPr bwMode="auto">
              <a:xfrm>
                <a:off x="8243" y="8531"/>
                <a:ext cx="648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1" name="Text Box 52"/>
              <p:cNvSpPr txBox="1">
                <a:spLocks noChangeArrowheads="1"/>
              </p:cNvSpPr>
              <p:nvPr/>
            </p:nvSpPr>
            <p:spPr bwMode="auto">
              <a:xfrm>
                <a:off x="8898" y="8595"/>
                <a:ext cx="893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+1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2" name="Text Box 51"/>
              <p:cNvSpPr txBox="1">
                <a:spLocks noChangeArrowheads="1"/>
              </p:cNvSpPr>
              <p:nvPr/>
            </p:nvSpPr>
            <p:spPr bwMode="auto">
              <a:xfrm>
                <a:off x="9747" y="8621"/>
                <a:ext cx="399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3" name="Line 50"/>
              <p:cNvSpPr>
                <a:spLocks noChangeShapeType="1"/>
              </p:cNvSpPr>
              <p:nvPr/>
            </p:nvSpPr>
            <p:spPr bwMode="auto">
              <a:xfrm>
                <a:off x="3771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Line 49"/>
              <p:cNvSpPr>
                <a:spLocks noChangeShapeType="1"/>
              </p:cNvSpPr>
              <p:nvPr/>
            </p:nvSpPr>
            <p:spPr bwMode="auto">
              <a:xfrm>
                <a:off x="8548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Line 48"/>
              <p:cNvSpPr>
                <a:spLocks noChangeShapeType="1"/>
              </p:cNvSpPr>
              <p:nvPr/>
            </p:nvSpPr>
            <p:spPr bwMode="auto">
              <a:xfrm>
                <a:off x="9202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6" name="Line 47"/>
              <p:cNvSpPr>
                <a:spLocks noChangeShapeType="1"/>
              </p:cNvSpPr>
              <p:nvPr/>
            </p:nvSpPr>
            <p:spPr bwMode="auto">
              <a:xfrm>
                <a:off x="10098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7" name="Line 46"/>
              <p:cNvSpPr>
                <a:spLocks noChangeShapeType="1"/>
              </p:cNvSpPr>
              <p:nvPr/>
            </p:nvSpPr>
            <p:spPr bwMode="auto">
              <a:xfrm>
                <a:off x="8657" y="8486"/>
                <a:ext cx="15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Text Box 45"/>
              <p:cNvSpPr txBox="1">
                <a:spLocks noChangeArrowheads="1"/>
              </p:cNvSpPr>
              <p:nvPr/>
            </p:nvSpPr>
            <p:spPr bwMode="auto">
              <a:xfrm>
                <a:off x="8351" y="8094"/>
                <a:ext cx="216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49" name="Line 44"/>
              <p:cNvSpPr>
                <a:spLocks noChangeShapeType="1"/>
              </p:cNvSpPr>
              <p:nvPr/>
            </p:nvSpPr>
            <p:spPr bwMode="auto">
              <a:xfrm>
                <a:off x="4489" y="5869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Text Box 43"/>
              <p:cNvSpPr txBox="1">
                <a:spLocks noChangeArrowheads="1"/>
              </p:cNvSpPr>
              <p:nvPr/>
            </p:nvSpPr>
            <p:spPr bwMode="auto">
              <a:xfrm>
                <a:off x="4323" y="5477"/>
                <a:ext cx="384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51" name="Text Box 42"/>
              <p:cNvSpPr txBox="1">
                <a:spLocks noChangeArrowheads="1"/>
              </p:cNvSpPr>
              <p:nvPr/>
            </p:nvSpPr>
            <p:spPr bwMode="auto">
              <a:xfrm>
                <a:off x="6141" y="8531"/>
                <a:ext cx="311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j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4152" name="Line 41"/>
              <p:cNvSpPr>
                <a:spLocks noChangeShapeType="1"/>
              </p:cNvSpPr>
              <p:nvPr/>
            </p:nvSpPr>
            <p:spPr bwMode="auto">
              <a:xfrm>
                <a:off x="6343" y="8923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aphicFrame>
            <p:nvGraphicFramePr>
              <p:cNvPr id="4153" name="Object 2097"/>
              <p:cNvGraphicFramePr>
                <a:graphicFrameLocks noChangeAspect="1"/>
              </p:cNvGraphicFramePr>
              <p:nvPr/>
            </p:nvGraphicFramePr>
            <p:xfrm>
              <a:off x="5934" y="3782"/>
              <a:ext cx="1086" cy="8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47" name="Equation" r:id="rId4" imgW="723586" imgH="482391" progId="Equation.3">
                      <p:embed/>
                    </p:oleObj>
                  </mc:Choice>
                  <mc:Fallback>
                    <p:oleObj name="Equation" r:id="rId4" imgW="723586" imgH="482391" progId="Equation.3">
                      <p:embed/>
                      <p:pic>
                        <p:nvPicPr>
                          <p:cNvPr id="0" name="Object 20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4" y="3782"/>
                            <a:ext cx="1086" cy="8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4" name="Object 2098"/>
              <p:cNvGraphicFramePr>
                <a:graphicFrameLocks noChangeAspect="1"/>
              </p:cNvGraphicFramePr>
              <p:nvPr/>
            </p:nvGraphicFramePr>
            <p:xfrm>
              <a:off x="6539" y="6120"/>
              <a:ext cx="1201" cy="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48" name="Equation" r:id="rId6" imgW="837836" imgH="482391" progId="Equation.3">
                      <p:embed/>
                    </p:oleObj>
                  </mc:Choice>
                  <mc:Fallback>
                    <p:oleObj name="Equation" r:id="rId6" imgW="837836" imgH="482391" progId="Equation.3">
                      <p:embed/>
                      <p:pic>
                        <p:nvPicPr>
                          <p:cNvPr id="0" name="Object 20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39" y="6120"/>
                            <a:ext cx="1201" cy="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102" name="Object 2099"/>
          <p:cNvGraphicFramePr>
            <a:graphicFrameLocks noChangeAspect="1"/>
          </p:cNvGraphicFramePr>
          <p:nvPr/>
        </p:nvGraphicFramePr>
        <p:xfrm>
          <a:off x="5562600" y="5562600"/>
          <a:ext cx="9350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8" imgW="1028254" imgH="482391" progId="Equation.3">
                  <p:embed/>
                </p:oleObj>
              </mc:Choice>
              <mc:Fallback>
                <p:oleObj name="Equation" r:id="rId8" imgW="1028254" imgH="482391" progId="Equation.3">
                  <p:embed/>
                  <p:pic>
                    <p:nvPicPr>
                      <p:cNvPr id="0" name="Object 2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562600"/>
                        <a:ext cx="9350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383376" y="6352143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Model parameters are update using a fixed ‘window’ of observations.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/>
          <p:cNvSpPr>
            <a:spLocks noGrp="1"/>
          </p:cNvSpPr>
          <p:nvPr>
            <p:ph type="title"/>
          </p:nvPr>
        </p:nvSpPr>
        <p:spPr>
          <a:xfrm>
            <a:off x="457200" y="371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Scheme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BC7B69-D0AB-5441-8233-17C30A9E91A8}" type="slidenum">
              <a:rPr lang="en-US" sz="1200">
                <a:latin typeface="Calibri" pitchFamily="-103" charset="0"/>
              </a:rPr>
              <a:pPr/>
              <a:t>7</a:t>
            </a:fld>
            <a:endParaRPr lang="en-US" sz="1200">
              <a:latin typeface="Calibri" pitchFamily="-103" charset="0"/>
            </a:endParaRPr>
          </a:p>
        </p:txBody>
      </p:sp>
      <p:grpSp>
        <p:nvGrpSpPr>
          <p:cNvPr id="2" name="Group 53"/>
          <p:cNvGrpSpPr>
            <a:grpSpLocks noChangeAspect="1"/>
          </p:cNvGrpSpPr>
          <p:nvPr/>
        </p:nvGrpSpPr>
        <p:grpSpPr bwMode="auto">
          <a:xfrm>
            <a:off x="1676400" y="609600"/>
            <a:ext cx="5486400" cy="5286375"/>
            <a:chOff x="1800" y="1440"/>
            <a:chExt cx="8640" cy="8326"/>
          </a:xfrm>
        </p:grpSpPr>
        <p:sp>
          <p:nvSpPr>
            <p:cNvPr id="5128" name="AutoShape 112"/>
            <p:cNvSpPr>
              <a:spLocks noChangeAspect="1" noChangeArrowheads="1" noTextEdit="1"/>
            </p:cNvSpPr>
            <p:nvPr/>
          </p:nvSpPr>
          <p:spPr bwMode="auto">
            <a:xfrm>
              <a:off x="1800" y="1440"/>
              <a:ext cx="8640" cy="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" name="Text Box 110"/>
            <p:cNvSpPr txBox="1">
              <a:spLocks noChangeArrowheads="1"/>
            </p:cNvSpPr>
            <p:nvPr/>
          </p:nvSpPr>
          <p:spPr bwMode="auto">
            <a:xfrm>
              <a:off x="1909" y="6021"/>
              <a:ext cx="335" cy="2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210" tIns="41605" rIns="83210" bIns="41605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>
                <a:ea typeface="Times New Roman" pitchFamily="-103" charset="0"/>
                <a:cs typeface="Arial" pitchFamily="-103" charset="0"/>
              </a:endParaRPr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Arial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 sz="800"/>
            </a:p>
            <a:p>
              <a:pPr eaLnBrk="0" hangingPunct="0"/>
              <a:r>
                <a:rPr lang="en-US" sz="1200" b="1">
                  <a:solidFill>
                    <a:srgbClr val="000000"/>
                  </a:solidFill>
                  <a:ea typeface="Times New Roman" pitchFamily="-103" charset="0"/>
                  <a:cs typeface="Times New Roman" pitchFamily="-103" charset="0"/>
                </a:rPr>
                <a:t>.</a:t>
              </a:r>
              <a:endParaRPr 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980" y="2094"/>
              <a:ext cx="8133" cy="7672"/>
              <a:chOff x="1980" y="2094"/>
              <a:chExt cx="8133" cy="7672"/>
            </a:xfrm>
          </p:grpSpPr>
          <p:sp>
            <p:nvSpPr>
              <p:cNvPr id="5131" name="Line 109"/>
              <p:cNvSpPr>
                <a:spLocks noChangeShapeType="1"/>
              </p:cNvSpPr>
              <p:nvPr/>
            </p:nvSpPr>
            <p:spPr bwMode="auto">
              <a:xfrm>
                <a:off x="3654" y="5308"/>
                <a:ext cx="22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2" name="Text Box 108"/>
              <p:cNvSpPr txBox="1">
                <a:spLocks noChangeArrowheads="1"/>
              </p:cNvSpPr>
              <p:nvPr/>
            </p:nvSpPr>
            <p:spPr bwMode="auto">
              <a:xfrm>
                <a:off x="3719" y="4926"/>
                <a:ext cx="2221" cy="6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5133" name="Text Box 107"/>
              <p:cNvSpPr txBox="1">
                <a:spLocks noChangeArrowheads="1"/>
              </p:cNvSpPr>
              <p:nvPr/>
            </p:nvSpPr>
            <p:spPr bwMode="auto">
              <a:xfrm>
                <a:off x="1980" y="5415"/>
                <a:ext cx="126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4" name="Line 106"/>
              <p:cNvSpPr>
                <a:spLocks noChangeShapeType="1"/>
              </p:cNvSpPr>
              <p:nvPr/>
            </p:nvSpPr>
            <p:spPr bwMode="auto">
              <a:xfrm>
                <a:off x="3677" y="5912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5" name="Text Box 105"/>
              <p:cNvSpPr txBox="1">
                <a:spLocks noChangeArrowheads="1"/>
              </p:cNvSpPr>
              <p:nvPr/>
            </p:nvSpPr>
            <p:spPr bwMode="auto">
              <a:xfrm>
                <a:off x="3545" y="5415"/>
                <a:ext cx="38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6" name="Text Box 104"/>
              <p:cNvSpPr txBox="1">
                <a:spLocks noChangeArrowheads="1"/>
              </p:cNvSpPr>
              <p:nvPr/>
            </p:nvSpPr>
            <p:spPr bwMode="auto">
              <a:xfrm>
                <a:off x="6300" y="5400"/>
                <a:ext cx="807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7" name="Text Box 103"/>
              <p:cNvSpPr txBox="1">
                <a:spLocks noChangeArrowheads="1"/>
              </p:cNvSpPr>
              <p:nvPr/>
            </p:nvSpPr>
            <p:spPr bwMode="auto">
              <a:xfrm>
                <a:off x="7020" y="5400"/>
                <a:ext cx="72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2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8" name="Text Box 102"/>
              <p:cNvSpPr txBox="1">
                <a:spLocks noChangeArrowheads="1"/>
              </p:cNvSpPr>
              <p:nvPr/>
            </p:nvSpPr>
            <p:spPr bwMode="auto">
              <a:xfrm>
                <a:off x="9654" y="5502"/>
                <a:ext cx="398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39" name="Line 101"/>
              <p:cNvSpPr>
                <a:spLocks noChangeShapeType="1"/>
              </p:cNvSpPr>
              <p:nvPr/>
            </p:nvSpPr>
            <p:spPr bwMode="auto">
              <a:xfrm>
                <a:off x="3677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0" name="Line 100"/>
              <p:cNvSpPr>
                <a:spLocks noChangeShapeType="1"/>
              </p:cNvSpPr>
              <p:nvPr/>
            </p:nvSpPr>
            <p:spPr bwMode="auto">
              <a:xfrm>
                <a:off x="6622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1" name="Line 99"/>
              <p:cNvSpPr>
                <a:spLocks noChangeShapeType="1"/>
              </p:cNvSpPr>
              <p:nvPr/>
            </p:nvSpPr>
            <p:spPr bwMode="auto">
              <a:xfrm>
                <a:off x="7386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2" name="Line 98"/>
              <p:cNvSpPr>
                <a:spLocks noChangeShapeType="1"/>
              </p:cNvSpPr>
              <p:nvPr/>
            </p:nvSpPr>
            <p:spPr bwMode="auto">
              <a:xfrm>
                <a:off x="10004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3" name="Line 97"/>
              <p:cNvSpPr>
                <a:spLocks noChangeShapeType="1"/>
              </p:cNvSpPr>
              <p:nvPr/>
            </p:nvSpPr>
            <p:spPr bwMode="auto">
              <a:xfrm>
                <a:off x="6731" y="5308"/>
                <a:ext cx="31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4" name="Text Box 96"/>
              <p:cNvSpPr txBox="1">
                <a:spLocks noChangeArrowheads="1"/>
              </p:cNvSpPr>
              <p:nvPr/>
            </p:nvSpPr>
            <p:spPr bwMode="auto">
              <a:xfrm>
                <a:off x="7200" y="4974"/>
                <a:ext cx="2154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45" name="Line 95"/>
              <p:cNvSpPr>
                <a:spLocks noChangeShapeType="1"/>
              </p:cNvSpPr>
              <p:nvPr/>
            </p:nvSpPr>
            <p:spPr bwMode="auto">
              <a:xfrm>
                <a:off x="3700" y="3033"/>
                <a:ext cx="2377" cy="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6" name="Text Box 94"/>
              <p:cNvSpPr txBox="1">
                <a:spLocks noChangeArrowheads="1"/>
              </p:cNvSpPr>
              <p:nvPr/>
            </p:nvSpPr>
            <p:spPr bwMode="auto">
              <a:xfrm>
                <a:off x="3807" y="2706"/>
                <a:ext cx="2313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(t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5147" name="Text Box 93"/>
              <p:cNvSpPr txBox="1">
                <a:spLocks noChangeArrowheads="1"/>
              </p:cNvSpPr>
              <p:nvPr/>
            </p:nvSpPr>
            <p:spPr bwMode="auto">
              <a:xfrm>
                <a:off x="2003" y="2094"/>
                <a:ext cx="1957" cy="1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One-step ahead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at</a:t>
                </a:r>
                <a:endParaRPr lang="en-US" sz="800"/>
              </a:p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Times New Roman" pitchFamily="-103" charset="0"/>
                  </a:rPr>
                  <a:t>time</a:t>
                </a:r>
                <a:endParaRPr lang="en-US" sz="800"/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Times New Roman" pitchFamily="-103" charset="0"/>
                  </a:rPr>
                  <a:t>t  </a:t>
                </a:r>
                <a:endParaRPr lang="en-US"/>
              </a:p>
            </p:txBody>
          </p:sp>
          <p:sp>
            <p:nvSpPr>
              <p:cNvPr id="5148" name="Line 92"/>
              <p:cNvSpPr>
                <a:spLocks noChangeShapeType="1"/>
              </p:cNvSpPr>
              <p:nvPr/>
            </p:nvSpPr>
            <p:spPr bwMode="auto">
              <a:xfrm>
                <a:off x="3700" y="3579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9" name="Text Box 91"/>
              <p:cNvSpPr txBox="1">
                <a:spLocks noChangeArrowheads="1"/>
              </p:cNvSpPr>
              <p:nvPr/>
            </p:nvSpPr>
            <p:spPr bwMode="auto">
              <a:xfrm>
                <a:off x="3568" y="3081"/>
                <a:ext cx="384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0" name="Text Box 90"/>
              <p:cNvSpPr txBox="1">
                <a:spLocks noChangeArrowheads="1"/>
              </p:cNvSpPr>
              <p:nvPr/>
            </p:nvSpPr>
            <p:spPr bwMode="auto">
              <a:xfrm>
                <a:off x="6370" y="3120"/>
                <a:ext cx="83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1" name="Text Box 89"/>
              <p:cNvSpPr txBox="1">
                <a:spLocks noChangeArrowheads="1"/>
              </p:cNvSpPr>
              <p:nvPr/>
            </p:nvSpPr>
            <p:spPr bwMode="auto">
              <a:xfrm>
                <a:off x="5802" y="3076"/>
                <a:ext cx="384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2" name="Text Box 88"/>
              <p:cNvSpPr txBox="1">
                <a:spLocks noChangeArrowheads="1"/>
              </p:cNvSpPr>
              <p:nvPr/>
            </p:nvSpPr>
            <p:spPr bwMode="auto">
              <a:xfrm>
                <a:off x="9676" y="3166"/>
                <a:ext cx="399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3" name="Line 87"/>
              <p:cNvSpPr>
                <a:spLocks noChangeShapeType="1"/>
              </p:cNvSpPr>
              <p:nvPr/>
            </p:nvSpPr>
            <p:spPr bwMode="auto">
              <a:xfrm>
                <a:off x="3700" y="347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4" name="Line 86"/>
              <p:cNvSpPr>
                <a:spLocks noChangeShapeType="1"/>
              </p:cNvSpPr>
              <p:nvPr/>
            </p:nvSpPr>
            <p:spPr bwMode="auto">
              <a:xfrm>
                <a:off x="6645" y="347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5" name="Line 85"/>
              <p:cNvSpPr>
                <a:spLocks noChangeShapeType="1"/>
              </p:cNvSpPr>
              <p:nvPr/>
            </p:nvSpPr>
            <p:spPr bwMode="auto">
              <a:xfrm>
                <a:off x="5968" y="347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6" name="Line 84"/>
              <p:cNvSpPr>
                <a:spLocks noChangeShapeType="1"/>
              </p:cNvSpPr>
              <p:nvPr/>
            </p:nvSpPr>
            <p:spPr bwMode="auto">
              <a:xfrm>
                <a:off x="10027" y="3470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7" name="Line 83"/>
              <p:cNvSpPr>
                <a:spLocks noChangeShapeType="1"/>
              </p:cNvSpPr>
              <p:nvPr/>
            </p:nvSpPr>
            <p:spPr bwMode="auto">
              <a:xfrm>
                <a:off x="6186" y="3076"/>
                <a:ext cx="38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8" name="Text Box 82"/>
              <p:cNvSpPr txBox="1">
                <a:spLocks noChangeArrowheads="1"/>
              </p:cNvSpPr>
              <p:nvPr/>
            </p:nvSpPr>
            <p:spPr bwMode="auto">
              <a:xfrm>
                <a:off x="7020" y="2639"/>
                <a:ext cx="2356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Prediction sample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59" name="Line 81"/>
              <p:cNvSpPr>
                <a:spLocks noChangeShapeType="1"/>
              </p:cNvSpPr>
              <p:nvPr/>
            </p:nvSpPr>
            <p:spPr bwMode="auto">
              <a:xfrm>
                <a:off x="3763" y="8362"/>
                <a:ext cx="23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0" name="Text Box 80"/>
              <p:cNvSpPr txBox="1">
                <a:spLocks noChangeArrowheads="1"/>
              </p:cNvSpPr>
              <p:nvPr/>
            </p:nvSpPr>
            <p:spPr bwMode="auto">
              <a:xfrm>
                <a:off x="3807" y="8034"/>
                <a:ext cx="2313" cy="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Estimation sample</a:t>
                </a:r>
                <a:endParaRPr lang="en-US" sz="800">
                  <a:ea typeface="Times New Roman" pitchFamily="-103" charset="0"/>
                  <a:cs typeface="Arial" pitchFamily="-103" charset="0"/>
                </a:endParaRPr>
              </a:p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 observations)</a:t>
                </a:r>
                <a:endParaRPr lang="en-US"/>
              </a:p>
            </p:txBody>
          </p:sp>
          <p:sp>
            <p:nvSpPr>
              <p:cNvPr id="5161" name="Text Box 79"/>
              <p:cNvSpPr txBox="1">
                <a:spLocks noChangeArrowheads="1"/>
              </p:cNvSpPr>
              <p:nvPr/>
            </p:nvSpPr>
            <p:spPr bwMode="auto">
              <a:xfrm>
                <a:off x="2003" y="8469"/>
                <a:ext cx="105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2" name="Line 78"/>
              <p:cNvSpPr>
                <a:spLocks noChangeShapeType="1"/>
              </p:cNvSpPr>
              <p:nvPr/>
            </p:nvSpPr>
            <p:spPr bwMode="auto">
              <a:xfrm>
                <a:off x="3700" y="8966"/>
                <a:ext cx="63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3" name="Text Box 77"/>
              <p:cNvSpPr txBox="1">
                <a:spLocks noChangeArrowheads="1"/>
              </p:cNvSpPr>
              <p:nvPr/>
            </p:nvSpPr>
            <p:spPr bwMode="auto">
              <a:xfrm>
                <a:off x="3568" y="8469"/>
                <a:ext cx="384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0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4" name="Text Box 76"/>
              <p:cNvSpPr txBox="1">
                <a:spLocks noChangeArrowheads="1"/>
              </p:cNvSpPr>
              <p:nvPr/>
            </p:nvSpPr>
            <p:spPr bwMode="auto">
              <a:xfrm>
                <a:off x="8100" y="8465"/>
                <a:ext cx="631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5" name="Text Box 75"/>
              <p:cNvSpPr txBox="1">
                <a:spLocks noChangeArrowheads="1"/>
              </p:cNvSpPr>
              <p:nvPr/>
            </p:nvSpPr>
            <p:spPr bwMode="auto">
              <a:xfrm>
                <a:off x="8726" y="8460"/>
                <a:ext cx="994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t+j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+1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6" name="Text Box 74"/>
              <p:cNvSpPr txBox="1">
                <a:spLocks noChangeArrowheads="1"/>
              </p:cNvSpPr>
              <p:nvPr/>
            </p:nvSpPr>
            <p:spPr bwMode="auto">
              <a:xfrm>
                <a:off x="9676" y="8555"/>
                <a:ext cx="399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67" name="Line 73"/>
              <p:cNvSpPr>
                <a:spLocks noChangeShapeType="1"/>
              </p:cNvSpPr>
              <p:nvPr/>
            </p:nvSpPr>
            <p:spPr bwMode="auto">
              <a:xfrm>
                <a:off x="3700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8" name="Line 72"/>
              <p:cNvSpPr>
                <a:spLocks noChangeShapeType="1"/>
              </p:cNvSpPr>
              <p:nvPr/>
            </p:nvSpPr>
            <p:spPr bwMode="auto">
              <a:xfrm>
                <a:off x="8477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9" name="Line 71"/>
              <p:cNvSpPr>
                <a:spLocks noChangeShapeType="1"/>
              </p:cNvSpPr>
              <p:nvPr/>
            </p:nvSpPr>
            <p:spPr bwMode="auto">
              <a:xfrm>
                <a:off x="9131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0" name="Line 70"/>
              <p:cNvSpPr>
                <a:spLocks noChangeShapeType="1"/>
              </p:cNvSpPr>
              <p:nvPr/>
            </p:nvSpPr>
            <p:spPr bwMode="auto">
              <a:xfrm>
                <a:off x="10027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1" name="Line 69"/>
              <p:cNvSpPr>
                <a:spLocks noChangeShapeType="1"/>
              </p:cNvSpPr>
              <p:nvPr/>
            </p:nvSpPr>
            <p:spPr bwMode="auto">
              <a:xfrm>
                <a:off x="8586" y="8362"/>
                <a:ext cx="15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2" name="Line 68"/>
              <p:cNvSpPr>
                <a:spLocks noChangeShapeType="1"/>
              </p:cNvSpPr>
              <p:nvPr/>
            </p:nvSpPr>
            <p:spPr bwMode="auto">
              <a:xfrm>
                <a:off x="5945" y="580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3" name="Text Box 67"/>
              <p:cNvSpPr txBox="1">
                <a:spLocks noChangeArrowheads="1"/>
              </p:cNvSpPr>
              <p:nvPr/>
            </p:nvSpPr>
            <p:spPr bwMode="auto">
              <a:xfrm>
                <a:off x="5727" y="5417"/>
                <a:ext cx="385" cy="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74" name="Text Box 66"/>
              <p:cNvSpPr txBox="1">
                <a:spLocks noChangeArrowheads="1"/>
              </p:cNvSpPr>
              <p:nvPr/>
            </p:nvSpPr>
            <p:spPr bwMode="auto">
              <a:xfrm>
                <a:off x="5836" y="8465"/>
                <a:ext cx="38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75" name="Line 65"/>
              <p:cNvSpPr>
                <a:spLocks noChangeShapeType="1"/>
              </p:cNvSpPr>
              <p:nvPr/>
            </p:nvSpPr>
            <p:spPr bwMode="auto">
              <a:xfrm>
                <a:off x="6054" y="8857"/>
                <a:ext cx="0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6" name="Line 64"/>
              <p:cNvSpPr>
                <a:spLocks noChangeShapeType="1"/>
              </p:cNvSpPr>
              <p:nvPr/>
            </p:nvSpPr>
            <p:spPr bwMode="auto">
              <a:xfrm>
                <a:off x="5945" y="5308"/>
                <a:ext cx="6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7" name="Line 63"/>
              <p:cNvSpPr>
                <a:spLocks noChangeShapeType="1"/>
              </p:cNvSpPr>
              <p:nvPr/>
            </p:nvSpPr>
            <p:spPr bwMode="auto">
              <a:xfrm>
                <a:off x="6163" y="8362"/>
                <a:ext cx="22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8" name="Line 62"/>
              <p:cNvSpPr>
                <a:spLocks noChangeShapeType="1"/>
              </p:cNvSpPr>
              <p:nvPr/>
            </p:nvSpPr>
            <p:spPr bwMode="auto">
              <a:xfrm>
                <a:off x="6708" y="8798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9" name="Text Box 61"/>
              <p:cNvSpPr txBox="1">
                <a:spLocks noChangeArrowheads="1"/>
              </p:cNvSpPr>
              <p:nvPr/>
            </p:nvSpPr>
            <p:spPr bwMode="auto">
              <a:xfrm>
                <a:off x="6487" y="8471"/>
                <a:ext cx="713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 i="1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t+</a:t>
                </a:r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1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80" name="Text Box 60"/>
              <p:cNvSpPr txBox="1">
                <a:spLocks noChangeArrowheads="1"/>
              </p:cNvSpPr>
              <p:nvPr/>
            </p:nvSpPr>
            <p:spPr bwMode="auto">
              <a:xfrm>
                <a:off x="6904" y="8378"/>
                <a:ext cx="1281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…………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81" name="Text Box 59"/>
              <p:cNvSpPr txBox="1">
                <a:spLocks noChangeArrowheads="1"/>
              </p:cNvSpPr>
              <p:nvPr/>
            </p:nvSpPr>
            <p:spPr bwMode="auto">
              <a:xfrm>
                <a:off x="6074" y="8034"/>
                <a:ext cx="2566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Update information set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sp>
            <p:nvSpPr>
              <p:cNvPr id="5182" name="Text Box 58"/>
              <p:cNvSpPr txBox="1">
                <a:spLocks noChangeArrowheads="1"/>
              </p:cNvSpPr>
              <p:nvPr/>
            </p:nvSpPr>
            <p:spPr bwMode="auto">
              <a:xfrm>
                <a:off x="5760" y="4980"/>
                <a:ext cx="1039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3210" tIns="41605" rIns="83210" bIns="41605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  <a:ea typeface="Times New Roman" pitchFamily="-103" charset="0"/>
                    <a:cs typeface="Arial" pitchFamily="-103" charset="0"/>
                  </a:rPr>
                  <a:t>Update</a:t>
                </a:r>
                <a:endParaRPr lang="en-US">
                  <a:ea typeface="Times New Roman" pitchFamily="-103" charset="0"/>
                  <a:cs typeface="Arial" pitchFamily="-103" charset="0"/>
                </a:endParaRPr>
              </a:p>
            </p:txBody>
          </p:sp>
          <p:graphicFrame>
            <p:nvGraphicFramePr>
              <p:cNvPr id="5183" name="Object 59"/>
              <p:cNvGraphicFramePr>
                <a:graphicFrameLocks noChangeAspect="1"/>
              </p:cNvGraphicFramePr>
              <p:nvPr/>
            </p:nvGraphicFramePr>
            <p:xfrm>
              <a:off x="5760" y="3679"/>
              <a:ext cx="1086" cy="8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1" name="Equation" r:id="rId4" imgW="723586" imgH="482391" progId="Equation.3">
                      <p:embed/>
                    </p:oleObj>
                  </mc:Choice>
                  <mc:Fallback>
                    <p:oleObj name="Equation" r:id="rId4" imgW="723586" imgH="48239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0" y="3679"/>
                            <a:ext cx="1086" cy="8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84" name="Object 60"/>
              <p:cNvGraphicFramePr>
                <a:graphicFrameLocks noChangeAspect="1"/>
              </p:cNvGraphicFramePr>
              <p:nvPr/>
            </p:nvGraphicFramePr>
            <p:xfrm>
              <a:off x="6354" y="6080"/>
              <a:ext cx="1386" cy="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2" name="Equation" r:id="rId6" imgW="825500" imgH="482600" progId="Equation.3">
                      <p:embed/>
                    </p:oleObj>
                  </mc:Choice>
                  <mc:Fallback>
                    <p:oleObj name="Equation" r:id="rId6" imgW="825500" imgH="48260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4" y="6080"/>
                            <a:ext cx="1386" cy="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85" name="Object 61"/>
              <p:cNvGraphicFramePr>
                <a:graphicFrameLocks noChangeAspect="1"/>
              </p:cNvGraphicFramePr>
              <p:nvPr/>
            </p:nvGraphicFramePr>
            <p:xfrm>
              <a:off x="8100" y="9000"/>
              <a:ext cx="1422" cy="7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3" name="Equation" r:id="rId8" imgW="939392" imgH="482391" progId="Equation.3">
                      <p:embed/>
                    </p:oleObj>
                  </mc:Choice>
                  <mc:Fallback>
                    <p:oleObj name="Equation" r:id="rId8" imgW="939392" imgH="48239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0" y="9000"/>
                            <a:ext cx="1422" cy="7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26" name="Text Box 113"/>
          <p:cNvSpPr txBox="1">
            <a:spLocks noChangeArrowheads="1"/>
          </p:cNvSpPr>
          <p:nvPr/>
        </p:nvSpPr>
        <p:spPr bwMode="auto">
          <a:xfrm>
            <a:off x="5981700" y="4779963"/>
            <a:ext cx="14859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210" tIns="41605" rIns="83210" bIns="41605">
            <a:prstTxWarp prst="textNoShape">
              <a:avLst/>
            </a:prstTxWarp>
          </a:bodyPr>
          <a:lstStyle/>
          <a:p>
            <a:pPr eaLnBrk="0" hangingPunct="0"/>
            <a:r>
              <a:rPr lang="en-US" sz="1100">
                <a:solidFill>
                  <a:srgbClr val="000000"/>
                </a:solidFill>
                <a:ea typeface="Times New Roman" pitchFamily="-103" charset="0"/>
                <a:cs typeface="Arial" pitchFamily="-103" charset="0"/>
              </a:rPr>
              <a:t>Prediction sample</a:t>
            </a:r>
            <a:endParaRPr lang="en-US">
              <a:ea typeface="Times New Roman" pitchFamily="-103" charset="0"/>
              <a:cs typeface="Arial" pitchFamily="-103" charset="0"/>
            </a:endParaRPr>
          </a:p>
        </p:txBody>
      </p:sp>
      <p:sp>
        <p:nvSpPr>
          <p:cNvPr id="5127" name="Rectangle 11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840576" y="6352143"/>
            <a:ext cx="378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5ACD"/>
                </a:solidFill>
              </a:rPr>
              <a:t>Model parameters computed only 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>
              <a:solidFill>
                <a:srgbClr val="B22222"/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Among the various model fits, how do we select the best one?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measure of “best fit model”.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There are many metrics used for model selection such as e.g., MSE, AIC, SIC, Mallows CP, etc.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Depending on the Forecast problem on hand, </a:t>
            </a:r>
            <a:r>
              <a:rPr lang="en-US" sz="2600" dirty="0">
                <a:solidFill>
                  <a:srgbClr val="595959"/>
                </a:solidFill>
              </a:rPr>
              <a:t>certain metrics will be better suited than others for choosing an optimal model.</a:t>
            </a: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sz="18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1800" baseline="-25000" dirty="0">
                <a:solidFill>
                  <a:srgbClr val="558ED5"/>
                </a:solidFill>
              </a:rPr>
              <a:t>of 9</a:t>
            </a:r>
            <a:r>
              <a:rPr lang="en-US" sz="1800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>
              <a:solidFill>
                <a:srgbClr val="B22222"/>
              </a:solidFill>
            </a:endParaRPr>
          </a:p>
          <a:p>
            <a:pPr marL="514350" indent="-514350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6"/>
            <a:ext cx="8229600" cy="5132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6A5ACD"/>
                </a:solidFill>
              </a:rPr>
              <a:t>Mean Squared Error (MSE)</a:t>
            </a:r>
            <a:r>
              <a:rPr lang="en-US" sz="2600" dirty="0">
                <a:solidFill>
                  <a:srgbClr val="595959"/>
                </a:solidFill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	where							      and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>
                <a:solidFill>
                  <a:srgbClr val="595959"/>
                </a:solidFill>
              </a:rPr>
              <a:t>The model with the smallest MSE is also the model with the smallest sum of squared residuals (maximizes </a:t>
            </a:r>
            <a:r>
              <a:rPr lang="en-US" sz="2600" i="1" dirty="0">
                <a:solidFill>
                  <a:srgbClr val="595959"/>
                </a:solidFill>
                <a:latin typeface="Times New Roman"/>
                <a:cs typeface="Times New Roman"/>
              </a:rPr>
              <a:t>R</a:t>
            </a:r>
            <a:r>
              <a:rPr lang="en-US" sz="2600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600" dirty="0">
                <a:solidFill>
                  <a:srgbClr val="595959"/>
                </a:solidFill>
              </a:rPr>
              <a:t>). </a:t>
            </a: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3967" y="2296586"/>
            <a:ext cx="2642616" cy="104313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43630" y="3503084"/>
            <a:ext cx="2999232" cy="438662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808663" y="3503084"/>
            <a:ext cx="2260600" cy="4191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950387" y="5446175"/>
            <a:ext cx="3648456" cy="10054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598843" y="5949894"/>
            <a:ext cx="3144904" cy="501761"/>
            <a:chOff x="4598843" y="5949894"/>
            <a:chExt cx="3144904" cy="501761"/>
          </a:xfrm>
        </p:grpSpPr>
        <p:sp>
          <p:nvSpPr>
            <p:cNvPr id="11" name="TextBox 10"/>
            <p:cNvSpPr txBox="1"/>
            <p:nvPr/>
          </p:nvSpPr>
          <p:spPr>
            <a:xfrm>
              <a:off x="4995879" y="5949894"/>
              <a:ext cx="2747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Total sum of squares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4598843" y="5983760"/>
              <a:ext cx="344019" cy="4678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14282</TotalTime>
  <Words>1189</Words>
  <Application>Microsoft Office PowerPoint</Application>
  <PresentationFormat>On-screen Show (4:3)</PresentationFormat>
  <Paragraphs>318</Paragraphs>
  <Slides>25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Lucida Sans Typewriter</vt:lpstr>
      <vt:lpstr>Times New Roman</vt:lpstr>
      <vt:lpstr>Wingdings</vt:lpstr>
      <vt:lpstr>Office Theme</vt:lpstr>
      <vt:lpstr>Equation</vt:lpstr>
      <vt:lpstr>Economics 144 Economic Forecasting   </vt:lpstr>
      <vt:lpstr>Today’s Class </vt:lpstr>
      <vt:lpstr>Forecasting Environments</vt:lpstr>
      <vt:lpstr>Forecasting Challenges</vt:lpstr>
      <vt:lpstr>Recursive Scheme</vt:lpstr>
      <vt:lpstr>Rolling Scheme</vt:lpstr>
      <vt:lpstr>Fixed Scheme</vt:lpstr>
      <vt:lpstr>Model Selection 1 of 9  </vt:lpstr>
      <vt:lpstr>Model Selection 3 of 9  </vt:lpstr>
      <vt:lpstr>Model Selection 4 of 9  </vt:lpstr>
      <vt:lpstr>Model Selection 5 of 9  </vt:lpstr>
      <vt:lpstr>Model Selection 6 of 9  </vt:lpstr>
      <vt:lpstr>Model Selection 7 of 9  </vt:lpstr>
      <vt:lpstr>Model Selection 8 of 9  </vt:lpstr>
      <vt:lpstr>Example: Modeling and Forecasting Trend 1 of 10  </vt:lpstr>
      <vt:lpstr>Example: Modeling and Forecasting Trend 2 of 10  </vt:lpstr>
      <vt:lpstr>Example: Modeling and Forecasting Trend 3 of 10  </vt:lpstr>
      <vt:lpstr>Example: Modeling and Forecasting Trend 4 of 10  </vt:lpstr>
      <vt:lpstr>Example: Modeling and Forecasting Trend 5 of 10  </vt:lpstr>
      <vt:lpstr>Example: Modeling and Forecasting Trend 6 of 10  </vt:lpstr>
      <vt:lpstr>Example: Modeling and Forecasting Trend 7 of 10  </vt:lpstr>
      <vt:lpstr>Example: Modeling and Forecasting Trend 8 of 10  </vt:lpstr>
      <vt:lpstr>Example: Modeling and Forecasting Trend 9 of 10  </vt:lpstr>
      <vt:lpstr>Example: Modeling and Forecasting Trend 10 of 10  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xiang yang ng</cp:lastModifiedBy>
  <cp:revision>303</cp:revision>
  <dcterms:created xsi:type="dcterms:W3CDTF">2015-04-12T23:11:25Z</dcterms:created>
  <dcterms:modified xsi:type="dcterms:W3CDTF">2018-04-10T19:15:37Z</dcterms:modified>
</cp:coreProperties>
</file>