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3" r:id="rId3"/>
    <p:sldId id="349" r:id="rId4"/>
    <p:sldId id="365" r:id="rId5"/>
    <p:sldId id="366" r:id="rId6"/>
    <p:sldId id="368" r:id="rId7"/>
    <p:sldId id="374" r:id="rId8"/>
    <p:sldId id="375" r:id="rId9"/>
    <p:sldId id="372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1365" autoAdjust="0"/>
  </p:normalViewPr>
  <p:slideViewPr>
    <p:cSldViewPr snapToGrid="0" snapToObjects="1">
      <p:cViewPr varScale="1">
        <p:scale>
          <a:sx n="59" d="100"/>
          <a:sy n="59" d="100"/>
        </p:scale>
        <p:origin x="17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model fits our data if after filtering the trend and seasonality to get the residuals, the </a:t>
            </a:r>
            <a:r>
              <a:rPr lang="en-MY" dirty="0" err="1"/>
              <a:t>acf</a:t>
            </a:r>
            <a:r>
              <a:rPr lang="en-MY" dirty="0"/>
              <a:t> of residuals is very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-Suppose your </a:t>
            </a:r>
            <a:r>
              <a:rPr lang="en-MY" dirty="0" err="1"/>
              <a:t>ets</a:t>
            </a:r>
            <a:r>
              <a:rPr lang="en-MY" dirty="0"/>
              <a:t> shows that the trend seems stochastic rather than deterministic, the plot may not have a trend and only showing the residuals</a:t>
            </a:r>
          </a:p>
          <a:p>
            <a:r>
              <a:rPr lang="en-MY" dirty="0"/>
              <a:t>-to look at how much the noise affects the plot, you could make the numbers of the white noise larger than the amplitude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you take the past lagged shocks, the sum is no longer a white noise since there is correlation between different lags, so it could yield significant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This  example would emphasis the short term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This superposition still conserves the expectation and the variance constant. But the covariance is not 0, which implies that the its not 2</a:t>
            </a:r>
            <a:r>
              <a:rPr lang="en-MY" baseline="30000" dirty="0"/>
              <a:t>nd</a:t>
            </a:r>
            <a:r>
              <a:rPr lang="en-MY" dirty="0"/>
              <a:t> order stationarity</a:t>
            </a:r>
          </a:p>
          <a:p>
            <a:r>
              <a:rPr lang="en-MY" dirty="0"/>
              <a:t>You should use some structure for </a:t>
            </a:r>
            <a:r>
              <a:rPr lang="en-MY" dirty="0" err="1"/>
              <a:t>acf</a:t>
            </a:r>
            <a:r>
              <a:rPr lang="en-MY" dirty="0"/>
              <a:t>, since the </a:t>
            </a:r>
            <a:r>
              <a:rPr lang="en-MY" dirty="0" err="1"/>
              <a:t>cov</a:t>
            </a:r>
            <a:r>
              <a:rPr lang="en-MY" dirty="0"/>
              <a:t> is not 0. But the </a:t>
            </a:r>
            <a:r>
              <a:rPr lang="en-MY" dirty="0" err="1"/>
              <a:t>pacf</a:t>
            </a:r>
            <a:r>
              <a:rPr lang="en-MY" dirty="0"/>
              <a:t> should be flat at 0 since there shouldn’t be any dependence between one period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FBA-0220-8A48-9D9F-B5C387468350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570-EF04-8042-89F6-19C670FBB0C8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8614-B40A-C646-8EE1-47A0D55498F4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D-C472-6C4D-B60B-2DDA3D034454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2F6-2744-FD46-A346-F9F8E213D711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CBD-8F86-9D45-BFF5-F613AE1022E4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8EC-99EA-AF4C-BE33-3FE197666B9D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F680-1B73-2740-A053-F0BD653B6D41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6966-DAF1-014A-BF58-CC5CEB37945E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E936-5607-6D4F-912E-1F68A421A83B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996-6E34-D14E-863A-8A08A295AA4A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70F2-69F1-6A49-A5C5-4E4EA22402CD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df"/><Relationship Id="rId7" Type="http://schemas.openxmlformats.org/officeDocument/2006/relationships/image" Target="../media/image5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df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7.pd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df"/><Relationship Id="rId7" Type="http://schemas.openxmlformats.org/officeDocument/2006/relationships/image" Target="../media/image1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d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df"/><Relationship Id="rId7" Type="http://schemas.openxmlformats.org/officeDocument/2006/relationships/image" Target="../media/image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d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df"/><Relationship Id="rId5" Type="http://schemas.openxmlformats.org/officeDocument/2006/relationships/image" Target="../media/image12.png"/><Relationship Id="rId4" Type="http://schemas.openxmlformats.org/officeDocument/2006/relationships/image" Target="../media/image23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6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3, 4, 5, 8, 10, 11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Chapter 6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 Noise</a:t>
            </a:r>
          </a:p>
          <a:p>
            <a:pPr lvl="1"/>
            <a:r>
              <a:rPr lang="en-US" dirty="0"/>
              <a:t>White Noise Example</a:t>
            </a:r>
          </a:p>
          <a:p>
            <a:r>
              <a:rPr lang="en-US" dirty="0"/>
              <a:t>R Demo</a:t>
            </a:r>
          </a:p>
          <a:p>
            <a:endParaRPr lang="en-US" dirty="0"/>
          </a:p>
          <a:p>
            <a:pPr marL="914400" lvl="1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1865" y="5451123"/>
            <a:ext cx="7992533" cy="624241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Time Series Process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Let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denote the observed series of interest.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rgbClr val="6A5ACD"/>
                </a:solidFill>
              </a:rPr>
              <a:t>White Noise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process with zero mean, constant variance, and no serial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99583" y="2770187"/>
            <a:ext cx="1320800" cy="317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31851" y="3263900"/>
            <a:ext cx="2011680" cy="4883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3080" y="2561325"/>
            <a:ext cx="58454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Where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595959"/>
                </a:solidFill>
              </a:rPr>
              <a:t> (“shock”) is uncorrelated over time.</a:t>
            </a:r>
          </a:p>
          <a:p>
            <a:r>
              <a:rPr lang="en-US" sz="2400" dirty="0">
                <a:solidFill>
                  <a:srgbClr val="595959"/>
                </a:solidFill>
              </a:rPr>
              <a:t> </a:t>
            </a:r>
          </a:p>
          <a:p>
            <a:r>
              <a:rPr lang="en-US" sz="2400" dirty="0">
                <a:solidFill>
                  <a:srgbClr val="595959"/>
                </a:solidFill>
              </a:rPr>
              <a:t>Therefore,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595959"/>
                </a:solidFill>
              </a:rPr>
              <a:t> and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595959"/>
                </a:solidFill>
              </a:rPr>
              <a:t>are </a:t>
            </a:r>
            <a:r>
              <a:rPr lang="en-US" sz="2400" dirty="0">
                <a:solidFill>
                  <a:srgbClr val="6A5ACD"/>
                </a:solidFill>
              </a:rPr>
              <a:t>serially uncorrelated</a:t>
            </a:r>
            <a:r>
              <a:rPr lang="en-US" sz="2400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899583" y="5507040"/>
            <a:ext cx="2834640" cy="48593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5126736" y="5501922"/>
            <a:ext cx="2852928" cy="4870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97865" y="5501922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Gaussian White Noise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serially uncorrelated and normally distributed, and thus, serially independent 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270252" y="2573867"/>
            <a:ext cx="2705100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21" name="Picture 20" descr="wnois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16282" t="23171" r="17894" b="29877"/>
              <a:stretch>
                <a:fillRect/>
              </a:stretch>
            </p:blipFill>
          </mc:Choice>
          <mc:Fallback>
            <p:blipFill>
              <a:blip r:embed="rId6"/>
              <a:srcRect l="16282" t="23171" r="17894" b="29877"/>
              <a:stretch>
                <a:fillRect/>
              </a:stretch>
            </p:blipFill>
          </mc:Fallback>
        </mc:AlternateContent>
        <p:spPr>
          <a:xfrm>
            <a:off x="457200" y="3183467"/>
            <a:ext cx="3488266" cy="32199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6200000">
            <a:off x="-92110" y="4464529"/>
            <a:ext cx="89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9949" y="6290153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24" name="Picture 23" descr="acfwnois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rcRect l="16296" t="26134" r="19158" b="29877"/>
              <a:stretch>
                <a:fillRect/>
              </a:stretch>
            </p:blipFill>
          </mc:Choice>
          <mc:Fallback>
            <p:blipFill>
              <a:blip r:embed="rId8"/>
              <a:srcRect l="16296" t="26134" r="19158" b="29877"/>
              <a:stretch>
                <a:fillRect/>
              </a:stretch>
            </p:blipFill>
          </mc:Fallback>
        </mc:AlternateContent>
        <p:spPr>
          <a:xfrm>
            <a:off x="4453474" y="3386667"/>
            <a:ext cx="3420526" cy="3016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6200000">
            <a:off x="3995968" y="4464529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56821" y="63563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Given:                                 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E(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0 and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var(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σ</a:t>
            </a:r>
            <a:r>
              <a:rPr lang="en-US" sz="28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However, recall that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σ</a:t>
            </a:r>
            <a:r>
              <a:rPr lang="en-US" sz="28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= γ(0)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6339" y="1617133"/>
            <a:ext cx="2578608" cy="44024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1926" y="2813447"/>
            <a:ext cx="2683398" cy="954107"/>
            <a:chOff x="1048747" y="2997201"/>
            <a:chExt cx="2683398" cy="954107"/>
          </a:xfrm>
        </p:grpSpPr>
        <p:sp>
          <p:nvSpPr>
            <p:cNvPr id="15" name="Rectangle 14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rgbClr val="31859C"/>
                  </a:solidFill>
                  <a:latin typeface="Times New Roman"/>
                  <a:cs typeface="Times New Roman"/>
                  <a:sym typeface="Wingdings"/>
                </a:rPr>
                <a:t>γ(k</a:t>
              </a:r>
              <a:r>
                <a:rPr lang="en-US" sz="2800" i="1" dirty="0">
                  <a:solidFill>
                    <a:srgbClr val="31859C"/>
                  </a:solidFill>
                  <a:latin typeface="Times New Roman"/>
                  <a:cs typeface="Times New Roman"/>
                  <a:sym typeface="Wingdings"/>
                </a:rPr>
                <a:t>)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 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9001" y="2997201"/>
              <a:ext cx="145314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σ</a:t>
              </a:r>
              <a:r>
                <a:rPr lang="en-US" sz="2800" i="1" baseline="30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=0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≥ 1</a:t>
              </a:r>
              <a:endParaRPr lang="en-US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1994071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04947" y="2796514"/>
            <a:ext cx="2547733" cy="954107"/>
            <a:chOff x="1048747" y="2997201"/>
            <a:chExt cx="2547733" cy="954107"/>
          </a:xfrm>
        </p:grpSpPr>
        <p:sp>
          <p:nvSpPr>
            <p:cNvPr id="20" name="Rectangle 19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err="1">
                  <a:solidFill>
                    <a:srgbClr val="6A5ACD"/>
                  </a:solidFill>
                  <a:latin typeface="Times New Roman"/>
                  <a:cs typeface="Times New Roman"/>
                  <a:sym typeface="Wingdings"/>
                </a:rPr>
                <a:t>ρ(k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2068" y="2997201"/>
              <a:ext cx="133441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1,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=0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≥ 1</a:t>
              </a:r>
              <a:endParaRPr lang="en-US" dirty="0"/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71399" y="3024205"/>
            <a:ext cx="73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7875" y="3911602"/>
            <a:ext cx="2770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Autocovariance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4947" y="3911602"/>
            <a:ext cx="279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A5ACD"/>
                </a:solidFill>
              </a:rPr>
              <a:t>Autocorrelation Function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35959" y="4610965"/>
            <a:ext cx="2547733" cy="954107"/>
            <a:chOff x="1048747" y="2997201"/>
            <a:chExt cx="2547733" cy="954107"/>
          </a:xfrm>
        </p:grpSpPr>
        <p:sp>
          <p:nvSpPr>
            <p:cNvPr id="38" name="Rectangle 37"/>
            <p:cNvSpPr/>
            <p:nvPr/>
          </p:nvSpPr>
          <p:spPr>
            <a:xfrm>
              <a:off x="1048747" y="3244334"/>
              <a:ext cx="12267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  <a:sym typeface="Wingdings"/>
                </a:rPr>
                <a:t>p(k</a:t>
              </a:r>
              <a:r>
                <a:rPr lang="en-US" sz="28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  <a:sym typeface="Wingdings"/>
                </a:rPr>
                <a:t>) 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2068" y="2997201"/>
              <a:ext cx="133441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1,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=0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≥ 1</a:t>
              </a:r>
              <a:endParaRPr lang="en-US" dirty="0"/>
            </a:p>
          </p:txBody>
        </p:sp>
        <p:sp>
          <p:nvSpPr>
            <p:cNvPr id="40" name="Left Brace 39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65031" y="5692187"/>
            <a:ext cx="349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58ED5"/>
                </a:solidFill>
              </a:rPr>
              <a:t>Partial </a:t>
            </a:r>
            <a:r>
              <a:rPr lang="en-US" sz="2000" dirty="0" err="1">
                <a:solidFill>
                  <a:srgbClr val="558ED5"/>
                </a:solidFill>
              </a:rPr>
              <a:t>Autocovariance</a:t>
            </a:r>
            <a:r>
              <a:rPr lang="en-US" sz="2000" dirty="0">
                <a:solidFill>
                  <a:srgbClr val="558ED5"/>
                </a:solidFill>
              </a:rPr>
              <a:t> 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4947" y="4527844"/>
            <a:ext cx="3657922" cy="193899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1: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solve problems 3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4 from Chapter 7</a:t>
            </a:r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2: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Please review conditional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means and conditional variances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(see e.g., page 122</a:t>
            </a:r>
            <a:r>
              <a:rPr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(Review)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Recall: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Distributed lag of current and past shocks: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Example: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Use a white-noise process to construct a more complex time series: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						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80273" y="2352157"/>
            <a:ext cx="7315200" cy="93980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251495" y="4775731"/>
            <a:ext cx="2882900" cy="1282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480581" y="5198535"/>
            <a:ext cx="2011680" cy="488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Example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(Moving Average)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Suppose you win $1 if a fair coin shows heads and loose $1 if it shows tails.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Denote the outcome on toss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(i.e., for toss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either +$1 or -$1).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want to keep track of your ‘hot streaks’, you can e.g., calculate your average winnings on the last four tosses. For each coin toss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your average payoff on the last four tosses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17613" y="5479526"/>
            <a:ext cx="68453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Example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(Moving Average)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Case 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set e.g.,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¼ for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≤3.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600" dirty="0">
                <a:solidFill>
                  <a:srgbClr val="E46C0A"/>
                </a:solidFill>
              </a:rPr>
              <a:t>Case 2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set e.g.,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6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and all other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=0.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For this case, although the {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} sequence is a white-noise process, the constructed {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} sequence will not be a white-noise process is two or more of the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differ from 0.</a:t>
            </a:r>
          </a:p>
          <a:p>
            <a:pPr lvl="1"/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E[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E[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 0   and  </a:t>
            </a:r>
          </a:p>
          <a:p>
            <a:pPr lvl="1"/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var[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var[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 1.25σ</a:t>
            </a:r>
            <a:r>
              <a:rPr lang="en-US" sz="26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cov(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x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</a:t>
            </a:r>
            <a:r>
              <a:rPr lang="en-US" sz="2600" dirty="0">
                <a:solidFill>
                  <a:srgbClr val="B22222"/>
                </a:solidFill>
                <a:cs typeface="Times New Roman"/>
              </a:rPr>
              <a:t>0.5σ</a:t>
            </a:r>
            <a:r>
              <a:rPr lang="en-US" sz="2600" baseline="30000" dirty="0">
                <a:solidFill>
                  <a:srgbClr val="B22222"/>
                </a:solidFill>
                <a:cs typeface="Times New Roman"/>
              </a:rPr>
              <a:t>2</a:t>
            </a:r>
            <a:r>
              <a:rPr lang="en-US" sz="2600" dirty="0">
                <a:solidFill>
                  <a:srgbClr val="B22222"/>
                </a:solidFill>
                <a:cs typeface="Times New Roman"/>
              </a:rPr>
              <a:t> ≠ 0 </a:t>
            </a:r>
            <a:endParaRPr lang="en-US" sz="2600" dirty="0">
              <a:solidFill>
                <a:srgbClr val="B22222"/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42000" y="4453467"/>
            <a:ext cx="220133" cy="897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2129" y="4518339"/>
            <a:ext cx="283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White-noise conditions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satisfied.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318003" y="5338579"/>
            <a:ext cx="220133" cy="4526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9730" y="5338694"/>
            <a:ext cx="4122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595959"/>
                </a:solidFill>
                <a:sym typeface="Wingdings"/>
              </a:rPr>
              <a:t>{</a:t>
            </a:r>
            <a:r>
              <a:rPr lang="en-US" sz="22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2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200" dirty="0">
                <a:solidFill>
                  <a:srgbClr val="595959"/>
                </a:solidFill>
                <a:sym typeface="Wingdings"/>
              </a:rPr>
              <a:t>} is not a white noise process!</a:t>
            </a:r>
            <a:endParaRPr lang="en-US" sz="2200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195" y="6187020"/>
            <a:ext cx="521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A5ACD"/>
                </a:solidFill>
              </a:rPr>
              <a:t>Note</a:t>
            </a:r>
            <a:r>
              <a:rPr lang="en-US" sz="2200" dirty="0">
                <a:solidFill>
                  <a:srgbClr val="595959"/>
                </a:solidFill>
              </a:rPr>
              <a:t>: Case 2 is known as an </a:t>
            </a:r>
            <a:r>
              <a:rPr lang="en-US" sz="2200" dirty="0">
                <a:solidFill>
                  <a:srgbClr val="E46C0A"/>
                </a:solidFill>
              </a:rPr>
              <a:t>‘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MA(1)’</a:t>
            </a:r>
            <a:r>
              <a:rPr lang="en-US" sz="2200" dirty="0">
                <a:solidFill>
                  <a:srgbClr val="595959"/>
                </a:solidFill>
              </a:rPr>
              <a:t>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Estimation and Inference </a:t>
            </a:r>
            <a:r>
              <a:rPr lang="en-US" sz="1400" dirty="0">
                <a:solidFill>
                  <a:srgbClr val="558ED5"/>
                </a:solidFill>
              </a:rPr>
              <a:t>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can we assess whether a series is reasonably approximated as white noise?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If the series is white noise, then for large samples:</a:t>
            </a:r>
          </a:p>
          <a:p>
            <a:pPr lvl="2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20195" y="4379903"/>
            <a:ext cx="2578608" cy="83708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74699" y="5698058"/>
            <a:ext cx="2816352" cy="444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rot="5400000">
            <a:off x="1381363" y="5364389"/>
            <a:ext cx="498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64637" y="5732714"/>
            <a:ext cx="4146251" cy="575633"/>
            <a:chOff x="3764637" y="5732714"/>
            <a:chExt cx="4146251" cy="575633"/>
          </a:xfrm>
        </p:grpSpPr>
        <p:pic>
          <p:nvPicPr>
            <p:cNvPr id="23" name="Picture 22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853488" y="5732714"/>
              <a:ext cx="2057400" cy="452413"/>
            </a:xfrm>
            <a:prstGeom prst="rect">
              <a:avLst/>
            </a:prstGeom>
            <a:solidFill>
              <a:srgbClr val="FFFF00">
                <a:alpha val="23000"/>
              </a:srgb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3798503" y="5926668"/>
              <a:ext cx="1851789" cy="12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64637" y="593901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Square both sides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79972" y="4367460"/>
            <a:ext cx="5428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The sample autocorrelations are unbiased </a:t>
            </a:r>
          </a:p>
          <a:p>
            <a:r>
              <a:rPr lang="en-US" sz="2400" dirty="0">
                <a:solidFill>
                  <a:srgbClr val="595959"/>
                </a:solidFill>
              </a:rPr>
              <a:t>estimators of the true autocorrelations. 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3332669" y="4367460"/>
            <a:ext cx="400125" cy="9172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17223</TotalTime>
  <Words>778</Words>
  <Application>Microsoft Office PowerPoint</Application>
  <PresentationFormat>On-screen Show (4:3)</PresentationFormat>
  <Paragraphs>111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</vt:lpstr>
      <vt:lpstr>White Noise 1 of 3  </vt:lpstr>
      <vt:lpstr>White Noise 2 of 3  </vt:lpstr>
      <vt:lpstr>White Noise 3 of 3  </vt:lpstr>
      <vt:lpstr>The Lag Operator (Review)   </vt:lpstr>
      <vt:lpstr>White Noise Example (Moving Average)</vt:lpstr>
      <vt:lpstr>White Noise Example (Moving Average)</vt:lpstr>
      <vt:lpstr>Estimation and Inference 2 of 3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388</cp:revision>
  <dcterms:created xsi:type="dcterms:W3CDTF">2015-04-19T21:06:48Z</dcterms:created>
  <dcterms:modified xsi:type="dcterms:W3CDTF">2018-04-17T22:21:08Z</dcterms:modified>
</cp:coreProperties>
</file>