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97" r:id="rId4"/>
    <p:sldId id="399" r:id="rId5"/>
    <p:sldId id="285" r:id="rId6"/>
    <p:sldId id="398" r:id="rId7"/>
    <p:sldId id="400" r:id="rId8"/>
    <p:sldId id="402" r:id="rId9"/>
    <p:sldId id="403" r:id="rId10"/>
    <p:sldId id="404" r:id="rId11"/>
    <p:sldId id="409" r:id="rId12"/>
    <p:sldId id="405" r:id="rId13"/>
    <p:sldId id="406" r:id="rId14"/>
    <p:sldId id="407" r:id="rId15"/>
    <p:sldId id="408" r:id="rId16"/>
    <p:sldId id="410" r:id="rId17"/>
    <p:sldId id="411" r:id="rId18"/>
    <p:sldId id="412" r:id="rId19"/>
    <p:sldId id="4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20" autoAdjust="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9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df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5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df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60.pdf"/><Relationship Id="rId4" Type="http://schemas.openxmlformats.org/officeDocument/2006/relationships/image" Target="../media/image54.pdf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2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4.pd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df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6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df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74.pdf"/><Relationship Id="rId4" Type="http://schemas.openxmlformats.org/officeDocument/2006/relationships/image" Target="../media/image68.pdf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df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7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df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image" Target="../media/image84.pdf"/><Relationship Id="rId4" Type="http://schemas.openxmlformats.org/officeDocument/2006/relationships/image" Target="../media/image78.pdf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reasury.govt.nz/publications/research-policy/wp/2013/13-02/twp13-02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treasury.govt.nz/publications/research-policy/wp/2013/13-02/twp13-0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reasury.govt.nz/publications/research-policy/wp/2013/13-02/twp13-02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d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df"/><Relationship Id="rId5" Type="http://schemas.openxmlformats.org/officeDocument/2006/relationships/image" Target="../media/image2.png"/><Relationship Id="rId4" Type="http://schemas.openxmlformats.org/officeDocument/2006/relationships/image" Target="../media/image3.pdf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df"/><Relationship Id="rId13" Type="http://schemas.openxmlformats.org/officeDocument/2006/relationships/image" Target="../media/image10.png"/><Relationship Id="rId18" Type="http://schemas.openxmlformats.org/officeDocument/2006/relationships/image" Target="../media/image25.pdf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9.pdf"/><Relationship Id="rId17" Type="http://schemas.openxmlformats.org/officeDocument/2006/relationships/image" Target="../media/image12.png"/><Relationship Id="rId2" Type="http://schemas.openxmlformats.org/officeDocument/2006/relationships/image" Target="../media/image9.pdf"/><Relationship Id="rId16" Type="http://schemas.openxmlformats.org/officeDocument/2006/relationships/image" Target="../media/image23.pdf"/><Relationship Id="rId20" Type="http://schemas.openxmlformats.org/officeDocument/2006/relationships/image" Target="../media/image2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df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7.pdf"/><Relationship Id="rId19" Type="http://schemas.openxmlformats.org/officeDocument/2006/relationships/image" Target="../media/image13.png"/><Relationship Id="rId4" Type="http://schemas.openxmlformats.org/officeDocument/2006/relationships/image" Target="../media/image11.pdf"/><Relationship Id="rId9" Type="http://schemas.openxmlformats.org/officeDocument/2006/relationships/image" Target="../media/image8.png"/><Relationship Id="rId14" Type="http://schemas.openxmlformats.org/officeDocument/2006/relationships/image" Target="../media/image2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df"/><Relationship Id="rId5" Type="http://schemas.openxmlformats.org/officeDocument/2006/relationships/image" Target="../media/image16.png"/><Relationship Id="rId4" Type="http://schemas.openxmlformats.org/officeDocument/2006/relationships/image" Target="../media/image3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5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9.pd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d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5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df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47.pdf"/><Relationship Id="rId4" Type="http://schemas.openxmlformats.org/officeDocument/2006/relationships/image" Target="../media/image41.pd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11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Forecasting with Regression </a:t>
            </a:r>
            <a:r>
              <a:rPr lang="en-US" sz="4571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Lagged Dependent Variables</a:t>
            </a:r>
            <a:b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ARMA Disturbances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 lnSpcReduction="10000"/>
          </a:bodyPr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distributed lagged regressions with lagged dependent variables or ARMA Disturbances, are both special cases of </a:t>
            </a:r>
            <a:r>
              <a:rPr lang="en-US" sz="2800" dirty="0">
                <a:solidFill>
                  <a:srgbClr val="6A5ACD"/>
                </a:solidFill>
              </a:rPr>
              <a:t>Transfer Function Models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	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rgbClr val="6A5ACD"/>
                </a:solidFill>
              </a:rPr>
              <a:t>Transfer Function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that ARMA models are a special case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A(L)=0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88821" y="3771902"/>
            <a:ext cx="3877056" cy="918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Transfer Function Models</a:t>
            </a:r>
          </a:p>
        </p:txBody>
      </p:sp>
      <p:pic>
        <p:nvPicPr>
          <p:cNvPr id="5" name="Content Placeholder 4" descr="Screen Shot 2014-03-03 at 10.30.29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969" r="-4500" b="445"/>
          <a:stretch>
            <a:fillRect/>
          </a:stretch>
        </p:blipFill>
        <p:spPr>
          <a:xfrm>
            <a:off x="694272" y="1363138"/>
            <a:ext cx="7406640" cy="5347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Vector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Autoregressions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(VAR)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154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6A5ACD"/>
                </a:solidFill>
              </a:rPr>
              <a:t>VAR(p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An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-variable vector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order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We estimate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equations. In each equation, we regress the relevant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l.h.s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 on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lags of itself, and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lags of every other variable.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Vector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allow for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cross-variable dynamics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</a:t>
            </a:r>
          </a:p>
          <a:p>
            <a:r>
              <a:rPr lang="en-US" sz="2800" dirty="0">
                <a:solidFill>
                  <a:srgbClr val="E46C0A"/>
                </a:solidFill>
              </a:rPr>
              <a:t>Example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Two variables 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VAR(1).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6374" y="4605886"/>
            <a:ext cx="5294376" cy="3227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69441" y="5096427"/>
            <a:ext cx="5294376" cy="322706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95855" y="4605886"/>
            <a:ext cx="237066" cy="813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32921" y="5676105"/>
            <a:ext cx="2395728" cy="37545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035575" y="6119288"/>
            <a:ext cx="2395728" cy="375451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>
            <a:off x="795855" y="5661865"/>
            <a:ext cx="237066" cy="813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5550" y="5722214"/>
            <a:ext cx="73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679423" y="5829232"/>
            <a:ext cx="2926080" cy="3769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(VMA) and Variance Decompositions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Impulse-Response Functions (</a:t>
            </a:r>
            <a:r>
              <a:rPr lang="en-US" sz="2800" dirty="0" err="1">
                <a:solidFill>
                  <a:srgbClr val="6A5ACD"/>
                </a:solidFill>
              </a:rPr>
              <a:t>IRFs</a:t>
            </a:r>
            <a:r>
              <a:rPr lang="en-US" sz="2800" dirty="0">
                <a:solidFill>
                  <a:srgbClr val="6A5ACD"/>
                </a:solidFill>
              </a:rPr>
              <a:t>):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how the economy reacts over time to exogenous impulses, which economists usually call 'shocks', and are often modeled in the context of a vector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rgbClr val="E46C0A"/>
                </a:solidFill>
              </a:rPr>
              <a:t>Strategy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 the MA representation, we can normalize the coefficients of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values different form unity.	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’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MA, however, we can try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σ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instead.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8008" y="5543015"/>
            <a:ext cx="5760720" cy="44576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62319" y="6153679"/>
            <a:ext cx="2221992" cy="3851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3067" y="5384800"/>
            <a:ext cx="6519333" cy="120482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(VMA) and Variance Decompositions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For the multivariate case: </a:t>
            </a:r>
            <a:r>
              <a:rPr lang="en-US" sz="2800" dirty="0">
                <a:solidFill>
                  <a:srgbClr val="595959"/>
                </a:solidFill>
              </a:rPr>
              <a:t>How does a unit shock to </a:t>
            </a:r>
            <a:r>
              <a:rPr lang="en-US" sz="2800" dirty="0" err="1">
                <a:solidFill>
                  <a:srgbClr val="595959"/>
                </a:solidFill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affect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j</a:t>
            </a:r>
            <a:r>
              <a:rPr lang="en-US" sz="2800" dirty="0">
                <a:solidFill>
                  <a:srgbClr val="595959"/>
                </a:solidFill>
              </a:rPr>
              <a:t>, now and in the future, for all combinations of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and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j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595959"/>
                </a:solidFill>
              </a:rPr>
              <a:t>? </a:t>
            </a:r>
          </a:p>
          <a:p>
            <a:r>
              <a:rPr lang="en-US" sz="2800" dirty="0">
                <a:solidFill>
                  <a:srgbClr val="595959"/>
                </a:solidFill>
              </a:rPr>
              <a:t>For the VAR(1) </a:t>
            </a:r>
            <a:r>
              <a:rPr lang="en-US" sz="2800" dirty="0" err="1">
                <a:solidFill>
                  <a:srgbClr val="595959"/>
                </a:solidFill>
              </a:rPr>
              <a:t>bivariate</a:t>
            </a:r>
            <a:r>
              <a:rPr lang="en-US" sz="2800" dirty="0">
                <a:solidFill>
                  <a:srgbClr val="595959"/>
                </a:solidFill>
              </a:rPr>
              <a:t> case, assuming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is ordered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65834" y="5731123"/>
            <a:ext cx="2231136" cy="38685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65834" y="6273301"/>
            <a:ext cx="2231136" cy="38685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61308" y="5887075"/>
            <a:ext cx="2130552" cy="36929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54648" y="4134635"/>
            <a:ext cx="6272784" cy="4522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39902" y="4743455"/>
            <a:ext cx="7406640" cy="4371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4438" y="4016104"/>
            <a:ext cx="7626765" cy="142715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8514" y="5731123"/>
            <a:ext cx="6272784" cy="92902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and Variance Decompositions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Algorithm (for the </a:t>
            </a:r>
            <a:r>
              <a:rPr lang="en-US" sz="2800" dirty="0" err="1">
                <a:solidFill>
                  <a:srgbClr val="6A5ACD"/>
                </a:solidFill>
              </a:rPr>
              <a:t>bivariate</a:t>
            </a:r>
            <a:r>
              <a:rPr lang="en-US" sz="2800" dirty="0">
                <a:solidFill>
                  <a:srgbClr val="6A5ACD"/>
                </a:solidFill>
              </a:rPr>
              <a:t> case):</a:t>
            </a:r>
          </a:p>
          <a:p>
            <a:r>
              <a:rPr lang="en-US" sz="2800" dirty="0">
                <a:solidFill>
                  <a:srgbClr val="595959"/>
                </a:solidFill>
              </a:rPr>
              <a:t>Normalize the system for e.g.,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11528" y="2967564"/>
            <a:ext cx="2377440" cy="447769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98440" y="3814764"/>
            <a:ext cx="2377440" cy="44776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94090" y="4677303"/>
            <a:ext cx="2377440" cy="44776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494626" y="5507567"/>
            <a:ext cx="2377440" cy="4477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10264" y="6136221"/>
            <a:ext cx="556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400" dirty="0">
                <a:solidFill>
                  <a:srgbClr val="595959"/>
                </a:solidFill>
              </a:rPr>
              <a:t>: </a:t>
            </a:r>
            <a:r>
              <a:rPr lang="en-US" sz="2800" dirty="0">
                <a:solidFill>
                  <a:srgbClr val="595959"/>
                </a:solidFill>
              </a:rPr>
              <a:t>{</a:t>
            </a:r>
            <a:r>
              <a:rPr lang="en-US" sz="2400" dirty="0">
                <a:solidFill>
                  <a:srgbClr val="595959"/>
                </a:solidFill>
              </a:rPr>
              <a:t>        </a:t>
            </a:r>
            <a:r>
              <a:rPr lang="en-US" sz="2800" dirty="0">
                <a:solidFill>
                  <a:srgbClr val="595959"/>
                </a:solidFill>
              </a:rPr>
              <a:t>}</a:t>
            </a:r>
            <a:r>
              <a:rPr lang="en-US" sz="2400" dirty="0">
                <a:solidFill>
                  <a:srgbClr val="595959"/>
                </a:solidFill>
              </a:rPr>
              <a:t> = Impulse Response Functions</a:t>
            </a: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786060" y="6187544"/>
            <a:ext cx="365760" cy="477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Screen Shot 2014-03-03 at 2.00.16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5266" r="47325" b="-4514"/>
          <a:stretch>
            <a:fillRect/>
          </a:stretch>
        </p:blipFill>
        <p:spPr>
          <a:xfrm>
            <a:off x="1117598" y="1349906"/>
            <a:ext cx="6163056" cy="4501919"/>
          </a:xfrm>
        </p:spPr>
      </p:pic>
      <p:sp>
        <p:nvSpPr>
          <p:cNvPr id="8" name="TextBox 7"/>
          <p:cNvSpPr txBox="1"/>
          <p:nvPr/>
        </p:nvSpPr>
        <p:spPr>
          <a:xfrm>
            <a:off x="1205273" y="5851825"/>
            <a:ext cx="6619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government spending shock is highly persistent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turns insignificant after 2.5 years.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 </a:t>
            </a:r>
            <a:endParaRPr lang="en-US" sz="1400" dirty="0"/>
          </a:p>
        </p:txBody>
      </p:sp>
      <p:pic>
        <p:nvPicPr>
          <p:cNvPr id="5" name="Content Placeholder 4" descr="Screen Shot 2014-03-03 at 2.01.26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9606" r="50823" b="-8177"/>
          <a:stretch>
            <a:fillRect/>
          </a:stretch>
        </p:blipFill>
        <p:spPr>
          <a:xfrm>
            <a:off x="1388532" y="1055544"/>
            <a:ext cx="5879592" cy="46249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53" y="5680501"/>
            <a:ext cx="826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GDP response turns slightly negative after 2 years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due to the persistently higher level of real interest rates.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57152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95959"/>
                </a:solidFill>
              </a:rPr>
              <a:t>Net taxes respond positively to the spending increase with the response peaking in the second quarter.</a:t>
            </a:r>
          </a:p>
        </p:txBody>
      </p:sp>
      <p:pic>
        <p:nvPicPr>
          <p:cNvPr id="7" name="Content Placeholder 6" descr="Screen Shot 2014-03-03 at 2.00.16 PM.png"/>
          <p:cNvPicPr>
            <a:picLocks noChangeAspect="1"/>
          </p:cNvPicPr>
          <p:nvPr/>
        </p:nvPicPr>
        <p:blipFill>
          <a:blip r:embed="rId3"/>
          <a:srcRect l="52263" t="6014" b="-4514"/>
          <a:stretch>
            <a:fillRect/>
          </a:stretch>
        </p:blipFill>
        <p:spPr>
          <a:xfrm>
            <a:off x="1744132" y="1676403"/>
            <a:ext cx="5577840" cy="40339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11: 2, 3, 5, 6, 8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Conditional Forecasting Models and Scenario Analysis</a:t>
            </a:r>
          </a:p>
          <a:p>
            <a:r>
              <a:rPr lang="en-US" sz="3680" dirty="0"/>
              <a:t>Uncertainties in Confidence Intervals for Conditional Forecasts </a:t>
            </a:r>
          </a:p>
          <a:p>
            <a:r>
              <a:rPr lang="en-US" sz="3680" dirty="0"/>
              <a:t>Unconditional </a:t>
            </a:r>
            <a:r>
              <a:rPr lang="en-US" sz="3600" dirty="0"/>
              <a:t>Forecasting Models</a:t>
            </a:r>
          </a:p>
          <a:p>
            <a:r>
              <a:rPr lang="en-US" sz="3600" dirty="0"/>
              <a:t>Lags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Polynomial Distributed</a:t>
            </a:r>
          </a:p>
          <a:p>
            <a:pPr lvl="1"/>
            <a:r>
              <a:rPr lang="en-US" dirty="0"/>
              <a:t>Rational Distributed</a:t>
            </a:r>
          </a:p>
          <a:p>
            <a:r>
              <a:rPr lang="en-US" dirty="0"/>
              <a:t>Regressions with</a:t>
            </a:r>
          </a:p>
          <a:p>
            <a:pPr lvl="1"/>
            <a:r>
              <a:rPr lang="en-US" dirty="0"/>
              <a:t>Lagged Dependent Variables</a:t>
            </a:r>
          </a:p>
          <a:p>
            <a:pPr lvl="1"/>
            <a:r>
              <a:rPr lang="en-US" dirty="0"/>
              <a:t>ARMA Disturbances</a:t>
            </a:r>
          </a:p>
          <a:p>
            <a:pPr lvl="1"/>
            <a:r>
              <a:rPr lang="en-US" dirty="0"/>
              <a:t>Transfer Function Models</a:t>
            </a:r>
          </a:p>
          <a:p>
            <a:r>
              <a:rPr lang="en-US" dirty="0"/>
              <a:t>Vector </a:t>
            </a:r>
            <a:r>
              <a:rPr lang="en-US" dirty="0" err="1"/>
              <a:t>Autoregressions</a:t>
            </a:r>
            <a:r>
              <a:rPr lang="en-US" dirty="0"/>
              <a:t> (VAR)</a:t>
            </a:r>
          </a:p>
          <a:p>
            <a:r>
              <a:rPr lang="en-US" dirty="0"/>
              <a:t>Predicative Causality</a:t>
            </a:r>
          </a:p>
          <a:p>
            <a:r>
              <a:rPr lang="en-US" dirty="0"/>
              <a:t>Impulse-Response Functions and Variance Decomposition</a:t>
            </a:r>
          </a:p>
          <a:p>
            <a:r>
              <a:rPr lang="en-US" dirty="0"/>
              <a:t>R Example</a:t>
            </a:r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Regression Models (a.k.a. Causal or Explanatory Models):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Example, consider a linear model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								 and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rgbClr val="6A5ACD"/>
                </a:solidFill>
              </a:rPr>
              <a:t>Conditional Forecasting Model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Model used for forecasting e.g.,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conditioned on other variables.</a:t>
            </a:r>
          </a:p>
          <a:p>
            <a:r>
              <a:rPr lang="en-US" sz="2400" dirty="0">
                <a:solidFill>
                  <a:srgbClr val="6A5ACD"/>
                </a:solidFill>
              </a:rPr>
              <a:t>Scenario Analysis (or Contingency Analysis)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Forecast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on an assumed future value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Let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*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value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65189" y="2438407"/>
            <a:ext cx="37846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94961" y="2411642"/>
            <a:ext cx="2834640" cy="462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4891" y="3043770"/>
            <a:ext cx="2710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31859C"/>
                </a:solidFill>
              </a:rPr>
              <a:t>Exogenous or</a:t>
            </a:r>
          </a:p>
          <a:p>
            <a:pPr algn="ctr"/>
            <a:r>
              <a:rPr lang="en-US" sz="2200" dirty="0">
                <a:solidFill>
                  <a:srgbClr val="31859C"/>
                </a:solidFill>
              </a:rPr>
              <a:t> Explanatory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14" y="3028275"/>
            <a:ext cx="1594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Endogenous </a:t>
            </a:r>
          </a:p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Variable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908315" y="2753525"/>
            <a:ext cx="291042" cy="44502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3087102" y="1565751"/>
            <a:ext cx="291042" cy="283433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97457" y="5852615"/>
            <a:ext cx="4434840" cy="41044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596132" y="5886634"/>
            <a:ext cx="2633472" cy="3594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3591" y="6229195"/>
            <a:ext cx="445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1859C"/>
                </a:solidFill>
              </a:rPr>
              <a:t> (</a:t>
            </a:r>
            <a:r>
              <a:rPr lang="en-US" sz="2000" i="1" dirty="0" err="1">
                <a:solidFill>
                  <a:srgbClr val="31859C"/>
                </a:solidFill>
                <a:latin typeface="Times New Roman"/>
                <a:cs typeface="Times New Roman"/>
              </a:rPr>
              <a:t>h</a:t>
            </a:r>
            <a:r>
              <a:rPr lang="en-US" sz="2000" dirty="0">
                <a:solidFill>
                  <a:srgbClr val="31859C"/>
                </a:solidFill>
              </a:rPr>
              <a:t>-step-ahead conditional forecast for </a:t>
            </a:r>
            <a:r>
              <a:rPr lang="en-US" sz="2000" i="1" dirty="0" err="1">
                <a:solidFill>
                  <a:srgbClr val="31859C"/>
                </a:solidFill>
                <a:latin typeface="Times New Roman"/>
                <a:cs typeface="Times New Roman"/>
              </a:rPr>
              <a:t>y</a:t>
            </a:r>
            <a:r>
              <a:rPr lang="en-US" sz="2000" dirty="0">
                <a:solidFill>
                  <a:srgbClr val="31859C"/>
                </a:solidFill>
                <a:cs typeface="Times New Roman"/>
              </a:rPr>
              <a:t>)</a:t>
            </a:r>
            <a:endParaRPr lang="en-US" sz="2200" i="1" dirty="0">
              <a:solidFill>
                <a:srgbClr val="31859C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0296" y="6224027"/>
            <a:ext cx="334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1859C"/>
                </a:solidFill>
              </a:rPr>
              <a:t> (conditional density forecast</a:t>
            </a:r>
            <a:r>
              <a:rPr lang="en-US" sz="2000" dirty="0">
                <a:solidFill>
                  <a:srgbClr val="31859C"/>
                </a:solidFill>
                <a:cs typeface="Times New Roman"/>
              </a:rPr>
              <a:t>)</a:t>
            </a:r>
            <a:endParaRPr lang="en-US" sz="2200" i="1" dirty="0">
              <a:solidFill>
                <a:srgbClr val="31859C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Uncertainties in Confidence Intervals for Conditional Forecasts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Forecasts are subject to error. In the case of scenario forecasts, we can identify at least 3:</a:t>
            </a:r>
          </a:p>
          <a:p>
            <a:pPr lvl="1"/>
            <a:r>
              <a:rPr lang="en-US" dirty="0">
                <a:solidFill>
                  <a:srgbClr val="6A5ACD"/>
                </a:solidFill>
              </a:rPr>
              <a:t>Specification Uncertainty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model simplifications.</a:t>
            </a:r>
          </a:p>
          <a:p>
            <a:pPr lvl="1"/>
            <a:r>
              <a:rPr lang="en-US" dirty="0">
                <a:solidFill>
                  <a:srgbClr val="6A5ACD"/>
                </a:solidFill>
              </a:rPr>
              <a:t>Innovation Uncertainty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unknown future innovations when the forecast is made.</a:t>
            </a:r>
          </a:p>
          <a:p>
            <a:pPr lvl="1"/>
            <a:r>
              <a:rPr lang="en-US" dirty="0">
                <a:solidFill>
                  <a:srgbClr val="6A5ACD"/>
                </a:solidFill>
              </a:rPr>
              <a:t>Parameter Uncertainty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estimation of the model coefficients.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case of the conditional forecasting model, we can quantify the innovation and parameter uncertainties.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Uncertainties in Confidence Intervals for Conditional Forecasts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Linear model:                                    where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zero mean. Want to predict               at                                 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23419" y="1667932"/>
            <a:ext cx="2212848" cy="35972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9110" y="2590813"/>
            <a:ext cx="3712464" cy="42428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19019" y="2478212"/>
            <a:ext cx="3703320" cy="51995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56826" y="3202588"/>
            <a:ext cx="7863840" cy="45872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110821" y="3820495"/>
            <a:ext cx="4407408" cy="43984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447193" y="3661312"/>
            <a:ext cx="2459736" cy="85212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855873" y="4564236"/>
            <a:ext cx="4718304" cy="863544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683241" y="2010725"/>
            <a:ext cx="2103120" cy="392448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364903" y="2083348"/>
            <a:ext cx="786384" cy="26902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51703" y="2810942"/>
            <a:ext cx="6585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7370" y="3471174"/>
            <a:ext cx="510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2832" y="4055969"/>
            <a:ext cx="510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3241" y="3798679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1236" y="5292316"/>
            <a:ext cx="883451" cy="3004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45627" y="5861464"/>
            <a:ext cx="2242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Density Forecast</a:t>
            </a: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2131889" y="5603553"/>
            <a:ext cx="4306824" cy="85977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Unconditional Forecasting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A5ACD"/>
                </a:solidFill>
              </a:rPr>
              <a:t>Forecasting the right-hand-side Variables Problem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get an optimal unconditional point forecast for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we need to insert the optimal point forecast,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r>
              <a:rPr lang="en-US" sz="2600" dirty="0">
                <a:solidFill>
                  <a:srgbClr val="6A5ACD"/>
                </a:solidFill>
              </a:rPr>
              <a:t>Unconditional Forecast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A Solution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Fit an autoregressive model to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forecast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(i.e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.,              ), and then use the forecast of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forecast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Better Solution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Estimate all the parameters simultaneously by regressing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t-h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t-h-1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…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forecast e.g., 1-step-ahead using the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16922" y="2980269"/>
            <a:ext cx="3374136" cy="318816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5690806" y="1745058"/>
            <a:ext cx="192502" cy="340800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753" y="3392910"/>
            <a:ext cx="262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B22222"/>
                </a:solidFill>
              </a:rPr>
              <a:t>Model for </a:t>
            </a:r>
            <a:r>
              <a:rPr lang="en-US" sz="22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sz="22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B22222"/>
                </a:solidFill>
              </a:rPr>
              <a:t>not for </a:t>
            </a:r>
            <a:r>
              <a:rPr lang="en-US" sz="22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rgbClr val="B22222"/>
                </a:solidFill>
              </a:rPr>
              <a:t>.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4425594"/>
            <a:ext cx="1005840" cy="20840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419872" y="6151561"/>
            <a:ext cx="3182112" cy="343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Lags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375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generalize the forecasting model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to the </a:t>
            </a:r>
            <a:r>
              <a:rPr lang="en-US" sz="2400" dirty="0">
                <a:solidFill>
                  <a:srgbClr val="6A5ACD"/>
                </a:solidFill>
              </a:rPr>
              <a:t>Distributed Lag Model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model,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depends on a distributed lag of past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      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400" dirty="0">
                <a:solidFill>
                  <a:srgbClr val="6A5ACD"/>
                </a:solidFill>
              </a:rPr>
              <a:t>lag weights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their pattern is the </a:t>
            </a:r>
            <a:r>
              <a:rPr lang="en-US" sz="2400" dirty="0">
                <a:solidFill>
                  <a:srgbClr val="6A5ACD"/>
                </a:solidFill>
              </a:rPr>
              <a:t>lagged distribution.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number of lags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rgbClr val="6A5ACD"/>
                </a:solidFill>
              </a:rPr>
              <a:t>Polynomial Distributed Lags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too large, we can instead use a low order polynomial lag distribution. The benefits are that you can improve your forecasting performance with a sophistically simple model (considerably fewer parameters than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endParaRPr lang="en-US" sz="2400" dirty="0">
              <a:solidFill>
                <a:srgbClr val="6A5ACD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31405" y="1684865"/>
            <a:ext cx="2907792" cy="31385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97944" y="2088201"/>
            <a:ext cx="3182112" cy="887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Lags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Rational Distributed Lags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Promote smoothness  in the lag distribution but are less restrictive than the low-order-polynomial. For example, if A(L) an B(L) are low-order polynomials in the lag operator, then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</a:t>
            </a:r>
            <a:endParaRPr lang="en-US" sz="2800" dirty="0">
              <a:solidFill>
                <a:srgbClr val="6A5ACD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7697" y="3415771"/>
            <a:ext cx="2889504" cy="916964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52171" y="4815950"/>
            <a:ext cx="4535424" cy="39765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4586382" y="3236831"/>
            <a:ext cx="440259" cy="44748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84321" y="5682224"/>
            <a:ext cx="479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Both, lags of 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are now present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Lagged Dependent Variables</a:t>
            </a:r>
            <a:b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ARMA Disturbances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								, we left out the past of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better model: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 model: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88611" y="1942561"/>
            <a:ext cx="3182112" cy="88764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66504" y="2762470"/>
            <a:ext cx="5056632" cy="994045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5588445" y="1265244"/>
            <a:ext cx="440259" cy="508414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21087" y="3930634"/>
            <a:ext cx="5448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Distributed Lag Regression model with</a:t>
            </a:r>
          </a:p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Lagged dependent variables.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698349" y="4660033"/>
            <a:ext cx="3675888" cy="101734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076750" y="5673932"/>
            <a:ext cx="1378743" cy="614364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40308" y="6194272"/>
            <a:ext cx="2286000" cy="391888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 rot="5400000">
            <a:off x="5350029" y="3889174"/>
            <a:ext cx="440259" cy="374362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58152" y="5952034"/>
            <a:ext cx="4148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Distributed Lag Regression model with ARMA disturbances.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22018</TotalTime>
  <Words>832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Regression Model</vt:lpstr>
      <vt:lpstr>Uncertainties in Confidence Intervals for Conditional Forecasts 1 of 2</vt:lpstr>
      <vt:lpstr>Uncertainties in Confidence Intervals for Conditional Forecasts 2 of 2</vt:lpstr>
      <vt:lpstr>Unconditional Forecasting Models</vt:lpstr>
      <vt:lpstr>Distributed Lags 1 of 2</vt:lpstr>
      <vt:lpstr>Distributed Lags 2 of 2</vt:lpstr>
      <vt:lpstr>Regressions with Lagged Dependent Variables Regressions with ARMA Disturbances</vt:lpstr>
      <vt:lpstr>Regressions with Lagged Dependent Variables Regressions with ARMA Disturbances</vt:lpstr>
      <vt:lpstr>Transfer Function Models</vt:lpstr>
      <vt:lpstr>Vector Autoregressions (VAR)</vt:lpstr>
      <vt:lpstr>Impulse-Response Functions (VMA) and Variance Decompositions 1 of 3</vt:lpstr>
      <vt:lpstr>Impulse-Response Functions (VMA) and Variance Decompositions 2 of 3</vt:lpstr>
      <vt:lpstr>Impulse-Response Functions and Variance Decompositions 3 of 3</vt:lpstr>
      <vt:lpstr>IRF: Response to a positive spending shock (article link) 1 of 3 </vt:lpstr>
      <vt:lpstr>IRF: Response to a positive spending shock (article link) 2 of 3 </vt:lpstr>
      <vt:lpstr>IRF: Response to a positive spending shock (article link) 3 of 3 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518</cp:revision>
  <dcterms:created xsi:type="dcterms:W3CDTF">2015-05-12T01:16:02Z</dcterms:created>
  <dcterms:modified xsi:type="dcterms:W3CDTF">2018-05-19T06:26:21Z</dcterms:modified>
</cp:coreProperties>
</file>