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7" r:id="rId18"/>
    <p:sldId id="418" r:id="rId19"/>
    <p:sldId id="419" r:id="rId20"/>
    <p:sldId id="40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  <a:srgbClr val="6A5ACD"/>
    <a:srgbClr val="006400"/>
    <a:srgbClr val="9932CC"/>
    <a:srgbClr val="B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87547" autoAdjust="0"/>
  </p:normalViewPr>
  <p:slideViewPr>
    <p:cSldViewPr snapToGrid="0" snapToObjects="1">
      <p:cViewPr varScale="1">
        <p:scale>
          <a:sx n="76" d="100"/>
          <a:sy n="76" d="100"/>
        </p:scale>
        <p:origin x="164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If we do not know if there is a drift or not, we could do a t test on the coefficients of t and phi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4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If you have a time series data, first you can run </a:t>
            </a:r>
            <a:r>
              <a:rPr lang="en-MY" dirty="0" err="1"/>
              <a:t>tsdisplay</a:t>
            </a:r>
            <a:r>
              <a:rPr lang="en-MY" dirty="0"/>
              <a:t> to understand the ACF and the PACF. And then you can take the Dicky-Fuller test to see if it is a random walk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9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We add another term to note the signs of the difference. That term is also updated from its previous calculations.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2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7F51-39F7-DD4E-96F0-78F5CCABEC3A}" type="datetime1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56F4-A957-5E4A-9F66-1D06389BDA73}" type="datetime1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7EAD-361E-C640-997A-6CA1BA5425F0}" type="datetime1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903-2C7B-3249-A855-B6B6C7BB529D}" type="datetime1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A2B4-D14D-9A4F-A397-033FE4EC2399}" type="datetime1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8BE9-DC16-B043-BCD1-CBC9BCEFC3E4}" type="datetime1">
              <a:rPr lang="en-US" smtClean="0"/>
              <a:pPr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26C-5BB3-EA40-979A-8ABC80A01E47}" type="datetime1">
              <a:rPr lang="en-US" smtClean="0"/>
              <a:pPr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CB9B-C3B6-114F-84EC-A8D32B0F23FE}" type="datetime1">
              <a:rPr lang="en-US" smtClean="0"/>
              <a:pPr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7D8A-41AD-7B49-B578-42C6A10D78E6}" type="datetime1">
              <a:rPr lang="en-US" smtClean="0"/>
              <a:pPr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313D-4717-FC43-BA23-0FDF77E34F04}" type="datetime1">
              <a:rPr lang="en-US" smtClean="0"/>
              <a:pPr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E1C4-EA7E-9240-B846-D74492E8B58D}" type="datetime1">
              <a:rPr lang="en-US" smtClean="0"/>
              <a:pPr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8EA18-79D6-A845-B1D8-97F67824C5BD}" type="datetime1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d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d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d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6.pd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df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38.pdf"/><Relationship Id="rId2" Type="http://schemas.openxmlformats.org/officeDocument/2006/relationships/image" Target="../media/image28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df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36.pdf"/><Relationship Id="rId4" Type="http://schemas.openxmlformats.org/officeDocument/2006/relationships/image" Target="../media/image30.pdf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0.pdf"/><Relationship Id="rId7" Type="http://schemas.openxmlformats.org/officeDocument/2006/relationships/image" Target="../media/image44.pd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2.pdf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46.pd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48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df"/><Relationship Id="rId5" Type="http://schemas.openxmlformats.org/officeDocument/2006/relationships/image" Target="../media/image32.png"/><Relationship Id="rId4" Type="http://schemas.openxmlformats.org/officeDocument/2006/relationships/image" Target="../media/image50.pd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df"/><Relationship Id="rId13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64.pdf"/><Relationship Id="rId2" Type="http://schemas.openxmlformats.org/officeDocument/2006/relationships/image" Target="../media/image54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df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image" Target="../media/image62.pdf"/><Relationship Id="rId4" Type="http://schemas.openxmlformats.org/officeDocument/2006/relationships/image" Target="../media/image56.pdf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76.pdf"/><Relationship Id="rId3" Type="http://schemas.openxmlformats.org/officeDocument/2006/relationships/image" Target="../media/image66.pdf"/><Relationship Id="rId7" Type="http://schemas.openxmlformats.org/officeDocument/2006/relationships/image" Target="../media/image70.pdf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74.pdf"/><Relationship Id="rId5" Type="http://schemas.openxmlformats.org/officeDocument/2006/relationships/image" Target="../media/image68.pdf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72.pdf"/><Relationship Id="rId1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df"/><Relationship Id="rId13" Type="http://schemas.openxmlformats.org/officeDocument/2006/relationships/image" Target="../media/image50.png"/><Relationship Id="rId18" Type="http://schemas.openxmlformats.org/officeDocument/2006/relationships/image" Target="../media/image94.pdf"/><Relationship Id="rId3" Type="http://schemas.openxmlformats.org/officeDocument/2006/relationships/image" Target="../media/image46.png"/><Relationship Id="rId21" Type="http://schemas.openxmlformats.org/officeDocument/2006/relationships/image" Target="../media/image54.png"/><Relationship Id="rId7" Type="http://schemas.openxmlformats.org/officeDocument/2006/relationships/image" Target="../media/image48.png"/><Relationship Id="rId12" Type="http://schemas.openxmlformats.org/officeDocument/2006/relationships/image" Target="../media/image88.pdf"/><Relationship Id="rId17" Type="http://schemas.openxmlformats.org/officeDocument/2006/relationships/image" Target="../media/image52.png"/><Relationship Id="rId2" Type="http://schemas.openxmlformats.org/officeDocument/2006/relationships/image" Target="../media/image78.pdf"/><Relationship Id="rId16" Type="http://schemas.openxmlformats.org/officeDocument/2006/relationships/image" Target="../media/image92.pdf"/><Relationship Id="rId20" Type="http://schemas.openxmlformats.org/officeDocument/2006/relationships/image" Target="../media/image96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df"/><Relationship Id="rId11" Type="http://schemas.openxmlformats.org/officeDocument/2006/relationships/image" Target="../media/image43.png"/><Relationship Id="rId5" Type="http://schemas.openxmlformats.org/officeDocument/2006/relationships/image" Target="../media/image47.png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10" Type="http://schemas.openxmlformats.org/officeDocument/2006/relationships/image" Target="../media/image86.pdf"/><Relationship Id="rId19" Type="http://schemas.openxmlformats.org/officeDocument/2006/relationships/image" Target="../media/image53.png"/><Relationship Id="rId4" Type="http://schemas.openxmlformats.org/officeDocument/2006/relationships/image" Target="../media/image80.pdf"/><Relationship Id="rId9" Type="http://schemas.openxmlformats.org/officeDocument/2006/relationships/image" Target="../media/image49.png"/><Relationship Id="rId14" Type="http://schemas.openxmlformats.org/officeDocument/2006/relationships/image" Target="../media/image90.pdf"/><Relationship Id="rId22" Type="http://schemas.openxmlformats.org/officeDocument/2006/relationships/image" Target="../media/image98.pd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df"/><Relationship Id="rId5" Type="http://schemas.openxmlformats.org/officeDocument/2006/relationships/image" Target="../media/image2.png"/><Relationship Id="rId4" Type="http://schemas.openxmlformats.org/officeDocument/2006/relationships/image" Target="../media/image2.pd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pd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pd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df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1.pdf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df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10.pdf"/><Relationship Id="rId4" Type="http://schemas.openxmlformats.org/officeDocument/2006/relationships/image" Target="../media/image7.pdf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df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df"/><Relationship Id="rId5" Type="http://schemas.openxmlformats.org/officeDocument/2006/relationships/image" Target="../media/image13.png"/><Relationship Id="rId4" Type="http://schemas.openxmlformats.org/officeDocument/2006/relationships/image" Target="../media/image13.pdf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df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df"/><Relationship Id="rId5" Type="http://schemas.openxmlformats.org/officeDocument/2006/relationships/image" Target="../media/image15.png"/><Relationship Id="rId4" Type="http://schemas.openxmlformats.org/officeDocument/2006/relationships/image" Target="../media/image15.pdf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/>
              <a:t>Economics 187</a:t>
            </a:r>
            <a:br>
              <a:rPr lang="en-US" dirty="0"/>
            </a:br>
            <a:r>
              <a:rPr lang="en-US" dirty="0"/>
              <a:t>Economic Forecasting	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04" y="3213099"/>
            <a:ext cx="7848600" cy="2849563"/>
          </a:xfrm>
        </p:spPr>
        <p:txBody>
          <a:bodyPr>
            <a:normAutofit fontScale="85000" lnSpcReduction="10000"/>
          </a:bodyPr>
          <a:lstStyle/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14</a:t>
            </a:r>
          </a:p>
          <a:p>
            <a:r>
              <a:rPr lang="en-US" sz="4400" dirty="0">
                <a:solidFill>
                  <a:srgbClr val="595959"/>
                </a:solidFill>
              </a:rPr>
              <a:t>Unit Roots, Stochastic Trends, ARIMA, </a:t>
            </a:r>
          </a:p>
          <a:p>
            <a:r>
              <a:rPr lang="en-US" sz="4400" dirty="0">
                <a:solidFill>
                  <a:srgbClr val="595959"/>
                </a:solidFill>
              </a:rPr>
              <a:t>Forecasting Models, and Smoothing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 Roots: Estimation and Testing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LS Regression with Unit Roots </a:t>
            </a:r>
            <a:r>
              <a:rPr lang="en-US" sz="1556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2</a:t>
            </a:r>
            <a:endParaRPr lang="en-US" sz="1556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6A5ACD"/>
                </a:solidFill>
              </a:rPr>
              <a:t>Superconsistency</a:t>
            </a:r>
            <a:r>
              <a:rPr lang="en-US" dirty="0">
                <a:solidFill>
                  <a:srgbClr val="595959"/>
                </a:solidFill>
              </a:rPr>
              <a:t>: For the unit root (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φ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=1</a:t>
            </a:r>
            <a:r>
              <a:rPr lang="en-US" dirty="0">
                <a:solidFill>
                  <a:srgbClr val="595959"/>
                </a:solidFill>
              </a:rPr>
              <a:t>) case, as the sample size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dirty="0">
                <a:solidFill>
                  <a:srgbClr val="595959"/>
                </a:solidFill>
              </a:rPr>
              <a:t> grows,           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-1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 goes to zero very quickly (~1/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) </a:t>
            </a:r>
            <a:r>
              <a:rPr lang="en-US" dirty="0" err="1">
                <a:solidFill>
                  <a:srgbClr val="595959"/>
                </a:solidFill>
                <a:cs typeface="Times New Roman"/>
                <a:sym typeface="Wingdings"/>
              </a:rPr>
              <a:t></a:t>
            </a:r>
            <a:r>
              <a:rPr lang="en-US" dirty="0">
                <a:solidFill>
                  <a:srgbClr val="595959"/>
                </a:solidFill>
                <a:cs typeface="Times New Roman"/>
                <a:sym typeface="Wingdings"/>
              </a:rPr>
              <a:t> LS estimator of a unit root is </a:t>
            </a:r>
            <a:r>
              <a:rPr lang="en-US" dirty="0" err="1">
                <a:solidFill>
                  <a:srgbClr val="595959"/>
                </a:solidFill>
                <a:cs typeface="Times New Roman"/>
                <a:sym typeface="Wingdings"/>
              </a:rPr>
              <a:t>superconsistent</a:t>
            </a:r>
            <a:r>
              <a:rPr lang="en-US" dirty="0">
                <a:solidFill>
                  <a:srgbClr val="595959"/>
                </a:solidFill>
                <a:cs typeface="Times New Roman"/>
                <a:sym typeface="Wingdings"/>
              </a:rPr>
              <a:t> (</a:t>
            </a:r>
            <a:r>
              <a:rPr lang="en-US" dirty="0">
                <a:solidFill>
                  <a:srgbClr val="E46C0A"/>
                </a:solidFill>
                <a:cs typeface="Times New Roman"/>
                <a:sym typeface="Wingdings"/>
              </a:rPr>
              <a:t>good for forecasting</a:t>
            </a:r>
            <a:r>
              <a:rPr lang="en-US" dirty="0">
                <a:solidFill>
                  <a:srgbClr val="595959"/>
                </a:solidFill>
                <a:cs typeface="Times New Roman"/>
                <a:sym typeface="Wingdings"/>
              </a:rPr>
              <a:t>).</a:t>
            </a:r>
          </a:p>
          <a:p>
            <a:r>
              <a:rPr lang="en-US" dirty="0">
                <a:solidFill>
                  <a:srgbClr val="595959"/>
                </a:solidFill>
                <a:cs typeface="Times New Roman"/>
                <a:sym typeface="Wingdings"/>
              </a:rPr>
              <a:t>For the covariance stationary case, |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φ</a:t>
            </a:r>
            <a:r>
              <a:rPr lang="en-US" dirty="0">
                <a:solidFill>
                  <a:srgbClr val="595959"/>
                </a:solidFill>
                <a:cs typeface="Times New Roman"/>
                <a:sym typeface="Wingdings"/>
              </a:rPr>
              <a:t>|&lt;1,                     		   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-1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 goes to zero as 1/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baseline="30000" dirty="0">
                <a:solidFill>
                  <a:srgbClr val="595959"/>
                </a:solidFill>
                <a:latin typeface="Times New Roman"/>
                <a:cs typeface="Times New Roman"/>
              </a:rPr>
              <a:t>1/2</a:t>
            </a:r>
            <a:r>
              <a:rPr lang="en-US" dirty="0">
                <a:solidFill>
                  <a:srgbClr val="595959"/>
                </a:solidFill>
                <a:cs typeface="Times New Roman"/>
                <a:sym typeface="Wingdings"/>
              </a:rPr>
              <a:t>.</a:t>
            </a:r>
          </a:p>
          <a:p>
            <a:r>
              <a:rPr lang="en-US" dirty="0">
                <a:solidFill>
                  <a:srgbClr val="595959"/>
                </a:solidFill>
                <a:cs typeface="Times New Roman"/>
                <a:sym typeface="Wingdings"/>
              </a:rPr>
              <a:t>The LS is biased downward, i.e., E[        ] &lt; 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φ</a:t>
            </a:r>
            <a:r>
              <a:rPr lang="en-US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True</a:t>
            </a:r>
            <a:r>
              <a:rPr lang="en-US" dirty="0">
                <a:solidFill>
                  <a:srgbClr val="595959"/>
                </a:solidFill>
                <a:cs typeface="Times New Roman"/>
                <a:sym typeface="Wingdings"/>
              </a:rPr>
              <a:t> </a:t>
            </a:r>
            <a:r>
              <a:rPr lang="en-US" dirty="0" err="1">
                <a:solidFill>
                  <a:srgbClr val="595959"/>
                </a:solidFill>
                <a:cs typeface="Times New Roman"/>
                <a:sym typeface="Wingdings"/>
              </a:rPr>
              <a:t>Bias</a:t>
            </a:r>
            <a:r>
              <a:rPr lang="en-US" dirty="0">
                <a:solidFill>
                  <a:srgbClr val="595959"/>
                </a:solidFill>
                <a:cs typeface="Times New Roman"/>
                <a:sym typeface="Wingdings"/>
              </a:rPr>
              <a:t> is worst in the unit root case.</a:t>
            </a:r>
            <a:endParaRPr lang="en-US" i="1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485468" y="2188632"/>
            <a:ext cx="762000" cy="4191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48268" y="4677825"/>
            <a:ext cx="762000" cy="4191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510863" y="5317054"/>
            <a:ext cx="76200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 Roots: Estimation and Testing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 Root Tests </a:t>
            </a:r>
            <a:r>
              <a:rPr lang="en-US" sz="1556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4</a:t>
            </a:r>
            <a:endParaRPr lang="en-US" sz="1556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561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595959"/>
                </a:solidFill>
              </a:rPr>
              <a:t>Series with unit roots, should be checked for their presence via e.g., a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dirty="0">
                <a:solidFill>
                  <a:srgbClr val="595959"/>
                </a:solidFill>
              </a:rPr>
              <a:t>-statistic for a 0 coefficient and       	   for a unit coefficient.</a:t>
            </a:r>
          </a:p>
          <a:p>
            <a:r>
              <a:rPr lang="en-US" sz="2800" dirty="0">
                <a:solidFill>
                  <a:srgbClr val="595959"/>
                </a:solidFill>
              </a:rPr>
              <a:t>For the unit root case,     follows a </a:t>
            </a:r>
            <a:r>
              <a:rPr lang="en-US" sz="2800" dirty="0">
                <a:solidFill>
                  <a:srgbClr val="6A5ACD"/>
                </a:solidFill>
              </a:rPr>
              <a:t>Dickey-Fuller</a:t>
            </a:r>
            <a:r>
              <a:rPr lang="en-US" sz="2800" dirty="0">
                <a:solidFill>
                  <a:srgbClr val="595959"/>
                </a:solidFill>
              </a:rPr>
              <a:t> </a:t>
            </a:r>
            <a:r>
              <a:rPr lang="en-US" sz="2800" dirty="0">
                <a:solidFill>
                  <a:srgbClr val="6A5ACD"/>
                </a:solidFill>
              </a:rPr>
              <a:t>Distribution</a:t>
            </a:r>
            <a:r>
              <a:rPr lang="en-US" sz="2800" dirty="0">
                <a:solidFill>
                  <a:srgbClr val="595959"/>
                </a:solidFill>
              </a:rPr>
              <a:t>.</a:t>
            </a:r>
          </a:p>
          <a:p>
            <a:r>
              <a:rPr lang="en-US" sz="2800" dirty="0">
                <a:solidFill>
                  <a:srgbClr val="595959"/>
                </a:solidFill>
              </a:rPr>
              <a:t>For the general, nonzero mean case (under the alternative hypothesis), the process is a covariance stationary AR(1) process in deviations from the mean. </a:t>
            </a:r>
            <a:r>
              <a:rPr lang="en-US" sz="2800" dirty="0" err="1">
                <a:solidFill>
                  <a:srgbClr val="595959"/>
                </a:solidFill>
                <a:sym typeface="Wingdings"/>
              </a:rPr>
              <a:t></a:t>
            </a:r>
            <a:r>
              <a:rPr lang="en-US" sz="2800" dirty="0">
                <a:solidFill>
                  <a:srgbClr val="595959"/>
                </a:solidFill>
                <a:sym typeface="Wingdings"/>
              </a:rPr>
              <a:t>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y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=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α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+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φ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t-1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+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ε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800" dirty="0">
                <a:solidFill>
                  <a:srgbClr val="595959"/>
                </a:solidFill>
                <a:cs typeface="Times New Roman"/>
                <a:sym typeface="Wingdings"/>
              </a:rPr>
              <a:t>where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α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=μ(1-φ)</a:t>
            </a:r>
            <a:r>
              <a:rPr lang="en-US" sz="2800" dirty="0">
                <a:solidFill>
                  <a:srgbClr val="595959"/>
                </a:solidFill>
                <a:cs typeface="Times New Roman"/>
                <a:sym typeface="Wingdings"/>
              </a:rPr>
              <a:t>.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cs typeface="Times New Roman"/>
                <a:sym typeface="Wingdings"/>
              </a:rPr>
              <a:t>Note</a:t>
            </a:r>
            <a:r>
              <a:rPr lang="en-US" sz="2800" dirty="0">
                <a:solidFill>
                  <a:srgbClr val="595959"/>
                </a:solidFill>
                <a:cs typeface="Times New Roman"/>
                <a:sym typeface="Wingdings"/>
              </a:rPr>
              <a:t>: The Dickey-Fuller statistic table is for (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α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φ</a:t>
            </a:r>
            <a:r>
              <a:rPr lang="en-US" sz="2800" dirty="0">
                <a:solidFill>
                  <a:srgbClr val="595959"/>
                </a:solidFill>
                <a:cs typeface="Times New Roman"/>
                <a:sym typeface="Wingdings"/>
              </a:rPr>
              <a:t>)=(0,1).</a:t>
            </a:r>
            <a:endParaRPr lang="en-US" sz="2800" dirty="0">
              <a:solidFill>
                <a:srgbClr val="595959"/>
              </a:solidFill>
              <a:cs typeface="Times New Roman"/>
            </a:endParaRPr>
          </a:p>
          <a:p>
            <a:pPr>
              <a:buNone/>
            </a:pP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56732" y="2514070"/>
            <a:ext cx="228600" cy="3302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157144" y="3043239"/>
            <a:ext cx="228600" cy="330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 Roots: Estimation and Testing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 Root Tests </a:t>
            </a:r>
            <a:r>
              <a:rPr lang="en-US" sz="1556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4</a:t>
            </a:r>
            <a:endParaRPr lang="en-US" sz="1556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595959"/>
                </a:solidFill>
              </a:rPr>
              <a:t>The statistic,    can be computed from the </a:t>
            </a:r>
            <a:r>
              <a:rPr lang="en-US" sz="2800" dirty="0" err="1">
                <a:solidFill>
                  <a:srgbClr val="595959"/>
                </a:solidFill>
              </a:rPr>
              <a:t>t</a:t>
            </a:r>
            <a:r>
              <a:rPr lang="en-US" sz="2800" dirty="0">
                <a:solidFill>
                  <a:srgbClr val="595959"/>
                </a:solidFill>
              </a:rPr>
              <a:t>-test by regressing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dirty="0">
                <a:solidFill>
                  <a:srgbClr val="595959"/>
                </a:solidFill>
              </a:rPr>
              <a:t> on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t-1</a:t>
            </a:r>
            <a:r>
              <a:rPr lang="en-US" sz="2800" baseline="-25000" dirty="0">
                <a:solidFill>
                  <a:srgbClr val="595959"/>
                </a:solidFill>
              </a:rPr>
              <a:t> </a:t>
            </a:r>
            <a:r>
              <a:rPr lang="en-US" sz="2800" dirty="0">
                <a:solidFill>
                  <a:srgbClr val="595959"/>
                </a:solidFill>
              </a:rPr>
              <a:t>when testing for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φ</a:t>
            </a:r>
            <a:r>
              <a:rPr lang="en-US" sz="2800" dirty="0">
                <a:solidFill>
                  <a:srgbClr val="595959"/>
                </a:solidFill>
                <a:cs typeface="Times New Roman"/>
                <a:sym typeface="Wingdings"/>
              </a:rPr>
              <a:t>=1.</a:t>
            </a:r>
          </a:p>
          <a:p>
            <a:endParaRPr lang="en-US" sz="2800" dirty="0">
              <a:solidFill>
                <a:srgbClr val="595959"/>
              </a:solidFill>
              <a:cs typeface="Times New Roman"/>
              <a:sym typeface="Wingdings"/>
            </a:endParaRPr>
          </a:p>
          <a:p>
            <a:endParaRPr lang="en-US" sz="2800" dirty="0">
              <a:solidFill>
                <a:srgbClr val="595959"/>
              </a:solidFill>
            </a:endParaRPr>
          </a:p>
          <a:p>
            <a:endParaRPr lang="en-US" sz="2800" dirty="0">
              <a:solidFill>
                <a:srgbClr val="595959"/>
              </a:solidFill>
            </a:endParaRPr>
          </a:p>
          <a:p>
            <a:r>
              <a:rPr lang="en-US" sz="2800" dirty="0">
                <a:solidFill>
                  <a:srgbClr val="595959"/>
                </a:solidFill>
              </a:rPr>
              <a:t>We can extend the model to allow for deterministic trend: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y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=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α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+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β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800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TIME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+φ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t-1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+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ε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800" dirty="0">
                <a:solidFill>
                  <a:srgbClr val="595959"/>
                </a:solidFill>
                <a:cs typeface="Times New Roman"/>
                <a:sym typeface="Wingdings"/>
              </a:rPr>
              <a:t>(for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φ</a:t>
            </a:r>
            <a:r>
              <a:rPr lang="en-US" sz="2800" dirty="0">
                <a:solidFill>
                  <a:srgbClr val="595959"/>
                </a:solidFill>
                <a:cs typeface="Times New Roman"/>
                <a:sym typeface="Wingdings"/>
              </a:rPr>
              <a:t>=1, this is a random walk with drift), where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α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=a(1-φ)+bφ</a:t>
            </a:r>
            <a:r>
              <a:rPr lang="en-US" sz="2800" dirty="0">
                <a:solidFill>
                  <a:srgbClr val="595959"/>
                </a:solidFill>
                <a:cs typeface="Times New Roman"/>
                <a:sym typeface="Wingdings"/>
              </a:rPr>
              <a:t> and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β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=b(1-φ)</a:t>
            </a:r>
            <a:r>
              <a:rPr lang="en-US" sz="2800" dirty="0">
                <a:solidFill>
                  <a:srgbClr val="595959"/>
                </a:solidFill>
                <a:cs typeface="Times New Roman"/>
                <a:sym typeface="Wingdings"/>
              </a:rPr>
              <a:t>.</a:t>
            </a:r>
            <a:endParaRPr lang="en-US" sz="2800" dirty="0">
              <a:solidFill>
                <a:srgbClr val="595959"/>
              </a:solidFill>
              <a:cs typeface="Times New Roman"/>
            </a:endParaRPr>
          </a:p>
          <a:p>
            <a:pPr>
              <a:buNone/>
            </a:pP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734733" y="1718731"/>
            <a:ext cx="228600" cy="3302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661605" y="2642130"/>
            <a:ext cx="3236976" cy="13477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18580" y="2871059"/>
            <a:ext cx="349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A5ACD"/>
                </a:solidFill>
              </a:rPr>
              <a:t>(Dickey-Fuller Statistic)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 Roots: Estimation and Testing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 Root Tests </a:t>
            </a:r>
            <a:r>
              <a:rPr lang="en-US" sz="1556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of 4</a:t>
            </a:r>
            <a:endParaRPr lang="en-US" sz="1556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For the general </a:t>
            </a:r>
            <a:r>
              <a:rPr lang="en-US" dirty="0" err="1">
                <a:solidFill>
                  <a:srgbClr val="595959"/>
                </a:solidFill>
              </a:rPr>
              <a:t>AR(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lang="en-US" dirty="0">
                <a:solidFill>
                  <a:srgbClr val="595959"/>
                </a:solidFill>
              </a:rPr>
              <a:t>) process: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endParaRPr lang="en-US" dirty="0">
              <a:solidFill>
                <a:srgbClr val="595959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595959"/>
                </a:solidFill>
              </a:rPr>
              <a:t>	where                    and                , 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i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=2,…,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lang="en-US" dirty="0">
                <a:solidFill>
                  <a:srgbClr val="595959"/>
                </a:solidFill>
              </a:rPr>
              <a:t>.</a:t>
            </a:r>
          </a:p>
          <a:p>
            <a:r>
              <a:rPr lang="en-US" dirty="0">
                <a:solidFill>
                  <a:srgbClr val="595959"/>
                </a:solidFill>
              </a:rPr>
              <a:t>For the nonzero mean case: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endParaRPr lang="en-US" dirty="0">
              <a:solidFill>
                <a:srgbClr val="595959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595959"/>
                </a:solidFill>
              </a:rPr>
              <a:t>	where                           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984582" y="1515535"/>
            <a:ext cx="2532888" cy="894951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802307" y="2376620"/>
            <a:ext cx="5193792" cy="880873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032424" y="3274426"/>
            <a:ext cx="1645920" cy="834776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468281" y="3240560"/>
            <a:ext cx="1353312" cy="83889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968880" y="2809345"/>
            <a:ext cx="7185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804096" y="4490589"/>
            <a:ext cx="5934456" cy="95023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968880" y="4944531"/>
            <a:ext cx="7185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2092196" y="5548250"/>
            <a:ext cx="2359152" cy="9957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 Roots: Estimation and Testing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 Root Tests </a:t>
            </a:r>
            <a:r>
              <a:rPr lang="en-US" sz="1556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of 4</a:t>
            </a:r>
            <a:endParaRPr lang="en-US" sz="1556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381997" cy="5121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For the general </a:t>
            </a:r>
            <a:r>
              <a:rPr lang="en-US" dirty="0" err="1">
                <a:solidFill>
                  <a:srgbClr val="595959"/>
                </a:solidFill>
              </a:rPr>
              <a:t>AR(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lang="en-US" dirty="0">
                <a:solidFill>
                  <a:srgbClr val="595959"/>
                </a:solidFill>
              </a:rPr>
              <a:t>) process with a linear trend: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endParaRPr lang="en-US" dirty="0">
              <a:solidFill>
                <a:srgbClr val="595959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595959"/>
                </a:solidFill>
              </a:rPr>
              <a:t>	where                                            and</a:t>
            </a:r>
          </a:p>
          <a:p>
            <a:pPr>
              <a:buNone/>
            </a:pPr>
            <a:endParaRPr lang="en-US" dirty="0">
              <a:solidFill>
                <a:srgbClr val="595959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595959"/>
                </a:solidFill>
              </a:rPr>
              <a:t>                                under the null hypothesis,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k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=0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18157" y="2653246"/>
            <a:ext cx="8321040" cy="991015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079098" y="3796658"/>
            <a:ext cx="3703320" cy="82296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862946" y="4880393"/>
            <a:ext cx="2432304" cy="855661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1754495" y="5764931"/>
            <a:ext cx="2167128" cy="99040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97456" y="5926668"/>
            <a:ext cx="394547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                         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Exponential Smoothing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2</a:t>
            </a:r>
            <a:endParaRPr lang="en-US" sz="1400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381997" cy="5121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95959"/>
                </a:solidFill>
                <a:cs typeface="Times New Roman"/>
              </a:rPr>
              <a:t>Given a random walk time series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0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, where</a:t>
            </a:r>
          </a:p>
          <a:p>
            <a:pPr>
              <a:buNone/>
            </a:pPr>
            <a:r>
              <a:rPr lang="en-US" dirty="0">
                <a:solidFill>
                  <a:srgbClr val="595959"/>
                </a:solidFill>
                <a:cs typeface="Times New Roman"/>
              </a:rPr>
              <a:t>	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0, </a:t>
            </a:r>
            <a:r>
              <a:rPr lang="en-US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= c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0, t-1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+η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, 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η</a:t>
            </a:r>
            <a:r>
              <a:rPr lang="en-US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~WN</a:t>
            </a:r>
            <a:r>
              <a:rPr lang="en-US" dirty="0">
                <a:solidFill>
                  <a:srgbClr val="595959"/>
                </a:solidFill>
                <a:latin typeface="Times New Roman"/>
                <a:cs typeface="Times New Roman"/>
              </a:rPr>
              <a:t>(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0,σ</a:t>
            </a:r>
            <a:r>
              <a:rPr lang="en-US" i="1" baseline="30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η</a:t>
            </a:r>
            <a:r>
              <a:rPr lang="en-US" dirty="0">
                <a:solidFill>
                  <a:srgbClr val="595959"/>
                </a:solidFill>
                <a:latin typeface="Times New Roman"/>
                <a:cs typeface="Times New Roman"/>
              </a:rPr>
              <a:t>), 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we can consider the time series 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 as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0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 plus white noise.</a:t>
            </a:r>
          </a:p>
          <a:p>
            <a:pPr>
              <a:buNone/>
            </a:pPr>
            <a:r>
              <a:rPr lang="en-US" dirty="0">
                <a:solidFill>
                  <a:srgbClr val="595959"/>
                </a:solidFill>
                <a:cs typeface="Times New Roman"/>
              </a:rPr>
              <a:t>	</a:t>
            </a:r>
            <a:r>
              <a:rPr lang="en-US" dirty="0" err="1">
                <a:solidFill>
                  <a:srgbClr val="595959"/>
                </a:solidFill>
                <a:cs typeface="Times New Roman"/>
                <a:sym typeface="Wingdings"/>
              </a:rPr>
              <a:t></a:t>
            </a:r>
            <a:r>
              <a:rPr lang="en-US" dirty="0">
                <a:solidFill>
                  <a:srgbClr val="595959"/>
                </a:solidFill>
                <a:cs typeface="Times New Roman"/>
                <a:sym typeface="Wingdings"/>
              </a:rPr>
              <a:t>  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y</a:t>
            </a:r>
            <a:r>
              <a:rPr lang="en-US" i="1" baseline="-25000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=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0,t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+ε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 , where </a:t>
            </a:r>
            <a:r>
              <a:rPr lang="en-US" dirty="0" err="1">
                <a:solidFill>
                  <a:srgbClr val="595959"/>
                </a:solidFill>
                <a:cs typeface="Times New Roman"/>
              </a:rPr>
              <a:t>ε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 is uncorrelated with </a:t>
            </a:r>
            <a:r>
              <a:rPr lang="en-US" dirty="0" err="1">
                <a:solidFill>
                  <a:srgbClr val="595959"/>
                </a:solidFill>
                <a:cs typeface="Times New Roman"/>
              </a:rPr>
              <a:t>η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 at all leads and lags.</a:t>
            </a:r>
          </a:p>
          <a:p>
            <a:r>
              <a:rPr lang="en-US" dirty="0">
                <a:solidFill>
                  <a:srgbClr val="6A5ACD"/>
                </a:solidFill>
                <a:cs typeface="Times New Roman"/>
              </a:rPr>
              <a:t>Strategy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: Convert              into a smoothed series              , and forecasts,              . </a:t>
            </a:r>
          </a:p>
          <a:p>
            <a:r>
              <a:rPr lang="en-US" dirty="0">
                <a:solidFill>
                  <a:srgbClr val="E46C0A"/>
                </a:solidFill>
                <a:cs typeface="Times New Roman"/>
              </a:rPr>
              <a:t>Note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: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0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 is known as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local level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845985" y="4418143"/>
            <a:ext cx="1106424" cy="41617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909320" y="4879962"/>
            <a:ext cx="1197864" cy="450573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662082" y="4863029"/>
            <a:ext cx="12065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Exponential Smoothing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2</a:t>
            </a:r>
            <a:endParaRPr lang="en-US" sz="1400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958668" cy="51212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6A5ACD"/>
                </a:solidFill>
              </a:rPr>
              <a:t>Algorithm:</a:t>
            </a:r>
            <a:endParaRPr lang="en-US" dirty="0">
              <a:solidFill>
                <a:scrgbClr r="0" g="0" b="0"/>
              </a:solidFill>
              <a:cs typeface="Times New Roman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595959"/>
                </a:solidFill>
                <a:cs typeface="Times New Roman"/>
              </a:rPr>
              <a:t>Initialize at </a:t>
            </a:r>
            <a:r>
              <a:rPr lang="en-US" dirty="0" err="1">
                <a:solidFill>
                  <a:srgbClr val="595959"/>
                </a:solidFill>
                <a:cs typeface="Times New Roman"/>
              </a:rPr>
              <a:t>t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=1: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595959"/>
                </a:solidFill>
                <a:cs typeface="Times New Roman"/>
              </a:rPr>
              <a:t>Update: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595959"/>
                </a:solidFill>
                <a:cs typeface="Times New Roman"/>
              </a:rPr>
              <a:t>Forecast:</a:t>
            </a:r>
          </a:p>
          <a:p>
            <a:pPr marL="514350" indent="-514350"/>
            <a:r>
              <a:rPr lang="en-US" dirty="0">
                <a:solidFill>
                  <a:srgbClr val="6A5ACD"/>
                </a:solidFill>
                <a:cs typeface="Times New Roman"/>
              </a:rPr>
              <a:t>Result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: One-sided moving average with exponentially declining weights.</a:t>
            </a:r>
          </a:p>
          <a:p>
            <a:pPr marL="514350" indent="-514350"/>
            <a:endParaRPr lang="en-US" dirty="0">
              <a:solidFill>
                <a:srgbClr val="595959"/>
              </a:solidFill>
              <a:cs typeface="Times New Roman"/>
            </a:endParaRPr>
          </a:p>
          <a:p>
            <a:pPr marL="514350" indent="-514350"/>
            <a:endParaRPr lang="en-US" dirty="0">
              <a:solidFill>
                <a:srgbClr val="595959"/>
              </a:solidFill>
              <a:cs typeface="Times New Roman"/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595959"/>
                </a:solidFill>
                <a:cs typeface="Times New Roman"/>
              </a:rPr>
              <a:t>	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674945" y="3283339"/>
            <a:ext cx="2157984" cy="422215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697819" y="2252135"/>
            <a:ext cx="1225296" cy="331161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468034" y="2744794"/>
            <a:ext cx="5998464" cy="392125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565677" y="5150386"/>
            <a:ext cx="3730752" cy="39327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5802211" y="4797862"/>
            <a:ext cx="2478024" cy="114530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580765" y="5372738"/>
            <a:ext cx="99030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2216193" y="5877426"/>
            <a:ext cx="2432304" cy="4450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Holt-Winters Smoothing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2</a:t>
            </a:r>
            <a:endParaRPr lang="en-US" sz="1400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958668" cy="5121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If in addition to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0 </a:t>
            </a:r>
            <a:r>
              <a:rPr lang="en-US" dirty="0">
                <a:solidFill>
                  <a:srgbClr val="595959"/>
                </a:solidFill>
              </a:rPr>
              <a:t>slowly evolving, the series has a trend with a slowly evolving local slope, 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= c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0,t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+ c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1,t</a:t>
            </a:r>
            <a:r>
              <a:rPr lang="en-US" dirty="0">
                <a:solidFill>
                  <a:srgbClr val="595959"/>
                </a:solidFill>
              </a:rPr>
              <a:t>TIME</a:t>
            </a:r>
            <a:r>
              <a:rPr lang="en-US" baseline="-25000" dirty="0">
                <a:solidFill>
                  <a:srgbClr val="595959"/>
                </a:solidFill>
              </a:rPr>
              <a:t>t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+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where,</a:t>
            </a:r>
          </a:p>
          <a:p>
            <a:pPr>
              <a:buNone/>
            </a:pP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	c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0,t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= c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0,t-1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η</a:t>
            </a:r>
            <a:r>
              <a:rPr lang="en-US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and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c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1,t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= c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1,t-1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+ 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v</a:t>
            </a:r>
            <a:r>
              <a:rPr lang="en-US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595959"/>
                </a:solidFill>
                <a:cs typeface="Times New Roman"/>
                <a:sym typeface="Wingdings"/>
              </a:rPr>
              <a:t>then,</a:t>
            </a:r>
          </a:p>
          <a:p>
            <a:pPr lvl="1"/>
            <a:r>
              <a:rPr lang="en-US" dirty="0">
                <a:solidFill>
                  <a:srgbClr val="E46C0A"/>
                </a:solidFill>
                <a:cs typeface="Times New Roman"/>
                <a:sym typeface="Wingdings"/>
              </a:rPr>
              <a:t>Optimal Smoothing Algorithm </a:t>
            </a:r>
            <a:r>
              <a:rPr lang="en-US" dirty="0">
                <a:solidFill>
                  <a:srgbClr val="595959"/>
                </a:solidFill>
                <a:cs typeface="Times New Roman"/>
                <a:sym typeface="Wingdings"/>
              </a:rPr>
              <a:t>= </a:t>
            </a:r>
            <a:r>
              <a:rPr lang="en-US" dirty="0">
                <a:solidFill>
                  <a:srgbClr val="B22222"/>
                </a:solidFill>
                <a:cs typeface="Times New Roman"/>
                <a:sym typeface="Wingdings"/>
              </a:rPr>
              <a:t>Holt-Winters Smoothing</a:t>
            </a:r>
            <a:r>
              <a:rPr lang="en-US" dirty="0">
                <a:solidFill>
                  <a:srgbClr val="595959"/>
                </a:solidFill>
                <a:cs typeface="Times New Roman"/>
                <a:sym typeface="Wingdings"/>
              </a:rPr>
              <a:t>.</a:t>
            </a:r>
          </a:p>
          <a:p>
            <a:r>
              <a:rPr lang="en-US" dirty="0">
                <a:solidFill>
                  <a:srgbClr val="595959"/>
                </a:solidFill>
                <a:cs typeface="Times New Roman"/>
                <a:sym typeface="Wingdings"/>
              </a:rPr>
              <a:t>When the data-generating process is close to the one for which Holt-Winters is optimal, the forecasts may be close to optimal.</a:t>
            </a:r>
            <a:endParaRPr lang="en-US" dirty="0">
              <a:solidFill>
                <a:srgbClr val="595959"/>
              </a:solidFill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Holt-Winters Smoothing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2</a:t>
            </a:r>
            <a:endParaRPr lang="en-US" sz="1400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958668" cy="5121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A5ACD"/>
                </a:solidFill>
              </a:rPr>
              <a:t>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 at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=2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Update: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Forecast: </a:t>
            </a:r>
          </a:p>
          <a:p>
            <a:endParaRPr lang="en-US" dirty="0">
              <a:solidFill>
                <a:srgbClr val="595959"/>
              </a:solidFill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227518" y="2370667"/>
            <a:ext cx="1243584" cy="333103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4190665" y="2844803"/>
            <a:ext cx="2084832" cy="356473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730907" y="4034375"/>
            <a:ext cx="7068312" cy="385162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80108" y="4515157"/>
            <a:ext cx="6912864" cy="375591"/>
          </a:xfrm>
          <a:prstGeom prst="rect">
            <a:avLst/>
          </a:prstGeom>
        </p:spPr>
      </p:pic>
      <p:sp>
        <p:nvSpPr>
          <p:cNvPr id="10" name="Left Brace 9"/>
          <p:cNvSpPr/>
          <p:nvPr/>
        </p:nvSpPr>
        <p:spPr>
          <a:xfrm>
            <a:off x="3877733" y="2336801"/>
            <a:ext cx="358648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85005" y="4938712"/>
            <a:ext cx="2039112" cy="308672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2827338" y="5647270"/>
            <a:ext cx="38608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Holt-Winters Smoothing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2</a:t>
            </a:r>
            <a:endParaRPr lang="en-US" sz="1400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673"/>
            <a:ext cx="7958668" cy="5121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A5ACD"/>
                </a:solidFill>
              </a:rPr>
              <a:t>Algorithm (Including Seasonality):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 at </a:t>
            </a:r>
            <a:r>
              <a:rPr lang="en-US" sz="3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</a:t>
            </a:r>
            <a:r>
              <a:rPr lang="en-US" sz="3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Update: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Forecast: </a:t>
            </a:r>
          </a:p>
          <a:p>
            <a:endParaRPr lang="en-US" dirty="0">
              <a:solidFill>
                <a:srgbClr val="595959"/>
              </a:solidFill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3657604" y="1981208"/>
            <a:ext cx="320023" cy="137997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977627" y="1809225"/>
            <a:ext cx="1691640" cy="84582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007954" y="2156042"/>
            <a:ext cx="841248" cy="255673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034906" y="2658024"/>
            <a:ext cx="4306824" cy="703155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883922" y="3560952"/>
            <a:ext cx="7223760" cy="323559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866989" y="4049196"/>
            <a:ext cx="5815584" cy="315975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848360" y="4483734"/>
            <a:ext cx="5769864" cy="31166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883922" y="4865298"/>
            <a:ext cx="1819656" cy="2461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457200" y="5859361"/>
            <a:ext cx="4626864" cy="352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457200" y="6368628"/>
            <a:ext cx="4636008" cy="352847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5431032" y="5877166"/>
            <a:ext cx="1746504" cy="318425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5493853" y="6426850"/>
            <a:ext cx="2377440" cy="30291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084064" y="5877166"/>
            <a:ext cx="24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84067" y="6351293"/>
            <a:ext cx="24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/>
              <a:t>Stochastic Trends and Forecasting</a:t>
            </a:r>
          </a:p>
          <a:p>
            <a:pPr lvl="1"/>
            <a:r>
              <a:rPr lang="en-US" dirty="0"/>
              <a:t>Random Walk without Drift</a:t>
            </a:r>
          </a:p>
          <a:p>
            <a:pPr lvl="1"/>
            <a:r>
              <a:rPr lang="en-US" dirty="0"/>
              <a:t>Random Walk with Drift</a:t>
            </a:r>
          </a:p>
          <a:p>
            <a:pPr lvl="1"/>
            <a:r>
              <a:rPr lang="en-US" dirty="0"/>
              <a:t>ARIMA</a:t>
            </a:r>
          </a:p>
          <a:p>
            <a:r>
              <a:rPr lang="en-US" dirty="0"/>
              <a:t>Unit Roots: Estimation and Testing</a:t>
            </a:r>
          </a:p>
          <a:p>
            <a:pPr lvl="1"/>
            <a:r>
              <a:rPr lang="en-US" sz="2627" dirty="0"/>
              <a:t>Least Squares Regression with Unit Roots</a:t>
            </a:r>
          </a:p>
          <a:p>
            <a:pPr lvl="1"/>
            <a:r>
              <a:rPr lang="en-US" sz="2627" dirty="0"/>
              <a:t>Effects of Unit Roots on the ACF and PACF</a:t>
            </a:r>
          </a:p>
          <a:p>
            <a:pPr lvl="1"/>
            <a:r>
              <a:rPr lang="en-US" sz="2627" dirty="0"/>
              <a:t>Unit Root Tests</a:t>
            </a:r>
          </a:p>
          <a:p>
            <a:r>
              <a:rPr lang="en-US" sz="3027" dirty="0"/>
              <a:t>R Example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Readings about today’s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13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/>
              <a:t>Review Exercises / Problems: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13: 2, 6, 7, 8, 10, 12 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US" dirty="0"/>
          </a:p>
          <a:p>
            <a:r>
              <a:rPr lang="en-US" dirty="0"/>
              <a:t>Readings for next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Stochastic Trends and Forecasti</a:t>
            </a:r>
            <a:r>
              <a:rPr lang="en-US" dirty="0">
                <a:solidFill>
                  <a:srgbClr val="558ED5"/>
                </a:solidFill>
              </a:rPr>
              <a:t>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Often in Economics we encounter many </a:t>
            </a:r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nonstationary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series (a.k.a. </a:t>
            </a:r>
            <a:r>
              <a:rPr lang="en-US" sz="2600" dirty="0">
                <a:solidFill>
                  <a:srgbClr val="6A5ACD"/>
                </a:solidFill>
              </a:rPr>
              <a:t>unit-root </a:t>
            </a:r>
            <a:r>
              <a:rPr lang="en-US" sz="2600" dirty="0" err="1">
                <a:solidFill>
                  <a:srgbClr val="6A5ACD"/>
                </a:solidFill>
              </a:rPr>
              <a:t>nonstationary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 e.g., interest rates, foreign exchange rates, and the price series of an asset of interest.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an </a:t>
            </a:r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ARMA(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p,q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process where one of the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roots of its autoregressive lag operator polynomial is 1 (unit root).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40413" y="4543960"/>
            <a:ext cx="2414016" cy="340913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597829" y="4532663"/>
            <a:ext cx="3017520" cy="36321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597829" y="5059377"/>
            <a:ext cx="3099816" cy="40030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381483" y="4696357"/>
            <a:ext cx="10202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597" y="4923913"/>
            <a:ext cx="3674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is covariance stationary.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98419" y="5221035"/>
            <a:ext cx="10202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426" y="5725070"/>
            <a:ext cx="5458496" cy="830997"/>
          </a:xfrm>
          <a:prstGeom prst="rect">
            <a:avLst/>
          </a:prstGeom>
          <a:solidFill>
            <a:srgbClr val="FFFF00">
              <a:alpha val="25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nonstationary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series is integrated if its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nonstationarity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undone by differencing.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Stochastic Trends and Forecasti</a:t>
            </a:r>
            <a:r>
              <a:rPr lang="en-US" dirty="0">
                <a:solidFill>
                  <a:srgbClr val="558ED5"/>
                </a:solidFill>
              </a:rPr>
              <a:t>ng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558ED5"/>
                </a:solidFill>
              </a:rPr>
              <a:t>-Random Walk </a:t>
            </a:r>
            <a:r>
              <a:rPr lang="en-US" sz="1556" dirty="0">
                <a:solidFill>
                  <a:srgbClr val="558ED5"/>
                </a:solidFill>
              </a:rPr>
              <a:t>1 of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only one difference is required, the series is said to be  integrated of order 1,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(1). In general, for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differences, we have </a:t>
            </a:r>
            <a:r>
              <a:rPr lang="en-US" sz="2800" i="1" dirty="0" err="1">
                <a:solidFill>
                  <a:srgbClr val="E46C0A"/>
                </a:solidFill>
                <a:latin typeface="Times New Roman"/>
                <a:cs typeface="Times New Roman"/>
              </a:rPr>
              <a:t>I</a:t>
            </a:r>
            <a:r>
              <a:rPr lang="en-US" sz="2800" dirty="0" err="1">
                <a:solidFill>
                  <a:srgbClr val="E46C0A"/>
                </a:solidFill>
              </a:rPr>
              <a:t>(</a:t>
            </a:r>
            <a:r>
              <a:rPr lang="en-US" sz="2800" i="1" dirty="0" err="1">
                <a:solidFill>
                  <a:srgbClr val="E46C0A"/>
                </a:solidFill>
                <a:latin typeface="Times New Roman"/>
                <a:cs typeface="Times New Roman"/>
              </a:rPr>
              <a:t>d</a:t>
            </a:r>
            <a:r>
              <a:rPr lang="en-US" sz="2800" dirty="0">
                <a:solidFill>
                  <a:srgbClr val="E46C0A"/>
                </a:solidFill>
              </a:rPr>
              <a:t>)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where the number of differences equals the number of unit roots.</a:t>
            </a:r>
          </a:p>
          <a:p>
            <a:r>
              <a:rPr lang="en-US" sz="2800" dirty="0">
                <a:solidFill>
                  <a:srgbClr val="6A5ACD"/>
                </a:solidFill>
              </a:rPr>
              <a:t>Random Walk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Is an AR(1) process with unit coefficient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= y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t-1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+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and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~ WN(0,σ</a:t>
            </a:r>
            <a:r>
              <a:rPr lang="en-US" sz="2800" baseline="30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2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).</a:t>
            </a:r>
            <a:endParaRPr lang="en-US" sz="36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3" name="Picture 12" descr="rw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10741" t="6876" r="5000" b="13818"/>
              <a:stretch>
                <a:fillRect/>
              </a:stretch>
            </p:blipFill>
          </mc:Choice>
          <mc:Fallback>
            <p:blipFill>
              <a:blip r:embed="rId3"/>
              <a:srcRect l="10741" t="6876" r="5000" b="13818"/>
              <a:stretch>
                <a:fillRect/>
              </a:stretch>
            </p:blipFill>
          </mc:Fallback>
        </mc:AlternateContent>
        <p:spPr>
          <a:xfrm>
            <a:off x="457200" y="4544481"/>
            <a:ext cx="6028266" cy="1930400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553200" y="4950873"/>
            <a:ext cx="2518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Random walk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cumulative sum of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white noise changes.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Stochastic Trends and Forecasti</a:t>
            </a:r>
            <a:r>
              <a:rPr lang="en-US" dirty="0">
                <a:solidFill>
                  <a:srgbClr val="558ED5"/>
                </a:solidFill>
              </a:rPr>
              <a:t>ng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558ED5"/>
                </a:solidFill>
              </a:rPr>
              <a:t>-Random Walk </a:t>
            </a:r>
            <a:r>
              <a:rPr lang="en-US" sz="1556" dirty="0">
                <a:solidFill>
                  <a:srgbClr val="558ED5"/>
                </a:solidFill>
              </a:rPr>
              <a:t>2 of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6A5ACD"/>
                </a:solidFill>
              </a:rPr>
              <a:t>Random Walk with Drift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Is an AR(1) process with unit coefficient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=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  <a:sym typeface="Wingdings"/>
              </a:rPr>
              <a:t>δ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+ y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t-1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+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and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~ WN(0,σ</a:t>
            </a:r>
            <a:r>
              <a:rPr lang="en-US" sz="2800" baseline="30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2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).</a:t>
            </a:r>
            <a:endParaRPr lang="en-US" sz="36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rwd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12222" t="7410" r="7778" b="9985"/>
              <a:stretch>
                <a:fillRect/>
              </a:stretch>
            </p:blipFill>
          </mc:Choice>
          <mc:Fallback>
            <p:blipFill>
              <a:blip r:embed="rId3"/>
              <a:srcRect l="12222" t="7410" r="7778" b="9985"/>
              <a:stretch>
                <a:fillRect/>
              </a:stretch>
            </p:blipFill>
          </mc:Fallback>
        </mc:AlternateContent>
        <p:spPr>
          <a:xfrm>
            <a:off x="778933" y="2709335"/>
            <a:ext cx="7315200" cy="4012139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914403" y="3488263"/>
            <a:ext cx="6993467" cy="2504477"/>
          </a:xfrm>
          <a:prstGeom prst="line">
            <a:avLst/>
          </a:prstGeom>
          <a:ln>
            <a:solidFill>
              <a:srgbClr val="B222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02860" y="5780437"/>
            <a:ext cx="4754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A5ACD"/>
                </a:solidFill>
              </a:rPr>
              <a:t>Stochastic Trend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walk with (or without) drift.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Stochastic Trends and Forecasti</a:t>
            </a:r>
            <a:r>
              <a:rPr lang="en-US" dirty="0">
                <a:solidFill>
                  <a:srgbClr val="558ED5"/>
                </a:solidFill>
              </a:rPr>
              <a:t>ng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558ED5"/>
                </a:solidFill>
              </a:rPr>
              <a:t>-Random Walk </a:t>
            </a:r>
            <a:r>
              <a:rPr lang="en-US" sz="1556" dirty="0">
                <a:solidFill>
                  <a:srgbClr val="558ED5"/>
                </a:solidFill>
              </a:rPr>
              <a:t>3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Random walk</a:t>
            </a:r>
            <a:r>
              <a:rPr lang="en-US" sz="2800" dirty="0">
                <a:solidFill>
                  <a:srgbClr val="595959"/>
                </a:solidFill>
              </a:rPr>
              <a:t>: Given</a:t>
            </a:r>
            <a:r>
              <a:rPr lang="en-US" sz="2800" dirty="0">
                <a:solidFill>
                  <a:srgbClr val="595959"/>
                </a:solidFill>
                <a:sym typeface="Wingdings"/>
              </a:rPr>
              <a:t>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y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= 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-1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+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,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~ WN(0,σ</a:t>
            </a:r>
            <a:r>
              <a:rPr lang="en-US" sz="2800" baseline="30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2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), and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y(0) = y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0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 </a:t>
            </a: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                   </a:t>
            </a: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</a:p>
          <a:p>
            <a:pPr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r>
              <a:rPr lang="en-US" sz="2800" dirty="0">
                <a:solidFill>
                  <a:srgbClr val="31859C"/>
                </a:solidFill>
                <a:sym typeface="Wingdings"/>
              </a:rPr>
              <a:t>Random Walk with a Drift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: Given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=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δ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+ y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t-1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+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,    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~ WN(0,σ</a:t>
            </a:r>
            <a:r>
              <a:rPr lang="en-US" sz="2800" baseline="30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2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), and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y(0)=y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0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</a:p>
          <a:p>
            <a:endParaRPr lang="en-US" sz="2800" baseline="-25000" dirty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endParaRPr lang="en-US" sz="36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942422" y="2912362"/>
            <a:ext cx="1627632" cy="367209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420446" y="2878496"/>
            <a:ext cx="2112264" cy="439185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563805" y="3558353"/>
            <a:ext cx="2697480" cy="512829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874184" y="5016803"/>
            <a:ext cx="3063240" cy="1017814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874184" y="2522202"/>
            <a:ext cx="2212848" cy="96291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268138" y="3095967"/>
            <a:ext cx="5846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71652" y="3097555"/>
            <a:ext cx="5846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74184" y="3759204"/>
            <a:ext cx="5846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005159" y="5590663"/>
            <a:ext cx="5846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4693165" y="5413924"/>
            <a:ext cx="2313432" cy="356654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622978" y="6136757"/>
            <a:ext cx="2112264" cy="43918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874184" y="6355816"/>
            <a:ext cx="5846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65245" y="6357404"/>
            <a:ext cx="5846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557701" y="6151270"/>
            <a:ext cx="2697480" cy="5128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Stochastic Trends and Forecasti</a:t>
            </a:r>
            <a:r>
              <a:rPr lang="en-US" dirty="0">
                <a:solidFill>
                  <a:srgbClr val="558ED5"/>
                </a:solidFill>
              </a:rPr>
              <a:t>ng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558ED5"/>
                </a:solidFill>
              </a:rPr>
              <a:t>-ARIMA(</a:t>
            </a:r>
            <a:r>
              <a:rPr lang="en-US" i="1" dirty="0">
                <a:solidFill>
                  <a:srgbClr val="558ED5"/>
                </a:solidFill>
                <a:latin typeface="Times New Roman"/>
                <a:cs typeface="Times New Roman"/>
              </a:rPr>
              <a:t>p</a:t>
            </a:r>
            <a:r>
              <a:rPr lang="en-US" dirty="0">
                <a:solidFill>
                  <a:srgbClr val="558ED5"/>
                </a:solidFill>
              </a:rPr>
              <a:t>,1,</a:t>
            </a:r>
            <a:r>
              <a:rPr lang="en-US" i="1" dirty="0">
                <a:solidFill>
                  <a:srgbClr val="558ED5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558ED5"/>
                </a:solidFill>
              </a:rPr>
              <a:t>)</a:t>
            </a:r>
            <a:endParaRPr lang="en-US" sz="1556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A5ACD"/>
                </a:solidFill>
              </a:rPr>
              <a:t>ARIMA: </a:t>
            </a:r>
            <a:r>
              <a:rPr lang="en-US" dirty="0">
                <a:solidFill>
                  <a:srgbClr val="595959"/>
                </a:solidFill>
              </a:rPr>
              <a:t>Autoregressive integrated moving average.</a:t>
            </a:r>
          </a:p>
          <a:p>
            <a:r>
              <a:rPr lang="en-US" dirty="0">
                <a:solidFill>
                  <a:srgbClr val="595959"/>
                </a:solidFill>
              </a:rPr>
              <a:t>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ARIMA(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p,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,q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rgbClr val="595959"/>
                </a:solidFill>
              </a:rPr>
              <a:t> process is a stationary and invertible </a:t>
            </a:r>
            <a:r>
              <a:rPr lang="en-US" dirty="0" err="1">
                <a:solidFill>
                  <a:srgbClr val="595959"/>
                </a:solidFill>
              </a:rPr>
              <a:t>ARMA(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p,q</a:t>
            </a:r>
            <a:r>
              <a:rPr lang="en-US" dirty="0">
                <a:solidFill>
                  <a:srgbClr val="595959"/>
                </a:solidFill>
              </a:rPr>
              <a:t>) process in first differences: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957219" y="3828687"/>
            <a:ext cx="4169664" cy="353845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980671" y="4693064"/>
            <a:ext cx="5833872" cy="416003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518307" y="5440527"/>
            <a:ext cx="4608576" cy="377422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569106" y="5919547"/>
            <a:ext cx="4325112" cy="34969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1100665" y="495667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29819" y="5587116"/>
            <a:ext cx="1107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95959"/>
                </a:solidFill>
              </a:rPr>
              <a:t>where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2202786" y="5389728"/>
            <a:ext cx="326248" cy="91582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Stochastic Trends and Forecasti</a:t>
            </a:r>
            <a:r>
              <a:rPr lang="en-US" dirty="0">
                <a:solidFill>
                  <a:srgbClr val="558ED5"/>
                </a:solidFill>
              </a:rPr>
              <a:t>ng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558ED5"/>
                </a:solidFill>
              </a:rPr>
              <a:t>-</a:t>
            </a:r>
            <a:r>
              <a:rPr lang="en-US" dirty="0" err="1">
                <a:solidFill>
                  <a:srgbClr val="558ED5"/>
                </a:solidFill>
              </a:rPr>
              <a:t>ARIMA(</a:t>
            </a:r>
            <a:r>
              <a:rPr lang="en-US" i="1" dirty="0" err="1">
                <a:solidFill>
                  <a:srgbClr val="558ED5"/>
                </a:solidFill>
                <a:latin typeface="Times New Roman"/>
                <a:cs typeface="Times New Roman"/>
              </a:rPr>
              <a:t>p</a:t>
            </a:r>
            <a:r>
              <a:rPr lang="en-US" dirty="0" err="1">
                <a:solidFill>
                  <a:srgbClr val="558ED5"/>
                </a:solidFill>
              </a:rPr>
              <a:t>,</a:t>
            </a:r>
            <a:r>
              <a:rPr lang="en-US" i="1" dirty="0" err="1">
                <a:solidFill>
                  <a:srgbClr val="558ED5"/>
                </a:solidFill>
                <a:latin typeface="Times New Roman"/>
                <a:cs typeface="Times New Roman"/>
              </a:rPr>
              <a:t>d</a:t>
            </a:r>
            <a:r>
              <a:rPr lang="en-US" dirty="0" err="1">
                <a:solidFill>
                  <a:srgbClr val="558ED5"/>
                </a:solidFill>
              </a:rPr>
              <a:t>,</a:t>
            </a:r>
            <a:r>
              <a:rPr lang="en-US" i="1" dirty="0" err="1">
                <a:solidFill>
                  <a:srgbClr val="558ED5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558ED5"/>
                </a:solidFill>
              </a:rPr>
              <a:t>)</a:t>
            </a:r>
            <a:endParaRPr lang="en-US" sz="1556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595959"/>
                </a:solidFill>
              </a:rPr>
              <a:t>In general, for the </a:t>
            </a:r>
            <a:r>
              <a:rPr lang="en-US" dirty="0" err="1">
                <a:solidFill>
                  <a:srgbClr val="31859C"/>
                </a:solidFill>
              </a:rPr>
              <a:t>ARIMA(</a:t>
            </a:r>
            <a:r>
              <a:rPr lang="en-US" i="1" dirty="0" err="1">
                <a:solidFill>
                  <a:srgbClr val="31859C"/>
                </a:solidFill>
                <a:latin typeface="Times New Roman"/>
                <a:cs typeface="Times New Roman"/>
              </a:rPr>
              <a:t>p</a:t>
            </a:r>
            <a:r>
              <a:rPr lang="en-US" dirty="0" err="1">
                <a:solidFill>
                  <a:srgbClr val="31859C"/>
                </a:solidFill>
              </a:rPr>
              <a:t>,</a:t>
            </a:r>
            <a:r>
              <a:rPr lang="en-US" i="1" dirty="0" err="1">
                <a:solidFill>
                  <a:srgbClr val="31859C"/>
                </a:solidFill>
                <a:latin typeface="Times New Roman"/>
                <a:cs typeface="Times New Roman"/>
              </a:rPr>
              <a:t>d</a:t>
            </a:r>
            <a:r>
              <a:rPr lang="en-US" dirty="0" err="1">
                <a:solidFill>
                  <a:srgbClr val="31859C"/>
                </a:solidFill>
              </a:rPr>
              <a:t>,</a:t>
            </a:r>
            <a:r>
              <a:rPr lang="en-US" i="1" dirty="0" err="1">
                <a:solidFill>
                  <a:srgbClr val="31859C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31859C"/>
                </a:solidFill>
              </a:rPr>
              <a:t>)</a:t>
            </a:r>
            <a:r>
              <a:rPr lang="en-US" dirty="0">
                <a:solidFill>
                  <a:srgbClr val="595959"/>
                </a:solidFill>
              </a:rPr>
              <a:t> model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endParaRPr lang="en-US" dirty="0">
              <a:solidFill>
                <a:srgbClr val="595959"/>
              </a:solidFill>
            </a:endParaRPr>
          </a:p>
          <a:p>
            <a:endParaRPr lang="en-US" dirty="0">
              <a:solidFill>
                <a:srgbClr val="595959"/>
              </a:solidFill>
            </a:endParaRPr>
          </a:p>
          <a:p>
            <a:endParaRPr lang="en-US" dirty="0">
              <a:solidFill>
                <a:srgbClr val="595959"/>
              </a:solidFill>
            </a:endParaRP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dirty="0">
                <a:solidFill>
                  <a:srgbClr val="595959"/>
                </a:solidFill>
              </a:rPr>
              <a:t>The </a:t>
            </a:r>
            <a:r>
              <a:rPr lang="en-US" dirty="0" err="1">
                <a:solidFill>
                  <a:srgbClr val="595959"/>
                </a:solidFill>
              </a:rPr>
              <a:t>ARIMA(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p,d,q</a:t>
            </a:r>
            <a:r>
              <a:rPr lang="en-US" dirty="0">
                <a:solidFill>
                  <a:srgbClr val="595959"/>
                </a:solidFill>
              </a:rPr>
              <a:t>) process is a stationary and invertible </a:t>
            </a:r>
            <a:r>
              <a:rPr lang="en-US" dirty="0" err="1">
                <a:solidFill>
                  <a:srgbClr val="595959"/>
                </a:solidFill>
              </a:rPr>
              <a:t>ARMA(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p,q</a:t>
            </a:r>
            <a:r>
              <a:rPr lang="en-US" dirty="0">
                <a:solidFill>
                  <a:srgbClr val="595959"/>
                </a:solidFill>
              </a:rPr>
              <a:t>) after differencing 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d</a:t>
            </a:r>
            <a:r>
              <a:rPr lang="en-US" dirty="0">
                <a:solidFill>
                  <a:srgbClr val="595959"/>
                </a:solidFill>
              </a:rPr>
              <a:t> times.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535240" y="3899624"/>
            <a:ext cx="4608576" cy="377422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586039" y="4378644"/>
            <a:ext cx="4325112" cy="34969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948268" y="3178705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6752" y="4046213"/>
            <a:ext cx="1107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95959"/>
                </a:solidFill>
              </a:rPr>
              <a:t>where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2219719" y="3848825"/>
            <a:ext cx="326248" cy="91582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798929" y="2986225"/>
            <a:ext cx="5870448" cy="42142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931335" y="2370667"/>
            <a:ext cx="4645152" cy="4419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 Roots: Estimation and Testing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LS Regression with Unit Roots </a:t>
            </a:r>
            <a:r>
              <a:rPr lang="en-US" sz="1556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2</a:t>
            </a:r>
            <a:endParaRPr lang="en-US" sz="1556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We will consider Least Squares (LS) estimators in the case of models with unit roots:</a:t>
            </a:r>
          </a:p>
          <a:p>
            <a:r>
              <a:rPr lang="en-US" dirty="0">
                <a:solidFill>
                  <a:srgbClr val="595959"/>
                </a:solidFill>
              </a:rPr>
              <a:t>Let 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595959"/>
                </a:solidFill>
              </a:rPr>
              <a:t>equal a random walk , 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= y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t-1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dirty="0">
                <a:solidFill>
                  <a:srgbClr val="595959"/>
                </a:solidFill>
              </a:rPr>
              <a:t>.</a:t>
            </a:r>
          </a:p>
          <a:p>
            <a:r>
              <a:rPr lang="en-US" dirty="0">
                <a:solidFill>
                  <a:srgbClr val="595959"/>
                </a:solidFill>
              </a:rPr>
              <a:t>If we did not know that the autoregressive coefficient is 1, we can estimate it via, e.g., AR(1) </a:t>
            </a:r>
            <a:r>
              <a:rPr lang="en-US" dirty="0" err="1">
                <a:solidFill>
                  <a:srgbClr val="595959"/>
                </a:solidFill>
                <a:sym typeface="Wingdings"/>
              </a:rPr>
              <a:t></a:t>
            </a:r>
            <a:r>
              <a:rPr lang="en-US" dirty="0">
                <a:solidFill>
                  <a:srgbClr val="595959"/>
                </a:solidFill>
                <a:sym typeface="Wingdings"/>
              </a:rPr>
              <a:t> 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=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φ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t-1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. </a:t>
            </a:r>
          </a:p>
          <a:p>
            <a:r>
              <a:rPr lang="en-US" dirty="0">
                <a:solidFill>
                  <a:srgbClr val="595959"/>
                </a:solidFill>
                <a:cs typeface="Times New Roman"/>
              </a:rPr>
              <a:t>Two implications are </a:t>
            </a:r>
            <a:r>
              <a:rPr lang="en-US" dirty="0" err="1">
                <a:solidFill>
                  <a:srgbClr val="6A5ACD"/>
                </a:solidFill>
                <a:cs typeface="Times New Roman"/>
              </a:rPr>
              <a:t>superconsistency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 and </a:t>
            </a:r>
            <a:r>
              <a:rPr lang="en-US" dirty="0">
                <a:solidFill>
                  <a:srgbClr val="6A5ACD"/>
                </a:solidFill>
                <a:cs typeface="Times New Roman"/>
              </a:rPr>
              <a:t>bias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.</a:t>
            </a:r>
          </a:p>
          <a:p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25229</TotalTime>
  <Words>959</Words>
  <Application>Microsoft Office PowerPoint</Application>
  <PresentationFormat>On-screen Show (4:3)</PresentationFormat>
  <Paragraphs>163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Lucida Sans Typewriter</vt:lpstr>
      <vt:lpstr>Times New Roman</vt:lpstr>
      <vt:lpstr>Wingdings</vt:lpstr>
      <vt:lpstr>Office Theme</vt:lpstr>
      <vt:lpstr>Economics 187 Economic Forecasting   </vt:lpstr>
      <vt:lpstr>Today’s Class </vt:lpstr>
      <vt:lpstr>Stochastic Trends and Forecasting</vt:lpstr>
      <vt:lpstr>Stochastic Trends and Forecasting -Random Walk 1 of 2</vt:lpstr>
      <vt:lpstr>Stochastic Trends and Forecasting -Random Walk 2 of 2</vt:lpstr>
      <vt:lpstr>Stochastic Trends and Forecasting -Random Walk 3 of 3</vt:lpstr>
      <vt:lpstr>Stochastic Trends and Forecasting -ARIMA(p,1,q)</vt:lpstr>
      <vt:lpstr>Stochastic Trends and Forecasting -ARIMA(p,d,q)</vt:lpstr>
      <vt:lpstr>Unit Roots: Estimation and Testing LS Regression with Unit Roots 1 of 2</vt:lpstr>
      <vt:lpstr>Unit Roots: Estimation and Testing LS Regression with Unit Roots 2 of 2</vt:lpstr>
      <vt:lpstr>Unit Roots: Estimation and Testing Unit Root Tests 1 of 4</vt:lpstr>
      <vt:lpstr>Unit Roots: Estimation and Testing Unit Root Tests 2 of 4</vt:lpstr>
      <vt:lpstr>Unit Roots: Estimation and Testing Unit Root Tests 3 of 4</vt:lpstr>
      <vt:lpstr>Unit Roots: Estimation and Testing Unit Root Tests 4 of 4</vt:lpstr>
      <vt:lpstr>Exponential Smoothing 1 of 2</vt:lpstr>
      <vt:lpstr>Exponential Smoothing 2 of 2</vt:lpstr>
      <vt:lpstr>Holt-Winters Smoothing 1 of 2</vt:lpstr>
      <vt:lpstr>Holt-Winters Smoothing 2 of 2</vt:lpstr>
      <vt:lpstr>Holt-Winters Smoothing 2 of 2</vt:lpstr>
      <vt:lpstr>For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xiang yang ng</cp:lastModifiedBy>
  <cp:revision>585</cp:revision>
  <dcterms:created xsi:type="dcterms:W3CDTF">2015-05-31T15:09:37Z</dcterms:created>
  <dcterms:modified xsi:type="dcterms:W3CDTF">2018-05-17T19:11:26Z</dcterms:modified>
</cp:coreProperties>
</file>