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94" r:id="rId4"/>
    <p:sldId id="395" r:id="rId5"/>
    <p:sldId id="396" r:id="rId6"/>
    <p:sldId id="397" r:id="rId7"/>
    <p:sldId id="440" r:id="rId8"/>
    <p:sldId id="441" r:id="rId9"/>
    <p:sldId id="442" r:id="rId10"/>
    <p:sldId id="428" r:id="rId11"/>
    <p:sldId id="438" r:id="rId12"/>
    <p:sldId id="443" r:id="rId13"/>
    <p:sldId id="445" r:id="rId14"/>
    <p:sldId id="447" r:id="rId15"/>
    <p:sldId id="448" r:id="rId16"/>
    <p:sldId id="446" r:id="rId17"/>
    <p:sldId id="420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0080"/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7" autoAdjust="0"/>
    <p:restoredTop sz="75851" autoAdjust="0"/>
  </p:normalViewPr>
  <p:slideViewPr>
    <p:cSldViewPr snapToGrid="0" snapToObjects="1">
      <p:cViewPr varScale="1">
        <p:scale>
          <a:sx n="65" d="100"/>
          <a:sy n="65" d="100"/>
        </p:scale>
        <p:origin x="142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What does the heteroskedastic residuals plot look like? Ans: it will start small and branch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ARCH is used when you have taken care most of the dynamics in the data. Then take a square of the residuals and run it with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It takes into account of clustering volatility since it looks at the previous  conditional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77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15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Autoregressive Conditional </a:t>
            </a:r>
            <a:r>
              <a:rPr lang="en-US" sz="4571" dirty="0" err="1">
                <a:solidFill>
                  <a:schemeClr val="accent6">
                    <a:lumMod val="75000"/>
                  </a:schemeClr>
                </a:solidFill>
              </a:rPr>
              <a:t>Heteroscedasticity</a:t>
            </a:r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 Models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(ARCH/GARCH)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ARCH(1)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2800" cy="598593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variance forecast,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ARCH(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αε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	</a:t>
            </a:r>
          </a:p>
          <a:p>
            <a:pPr marL="342900" lvl="1" indent="-342900">
              <a:buNone/>
            </a:pPr>
            <a:r>
              <a:rPr lang="en-US" sz="3243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3243" i="1" dirty="0" err="1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h</a:t>
            </a:r>
            <a:r>
              <a:rPr lang="en-US" sz="3243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=2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: 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t+2|t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ω(1+α+α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1647" i="1" dirty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h-2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 α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h-1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</a:t>
            </a:r>
            <a:r>
              <a:rPr lang="en-US" sz="3243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as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3243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∞, 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3243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ω/(1-α)</a:t>
            </a:r>
          </a:p>
          <a:p>
            <a:pPr marL="342900" lvl="1" indent="-34290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524" y="3788596"/>
            <a:ext cx="29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ARCH Models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general, for an </a:t>
            </a:r>
            <a:r>
              <a:rPr lang="en-US" sz="3400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ARCH(p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4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sz="3400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sz="3400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sz="3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sz="3400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 </a:t>
            </a:r>
            <a:r>
              <a:rPr lang="en-US" sz="3400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34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>
                <a:solidFill>
                  <a:srgbClr val="595959"/>
                </a:solidFill>
                <a:latin typeface="Times New Roman"/>
                <a:cs typeface="Times New Roman"/>
              </a:rPr>
              <a:t>z</a:t>
            </a:r>
            <a:r>
              <a:rPr lang="en-US" sz="34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sz="3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, where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sz="3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ω+α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+α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t-p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fo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≥0,i=1, 2, …,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solidFill>
                  <a:srgbClr val="6A5ACD"/>
                </a:solidFill>
                <a:latin typeface="Times New Roman"/>
                <a:cs typeface="Times New Roman"/>
              </a:rPr>
              <a:t>1 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>
                <a:solidFill>
                  <a:srgbClr val="6A5ACD"/>
                </a:solidFill>
                <a:latin typeface="Times New Roman"/>
                <a:cs typeface="Times New Roman"/>
              </a:rPr>
              <a:t>2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+</a:t>
            </a:r>
            <a:r>
              <a:rPr lang="en-US" sz="1100" i="1" dirty="0">
                <a:solidFill>
                  <a:srgbClr val="6A5ACD"/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800" dirty="0">
                <a:solidFill>
                  <a:srgbClr val="6A5ACD"/>
                </a:solidFill>
                <a:cs typeface="Times New Roman"/>
              </a:rPr>
              <a:t>Persistence in Variance</a:t>
            </a:r>
            <a:endParaRPr lang="en-US" sz="2800" baseline="-25000" dirty="0">
              <a:solidFill>
                <a:srgbClr val="6A5ACD"/>
              </a:solidFill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7" y="2127243"/>
            <a:ext cx="8208022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ARCH(p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Daily SP500 Returns and Autocorrelations of Squared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86" y="1661074"/>
            <a:ext cx="50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type of a process is this?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029217" y="3403585"/>
            <a:ext cx="3226226" cy="3028059"/>
            <a:chOff x="5029217" y="3403585"/>
            <a:chExt cx="3226226" cy="3028059"/>
          </a:xfrm>
        </p:grpSpPr>
        <p:sp>
          <p:nvSpPr>
            <p:cNvPr id="19" name="Rectangle 18"/>
            <p:cNvSpPr/>
            <p:nvPr/>
          </p:nvSpPr>
          <p:spPr>
            <a:xfrm>
              <a:off x="6383869" y="3403585"/>
              <a:ext cx="486219" cy="1473215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9217" y="6000757"/>
              <a:ext cx="32262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Try an </a:t>
              </a:r>
              <a:r>
                <a:rPr lang="en-US" sz="2200" dirty="0">
                  <a:solidFill>
                    <a:srgbClr val="E46C0A"/>
                  </a:solidFill>
                </a:rPr>
                <a:t>ARCH(8)</a:t>
              </a:r>
              <a:r>
                <a:rPr lang="en-US" sz="2200" dirty="0"/>
                <a:t> </a:t>
              </a:r>
              <a:r>
                <a:rPr lang="en-US" sz="2200" dirty="0">
                  <a:solidFill>
                    <a:srgbClr val="595959"/>
                  </a:solidFill>
                </a:rPr>
                <a:t>or</a:t>
              </a:r>
              <a:r>
                <a:rPr lang="en-US" sz="2200" dirty="0"/>
                <a:t> </a:t>
              </a:r>
              <a:r>
                <a:rPr lang="en-US" sz="2200" dirty="0">
                  <a:solidFill>
                    <a:srgbClr val="E46C0A"/>
                  </a:solidFill>
                </a:rPr>
                <a:t>ARCH(9)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303223" y="5460605"/>
              <a:ext cx="96440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68878" y="3429000"/>
            <a:ext cx="4869921" cy="3401635"/>
            <a:chOff x="768878" y="3429000"/>
            <a:chExt cx="4869921" cy="3401635"/>
          </a:xfrm>
        </p:grpSpPr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878" y="6193101"/>
              <a:ext cx="3712464" cy="306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179144" y="3429000"/>
              <a:ext cx="459655" cy="25146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4428736" y="5471273"/>
              <a:ext cx="752214" cy="6470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91736" y="6399748"/>
              <a:ext cx="20741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High persistence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GARCH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GARCH(1,1)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 GARCH(1,1)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GARCH(1,1)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σ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,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	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ω+αε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226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3226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t-1|t-2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1200" i="1" baseline="-250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where </a:t>
            </a:r>
            <a:r>
              <a:rPr lang="en-US" sz="3226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26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α≥0, </a:t>
            </a:r>
            <a:r>
              <a:rPr lang="en-US" sz="3226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3226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β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≥0.</a:t>
            </a:r>
            <a:endParaRPr lang="en-US" sz="3135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96265" y="4336591"/>
            <a:ext cx="4753944" cy="769441"/>
            <a:chOff x="3996265" y="4336591"/>
            <a:chExt cx="4753944" cy="769441"/>
          </a:xfrm>
        </p:grpSpPr>
        <p:sp>
          <p:nvSpPr>
            <p:cNvPr id="5" name="Rectangle 4"/>
            <p:cNvSpPr/>
            <p:nvPr/>
          </p:nvSpPr>
          <p:spPr>
            <a:xfrm>
              <a:off x="3996265" y="4504267"/>
              <a:ext cx="1320800" cy="541867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3357" y="4336591"/>
              <a:ext cx="3166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6A5ACD"/>
                  </a:solidFill>
                </a:rPr>
                <a:t>Also depends on the most </a:t>
              </a:r>
            </a:p>
            <a:p>
              <a:r>
                <a:rPr lang="en-US" sz="2200" dirty="0">
                  <a:solidFill>
                    <a:srgbClr val="6A5ACD"/>
                  </a:solidFill>
                </a:rPr>
                <a:t>recent level of volatility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397094" y="4504267"/>
              <a:ext cx="241710" cy="54186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0130" y="5952034"/>
            <a:ext cx="7114585" cy="769441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example, if </a:t>
            </a:r>
            <a:r>
              <a:rPr lang="en-US" sz="22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β</a:t>
            </a:r>
            <a:r>
              <a:rPr lang="en-US" sz="2200" dirty="0">
                <a:solidFill>
                  <a:srgbClr val="595959"/>
                </a:solidFill>
              </a:rPr>
              <a:t>=0.7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we interpret this as saying that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of yesterday’s variance carries over to today’s variance.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GARCH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GARCH(1,1)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595959"/>
                </a:solidFill>
              </a:rPr>
              <a:t>The key </a:t>
            </a:r>
            <a:r>
              <a:rPr lang="en-US" dirty="0">
                <a:solidFill>
                  <a:srgbClr val="6A5ACD"/>
                </a:solidFill>
              </a:rPr>
              <a:t>advantage</a:t>
            </a:r>
            <a:r>
              <a:rPr lang="en-US" dirty="0">
                <a:solidFill>
                  <a:srgbClr val="595959"/>
                </a:solidFill>
              </a:rPr>
              <a:t> of introducing the term </a:t>
            </a:r>
            <a:r>
              <a:rPr lang="en-US" sz="3226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t-1|t-2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is </a:t>
            </a:r>
            <a:r>
              <a:rPr lang="en-US" dirty="0">
                <a:solidFill>
                  <a:srgbClr val="6A5ACD"/>
                </a:solidFill>
                <a:cs typeface="Times New Roman"/>
              </a:rPr>
              <a:t>parsimony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!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Fewer parameters to estimate than ARCH.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For example, the previous ARCH(9) model for S&amp;P500 returns suggested an ARCH(9) –need 10 estimates- yet we can do the same with a GARCH(1,1) -only need 3 estimates.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A </a:t>
            </a:r>
            <a:r>
              <a:rPr lang="en-US" dirty="0">
                <a:solidFill>
                  <a:srgbClr val="6A5ACD"/>
                </a:solidFill>
              </a:rPr>
              <a:t>GARCH(1,1) </a:t>
            </a:r>
            <a:r>
              <a:rPr lang="en-US" dirty="0">
                <a:solidFill>
                  <a:srgbClr val="595959"/>
                </a:solidFill>
              </a:rPr>
              <a:t>process is equivalent to an </a:t>
            </a:r>
            <a:r>
              <a:rPr lang="en-US" dirty="0">
                <a:solidFill>
                  <a:srgbClr val="6A5ACD"/>
                </a:solidFill>
              </a:rPr>
              <a:t>ARCH(∞)</a:t>
            </a:r>
            <a:r>
              <a:rPr lang="en-US" dirty="0">
                <a:solidFill>
                  <a:srgbClr val="595959"/>
                </a:solidFill>
              </a:rPr>
              <a:t> process with exponentially decreasing weights {</a:t>
            </a:r>
            <a:r>
              <a:rPr lang="en-US" dirty="0" err="1">
                <a:solidFill>
                  <a:srgbClr val="595959"/>
                </a:solidFill>
              </a:rPr>
              <a:t>α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αβ</a:t>
            </a:r>
            <a:r>
              <a:rPr lang="en-US" dirty="0">
                <a:solidFill>
                  <a:srgbClr val="595959"/>
                </a:solidFill>
              </a:rPr>
              <a:t>, αβ</a:t>
            </a:r>
            <a:r>
              <a:rPr lang="en-US" baseline="30000" dirty="0">
                <a:solidFill>
                  <a:srgbClr val="595959"/>
                </a:solidFill>
              </a:rPr>
              <a:t>2</a:t>
            </a:r>
            <a:r>
              <a:rPr lang="en-US" dirty="0">
                <a:solidFill>
                  <a:srgbClr val="595959"/>
                </a:solidFill>
              </a:rPr>
              <a:t>,…}.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The Persistence of the GARCH(1,1) Process is equal to</a:t>
            </a: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	α + αβ + αβ</a:t>
            </a:r>
            <a:r>
              <a:rPr lang="en-US" baseline="30000" dirty="0">
                <a:solidFill>
                  <a:srgbClr val="595959"/>
                </a:solidFill>
              </a:rPr>
              <a:t>2</a:t>
            </a:r>
            <a:r>
              <a:rPr lang="en-US" dirty="0">
                <a:solidFill>
                  <a:srgbClr val="595959"/>
                </a:solidFill>
              </a:rPr>
              <a:t>+…=  α/(1-β).</a:t>
            </a: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GARCH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GARCH(1,1)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   and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 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2+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226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3226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t-1|t-2</a:t>
            </a:r>
          </a:p>
          <a:p>
            <a:endParaRPr lang="en-US" sz="30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3000" dirty="0">
                <a:solidFill>
                  <a:srgbClr val="6A5ACD"/>
                </a:solidFill>
                <a:cs typeface="Times New Roman"/>
              </a:rPr>
              <a:t>Case 1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Low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Persistence process: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=0.4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=0.4, </a:t>
            </a:r>
          </a:p>
          <a:p>
            <a:pPr>
              <a:buNone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	 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persistence =α/(1-β) = </a:t>
            </a:r>
            <a:r>
              <a:rPr lang="en-US" sz="3000" i="1" dirty="0">
                <a:solidFill>
                  <a:srgbClr val="E46C0A"/>
                </a:solidFill>
                <a:latin typeface="Times New Roman"/>
                <a:cs typeface="Times New Roman"/>
              </a:rPr>
              <a:t>0.67</a:t>
            </a:r>
          </a:p>
          <a:p>
            <a:pPr>
              <a:buNone/>
            </a:pP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3000" dirty="0">
                <a:solidFill>
                  <a:srgbClr val="6A5ACD"/>
                </a:solidFill>
                <a:cs typeface="Times New Roman"/>
              </a:rPr>
              <a:t>Case 2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High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Persistence process: 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α=0.1, β=0.88, persistence =α/(1-β) = </a:t>
            </a:r>
            <a:r>
              <a:rPr lang="en-US" sz="3000" i="1" dirty="0">
                <a:solidFill>
                  <a:srgbClr val="E46C0A"/>
                </a:solidFill>
                <a:latin typeface="Times New Roman"/>
                <a:cs typeface="Times New Roman"/>
              </a:rPr>
              <a:t>0.83</a:t>
            </a:r>
            <a:endParaRPr lang="en-US" sz="3000" dirty="0">
              <a:solidFill>
                <a:srgbClr val="E46C0A"/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/>
          <a:srcRect r="2324"/>
          <a:stretch>
            <a:fillRect/>
          </a:stretch>
        </p:blipFill>
        <p:spPr bwMode="auto">
          <a:xfrm>
            <a:off x="2361651" y="1253057"/>
            <a:ext cx="6782349" cy="557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206143" y="540591"/>
            <a:ext cx="182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Low</a:t>
            </a:r>
          </a:p>
          <a:p>
            <a:pPr algn="ctr"/>
            <a:r>
              <a:rPr lang="en-US" sz="2400" dirty="0">
                <a:solidFill>
                  <a:srgbClr val="6A5ACD"/>
                </a:solidFill>
                <a:latin typeface="Calibri" pitchFamily="-109" charset="0"/>
              </a:rPr>
              <a:t>Persistence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058" y="523661"/>
            <a:ext cx="182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46C0A"/>
                </a:solidFill>
                <a:latin typeface="Calibri" pitchFamily="-109" charset="0"/>
              </a:rPr>
              <a:t>High</a:t>
            </a:r>
          </a:p>
          <a:p>
            <a:pPr algn="ctr"/>
            <a:r>
              <a:rPr lang="en-US" sz="2400" dirty="0">
                <a:solidFill>
                  <a:srgbClr val="6A5ACD"/>
                </a:solidFill>
                <a:latin typeface="Calibri" pitchFamily="-109" charset="0"/>
              </a:rPr>
              <a:t>Persistence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8253" y="0"/>
            <a:ext cx="582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08958" y="2324110"/>
            <a:ext cx="482600" cy="835557"/>
            <a:chOff x="3568700" y="2950631"/>
            <a:chExt cx="482600" cy="835557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568700" y="2950631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68700" y="3784600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340589" y="1974063"/>
            <a:ext cx="482600" cy="1522669"/>
            <a:chOff x="3568700" y="2950631"/>
            <a:chExt cx="482600" cy="83555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568700" y="2950631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68700" y="3784600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rot="16200000" flipH="1">
            <a:off x="3837165" y="2740835"/>
            <a:ext cx="837661" cy="1"/>
          </a:xfrm>
          <a:prstGeom prst="straightConnector1">
            <a:avLst/>
          </a:prstGeom>
          <a:ln>
            <a:solidFill>
              <a:srgbClr val="B2222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6843159" y="2719910"/>
            <a:ext cx="1452043" cy="1"/>
          </a:xfrm>
          <a:prstGeom prst="straightConnector1">
            <a:avLst/>
          </a:prstGeom>
          <a:ln>
            <a:solidFill>
              <a:srgbClr val="B2222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5400000">
            <a:off x="2950551" y="5190251"/>
            <a:ext cx="493796" cy="449329"/>
            <a:chOff x="827004" y="3131804"/>
            <a:chExt cx="493796" cy="449329"/>
          </a:xfrm>
        </p:grpSpPr>
        <p:grpSp>
          <p:nvGrpSpPr>
            <p:cNvPr id="54" name="Group 53"/>
            <p:cNvGrpSpPr/>
            <p:nvPr/>
          </p:nvGrpSpPr>
          <p:grpSpPr>
            <a:xfrm>
              <a:off x="827004" y="3131804"/>
              <a:ext cx="493796" cy="445640"/>
              <a:chOff x="3557504" y="3340548"/>
              <a:chExt cx="493796" cy="44564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557504" y="3340548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>
              <a:off x="845228" y="3356468"/>
              <a:ext cx="447743" cy="1588"/>
            </a:xfrm>
            <a:prstGeom prst="straightConnector1">
              <a:avLst/>
            </a:prstGeom>
            <a:ln>
              <a:solidFill>
                <a:srgbClr val="B2222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5400000">
            <a:off x="6537750" y="4495995"/>
            <a:ext cx="493808" cy="872655"/>
            <a:chOff x="826992" y="2708491"/>
            <a:chExt cx="493808" cy="872655"/>
          </a:xfrm>
        </p:grpSpPr>
        <p:grpSp>
          <p:nvGrpSpPr>
            <p:cNvPr id="61" name="Group 53"/>
            <p:cNvGrpSpPr/>
            <p:nvPr/>
          </p:nvGrpSpPr>
          <p:grpSpPr>
            <a:xfrm>
              <a:off x="826992" y="2708491"/>
              <a:ext cx="493808" cy="868953"/>
              <a:chOff x="3557492" y="2917235"/>
              <a:chExt cx="493808" cy="868953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557492" y="2917235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rot="5400000">
              <a:off x="633555" y="3144818"/>
              <a:ext cx="871066" cy="1589"/>
            </a:xfrm>
            <a:prstGeom prst="straightConnector1">
              <a:avLst/>
            </a:prstGeom>
            <a:ln>
              <a:solidFill>
                <a:srgbClr val="B2222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7667" y="1810137"/>
            <a:ext cx="2352473" cy="1477328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high (low)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 process, once the volatility is high, it tends to remain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(low).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667" y="4773415"/>
            <a:ext cx="2403272" cy="1477328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low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 process,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40% of the past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 is transferred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current volatility.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584" y="1536169"/>
            <a:ext cx="7304831" cy="437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5074" y="6425143"/>
            <a:ext cx="2133600" cy="365125"/>
          </a:xfrm>
        </p:spPr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 t="11163"/>
          <a:stretch>
            <a:fillRect/>
          </a:stretch>
        </p:blipFill>
        <p:spPr bwMode="auto">
          <a:xfrm>
            <a:off x="59276" y="1354681"/>
            <a:ext cx="9030197" cy="434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4932" y="5611558"/>
            <a:ext cx="82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persistence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000" dirty="0">
                <a:solidFill>
                  <a:srgbClr val="E46C0A"/>
                </a:solidFill>
                <a:sym typeface="Wingdings"/>
              </a:rPr>
              <a:t>faster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decay                   </a:t>
            </a:r>
            <a:r>
              <a:rPr lang="en-US" sz="2000" dirty="0">
                <a:solidFill>
                  <a:srgbClr val="E46C0A"/>
                </a:solidFill>
              </a:rPr>
              <a:t>High</a:t>
            </a:r>
            <a:r>
              <a:rPr lang="en-US" sz="2000" dirty="0">
                <a:solidFill>
                  <a:srgbClr val="595959"/>
                </a:solidFill>
              </a:rPr>
              <a:t> persistence </a:t>
            </a:r>
            <a:r>
              <a:rPr lang="en-US" sz="20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000" dirty="0">
                <a:solidFill>
                  <a:srgbClr val="E46C0A"/>
                </a:solidFill>
                <a:sym typeface="Wingdings"/>
              </a:rPr>
              <a:t>slower</a:t>
            </a:r>
            <a:r>
              <a:rPr lang="en-US" sz="2000" dirty="0">
                <a:solidFill>
                  <a:srgbClr val="595959"/>
                </a:solidFill>
                <a:sym typeface="Wingdings"/>
              </a:rPr>
              <a:t> decay   </a:t>
            </a:r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47336" y="2920912"/>
            <a:ext cx="940216" cy="965416"/>
            <a:chOff x="1747336" y="3665964"/>
            <a:chExt cx="940216" cy="965416"/>
          </a:xfrm>
        </p:grpSpPr>
        <p:sp>
          <p:nvSpPr>
            <p:cNvPr id="8" name="Rectangle 7"/>
            <p:cNvSpPr/>
            <p:nvPr/>
          </p:nvSpPr>
          <p:spPr>
            <a:xfrm>
              <a:off x="2201333" y="3776120"/>
              <a:ext cx="486219" cy="575748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49294" y="3964006"/>
              <a:ext cx="965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ARCH(3)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8533" y="2912537"/>
            <a:ext cx="911202" cy="1727211"/>
            <a:chOff x="6268533" y="3657589"/>
            <a:chExt cx="911202" cy="1727211"/>
          </a:xfrm>
        </p:grpSpPr>
        <p:sp>
          <p:nvSpPr>
            <p:cNvPr id="9" name="Rectangle 8"/>
            <p:cNvSpPr/>
            <p:nvPr/>
          </p:nvSpPr>
          <p:spPr>
            <a:xfrm>
              <a:off x="6693516" y="3776120"/>
              <a:ext cx="486219" cy="160868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970491" y="3955631"/>
              <a:ext cx="965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ARCH(9)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47338" y="909648"/>
            <a:ext cx="5234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2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sz="2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2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   and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  </a:t>
            </a:r>
            <a:r>
              <a:rPr lang="en-US" sz="2200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22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sz="2200" i="1" dirty="0">
                <a:solidFill>
                  <a:srgbClr val="595959"/>
                </a:solidFill>
                <a:latin typeface="Times New Roman"/>
                <a:cs typeface="Times New Roman"/>
              </a:rPr>
              <a:t>= 2+</a:t>
            </a:r>
            <a:r>
              <a:rPr lang="en-US" sz="22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200" i="1" dirty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2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2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2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t-1|t-2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GARCH(1,1)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Daily SP500 Returns and Autocorrelations of Squared Returns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133" y="1463665"/>
            <a:ext cx="5609959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686703" y="6139925"/>
            <a:ext cx="56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Was GARCH(1,1) a good model fit?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/>
              <a:t>The ARCH Family</a:t>
            </a:r>
          </a:p>
          <a:p>
            <a:r>
              <a:rPr lang="en-US" sz="3600" dirty="0"/>
              <a:t>ARCH Models</a:t>
            </a:r>
          </a:p>
          <a:p>
            <a:pPr lvl="1"/>
            <a:r>
              <a:rPr lang="en-US" dirty="0"/>
              <a:t>The ARCH(1) Process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ARCH(p</a:t>
            </a:r>
            <a:r>
              <a:rPr lang="en-US" dirty="0"/>
              <a:t>) Process</a:t>
            </a:r>
            <a:endParaRPr lang="en-US" sz="3600" dirty="0"/>
          </a:p>
          <a:p>
            <a:r>
              <a:rPr lang="en-US" sz="3600" dirty="0"/>
              <a:t>GARCH Models</a:t>
            </a:r>
          </a:p>
          <a:p>
            <a:pPr lvl="1"/>
            <a:r>
              <a:rPr lang="en-US" dirty="0"/>
              <a:t>The GARCH(1,1) Process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GARCH(p,q</a:t>
            </a:r>
            <a:r>
              <a:rPr lang="en-US" dirty="0"/>
              <a:t>)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GARCH(1,1)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Autocorrelation Function of the Standardized Squared Residuals from GARCH(1,1) for S&amp;P500 Daily Returns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387" y="1739365"/>
            <a:ext cx="764672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60396" y="3913313"/>
            <a:ext cx="165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Yes!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96" y="1773231"/>
            <a:ext cx="1727200" cy="6223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GARCH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 GARCH(1,1)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variance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1,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GARCH(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αε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 βσ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endParaRPr lang="en-US" dirty="0">
              <a:solidFill>
                <a:srgbClr val="595959"/>
              </a:solidFill>
            </a:endParaRPr>
          </a:p>
          <a:p>
            <a:pPr marL="342900" lvl="1" indent="-342900">
              <a:buNone/>
            </a:pPr>
            <a:endParaRPr lang="en-US" sz="14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	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h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=2: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t+2|t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ω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+ (α+β)σ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endParaRPr lang="en-US" sz="20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sz="20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ω(1+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α+β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)+ (α+β)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(α+β)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 (α+β)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h-1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∞,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ω/(1-(α+β)) =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(unconditional variance).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9988" y="3907127"/>
            <a:ext cx="29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GARCH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 err="1">
                <a:solidFill>
                  <a:srgbClr val="558ED5"/>
                </a:solidFill>
              </a:rPr>
              <a:t>GARCH(p,q</a:t>
            </a:r>
            <a:r>
              <a:rPr lang="en-US" dirty="0">
                <a:solidFill>
                  <a:srgbClr val="558ED5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6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|Ω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~N(0, σ</a:t>
            </a:r>
            <a:r>
              <a:rPr lang="en-US" sz="3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algn="ctr">
              <a:buNone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ω+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α(L</a:t>
            </a:r>
            <a:r>
              <a:rPr lang="en-US" sz="3600" i="1" dirty="0">
                <a:solidFill>
                  <a:srgbClr val="E46C0A"/>
                </a:solidFill>
                <a:latin typeface="Times New Roman"/>
                <a:cs typeface="Times New Roman"/>
              </a:rPr>
              <a:t>)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600" i="1" dirty="0">
                <a:solidFill>
                  <a:srgbClr val="E46C0A"/>
                </a:solidFill>
                <a:latin typeface="Times New Roman"/>
                <a:cs typeface="Times New Roman"/>
              </a:rPr>
              <a:t>β(L)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</a:p>
          <a:p>
            <a:pPr algn="ctr">
              <a:buNone/>
            </a:pP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4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&lt;1</a:t>
            </a:r>
          </a:p>
          <a:p>
            <a:pPr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4" y="4254500"/>
            <a:ext cx="2245259" cy="914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3" y="4254500"/>
            <a:ext cx="2218099" cy="914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" y="5365750"/>
            <a:ext cx="6742323" cy="7772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818281" y="6284411"/>
            <a:ext cx="359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E46C0A"/>
                </a:solidFill>
              </a:rPr>
              <a:t>GARCH(p,q</a:t>
            </a:r>
            <a:r>
              <a:rPr lang="en-US" sz="2800" dirty="0">
                <a:solidFill>
                  <a:srgbClr val="E46C0A"/>
                </a:solidFill>
              </a:rPr>
              <a:t>) ≈ ARCH(∞)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14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3, 4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Cointegration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ARCH Family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ARCH(1)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Autoregressive Conditional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Heteroscedasticity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 of order 1: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where 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is the conditional mean	and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is a white noise process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s.t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σ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~WN(0,1)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where </a:t>
            </a:r>
          </a:p>
          <a:p>
            <a:pPr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i="1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E[ε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 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] = </a:t>
            </a:r>
            <a:r>
              <a:rPr lang="en-US" i="1" dirty="0">
                <a:solidFill>
                  <a:srgbClr val="E46C0A"/>
                </a:solidFill>
                <a:latin typeface="Times New Roman"/>
                <a:cs typeface="Times New Roman"/>
              </a:rPr>
              <a:t>ω+α</a:t>
            </a:r>
            <a:r>
              <a:rPr lang="en-US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rgbClr val="E46C0A"/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t-1 </a:t>
            </a:r>
          </a:p>
          <a:p>
            <a:pPr>
              <a:buNone/>
            </a:pPr>
            <a:r>
              <a:rPr lang="en-US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						  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Conditional variance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</a:t>
            </a:r>
            <a:r>
              <a:rPr lang="en-US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	 subject to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α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≥0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ARCH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ARCH process, we need to address the following 3 questions: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ARCH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ARCH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ARCH(1)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ARCH(1)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ARCH(1)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 </a:t>
            </a:r>
            <a:r>
              <a:rPr lang="en-US" i="1" dirty="0">
                <a:solidFill>
                  <a:srgbClr val="E46C0A"/>
                </a:solidFill>
                <a:latin typeface="Times New Roman"/>
                <a:cs typeface="Times New Roman"/>
              </a:rPr>
              <a:t>ω+αε</a:t>
            </a:r>
            <a:r>
              <a:rPr lang="en-US" i="1" baseline="30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t-1 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76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μ</a:t>
            </a:r>
            <a:r>
              <a:rPr lang="en-US" sz="3176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</a:t>
            </a:r>
            <a:r>
              <a:rPr lang="en-US" sz="3176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1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~N(0,1)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76" i="1" dirty="0" err="1">
                <a:solidFill>
                  <a:srgbClr val="E46C0A"/>
                </a:solidFill>
                <a:latin typeface="Times New Roman"/>
                <a:cs typeface="Times New Roman"/>
              </a:rPr>
              <a:t>ω</a:t>
            </a:r>
            <a:r>
              <a:rPr lang="en-US" sz="3176" i="1" dirty="0">
                <a:solidFill>
                  <a:srgbClr val="E46C0A"/>
                </a:solidFill>
                <a:latin typeface="Times New Roman"/>
                <a:cs typeface="Times New Roman"/>
              </a:rPr>
              <a:t> = 2, 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 different values of </a:t>
            </a:r>
            <a:r>
              <a:rPr lang="en-US" sz="3135" dirty="0" err="1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=0.3, </a:t>
            </a:r>
            <a:r>
              <a:rPr lang="en-US" sz="3135" dirty="0" err="1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=0.6, </a:t>
            </a:r>
            <a:r>
              <a:rPr lang="en-US" sz="3135" dirty="0" err="1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increases, the series becomes more volatile.</a:t>
            </a: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391" y="6508747"/>
            <a:ext cx="2133600" cy="365125"/>
          </a:xfrm>
        </p:spPr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1" y="304797"/>
            <a:ext cx="62674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491" y="2392360"/>
            <a:ext cx="643890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391" y="4495797"/>
            <a:ext cx="640080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2291" y="152397"/>
            <a:ext cx="5067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10542" y="390522"/>
            <a:ext cx="2242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Simulated </a:t>
            </a:r>
          </a:p>
          <a:p>
            <a:r>
              <a:rPr lang="en-US" sz="2400" dirty="0">
                <a:solidFill>
                  <a:srgbClr val="6A5ACD"/>
                </a:solidFill>
              </a:rPr>
              <a:t>ARCH(1) Process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1145" y="2832100"/>
            <a:ext cx="3550155" cy="1243231"/>
            <a:chOff x="501145" y="2832100"/>
            <a:chExt cx="3550155" cy="1243231"/>
          </a:xfrm>
        </p:grpSpPr>
        <p:sp>
          <p:nvSpPr>
            <p:cNvPr id="32" name="TextBox 31"/>
            <p:cNvSpPr txBox="1"/>
            <p:nvPr/>
          </p:nvSpPr>
          <p:spPr>
            <a:xfrm>
              <a:off x="501145" y="3429000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</a:t>
              </a:r>
              <a:r>
                <a:rPr lang="en-US" b="1" i="1" dirty="0">
                  <a:solidFill>
                    <a:srgbClr val="E46C0A"/>
                  </a:solidFill>
                  <a:latin typeface="Times New Roman"/>
                  <a:cs typeface="Times New Roman"/>
                </a:rPr>
                <a:t>6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68700" y="2832100"/>
              <a:ext cx="482600" cy="954088"/>
              <a:chOff x="3568700" y="2832100"/>
              <a:chExt cx="482600" cy="95408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568700" y="28321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527318" y="989012"/>
            <a:ext cx="3523982" cy="1080182"/>
            <a:chOff x="527318" y="989012"/>
            <a:chExt cx="3523982" cy="1080182"/>
          </a:xfrm>
        </p:grpSpPr>
        <p:sp>
          <p:nvSpPr>
            <p:cNvPr id="31" name="TextBox 30"/>
            <p:cNvSpPr txBox="1"/>
            <p:nvPr/>
          </p:nvSpPr>
          <p:spPr>
            <a:xfrm>
              <a:off x="527318" y="1422863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0.3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68700" y="989012"/>
              <a:ext cx="482600" cy="420688"/>
              <a:chOff x="3568700" y="989012"/>
              <a:chExt cx="482600" cy="420688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8700" y="989012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568700" y="1408112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63045" y="4622797"/>
            <a:ext cx="3512055" cy="1804988"/>
            <a:chOff x="463045" y="4622797"/>
            <a:chExt cx="3512055" cy="1804988"/>
          </a:xfrm>
        </p:grpSpPr>
        <p:sp>
          <p:nvSpPr>
            <p:cNvPr id="33" name="TextBox 32"/>
            <p:cNvSpPr txBox="1"/>
            <p:nvPr/>
          </p:nvSpPr>
          <p:spPr>
            <a:xfrm>
              <a:off x="463045" y="5671916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0.9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92500" y="4622797"/>
              <a:ext cx="482600" cy="1804988"/>
              <a:chOff x="3492500" y="4622797"/>
              <a:chExt cx="482600" cy="18049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492500" y="4622797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492500" y="6426197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0"/>
            <a:ext cx="9144000" cy="114300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Descriptive Statistics of an ARCH(1) Process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 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and Standardized Process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49" y="871003"/>
            <a:ext cx="5362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24" y="3699928"/>
            <a:ext cx="52006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2336802" y="1663702"/>
            <a:ext cx="6411135" cy="646331"/>
            <a:chOff x="2336802" y="1663702"/>
            <a:chExt cx="6411135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096024" y="1663702"/>
              <a:ext cx="265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μ</a:t>
              </a:r>
              <a:r>
                <a: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/>
                </a:rPr>
                <a:t>(unconditional)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remains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constant ~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6802" y="1879602"/>
              <a:ext cx="34036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5962674" y="1861066"/>
              <a:ext cx="133350" cy="235468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1724" y="3712628"/>
            <a:ext cx="323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If this is a true ARCH(1) </a:t>
            </a:r>
          </a:p>
          <a:p>
            <a:r>
              <a:rPr lang="en-US" dirty="0">
                <a:solidFill>
                  <a:srgbClr val="595959"/>
                </a:solidFill>
              </a:rPr>
              <a:t>process, then we expect</a:t>
            </a:r>
          </a:p>
          <a:p>
            <a:r>
              <a:rPr lang="en-US" dirty="0">
                <a:solidFill>
                  <a:srgbClr val="595959"/>
                </a:solidFill>
              </a:rPr>
              <a:t>the distribution of the </a:t>
            </a:r>
          </a:p>
          <a:p>
            <a:r>
              <a:rPr lang="en-US" dirty="0">
                <a:solidFill>
                  <a:srgbClr val="595959"/>
                </a:solidFill>
              </a:rPr>
              <a:t>standardized process to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~N(0,1)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57134" y="4912956"/>
            <a:ext cx="4441332" cy="1652943"/>
            <a:chOff x="4157134" y="4912956"/>
            <a:chExt cx="4441332" cy="1652943"/>
          </a:xfrm>
        </p:grpSpPr>
        <p:sp>
          <p:nvSpPr>
            <p:cNvPr id="11" name="Right Brace 10"/>
            <p:cNvSpPr/>
            <p:nvPr/>
          </p:nvSpPr>
          <p:spPr>
            <a:xfrm>
              <a:off x="6029348" y="4912956"/>
              <a:ext cx="346051" cy="1652943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4068" y="5007000"/>
              <a:ext cx="15494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529" y="5582750"/>
              <a:ext cx="15494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57134" y="6075915"/>
              <a:ext cx="1549400" cy="426481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8900" y="5391484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Fail to reject the 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normality hypothesis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6802" y="2363234"/>
            <a:ext cx="6492209" cy="646331"/>
            <a:chOff x="2336802" y="2363234"/>
            <a:chExt cx="6492209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6064274" y="2363234"/>
              <a:ext cx="2764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i="1" dirty="0" err="1">
                  <a:solidFill>
                    <a:srgbClr val="595959"/>
                  </a:solidFill>
                </a:rPr>
                <a:t>σ</a:t>
              </a:r>
              <a:r>
                <a:rPr lang="en-US" dirty="0">
                  <a:solidFill>
                    <a:srgbClr val="595959"/>
                  </a:solidFill>
                </a:rPr>
                <a:t> (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/>
                </a:rPr>
                <a:t>unconditional</a:t>
              </a:r>
              <a:r>
                <a:rPr lang="en-US" dirty="0">
                  <a:solidFill>
                    <a:srgbClr val="595959"/>
                  </a:solidFill>
                </a:rPr>
                <a:t>) increases </a:t>
              </a:r>
            </a:p>
            <a:p>
              <a:r>
                <a:rPr lang="en-US" dirty="0">
                  <a:solidFill>
                    <a:srgbClr val="595959"/>
                  </a:solidFill>
                </a:rPr>
                <a:t>with increasing </a:t>
              </a:r>
              <a:r>
                <a:rPr lang="en-US" i="1" dirty="0" err="1">
                  <a:solidFill>
                    <a:srgbClr val="595959"/>
                  </a:solidFill>
                </a:rPr>
                <a:t>α</a:t>
              </a:r>
              <a:endParaRPr lang="en-US" i="1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6802" y="2590802"/>
              <a:ext cx="34036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5949974" y="2584966"/>
              <a:ext cx="133350" cy="235468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209300" y="4297169"/>
            <a:ext cx="809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-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μ</a:t>
            </a:r>
            <a:endParaRPr lang="en-US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σ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3196" y="4480125"/>
            <a:ext cx="5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27339" y="4685945"/>
            <a:ext cx="612247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72171" y="4940873"/>
            <a:ext cx="3185487" cy="1833384"/>
            <a:chOff x="872171" y="4940873"/>
            <a:chExt cx="3185487" cy="1833384"/>
          </a:xfrm>
        </p:grpSpPr>
        <p:sp>
          <p:nvSpPr>
            <p:cNvPr id="39" name="TextBox 38"/>
            <p:cNvSpPr txBox="1"/>
            <p:nvPr/>
          </p:nvSpPr>
          <p:spPr>
            <a:xfrm>
              <a:off x="872171" y="5512373"/>
              <a:ext cx="3185487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series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r>
                <a:rPr lang="en-US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uncorrelated</a:t>
              </a:r>
            </a:p>
            <a:p>
              <a:pPr>
                <a:buFont typeface="Arial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No dynamics in the conditional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mean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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ACF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 and </a:t>
              </a:r>
              <a:r>
                <a:rPr lang="en-US" dirty="0">
                  <a:solidFill>
                    <a:srgbClr val="E46C0A"/>
                  </a:solidFill>
                  <a:sym typeface="Wingdings"/>
                </a:rPr>
                <a:t>PACF 0</a:t>
              </a:r>
              <a:endParaRPr lang="en-US" dirty="0">
                <a:solidFill>
                  <a:srgbClr val="E46C0A"/>
                </a:solidFill>
              </a:endParaRPr>
            </a:p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1774825" y="4524948"/>
              <a:ext cx="546100" cy="1377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ARCH(1) Processes</a:t>
            </a:r>
            <a:endParaRPr lang="en-US" sz="4000" dirty="0">
              <a:solidFill>
                <a:srgbClr val="6A5ACD"/>
              </a:solidFill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2"/>
          <a:srcRect t="24013"/>
          <a:stretch>
            <a:fillRect/>
          </a:stretch>
        </p:blipFill>
        <p:spPr bwMode="auto">
          <a:xfrm>
            <a:off x="527048" y="2175933"/>
            <a:ext cx="8101717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626118" y="1504202"/>
            <a:ext cx="197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 +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0.3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02027" y="5347273"/>
            <a:ext cx="419350688" cy="62509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series Y</a:t>
            </a:r>
            <a:r>
              <a:rPr lang="en-US" sz="2018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1800" baseline="-25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sz="201800" dirty="0" err="1">
                <a:solidFill>
                  <a:schemeClr val="accent6">
                    <a:lumMod val="75000"/>
                  </a:schemeClr>
                </a:solidFill>
              </a:rPr>
              <a:t>autocorrelated</a:t>
            </a:r>
            <a:endParaRPr lang="en-US" sz="20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Dynamics implied by the ARCH(1) Process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720271" y="3333625"/>
            <a:ext cx="3280527" cy="3686853"/>
            <a:chOff x="4720271" y="3333625"/>
            <a:chExt cx="3280527" cy="3686853"/>
          </a:xfrm>
        </p:grpSpPr>
        <p:grpSp>
          <p:nvGrpSpPr>
            <p:cNvPr id="45" name="Group 44"/>
            <p:cNvGrpSpPr/>
            <p:nvPr/>
          </p:nvGrpSpPr>
          <p:grpSpPr>
            <a:xfrm>
              <a:off x="4720271" y="4940873"/>
              <a:ext cx="3280527" cy="2079605"/>
              <a:chOff x="872171" y="4940873"/>
              <a:chExt cx="3280527" cy="207960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72171" y="5512373"/>
                <a:ext cx="328052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/>
                  <a:buChar char="•"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series Y</a:t>
                </a:r>
                <a:r>
                  <a:rPr lang="en-US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correlated with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 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ACF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and </a:t>
                </a:r>
                <a:r>
                  <a:rPr lang="en-US" dirty="0">
                    <a:solidFill>
                      <a:srgbClr val="E46C0A"/>
                    </a:solidFill>
                    <a:sym typeface="Wingdings"/>
                  </a:rPr>
                  <a:t>PACF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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AR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process</a:t>
                </a:r>
              </a:p>
              <a:p>
                <a:pPr>
                  <a:buFont typeface="Arial"/>
                  <a:buChar char="•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Observe dynamics implied by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 the ARCH(1) Process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47" name="Right Brace 46"/>
              <p:cNvSpPr/>
              <p:nvPr/>
            </p:nvSpPr>
            <p:spPr>
              <a:xfrm rot="5400000">
                <a:off x="1774825" y="4524948"/>
                <a:ext cx="546100" cy="137795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5003800" y="3333625"/>
              <a:ext cx="2006553" cy="470149"/>
            </a:xfrm>
            <a:prstGeom prst="rect">
              <a:avLst/>
            </a:prstGeom>
            <a:noFill/>
            <a:ln w="19050">
              <a:solidFill>
                <a:srgbClr val="B22222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7070" y="2354590"/>
            <a:ext cx="55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2014" y="2354590"/>
            <a:ext cx="678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30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E46C0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ARCH(1) Processes</a:t>
            </a:r>
            <a:endParaRPr lang="en-US" sz="4000" dirty="0">
              <a:solidFill>
                <a:srgbClr val="6A5ACD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6118" y="1368738"/>
            <a:ext cx="197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 +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0.3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02027" y="5347273"/>
            <a:ext cx="419350688" cy="62509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series Y</a:t>
            </a:r>
            <a:r>
              <a:rPr lang="en-US" sz="2018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1800" baseline="-25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sz="201800" dirty="0" err="1">
                <a:solidFill>
                  <a:schemeClr val="accent6">
                    <a:lumMod val="75000"/>
                  </a:schemeClr>
                </a:solidFill>
              </a:rPr>
              <a:t>autocorrelated</a:t>
            </a:r>
            <a:endParaRPr lang="en-US" sz="20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1800" dirty="0">
                <a:solidFill>
                  <a:schemeClr val="accent6">
                    <a:lumMod val="75000"/>
                  </a:schemeClr>
                </a:solidFill>
              </a:rPr>
              <a:t>Dynamics implied by the ARCH(1) Process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1358900" y="4940873"/>
            <a:ext cx="6960793" cy="1967926"/>
            <a:chOff x="1358900" y="4940873"/>
            <a:chExt cx="6960793" cy="1967926"/>
          </a:xfrm>
        </p:grpSpPr>
        <p:sp>
          <p:nvSpPr>
            <p:cNvPr id="39" name="TextBox 38"/>
            <p:cNvSpPr txBox="1"/>
            <p:nvPr/>
          </p:nvSpPr>
          <p:spPr>
            <a:xfrm>
              <a:off x="1358901" y="5585360"/>
              <a:ext cx="69607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more correlations left. Both the </a:t>
              </a:r>
              <a:r>
                <a:rPr lang="en-US" sz="2000" dirty="0">
                  <a:solidFill>
                    <a:srgbClr val="E46C0A"/>
                  </a:solidFill>
                </a:rPr>
                <a:t>ACF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</a:t>
              </a:r>
              <a:r>
                <a:rPr lang="en-US" sz="2000" dirty="0">
                  <a:solidFill>
                    <a:srgbClr val="E46C0A"/>
                  </a:solidFill>
                </a:rPr>
                <a:t>PACF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are ‘</a:t>
              </a:r>
              <a:r>
                <a:rPr lang="en-US" sz="2000" dirty="0">
                  <a:solidFill>
                    <a:srgbClr val="E46C0A"/>
                  </a:solidFill>
                </a:rPr>
                <a:t>clean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’. Therefore, the ARCH(1) is accurate in capturing the dynamics of the 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r>
                <a:rPr lang="en-US" sz="2000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process.</a:t>
              </a:r>
              <a:endParaRPr lang="en-US" sz="2000" dirty="0">
                <a:solidFill>
                  <a:srgbClr val="E46C0A"/>
                </a:solidFill>
              </a:endParaRPr>
            </a:p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1774825" y="4524948"/>
              <a:ext cx="546100" cy="1377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ight Brace 46"/>
          <p:cNvSpPr/>
          <p:nvPr/>
        </p:nvSpPr>
        <p:spPr>
          <a:xfrm rot="5400000">
            <a:off x="5622925" y="4524948"/>
            <a:ext cx="546100" cy="13779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5003800" y="3333625"/>
            <a:ext cx="2006553" cy="470149"/>
          </a:xfrm>
          <a:prstGeom prst="rect">
            <a:avLst/>
          </a:prstGeom>
          <a:noFill/>
          <a:ln w="19050">
            <a:solidFill>
              <a:srgbClr val="B2222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/>
          <a:srcRect t="6769" r="1628"/>
          <a:stretch>
            <a:fillRect/>
          </a:stretch>
        </p:blipFill>
        <p:spPr bwMode="auto">
          <a:xfrm>
            <a:off x="702741" y="1981205"/>
            <a:ext cx="7616952" cy="310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58170" y="2100590"/>
            <a:ext cx="132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/σ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t|t-1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 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9570" y="2138690"/>
            <a:ext cx="162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30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/σ</a:t>
            </a:r>
            <a:r>
              <a:rPr lang="en-US" sz="2800" i="1" baseline="30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t|t-1</a:t>
            </a: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  </a:t>
            </a:r>
            <a:endParaRPr lang="en-US" sz="2800" dirty="0">
              <a:solidFill>
                <a:srgbClr val="E46C0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21735</TotalTime>
  <Words>924</Words>
  <Application>Microsoft Office PowerPoint</Application>
  <PresentationFormat>On-screen Show (4:3)</PresentationFormat>
  <Paragraphs>233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The ARCH Family</vt:lpstr>
      <vt:lpstr>ARCH Models</vt:lpstr>
      <vt:lpstr>ARCH Models Example: ARCH(1) Process</vt:lpstr>
      <vt:lpstr>PowerPoint Presentation</vt:lpstr>
      <vt:lpstr>Descriptive Statistics of an ARCH(1) Process and Standardized Process</vt:lpstr>
      <vt:lpstr>Autocorrelation Functions of  Simulated ARCH(1) Processes</vt:lpstr>
      <vt:lpstr>Autocorrelation Functions of  Simulated ARCH(1) Processes</vt:lpstr>
      <vt:lpstr>ARCH Models Forecasting in an ARCH(1) Process</vt:lpstr>
      <vt:lpstr>ARCH Models</vt:lpstr>
      <vt:lpstr>Example: ARCH(p) Process Daily SP500 Returns and Autocorrelations of Squared Returns</vt:lpstr>
      <vt:lpstr>GARCH Models Example: GARCH(1,1) Process</vt:lpstr>
      <vt:lpstr>GARCH Models Example: GARCH(1,1) Process</vt:lpstr>
      <vt:lpstr>GARCH Models Example: GARCH(1,1) Process</vt:lpstr>
      <vt:lpstr>PowerPoint Presentation</vt:lpstr>
      <vt:lpstr>Simulated GARCH(1,1) Process </vt:lpstr>
      <vt:lpstr>Simulated GARCH(1,1) Process </vt:lpstr>
      <vt:lpstr>Example: GARCH(1,1) Process Daily SP500 Returns and Autocorrelations of Squared Returns</vt:lpstr>
      <vt:lpstr>Example: GARCH(1,1) Process Autocorrelation Function of the Standardized Squared Residuals from GARCH(1,1) for S&amp;P500 Daily Returns</vt:lpstr>
      <vt:lpstr>GARCH Models Forecasting in a GARCH(1,1) Process</vt:lpstr>
      <vt:lpstr>GARCH Models GARCH(p,q)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571</cp:revision>
  <dcterms:created xsi:type="dcterms:W3CDTF">2015-11-13T16:27:35Z</dcterms:created>
  <dcterms:modified xsi:type="dcterms:W3CDTF">2018-05-22T21:39:57Z</dcterms:modified>
</cp:coreProperties>
</file>