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handoutMasterIdLst>
    <p:handoutMasterId r:id="rId28"/>
  </p:handoutMasterIdLst>
  <p:sldIdLst>
    <p:sldId id="301" r:id="rId2"/>
    <p:sldId id="273" r:id="rId3"/>
    <p:sldId id="276" r:id="rId4"/>
    <p:sldId id="275" r:id="rId5"/>
    <p:sldId id="277" r:id="rId6"/>
    <p:sldId id="282" r:id="rId7"/>
    <p:sldId id="283" r:id="rId8"/>
    <p:sldId id="278" r:id="rId9"/>
    <p:sldId id="279" r:id="rId10"/>
    <p:sldId id="284" r:id="rId11"/>
    <p:sldId id="285" r:id="rId12"/>
    <p:sldId id="286" r:id="rId13"/>
    <p:sldId id="294" r:id="rId14"/>
    <p:sldId id="287" r:id="rId15"/>
    <p:sldId id="288" r:id="rId16"/>
    <p:sldId id="289" r:id="rId17"/>
    <p:sldId id="291" r:id="rId18"/>
    <p:sldId id="292" r:id="rId19"/>
    <p:sldId id="295" r:id="rId20"/>
    <p:sldId id="296" r:id="rId21"/>
    <p:sldId id="297" r:id="rId22"/>
    <p:sldId id="298" r:id="rId23"/>
    <p:sldId id="299" r:id="rId24"/>
    <p:sldId id="300" r:id="rId25"/>
    <p:sldId id="302"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37">
          <p15:clr>
            <a:srgbClr val="A4A3A4"/>
          </p15:clr>
        </p15:guide>
        <p15:guide id="2" pos="288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222"/>
    <a:srgbClr val="7A67EE"/>
    <a:srgbClr val="8968CD"/>
    <a:srgbClr val="AB82FF"/>
    <a:srgbClr val="CD5555"/>
    <a:srgbClr val="FF6A6A"/>
    <a:srgbClr val="6F51FF"/>
    <a:srgbClr val="5640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968"/>
    <p:restoredTop sz="70877"/>
  </p:normalViewPr>
  <p:slideViewPr>
    <p:cSldViewPr snapToGrid="0" snapToObjects="1" showGuides="1">
      <p:cViewPr varScale="1">
        <p:scale>
          <a:sx n="61" d="100"/>
          <a:sy n="61" d="100"/>
        </p:scale>
        <p:origin x="1598" y="53"/>
      </p:cViewPr>
      <p:guideLst>
        <p:guide orient="horz" pos="2337"/>
        <p:guide pos="2887"/>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4"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DD1393-58BA-3545-8210-79BB7EB5C700}" type="datetimeFigureOut">
              <a:rPr lang="en-US" smtClean="0"/>
              <a:pPr/>
              <a:t>5/24/2018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9F20B7-3235-CF4A-A35C-485D27160102}" type="slidenum">
              <a:rPr lang="en-US" smtClean="0"/>
              <a:pPr/>
              <a:t>‹#›</a:t>
            </a:fld>
            <a:endParaRPr lang="en-US"/>
          </a:p>
        </p:txBody>
      </p:sp>
    </p:spTree>
    <p:extLst>
      <p:ext uri="{BB962C8B-B14F-4D97-AF65-F5344CB8AC3E}">
        <p14:creationId xmlns:p14="http://schemas.microsoft.com/office/powerpoint/2010/main" val="33403029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1E14BF-F4BF-0E49-B342-91D1D84C84BF}" type="datetimeFigureOut">
              <a:rPr lang="en-US" smtClean="0"/>
              <a:pPr/>
              <a:t>5/24/2018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1E218A-F3A0-0347-9B02-0B5A26D2F835}" type="slidenum">
              <a:rPr lang="en-US" smtClean="0"/>
              <a:pPr/>
              <a:t>‹#›</a:t>
            </a:fld>
            <a:endParaRPr lang="en-US"/>
          </a:p>
        </p:txBody>
      </p:sp>
    </p:spTree>
    <p:extLst>
      <p:ext uri="{BB962C8B-B14F-4D97-AF65-F5344CB8AC3E}">
        <p14:creationId xmlns:p14="http://schemas.microsoft.com/office/powerpoint/2010/main" val="63837576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a:t>Note. If the Var model does not work, the cointegration might work.</a:t>
            </a:r>
          </a:p>
        </p:txBody>
      </p:sp>
      <p:sp>
        <p:nvSpPr>
          <p:cNvPr id="4" name="Slide Number Placeholder 3"/>
          <p:cNvSpPr>
            <a:spLocks noGrp="1"/>
          </p:cNvSpPr>
          <p:nvPr>
            <p:ph type="sldNum" sz="quarter" idx="10"/>
          </p:nvPr>
        </p:nvSpPr>
        <p:spPr/>
        <p:txBody>
          <a:bodyPr/>
          <a:lstStyle/>
          <a:p>
            <a:fld id="{211E218A-F3A0-0347-9B02-0B5A26D2F835}" type="slidenum">
              <a:rPr lang="en-US" smtClean="0"/>
              <a:pPr/>
              <a:t>1</a:t>
            </a:fld>
            <a:endParaRPr lang="en-US"/>
          </a:p>
        </p:txBody>
      </p:sp>
    </p:spTree>
    <p:extLst>
      <p:ext uri="{BB962C8B-B14F-4D97-AF65-F5344CB8AC3E}">
        <p14:creationId xmlns:p14="http://schemas.microsoft.com/office/powerpoint/2010/main" val="3900912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7B71633-087D-584F-B4B6-C48E13F572D9}" type="datetime1">
              <a:rPr lang="en-US" smtClean="0"/>
              <a:pPr/>
              <a:t>5/24/2018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5DF52-2308-A948-A094-2F2952757F4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1D4106-730C-7C4D-87E0-F9A98E3A8FEF}" type="datetime1">
              <a:rPr lang="en-US" smtClean="0"/>
              <a:pPr/>
              <a:t>5/24/2018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5DF52-2308-A948-A094-2F2952757F4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59F6F0-F294-1146-AE18-DF0CDC95A1A8}" type="datetime1">
              <a:rPr lang="en-US" smtClean="0"/>
              <a:pPr/>
              <a:t>5/24/2018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5DF52-2308-A948-A094-2F2952757F4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DF233D-A302-C04A-AA51-6ECC6BCE0449}" type="datetime1">
              <a:rPr lang="en-US" smtClean="0"/>
              <a:pPr/>
              <a:t>5/24/2018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5DF52-2308-A948-A094-2F2952757F4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0D1E1D-BC39-804D-B772-094C164D7E59}" type="datetime1">
              <a:rPr lang="en-US" smtClean="0"/>
              <a:pPr/>
              <a:t>5/24/2018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5DF52-2308-A948-A094-2F2952757F4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0365EB7-C689-8844-9607-612BFB2EB29A}" type="datetime1">
              <a:rPr lang="en-US" smtClean="0"/>
              <a:pPr/>
              <a:t>5/24/2018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5DF52-2308-A948-A094-2F2952757F4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EE00D9A-1F19-C64C-BE3D-18C3C7C3ABC7}" type="datetime1">
              <a:rPr lang="en-US" smtClean="0"/>
              <a:pPr/>
              <a:t>5/24/2018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D5DF52-2308-A948-A094-2F2952757F4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A905FA9-C12B-2444-838E-F212C4293CA9}" type="datetime1">
              <a:rPr lang="en-US" smtClean="0"/>
              <a:pPr/>
              <a:t>5/24/2018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D5DF52-2308-A948-A094-2F2952757F4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0B508C-2B7B-BE41-B5D3-C53608EB1B34}" type="datetime1">
              <a:rPr lang="en-US" smtClean="0"/>
              <a:pPr/>
              <a:t>5/24/2018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D5DF52-2308-A948-A094-2F2952757F4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BDDA8D-4778-454D-A3E8-B9431B9EFA23}" type="datetime1">
              <a:rPr lang="en-US" smtClean="0"/>
              <a:pPr/>
              <a:t>5/24/2018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5DF52-2308-A948-A094-2F2952757F4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62C1B2-69C2-F149-88E4-D36877D4DE60}" type="datetime1">
              <a:rPr lang="en-US" smtClean="0"/>
              <a:pPr/>
              <a:t>5/24/2018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5DF52-2308-A948-A094-2F2952757F4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6BDFE7-EAFB-8E42-BB9C-95D4300B4434}" type="datetime1">
              <a:rPr lang="en-US" smtClean="0"/>
              <a:pPr/>
              <a:t>5/24/2018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D5DF52-2308-A948-A094-2F2952757F4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0.wmf"/></Relationships>
</file>

<file path=ppt/slides/_rels/slide15.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2.wmf"/><Relationship Id="rId5" Type="http://schemas.openxmlformats.org/officeDocument/2006/relationships/oleObject" Target="../embeddings/oleObject4.bin"/><Relationship Id="rId4" Type="http://schemas.openxmlformats.org/officeDocument/2006/relationships/image" Target="../media/image11.wmf"/><Relationship Id="rId9"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18.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7.wmf"/><Relationship Id="rId5" Type="http://schemas.openxmlformats.org/officeDocument/2006/relationships/oleObject" Target="../embeddings/oleObject7.bin"/><Relationship Id="rId4" Type="http://schemas.openxmlformats.org/officeDocument/2006/relationships/image" Target="../media/image16.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9.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0.wmf"/></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2.wmf"/><Relationship Id="rId5" Type="http://schemas.openxmlformats.org/officeDocument/2006/relationships/oleObject" Target="../embeddings/oleObject11.bin"/><Relationship Id="rId10" Type="http://schemas.openxmlformats.org/officeDocument/2006/relationships/image" Target="../media/image24.wmf"/><Relationship Id="rId4" Type="http://schemas.openxmlformats.org/officeDocument/2006/relationships/image" Target="../media/image21.wmf"/><Relationship Id="rId9" Type="http://schemas.openxmlformats.org/officeDocument/2006/relationships/oleObject" Target="../embeddings/oleObject13.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4.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6.wmf"/><Relationship Id="rId5" Type="http://schemas.openxmlformats.org/officeDocument/2006/relationships/oleObject" Target="../embeddings/oleObject16.bin"/><Relationship Id="rId4" Type="http://schemas.openxmlformats.org/officeDocument/2006/relationships/image" Target="../media/image25.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7.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95412"/>
            <a:ext cx="7772400" cy="1470025"/>
          </a:xfrm>
        </p:spPr>
        <p:txBody>
          <a:bodyPr/>
          <a:lstStyle/>
          <a:p>
            <a:r>
              <a:rPr lang="en-US" dirty="0"/>
              <a:t>Economics 187</a:t>
            </a:r>
            <a:br>
              <a:rPr lang="en-US" dirty="0"/>
            </a:br>
            <a:r>
              <a:rPr lang="en-US" dirty="0"/>
              <a:t>Economic Forecasting			</a:t>
            </a:r>
          </a:p>
        </p:txBody>
      </p:sp>
      <p:sp>
        <p:nvSpPr>
          <p:cNvPr id="3" name="Subtitle 2"/>
          <p:cNvSpPr>
            <a:spLocks noGrp="1"/>
          </p:cNvSpPr>
          <p:nvPr>
            <p:ph type="subTitle" idx="1"/>
          </p:nvPr>
        </p:nvSpPr>
        <p:spPr>
          <a:xfrm>
            <a:off x="635004" y="3213099"/>
            <a:ext cx="7848600" cy="2849563"/>
          </a:xfrm>
        </p:spPr>
        <p:txBody>
          <a:bodyPr>
            <a:normAutofit/>
          </a:bodyPr>
          <a:lstStyle/>
          <a:p>
            <a:r>
              <a:rPr lang="en-US" sz="4571" dirty="0">
                <a:solidFill>
                  <a:schemeClr val="tx1">
                    <a:lumMod val="65000"/>
                    <a:lumOff val="35000"/>
                  </a:schemeClr>
                </a:solidFill>
              </a:rPr>
              <a:t>Lecture 16</a:t>
            </a:r>
          </a:p>
          <a:p>
            <a:r>
              <a:rPr lang="en-US" sz="4400" dirty="0" err="1">
                <a:solidFill>
                  <a:srgbClr val="595959"/>
                </a:solidFill>
              </a:rPr>
              <a:t>Cointegration</a:t>
            </a:r>
            <a:endParaRPr lang="en-US" sz="4400" dirty="0">
              <a:solidFill>
                <a:srgbClr val="595959"/>
              </a:solidFill>
            </a:endParaRPr>
          </a:p>
          <a:p>
            <a:endParaRPr lang="en-US" dirty="0">
              <a:solidFill>
                <a:schemeClr val="tx1">
                  <a:lumMod val="65000"/>
                  <a:lumOff val="35000"/>
                </a:schemeClr>
              </a:solidFill>
            </a:endParaRPr>
          </a:p>
          <a:p>
            <a:r>
              <a:rPr lang="en-US" sz="2824" dirty="0">
                <a:solidFill>
                  <a:schemeClr val="tx1">
                    <a:lumMod val="65000"/>
                    <a:lumOff val="35000"/>
                  </a:schemeClr>
                </a:solidFill>
              </a:rPr>
              <a:t>Dr. Randall R. Rojas</a:t>
            </a:r>
          </a:p>
        </p:txBody>
      </p:sp>
      <p:sp>
        <p:nvSpPr>
          <p:cNvPr id="4" name="Slide Number Placeholder 3"/>
          <p:cNvSpPr>
            <a:spLocks noGrp="1"/>
          </p:cNvSpPr>
          <p:nvPr>
            <p:ph type="sldNum" sz="quarter" idx="12"/>
          </p:nvPr>
        </p:nvSpPr>
        <p:spPr/>
        <p:txBody>
          <a:bodyPr/>
          <a:lstStyle/>
          <a:p>
            <a:fld id="{87D7641F-1B94-7D48-9980-585AFFC348E4}" type="slidenum">
              <a:rPr lang="en-US" smtClean="0"/>
              <a:pPr/>
              <a:t>1</a:t>
            </a:fld>
            <a:endParaRPr lang="en-US"/>
          </a:p>
        </p:txBody>
      </p:sp>
    </p:spTree>
    <p:extLst>
      <p:ext uri="{BB962C8B-B14F-4D97-AF65-F5344CB8AC3E}">
        <p14:creationId xmlns:p14="http://schemas.microsoft.com/office/powerpoint/2010/main" val="1395174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2">
                    <a:lumMod val="60000"/>
                    <a:lumOff val="40000"/>
                  </a:schemeClr>
                </a:solidFill>
              </a:rPr>
              <a:t>The Dickey-Fuller Testing Procedure</a:t>
            </a:r>
            <a:endParaRPr lang="en-US" dirty="0"/>
          </a:p>
        </p:txBody>
      </p:sp>
      <p:sp>
        <p:nvSpPr>
          <p:cNvPr id="3" name="Content Placeholder 2"/>
          <p:cNvSpPr>
            <a:spLocks noGrp="1"/>
          </p:cNvSpPr>
          <p:nvPr>
            <p:ph idx="1"/>
          </p:nvPr>
        </p:nvSpPr>
        <p:spPr>
          <a:xfrm>
            <a:off x="457200" y="1600200"/>
            <a:ext cx="8229600" cy="5121275"/>
          </a:xfrm>
        </p:spPr>
        <p:txBody>
          <a:bodyPr>
            <a:normAutofit/>
          </a:bodyPr>
          <a:lstStyle/>
          <a:p>
            <a:pPr>
              <a:buClr>
                <a:schemeClr val="tx1">
                  <a:lumMod val="65000"/>
                  <a:lumOff val="35000"/>
                </a:schemeClr>
              </a:buClr>
            </a:pPr>
            <a:r>
              <a:rPr lang="en-US" sz="2811" dirty="0">
                <a:solidFill>
                  <a:schemeClr val="tx1">
                    <a:lumMod val="65000"/>
                    <a:lumOff val="35000"/>
                  </a:schemeClr>
                </a:solidFill>
              </a:rPr>
              <a:t>Plot the time series of the variable and select a suitable Dickey-Fuller test based on a visual inspection of the plot</a:t>
            </a:r>
          </a:p>
          <a:p>
            <a:pPr lvl="1">
              <a:buClr>
                <a:schemeClr val="tx1">
                  <a:lumMod val="65000"/>
                  <a:lumOff val="35000"/>
                </a:schemeClr>
              </a:buClr>
            </a:pPr>
            <a:r>
              <a:rPr lang="en-US" sz="2378" dirty="0">
                <a:solidFill>
                  <a:schemeClr val="tx1">
                    <a:lumMod val="65000"/>
                    <a:lumOff val="35000"/>
                  </a:schemeClr>
                </a:solidFill>
              </a:rPr>
              <a:t>If the series appears to be wandering or fluctuating around a sample average of zero, use DF Test 1.</a:t>
            </a:r>
          </a:p>
          <a:p>
            <a:pPr lvl="1">
              <a:buClr>
                <a:schemeClr val="tx1">
                  <a:lumMod val="65000"/>
                  <a:lumOff val="35000"/>
                </a:schemeClr>
              </a:buClr>
            </a:pPr>
            <a:endParaRPr lang="en-US" sz="2378" dirty="0">
              <a:solidFill>
                <a:schemeClr val="tx1">
                  <a:lumMod val="65000"/>
                  <a:lumOff val="35000"/>
                </a:schemeClr>
              </a:solidFill>
            </a:endParaRPr>
          </a:p>
          <a:p>
            <a:pPr lvl="1">
              <a:buClr>
                <a:schemeClr val="tx1">
                  <a:lumMod val="65000"/>
                  <a:lumOff val="35000"/>
                </a:schemeClr>
              </a:buClr>
            </a:pPr>
            <a:r>
              <a:rPr lang="en-US" sz="2378" dirty="0">
                <a:solidFill>
                  <a:schemeClr val="tx1">
                    <a:lumMod val="65000"/>
                    <a:lumOff val="35000"/>
                  </a:schemeClr>
                </a:solidFill>
              </a:rPr>
              <a:t>If the series appears to be wandering or fluctuating around a sample average which is nonzero, use DF Test 2.</a:t>
            </a:r>
          </a:p>
          <a:p>
            <a:pPr lvl="1">
              <a:buClr>
                <a:schemeClr val="tx1">
                  <a:lumMod val="65000"/>
                  <a:lumOff val="35000"/>
                </a:schemeClr>
              </a:buClr>
            </a:pPr>
            <a:endParaRPr lang="en-US" sz="2378" dirty="0">
              <a:solidFill>
                <a:schemeClr val="tx1">
                  <a:lumMod val="65000"/>
                  <a:lumOff val="35000"/>
                </a:schemeClr>
              </a:solidFill>
            </a:endParaRPr>
          </a:p>
          <a:p>
            <a:pPr lvl="1">
              <a:buClr>
                <a:schemeClr val="tx1">
                  <a:lumMod val="65000"/>
                  <a:lumOff val="35000"/>
                </a:schemeClr>
              </a:buClr>
            </a:pPr>
            <a:r>
              <a:rPr lang="en-US" sz="2378" dirty="0">
                <a:solidFill>
                  <a:schemeClr val="tx1">
                    <a:lumMod val="65000"/>
                    <a:lumOff val="35000"/>
                  </a:schemeClr>
                </a:solidFill>
              </a:rPr>
              <a:t>If the series appears to be wandering or fluctuating around a linear trend, use DF Test 3.</a:t>
            </a:r>
            <a:endParaRPr lang="en-US" dirty="0">
              <a:solidFill>
                <a:schemeClr val="tx1">
                  <a:lumMod val="65000"/>
                  <a:lumOff val="35000"/>
                </a:schemeClr>
              </a:solidFill>
            </a:endParaRPr>
          </a:p>
        </p:txBody>
      </p:sp>
      <p:sp>
        <p:nvSpPr>
          <p:cNvPr id="4" name="Slide Number Placeholder 3"/>
          <p:cNvSpPr>
            <a:spLocks noGrp="1"/>
          </p:cNvSpPr>
          <p:nvPr>
            <p:ph type="sldNum" sz="quarter" idx="12"/>
          </p:nvPr>
        </p:nvSpPr>
        <p:spPr/>
        <p:txBody>
          <a:bodyPr/>
          <a:lstStyle/>
          <a:p>
            <a:fld id="{82D5DF52-2308-A948-A094-2F2952757F4D}"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solidFill>
                  <a:srgbClr val="558ED5"/>
                </a:solidFill>
              </a:rPr>
              <a:t>Cointegration</a:t>
            </a:r>
            <a:endParaRPr lang="en-US" dirty="0">
              <a:solidFill>
                <a:srgbClr val="558ED5"/>
              </a:solidFill>
            </a:endParaRPr>
          </a:p>
        </p:txBody>
      </p:sp>
      <p:sp>
        <p:nvSpPr>
          <p:cNvPr id="3" name="Content Placeholder 2"/>
          <p:cNvSpPr>
            <a:spLocks noGrp="1"/>
          </p:cNvSpPr>
          <p:nvPr>
            <p:ph idx="1"/>
          </p:nvPr>
        </p:nvSpPr>
        <p:spPr/>
        <p:txBody>
          <a:bodyPr>
            <a:noAutofit/>
          </a:bodyPr>
          <a:lstStyle/>
          <a:p>
            <a:r>
              <a:rPr lang="en-US" sz="2800" dirty="0">
                <a:solidFill>
                  <a:schemeClr val="tx1">
                    <a:lumMod val="65000"/>
                    <a:lumOff val="35000"/>
                  </a:schemeClr>
                </a:solidFill>
              </a:rPr>
              <a:t>When we can find a linear combination of integrated variables that is stationary, we say that these variables are </a:t>
            </a:r>
            <a:r>
              <a:rPr lang="en-US" sz="2800" dirty="0" err="1">
                <a:solidFill>
                  <a:schemeClr val="accent6">
                    <a:lumMod val="75000"/>
                  </a:schemeClr>
                </a:solidFill>
              </a:rPr>
              <a:t>cointegrated</a:t>
            </a:r>
            <a:r>
              <a:rPr lang="en-US" sz="2800" dirty="0">
                <a:solidFill>
                  <a:schemeClr val="tx1">
                    <a:lumMod val="65000"/>
                    <a:lumOff val="35000"/>
                  </a:schemeClr>
                </a:solidFill>
              </a:rPr>
              <a:t>.</a:t>
            </a:r>
          </a:p>
          <a:p>
            <a:endParaRPr lang="en-US" sz="2800" dirty="0">
              <a:solidFill>
                <a:schemeClr val="tx1">
                  <a:lumMod val="65000"/>
                  <a:lumOff val="35000"/>
                </a:schemeClr>
              </a:solidFill>
            </a:endParaRPr>
          </a:p>
          <a:p>
            <a:r>
              <a:rPr lang="en-US" sz="2800" dirty="0">
                <a:solidFill>
                  <a:schemeClr val="tx1">
                    <a:lumMod val="65000"/>
                    <a:lumOff val="35000"/>
                  </a:schemeClr>
                </a:solidFill>
              </a:rPr>
              <a:t>If </a:t>
            </a:r>
            <a:r>
              <a:rPr lang="en-US" sz="2800" i="1" dirty="0" err="1">
                <a:solidFill>
                  <a:schemeClr val="tx1">
                    <a:lumMod val="65000"/>
                    <a:lumOff val="35000"/>
                  </a:schemeClr>
                </a:solidFill>
                <a:latin typeface="Times New Roman"/>
                <a:cs typeface="Times New Roman"/>
              </a:rPr>
              <a:t>y</a:t>
            </a:r>
            <a:r>
              <a:rPr lang="en-US" sz="2800" i="1" baseline="-25000" dirty="0" err="1">
                <a:solidFill>
                  <a:schemeClr val="tx1">
                    <a:lumMod val="65000"/>
                    <a:lumOff val="35000"/>
                  </a:schemeClr>
                </a:solidFill>
                <a:latin typeface="Times New Roman"/>
                <a:cs typeface="Times New Roman"/>
              </a:rPr>
              <a:t>t</a:t>
            </a:r>
            <a:r>
              <a:rPr lang="en-US" sz="2800" dirty="0">
                <a:solidFill>
                  <a:schemeClr val="tx1">
                    <a:lumMod val="65000"/>
                    <a:lumOff val="35000"/>
                  </a:schemeClr>
                </a:solidFill>
              </a:rPr>
              <a:t> and </a:t>
            </a:r>
            <a:r>
              <a:rPr lang="en-US" sz="2800" i="1" dirty="0" err="1">
                <a:solidFill>
                  <a:schemeClr val="tx1">
                    <a:lumMod val="65000"/>
                    <a:lumOff val="35000"/>
                  </a:schemeClr>
                </a:solidFill>
                <a:latin typeface="Times New Roman"/>
                <a:cs typeface="Times New Roman"/>
              </a:rPr>
              <a:t>x</a:t>
            </a:r>
            <a:r>
              <a:rPr lang="en-US" sz="2800" i="1" baseline="-25000" dirty="0" err="1">
                <a:solidFill>
                  <a:schemeClr val="tx1">
                    <a:lumMod val="65000"/>
                    <a:lumOff val="35000"/>
                  </a:schemeClr>
                </a:solidFill>
                <a:latin typeface="Times New Roman"/>
                <a:cs typeface="Times New Roman"/>
              </a:rPr>
              <a:t>t</a:t>
            </a:r>
            <a:r>
              <a:rPr lang="en-US" sz="2800" dirty="0">
                <a:solidFill>
                  <a:schemeClr val="tx1">
                    <a:lumMod val="65000"/>
                    <a:lumOff val="35000"/>
                  </a:schemeClr>
                </a:solidFill>
              </a:rPr>
              <a:t> are </a:t>
            </a:r>
            <a:r>
              <a:rPr lang="en-US" sz="2800" dirty="0" err="1">
                <a:solidFill>
                  <a:schemeClr val="tx1">
                    <a:lumMod val="65000"/>
                    <a:lumOff val="35000"/>
                  </a:schemeClr>
                </a:solidFill>
              </a:rPr>
              <a:t>cointegrated</a:t>
            </a:r>
            <a:r>
              <a:rPr lang="en-US" sz="2800" dirty="0">
                <a:solidFill>
                  <a:schemeClr val="tx1">
                    <a:lumMod val="65000"/>
                    <a:lumOff val="35000"/>
                  </a:schemeClr>
                </a:solidFill>
              </a:rPr>
              <a:t>, we expect them to share similar stochastic trends. </a:t>
            </a:r>
          </a:p>
          <a:p>
            <a:endParaRPr lang="en-US" sz="2800" dirty="0">
              <a:solidFill>
                <a:schemeClr val="tx1">
                  <a:lumMod val="65000"/>
                  <a:lumOff val="35000"/>
                </a:schemeClr>
              </a:solidFill>
            </a:endParaRPr>
          </a:p>
          <a:p>
            <a:pPr>
              <a:buClr>
                <a:schemeClr val="tx1">
                  <a:lumMod val="65000"/>
                  <a:lumOff val="35000"/>
                </a:schemeClr>
              </a:buClr>
            </a:pPr>
            <a:r>
              <a:rPr lang="en-US" sz="2800" dirty="0" err="1">
                <a:solidFill>
                  <a:srgbClr val="6F51FF"/>
                </a:solidFill>
              </a:rPr>
              <a:t>Cointegration</a:t>
            </a:r>
            <a:r>
              <a:rPr lang="en-US" sz="2800" dirty="0">
                <a:solidFill>
                  <a:schemeClr val="tx1">
                    <a:lumMod val="65000"/>
                    <a:lumOff val="35000"/>
                  </a:schemeClr>
                </a:solidFill>
              </a:rPr>
              <a:t> is the statistical notion that corresponds to the </a:t>
            </a:r>
            <a:r>
              <a:rPr lang="en-US" sz="2800" dirty="0">
                <a:solidFill>
                  <a:srgbClr val="6F51FF"/>
                </a:solidFill>
              </a:rPr>
              <a:t>economic</a:t>
            </a:r>
            <a:r>
              <a:rPr lang="en-US" sz="2800" dirty="0">
                <a:solidFill>
                  <a:schemeClr val="tx1">
                    <a:lumMod val="65000"/>
                    <a:lumOff val="35000"/>
                  </a:schemeClr>
                </a:solidFill>
              </a:rPr>
              <a:t> notion of </a:t>
            </a:r>
            <a:r>
              <a:rPr lang="en-US" sz="2800" dirty="0">
                <a:solidFill>
                  <a:srgbClr val="6F51FF"/>
                </a:solidFill>
              </a:rPr>
              <a:t>equilibrium</a:t>
            </a:r>
            <a:r>
              <a:rPr lang="en-US" sz="2800" dirty="0">
                <a:solidFill>
                  <a:schemeClr val="tx1">
                    <a:lumMod val="65000"/>
                    <a:lumOff val="35000"/>
                  </a:schemeClr>
                </a:solidFill>
              </a:rPr>
              <a:t>.</a:t>
            </a:r>
          </a:p>
        </p:txBody>
      </p:sp>
      <p:sp>
        <p:nvSpPr>
          <p:cNvPr id="4" name="Slide Number Placeholder 3"/>
          <p:cNvSpPr>
            <a:spLocks noGrp="1"/>
          </p:cNvSpPr>
          <p:nvPr>
            <p:ph type="sldNum" sz="quarter" idx="12"/>
          </p:nvPr>
        </p:nvSpPr>
        <p:spPr/>
        <p:txBody>
          <a:bodyPr/>
          <a:lstStyle/>
          <a:p>
            <a:fld id="{87D7641F-1B94-7D48-9980-585AFFC348E4}"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solidFill>
                  <a:srgbClr val="558ED5"/>
                </a:solidFill>
              </a:rPr>
              <a:t>Cointegration</a:t>
            </a:r>
            <a:endParaRPr lang="en-US" dirty="0">
              <a:solidFill>
                <a:srgbClr val="558ED5"/>
              </a:solidFill>
            </a:endParaRPr>
          </a:p>
        </p:txBody>
      </p:sp>
      <p:sp>
        <p:nvSpPr>
          <p:cNvPr id="3" name="Content Placeholder 2"/>
          <p:cNvSpPr>
            <a:spLocks noGrp="1"/>
          </p:cNvSpPr>
          <p:nvPr>
            <p:ph idx="1"/>
          </p:nvPr>
        </p:nvSpPr>
        <p:spPr/>
        <p:txBody>
          <a:bodyPr>
            <a:normAutofit fontScale="92500" lnSpcReduction="10000"/>
          </a:bodyPr>
          <a:lstStyle/>
          <a:p>
            <a:r>
              <a:rPr lang="en-US" sz="3000" dirty="0">
                <a:solidFill>
                  <a:schemeClr val="tx1">
                    <a:lumMod val="65000"/>
                    <a:lumOff val="35000"/>
                  </a:schemeClr>
                </a:solidFill>
              </a:rPr>
              <a:t>For example, assume </a:t>
            </a:r>
            <a:r>
              <a:rPr lang="en-US" sz="3000" i="1" dirty="0" err="1">
                <a:solidFill>
                  <a:schemeClr val="tx1">
                    <a:lumMod val="65000"/>
                    <a:lumOff val="35000"/>
                  </a:schemeClr>
                </a:solidFill>
                <a:latin typeface="Times New Roman"/>
                <a:cs typeface="Times New Roman"/>
              </a:rPr>
              <a:t>y</a:t>
            </a:r>
            <a:r>
              <a:rPr lang="en-US" sz="3000" i="1" baseline="-25000" dirty="0" err="1">
                <a:solidFill>
                  <a:schemeClr val="tx1">
                    <a:lumMod val="65000"/>
                    <a:lumOff val="35000"/>
                  </a:schemeClr>
                </a:solidFill>
                <a:latin typeface="Times New Roman"/>
                <a:cs typeface="Times New Roman"/>
              </a:rPr>
              <a:t>t</a:t>
            </a:r>
            <a:r>
              <a:rPr lang="en-US" sz="3000" dirty="0">
                <a:solidFill>
                  <a:schemeClr val="tx1">
                    <a:lumMod val="65000"/>
                    <a:lumOff val="35000"/>
                  </a:schemeClr>
                </a:solidFill>
              </a:rPr>
              <a:t> and </a:t>
            </a:r>
            <a:r>
              <a:rPr lang="en-US" sz="3000" i="1" dirty="0" err="1">
                <a:solidFill>
                  <a:schemeClr val="tx1">
                    <a:lumMod val="65000"/>
                    <a:lumOff val="35000"/>
                  </a:schemeClr>
                </a:solidFill>
                <a:latin typeface="Times New Roman"/>
                <a:cs typeface="Times New Roman"/>
              </a:rPr>
              <a:t>x</a:t>
            </a:r>
            <a:r>
              <a:rPr lang="en-US" sz="3000" i="1" baseline="-25000" dirty="0" err="1">
                <a:solidFill>
                  <a:schemeClr val="tx1">
                    <a:lumMod val="65000"/>
                    <a:lumOff val="35000"/>
                  </a:schemeClr>
                </a:solidFill>
                <a:latin typeface="Times New Roman"/>
                <a:cs typeface="Times New Roman"/>
              </a:rPr>
              <a:t>t</a:t>
            </a:r>
            <a:r>
              <a:rPr lang="en-US" sz="3000" dirty="0">
                <a:solidFill>
                  <a:schemeClr val="tx1">
                    <a:lumMod val="65000"/>
                    <a:lumOff val="35000"/>
                  </a:schemeClr>
                </a:solidFill>
              </a:rPr>
              <a:t> are </a:t>
            </a:r>
            <a:r>
              <a:rPr lang="en-US" sz="3000" dirty="0" err="1">
                <a:solidFill>
                  <a:schemeClr val="tx1">
                    <a:lumMod val="65000"/>
                    <a:lumOff val="35000"/>
                  </a:schemeClr>
                </a:solidFill>
              </a:rPr>
              <a:t>nonstationary</a:t>
            </a:r>
            <a:r>
              <a:rPr lang="en-US" sz="3000" dirty="0">
                <a:solidFill>
                  <a:schemeClr val="tx1">
                    <a:lumMod val="65000"/>
                    <a:lumOff val="35000"/>
                  </a:schemeClr>
                </a:solidFill>
              </a:rPr>
              <a:t> </a:t>
            </a:r>
            <a:r>
              <a:rPr lang="en-US" sz="3000" dirty="0">
                <a:solidFill>
                  <a:schemeClr val="tx1">
                    <a:lumMod val="65000"/>
                    <a:lumOff val="35000"/>
                  </a:schemeClr>
                </a:solidFill>
                <a:latin typeface="Times New Roman"/>
                <a:cs typeface="Times New Roman"/>
              </a:rPr>
              <a:t>I</a:t>
            </a:r>
            <a:r>
              <a:rPr lang="en-US" sz="3000" dirty="0">
                <a:solidFill>
                  <a:schemeClr val="tx1">
                    <a:lumMod val="65000"/>
                    <a:lumOff val="35000"/>
                  </a:schemeClr>
                </a:solidFill>
              </a:rPr>
              <a:t>(1) variables, then </a:t>
            </a:r>
            <a:r>
              <a:rPr lang="en-US" sz="3000" i="1" dirty="0">
                <a:solidFill>
                  <a:schemeClr val="tx1">
                    <a:lumMod val="65000"/>
                    <a:lumOff val="35000"/>
                  </a:schemeClr>
                </a:solidFill>
                <a:latin typeface="Times New Roman"/>
                <a:cs typeface="Times New Roman"/>
              </a:rPr>
              <a:t>e</a:t>
            </a:r>
            <a:r>
              <a:rPr lang="en-US" sz="3000" i="1" baseline="-25000" dirty="0">
                <a:solidFill>
                  <a:schemeClr val="tx1">
                    <a:lumMod val="65000"/>
                    <a:lumOff val="35000"/>
                  </a:schemeClr>
                </a:solidFill>
                <a:latin typeface="Times New Roman"/>
                <a:cs typeface="Times New Roman"/>
              </a:rPr>
              <a:t>t </a:t>
            </a:r>
            <a:r>
              <a:rPr lang="en-US" sz="3000" i="1" dirty="0">
                <a:solidFill>
                  <a:schemeClr val="tx1">
                    <a:lumMod val="65000"/>
                    <a:lumOff val="35000"/>
                  </a:schemeClr>
                </a:solidFill>
                <a:latin typeface="Times New Roman"/>
                <a:cs typeface="Times New Roman"/>
              </a:rPr>
              <a:t>= </a:t>
            </a:r>
            <a:r>
              <a:rPr lang="en-US" sz="3000" i="1" dirty="0" err="1">
                <a:solidFill>
                  <a:schemeClr val="tx1">
                    <a:lumMod val="65000"/>
                    <a:lumOff val="35000"/>
                  </a:schemeClr>
                </a:solidFill>
                <a:latin typeface="Times New Roman"/>
                <a:cs typeface="Times New Roman"/>
              </a:rPr>
              <a:t>y</a:t>
            </a:r>
            <a:r>
              <a:rPr lang="en-US" sz="3000" i="1" baseline="-25000" dirty="0" err="1">
                <a:solidFill>
                  <a:schemeClr val="tx1">
                    <a:lumMod val="65000"/>
                    <a:lumOff val="35000"/>
                  </a:schemeClr>
                </a:solidFill>
                <a:latin typeface="Times New Roman"/>
                <a:cs typeface="Times New Roman"/>
              </a:rPr>
              <a:t>t</a:t>
            </a:r>
            <a:r>
              <a:rPr lang="en-US" sz="3000" i="1" baseline="-25000" dirty="0">
                <a:solidFill>
                  <a:schemeClr val="tx1">
                    <a:lumMod val="65000"/>
                    <a:lumOff val="35000"/>
                  </a:schemeClr>
                </a:solidFill>
                <a:latin typeface="Times New Roman"/>
                <a:cs typeface="Times New Roman"/>
              </a:rPr>
              <a:t> </a:t>
            </a:r>
            <a:r>
              <a:rPr lang="en-US" sz="3000" i="1" dirty="0">
                <a:solidFill>
                  <a:schemeClr val="tx1">
                    <a:lumMod val="65000"/>
                    <a:lumOff val="35000"/>
                  </a:schemeClr>
                </a:solidFill>
                <a:latin typeface="Times New Roman"/>
                <a:cs typeface="Times New Roman"/>
              </a:rPr>
              <a:t>- β</a:t>
            </a:r>
            <a:r>
              <a:rPr lang="en-US" sz="3000" i="1" baseline="-25000" dirty="0">
                <a:solidFill>
                  <a:schemeClr val="tx1">
                    <a:lumMod val="65000"/>
                    <a:lumOff val="35000"/>
                  </a:schemeClr>
                </a:solidFill>
                <a:latin typeface="Times New Roman"/>
                <a:cs typeface="Times New Roman"/>
              </a:rPr>
              <a:t>1 </a:t>
            </a:r>
            <a:r>
              <a:rPr lang="en-US" sz="3000" i="1" dirty="0">
                <a:solidFill>
                  <a:schemeClr val="tx1">
                    <a:lumMod val="65000"/>
                    <a:lumOff val="35000"/>
                  </a:schemeClr>
                </a:solidFill>
                <a:latin typeface="Times New Roman"/>
                <a:cs typeface="Times New Roman"/>
              </a:rPr>
              <a:t>- β</a:t>
            </a:r>
            <a:r>
              <a:rPr lang="en-US" sz="3000" i="1" baseline="-25000" dirty="0">
                <a:solidFill>
                  <a:schemeClr val="tx1">
                    <a:lumMod val="65000"/>
                    <a:lumOff val="35000"/>
                  </a:schemeClr>
                </a:solidFill>
                <a:latin typeface="Times New Roman"/>
                <a:cs typeface="Times New Roman"/>
              </a:rPr>
              <a:t>2 </a:t>
            </a:r>
            <a:r>
              <a:rPr lang="en-US" sz="3000" i="1" dirty="0" err="1">
                <a:solidFill>
                  <a:schemeClr val="tx1">
                    <a:lumMod val="65000"/>
                    <a:lumOff val="35000"/>
                  </a:schemeClr>
                </a:solidFill>
                <a:latin typeface="Times New Roman"/>
                <a:cs typeface="Times New Roman"/>
              </a:rPr>
              <a:t>x</a:t>
            </a:r>
            <a:r>
              <a:rPr lang="en-US" sz="3000" i="1" baseline="-25000" dirty="0" err="1">
                <a:solidFill>
                  <a:schemeClr val="tx1">
                    <a:lumMod val="65000"/>
                    <a:lumOff val="35000"/>
                  </a:schemeClr>
                </a:solidFill>
                <a:latin typeface="Times New Roman"/>
                <a:cs typeface="Times New Roman"/>
              </a:rPr>
              <a:t>t</a:t>
            </a:r>
            <a:r>
              <a:rPr lang="en-US" sz="3000" dirty="0">
                <a:solidFill>
                  <a:schemeClr val="tx1">
                    <a:lumMod val="65000"/>
                    <a:lumOff val="35000"/>
                  </a:schemeClr>
                </a:solidFill>
              </a:rPr>
              <a:t> is a stationary </a:t>
            </a:r>
            <a:r>
              <a:rPr lang="en-US" sz="3000" dirty="0">
                <a:solidFill>
                  <a:schemeClr val="tx1">
                    <a:lumMod val="65000"/>
                    <a:lumOff val="35000"/>
                  </a:schemeClr>
                </a:solidFill>
                <a:latin typeface="Times New Roman"/>
                <a:cs typeface="Times New Roman"/>
              </a:rPr>
              <a:t>I</a:t>
            </a:r>
            <a:r>
              <a:rPr lang="en-US" sz="3000" dirty="0">
                <a:solidFill>
                  <a:schemeClr val="tx1">
                    <a:lumMod val="65000"/>
                    <a:lumOff val="35000"/>
                  </a:schemeClr>
                </a:solidFill>
              </a:rPr>
              <a:t>(0) process.</a:t>
            </a:r>
          </a:p>
          <a:p>
            <a:endParaRPr lang="en-US" sz="3000" dirty="0">
              <a:solidFill>
                <a:schemeClr val="tx1">
                  <a:lumMod val="65000"/>
                  <a:lumOff val="35000"/>
                </a:schemeClr>
              </a:solidFill>
            </a:endParaRPr>
          </a:p>
          <a:p>
            <a:r>
              <a:rPr lang="en-US" sz="3000" dirty="0">
                <a:solidFill>
                  <a:schemeClr val="tx1">
                    <a:lumMod val="65000"/>
                    <a:lumOff val="35000"/>
                  </a:schemeClr>
                </a:solidFill>
              </a:rPr>
              <a:t>We can test whether </a:t>
            </a:r>
            <a:r>
              <a:rPr lang="en-US" sz="3000" i="1" dirty="0" err="1">
                <a:solidFill>
                  <a:schemeClr val="tx1">
                    <a:lumMod val="65000"/>
                    <a:lumOff val="35000"/>
                  </a:schemeClr>
                </a:solidFill>
                <a:latin typeface="Times New Roman"/>
                <a:cs typeface="Times New Roman"/>
              </a:rPr>
              <a:t>y</a:t>
            </a:r>
            <a:r>
              <a:rPr lang="en-US" sz="3000" i="1" baseline="-25000" dirty="0" err="1">
                <a:solidFill>
                  <a:schemeClr val="tx1">
                    <a:lumMod val="65000"/>
                    <a:lumOff val="35000"/>
                  </a:schemeClr>
                </a:solidFill>
                <a:latin typeface="Times New Roman"/>
                <a:cs typeface="Times New Roman"/>
              </a:rPr>
              <a:t>t</a:t>
            </a:r>
            <a:r>
              <a:rPr lang="en-US" sz="3000" dirty="0">
                <a:solidFill>
                  <a:schemeClr val="tx1">
                    <a:lumMod val="65000"/>
                    <a:lumOff val="35000"/>
                  </a:schemeClr>
                </a:solidFill>
              </a:rPr>
              <a:t> and </a:t>
            </a:r>
            <a:r>
              <a:rPr lang="en-US" sz="3000" i="1" dirty="0" err="1">
                <a:solidFill>
                  <a:schemeClr val="tx1">
                    <a:lumMod val="65000"/>
                    <a:lumOff val="35000"/>
                  </a:schemeClr>
                </a:solidFill>
                <a:latin typeface="Times New Roman"/>
                <a:cs typeface="Times New Roman"/>
              </a:rPr>
              <a:t>x</a:t>
            </a:r>
            <a:r>
              <a:rPr lang="en-US" sz="3000" i="1" baseline="-25000" dirty="0" err="1">
                <a:solidFill>
                  <a:schemeClr val="tx1">
                    <a:lumMod val="65000"/>
                    <a:lumOff val="35000"/>
                  </a:schemeClr>
                </a:solidFill>
                <a:latin typeface="Times New Roman"/>
                <a:cs typeface="Times New Roman"/>
              </a:rPr>
              <a:t>t</a:t>
            </a:r>
            <a:r>
              <a:rPr lang="en-US" sz="3000" dirty="0">
                <a:solidFill>
                  <a:schemeClr val="tx1">
                    <a:lumMod val="65000"/>
                    <a:lumOff val="35000"/>
                  </a:schemeClr>
                </a:solidFill>
              </a:rPr>
              <a:t> are </a:t>
            </a:r>
            <a:r>
              <a:rPr lang="en-US" sz="3000" dirty="0" err="1">
                <a:solidFill>
                  <a:schemeClr val="tx1">
                    <a:lumMod val="65000"/>
                    <a:lumOff val="35000"/>
                  </a:schemeClr>
                </a:solidFill>
              </a:rPr>
              <a:t>cointegrated</a:t>
            </a:r>
            <a:r>
              <a:rPr lang="en-US" sz="3000" dirty="0">
                <a:solidFill>
                  <a:schemeClr val="tx1">
                    <a:lumMod val="65000"/>
                    <a:lumOff val="35000"/>
                  </a:schemeClr>
                </a:solidFill>
              </a:rPr>
              <a:t> by using a </a:t>
            </a:r>
            <a:r>
              <a:rPr lang="en-US" sz="3000" dirty="0">
                <a:solidFill>
                  <a:srgbClr val="E46C0A"/>
                </a:solidFill>
              </a:rPr>
              <a:t>Dickey-Fuller </a:t>
            </a:r>
            <a:r>
              <a:rPr lang="en-US" sz="3000" dirty="0">
                <a:solidFill>
                  <a:schemeClr val="tx1">
                    <a:lumMod val="65000"/>
                    <a:lumOff val="35000"/>
                  </a:schemeClr>
                </a:solidFill>
              </a:rPr>
              <a:t>test (for </a:t>
            </a:r>
            <a:r>
              <a:rPr lang="en-US" sz="3000" dirty="0" err="1">
                <a:solidFill>
                  <a:schemeClr val="tx1">
                    <a:lumMod val="65000"/>
                    <a:lumOff val="35000"/>
                  </a:schemeClr>
                </a:solidFill>
              </a:rPr>
              <a:t>stationarity</a:t>
            </a:r>
            <a:r>
              <a:rPr lang="en-US" sz="3000" dirty="0">
                <a:solidFill>
                  <a:schemeClr val="tx1">
                    <a:lumMod val="65000"/>
                    <a:lumOff val="35000"/>
                  </a:schemeClr>
                </a:solidFill>
              </a:rPr>
              <a:t>) on the LS residuals (since we cannot observe </a:t>
            </a:r>
            <a:r>
              <a:rPr lang="en-US" sz="3000" i="1" dirty="0">
                <a:solidFill>
                  <a:schemeClr val="tx1">
                    <a:lumMod val="65000"/>
                    <a:lumOff val="35000"/>
                  </a:schemeClr>
                </a:solidFill>
                <a:latin typeface="Times New Roman"/>
                <a:cs typeface="Times New Roman"/>
              </a:rPr>
              <a:t>e</a:t>
            </a:r>
            <a:r>
              <a:rPr lang="en-US" sz="3000" i="1" baseline="-25000" dirty="0">
                <a:solidFill>
                  <a:schemeClr val="tx1">
                    <a:lumMod val="65000"/>
                    <a:lumOff val="35000"/>
                  </a:schemeClr>
                </a:solidFill>
                <a:latin typeface="Times New Roman"/>
                <a:cs typeface="Times New Roman"/>
              </a:rPr>
              <a:t>t</a:t>
            </a:r>
            <a:r>
              <a:rPr lang="en-US" sz="3000" dirty="0">
                <a:solidFill>
                  <a:schemeClr val="tx1">
                    <a:lumMod val="65000"/>
                    <a:lumOff val="35000"/>
                  </a:schemeClr>
                </a:solidFill>
              </a:rPr>
              <a:t>).</a:t>
            </a:r>
          </a:p>
          <a:p>
            <a:endParaRPr lang="en-US" sz="3000" dirty="0">
              <a:solidFill>
                <a:schemeClr val="tx1">
                  <a:lumMod val="65000"/>
                  <a:lumOff val="35000"/>
                </a:schemeClr>
              </a:solidFill>
            </a:endParaRPr>
          </a:p>
          <a:p>
            <a:r>
              <a:rPr lang="en-US" sz="3000" dirty="0">
                <a:solidFill>
                  <a:schemeClr val="tx1">
                    <a:lumMod val="65000"/>
                    <a:lumOff val="35000"/>
                  </a:schemeClr>
                </a:solidFill>
              </a:rPr>
              <a:t>Basically, if the residuals are stationary, then </a:t>
            </a:r>
            <a:r>
              <a:rPr lang="en-US" sz="3000" i="1" dirty="0" err="1">
                <a:solidFill>
                  <a:schemeClr val="tx1">
                    <a:lumMod val="65000"/>
                    <a:lumOff val="35000"/>
                  </a:schemeClr>
                </a:solidFill>
                <a:latin typeface="Times New Roman"/>
                <a:cs typeface="Times New Roman"/>
              </a:rPr>
              <a:t>y</a:t>
            </a:r>
            <a:r>
              <a:rPr lang="en-US" sz="3000" i="1" baseline="-25000" dirty="0" err="1">
                <a:solidFill>
                  <a:schemeClr val="tx1">
                    <a:lumMod val="65000"/>
                    <a:lumOff val="35000"/>
                  </a:schemeClr>
                </a:solidFill>
                <a:latin typeface="Times New Roman"/>
                <a:cs typeface="Times New Roman"/>
              </a:rPr>
              <a:t>t</a:t>
            </a:r>
            <a:r>
              <a:rPr lang="en-US" sz="3000" dirty="0">
                <a:solidFill>
                  <a:schemeClr val="tx1">
                    <a:lumMod val="65000"/>
                    <a:lumOff val="35000"/>
                  </a:schemeClr>
                </a:solidFill>
              </a:rPr>
              <a:t> and </a:t>
            </a:r>
            <a:r>
              <a:rPr lang="en-US" sz="3000" i="1" dirty="0" err="1">
                <a:solidFill>
                  <a:schemeClr val="tx1">
                    <a:lumMod val="65000"/>
                    <a:lumOff val="35000"/>
                  </a:schemeClr>
                </a:solidFill>
                <a:latin typeface="Times New Roman"/>
                <a:cs typeface="Times New Roman"/>
              </a:rPr>
              <a:t>x</a:t>
            </a:r>
            <a:r>
              <a:rPr lang="en-US" sz="3000" i="1" baseline="-25000" dirty="0" err="1">
                <a:solidFill>
                  <a:schemeClr val="tx1">
                    <a:lumMod val="65000"/>
                    <a:lumOff val="35000"/>
                  </a:schemeClr>
                </a:solidFill>
                <a:latin typeface="Times New Roman"/>
                <a:cs typeface="Times New Roman"/>
              </a:rPr>
              <a:t>t</a:t>
            </a:r>
            <a:r>
              <a:rPr lang="en-US" sz="3000" dirty="0">
                <a:solidFill>
                  <a:schemeClr val="tx1">
                    <a:lumMod val="65000"/>
                    <a:lumOff val="35000"/>
                  </a:schemeClr>
                </a:solidFill>
              </a:rPr>
              <a:t> are </a:t>
            </a:r>
            <a:r>
              <a:rPr lang="en-US" sz="3000" dirty="0" err="1">
                <a:solidFill>
                  <a:schemeClr val="tx1">
                    <a:lumMod val="65000"/>
                    <a:lumOff val="35000"/>
                  </a:schemeClr>
                </a:solidFill>
              </a:rPr>
              <a:t>cointegrated</a:t>
            </a:r>
            <a:r>
              <a:rPr lang="en-US" sz="3000" dirty="0">
                <a:solidFill>
                  <a:schemeClr val="tx1">
                    <a:lumMod val="65000"/>
                    <a:lumOff val="35000"/>
                  </a:schemeClr>
                </a:solidFill>
              </a:rPr>
              <a:t>. </a:t>
            </a:r>
          </a:p>
        </p:txBody>
      </p:sp>
      <p:sp>
        <p:nvSpPr>
          <p:cNvPr id="4" name="Slide Number Placeholder 3"/>
          <p:cNvSpPr>
            <a:spLocks noGrp="1"/>
          </p:cNvSpPr>
          <p:nvPr>
            <p:ph type="sldNum" sz="quarter" idx="12"/>
          </p:nvPr>
        </p:nvSpPr>
        <p:spPr/>
        <p:txBody>
          <a:bodyPr/>
          <a:lstStyle/>
          <a:p>
            <a:fld id="{87D7641F-1B94-7D48-9980-585AFFC348E4}"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558ED5"/>
                </a:solidFill>
              </a:rPr>
              <a:t>Cointegration</a:t>
            </a:r>
            <a:endParaRPr lang="en-US" dirty="0"/>
          </a:p>
        </p:txBody>
      </p:sp>
      <p:sp>
        <p:nvSpPr>
          <p:cNvPr id="3" name="Content Placeholder 2"/>
          <p:cNvSpPr>
            <a:spLocks noGrp="1"/>
          </p:cNvSpPr>
          <p:nvPr>
            <p:ph idx="1"/>
          </p:nvPr>
        </p:nvSpPr>
        <p:spPr/>
        <p:txBody>
          <a:bodyPr>
            <a:normAutofit fontScale="92500" lnSpcReduction="20000"/>
          </a:bodyPr>
          <a:lstStyle/>
          <a:p>
            <a:pPr>
              <a:buClr>
                <a:schemeClr val="tx1">
                  <a:lumMod val="65000"/>
                  <a:lumOff val="35000"/>
                </a:schemeClr>
              </a:buClr>
            </a:pPr>
            <a:r>
              <a:rPr lang="en-US" sz="2800" dirty="0">
                <a:solidFill>
                  <a:schemeClr val="accent6">
                    <a:lumMod val="75000"/>
                  </a:schemeClr>
                </a:solidFill>
              </a:rPr>
              <a:t>Def</a:t>
            </a:r>
            <a:r>
              <a:rPr lang="en-US" sz="2800" dirty="0">
                <a:solidFill>
                  <a:schemeClr val="tx1">
                    <a:lumMod val="65000"/>
                    <a:lumOff val="35000"/>
                  </a:schemeClr>
                </a:solidFill>
              </a:rPr>
              <a:t>: </a:t>
            </a:r>
            <a:r>
              <a:rPr lang="en-US" sz="2800" dirty="0" err="1">
                <a:solidFill>
                  <a:srgbClr val="7A67EE"/>
                </a:solidFill>
              </a:rPr>
              <a:t>Cointegration</a:t>
            </a:r>
            <a:r>
              <a:rPr lang="en-US" sz="2800" dirty="0">
                <a:solidFill>
                  <a:srgbClr val="7A67EE"/>
                </a:solidFill>
              </a:rPr>
              <a:t> Relation </a:t>
            </a:r>
            <a:r>
              <a:rPr lang="en-US" sz="2800" i="1" dirty="0" err="1">
                <a:solidFill>
                  <a:schemeClr val="tx1">
                    <a:lumMod val="65000"/>
                    <a:lumOff val="35000"/>
                  </a:schemeClr>
                </a:solidFill>
                <a:latin typeface="Times New Roman"/>
                <a:cs typeface="Times New Roman"/>
              </a:rPr>
              <a:t>y</a:t>
            </a:r>
            <a:r>
              <a:rPr lang="en-US" sz="2800" i="1" baseline="-25000" dirty="0" err="1">
                <a:solidFill>
                  <a:schemeClr val="tx1">
                    <a:lumMod val="65000"/>
                    <a:lumOff val="35000"/>
                  </a:schemeClr>
                </a:solidFill>
                <a:latin typeface="Times New Roman"/>
                <a:cs typeface="Times New Roman"/>
              </a:rPr>
              <a:t>t</a:t>
            </a:r>
            <a:r>
              <a:rPr lang="en-US" sz="2800" i="1" dirty="0">
                <a:solidFill>
                  <a:schemeClr val="tx1">
                    <a:lumMod val="65000"/>
                    <a:lumOff val="35000"/>
                  </a:schemeClr>
                </a:solidFill>
                <a:latin typeface="Times New Roman"/>
                <a:cs typeface="Times New Roman"/>
              </a:rPr>
              <a:t>= β</a:t>
            </a:r>
            <a:r>
              <a:rPr lang="en-US" sz="2800" i="1" baseline="-25000" dirty="0">
                <a:solidFill>
                  <a:schemeClr val="tx1">
                    <a:lumMod val="65000"/>
                    <a:lumOff val="35000"/>
                  </a:schemeClr>
                </a:solidFill>
                <a:latin typeface="Times New Roman"/>
                <a:cs typeface="Times New Roman"/>
              </a:rPr>
              <a:t>1 </a:t>
            </a:r>
            <a:r>
              <a:rPr lang="en-US" sz="2800" i="1" dirty="0">
                <a:solidFill>
                  <a:schemeClr val="tx1">
                    <a:lumMod val="65000"/>
                    <a:lumOff val="35000"/>
                  </a:schemeClr>
                </a:solidFill>
                <a:latin typeface="Times New Roman"/>
                <a:cs typeface="Times New Roman"/>
              </a:rPr>
              <a:t>- β</a:t>
            </a:r>
            <a:r>
              <a:rPr lang="en-US" sz="2800" i="1" baseline="-25000" dirty="0">
                <a:solidFill>
                  <a:schemeClr val="tx1">
                    <a:lumMod val="65000"/>
                    <a:lumOff val="35000"/>
                  </a:schemeClr>
                </a:solidFill>
                <a:latin typeface="Times New Roman"/>
                <a:cs typeface="Times New Roman"/>
              </a:rPr>
              <a:t>2 </a:t>
            </a:r>
            <a:r>
              <a:rPr lang="en-US" sz="2800" i="1" dirty="0" err="1">
                <a:solidFill>
                  <a:schemeClr val="tx1">
                    <a:lumMod val="65000"/>
                    <a:lumOff val="35000"/>
                  </a:schemeClr>
                </a:solidFill>
                <a:latin typeface="Times New Roman"/>
                <a:cs typeface="Times New Roman"/>
              </a:rPr>
              <a:t>x</a:t>
            </a:r>
            <a:r>
              <a:rPr lang="en-US" sz="2800" i="1" baseline="-25000" dirty="0" err="1">
                <a:solidFill>
                  <a:schemeClr val="tx1">
                    <a:lumMod val="65000"/>
                    <a:lumOff val="35000"/>
                  </a:schemeClr>
                </a:solidFill>
                <a:latin typeface="Times New Roman"/>
                <a:cs typeface="Times New Roman"/>
              </a:rPr>
              <a:t>t</a:t>
            </a:r>
            <a:r>
              <a:rPr lang="en-US" sz="2800" dirty="0">
                <a:solidFill>
                  <a:schemeClr val="tx1">
                    <a:lumMod val="65000"/>
                    <a:lumOff val="35000"/>
                  </a:schemeClr>
                </a:solidFill>
              </a:rPr>
              <a:t> +</a:t>
            </a:r>
            <a:r>
              <a:rPr lang="en-US" sz="2800" i="1" dirty="0">
                <a:solidFill>
                  <a:schemeClr val="tx1">
                    <a:lumMod val="65000"/>
                    <a:lumOff val="35000"/>
                  </a:schemeClr>
                </a:solidFill>
                <a:latin typeface="Times New Roman"/>
                <a:cs typeface="Times New Roman"/>
              </a:rPr>
              <a:t>e</a:t>
            </a:r>
            <a:r>
              <a:rPr lang="en-US" sz="2800" i="1" baseline="-25000" dirty="0">
                <a:solidFill>
                  <a:schemeClr val="tx1">
                    <a:lumMod val="65000"/>
                    <a:lumOff val="35000"/>
                  </a:schemeClr>
                </a:solidFill>
                <a:latin typeface="Times New Roman"/>
                <a:cs typeface="Times New Roman"/>
              </a:rPr>
              <a:t>t</a:t>
            </a:r>
          </a:p>
          <a:p>
            <a:pPr>
              <a:buClr>
                <a:schemeClr val="tx1">
                  <a:lumMod val="65000"/>
                  <a:lumOff val="35000"/>
                </a:schemeClr>
              </a:buClr>
            </a:pPr>
            <a:r>
              <a:rPr lang="en-US" sz="2800" dirty="0">
                <a:solidFill>
                  <a:srgbClr val="E46C0A"/>
                </a:solidFill>
                <a:cs typeface="Times New Roman"/>
              </a:rPr>
              <a:t>Def</a:t>
            </a:r>
            <a:r>
              <a:rPr lang="en-US" sz="2800" dirty="0">
                <a:solidFill>
                  <a:schemeClr val="tx1">
                    <a:lumMod val="65000"/>
                    <a:lumOff val="35000"/>
                  </a:schemeClr>
                </a:solidFill>
                <a:cs typeface="Times New Roman"/>
              </a:rPr>
              <a:t>: </a:t>
            </a:r>
            <a:r>
              <a:rPr lang="en-US" sz="2800" dirty="0">
                <a:solidFill>
                  <a:srgbClr val="7A67EE"/>
                </a:solidFill>
                <a:cs typeface="Times New Roman"/>
              </a:rPr>
              <a:t>Disequilibrium Error </a:t>
            </a:r>
            <a:r>
              <a:rPr lang="en-US" sz="2800" i="1" dirty="0">
                <a:solidFill>
                  <a:schemeClr val="tx1">
                    <a:lumMod val="65000"/>
                    <a:lumOff val="35000"/>
                  </a:schemeClr>
                </a:solidFill>
                <a:latin typeface="Times New Roman"/>
                <a:cs typeface="Times New Roman"/>
              </a:rPr>
              <a:t>e</a:t>
            </a:r>
            <a:r>
              <a:rPr lang="en-US" sz="2800" i="1" baseline="-25000" dirty="0">
                <a:solidFill>
                  <a:schemeClr val="tx1">
                    <a:lumMod val="65000"/>
                    <a:lumOff val="35000"/>
                  </a:schemeClr>
                </a:solidFill>
                <a:latin typeface="Times New Roman"/>
                <a:cs typeface="Times New Roman"/>
              </a:rPr>
              <a:t>t </a:t>
            </a:r>
            <a:r>
              <a:rPr lang="en-US" sz="2800" dirty="0">
                <a:solidFill>
                  <a:schemeClr val="tx1">
                    <a:lumMod val="65000"/>
                    <a:lumOff val="35000"/>
                  </a:schemeClr>
                </a:solidFill>
                <a:cs typeface="Times New Roman"/>
              </a:rPr>
              <a:t>measures how far the system </a:t>
            </a:r>
            <a:r>
              <a:rPr lang="en-US" sz="2800" i="1" dirty="0" err="1">
                <a:solidFill>
                  <a:schemeClr val="tx1">
                    <a:lumMod val="65000"/>
                    <a:lumOff val="35000"/>
                  </a:schemeClr>
                </a:solidFill>
                <a:latin typeface="Times New Roman"/>
                <a:cs typeface="Times New Roman"/>
              </a:rPr>
              <a:t>y</a:t>
            </a:r>
            <a:r>
              <a:rPr lang="en-US" sz="2800" i="1" baseline="-25000" dirty="0" err="1">
                <a:solidFill>
                  <a:schemeClr val="tx1">
                    <a:lumMod val="65000"/>
                    <a:lumOff val="35000"/>
                  </a:schemeClr>
                </a:solidFill>
                <a:latin typeface="Times New Roman"/>
                <a:cs typeface="Times New Roman"/>
              </a:rPr>
              <a:t>t</a:t>
            </a:r>
            <a:r>
              <a:rPr lang="en-US" sz="2800" i="1" baseline="-25000" dirty="0">
                <a:solidFill>
                  <a:schemeClr val="tx1">
                    <a:lumMod val="65000"/>
                    <a:lumOff val="35000"/>
                  </a:schemeClr>
                </a:solidFill>
                <a:latin typeface="Times New Roman"/>
                <a:cs typeface="Times New Roman"/>
              </a:rPr>
              <a:t>, </a:t>
            </a:r>
            <a:r>
              <a:rPr lang="en-US" sz="2800" i="1" dirty="0" err="1">
                <a:solidFill>
                  <a:schemeClr val="tx1">
                    <a:lumMod val="65000"/>
                    <a:lumOff val="35000"/>
                  </a:schemeClr>
                </a:solidFill>
                <a:latin typeface="Times New Roman"/>
                <a:cs typeface="Times New Roman"/>
              </a:rPr>
              <a:t>x</a:t>
            </a:r>
            <a:r>
              <a:rPr lang="en-US" sz="2800" i="1" baseline="-25000" dirty="0" err="1">
                <a:solidFill>
                  <a:schemeClr val="tx1">
                    <a:lumMod val="65000"/>
                    <a:lumOff val="35000"/>
                  </a:schemeClr>
                </a:solidFill>
                <a:latin typeface="Times New Roman"/>
                <a:cs typeface="Times New Roman"/>
              </a:rPr>
              <a:t>t</a:t>
            </a:r>
            <a:r>
              <a:rPr lang="en-US" sz="2800" i="1" baseline="-25000" dirty="0">
                <a:solidFill>
                  <a:schemeClr val="tx1">
                    <a:lumMod val="65000"/>
                    <a:lumOff val="35000"/>
                  </a:schemeClr>
                </a:solidFill>
                <a:latin typeface="Times New Roman"/>
                <a:cs typeface="Times New Roman"/>
              </a:rPr>
              <a:t> </a:t>
            </a:r>
            <a:r>
              <a:rPr lang="en-US" sz="2800" dirty="0">
                <a:solidFill>
                  <a:schemeClr val="tx1">
                    <a:lumMod val="65000"/>
                    <a:lumOff val="35000"/>
                  </a:schemeClr>
                </a:solidFill>
                <a:cs typeface="Times New Roman"/>
              </a:rPr>
              <a:t>is from the equilibrium path.</a:t>
            </a:r>
          </a:p>
          <a:p>
            <a:pPr>
              <a:buClr>
                <a:schemeClr val="tx1">
                  <a:lumMod val="65000"/>
                  <a:lumOff val="35000"/>
                </a:schemeClr>
              </a:buClr>
            </a:pPr>
            <a:r>
              <a:rPr lang="en-US" sz="2800" dirty="0">
                <a:solidFill>
                  <a:schemeClr val="accent5">
                    <a:lumMod val="75000"/>
                  </a:schemeClr>
                </a:solidFill>
                <a:cs typeface="Times New Roman"/>
              </a:rPr>
              <a:t>Equilibrium</a:t>
            </a:r>
            <a:r>
              <a:rPr lang="en-US" sz="2800" dirty="0">
                <a:solidFill>
                  <a:schemeClr val="tx1">
                    <a:lumMod val="65000"/>
                    <a:lumOff val="35000"/>
                  </a:schemeClr>
                </a:solidFill>
                <a:cs typeface="Times New Roman"/>
              </a:rPr>
              <a:t>:  </a:t>
            </a:r>
            <a:r>
              <a:rPr lang="en-US" sz="2800" i="1" dirty="0">
                <a:solidFill>
                  <a:schemeClr val="tx1">
                    <a:lumMod val="65000"/>
                    <a:lumOff val="35000"/>
                  </a:schemeClr>
                </a:solidFill>
                <a:latin typeface="Times New Roman"/>
                <a:cs typeface="Times New Roman"/>
              </a:rPr>
              <a:t>e</a:t>
            </a:r>
            <a:r>
              <a:rPr lang="en-US" sz="2800" i="1" baseline="-25000" dirty="0">
                <a:solidFill>
                  <a:schemeClr val="tx1">
                    <a:lumMod val="65000"/>
                    <a:lumOff val="35000"/>
                  </a:schemeClr>
                </a:solidFill>
                <a:latin typeface="Times New Roman"/>
                <a:cs typeface="Times New Roman"/>
              </a:rPr>
              <a:t>t</a:t>
            </a:r>
            <a:r>
              <a:rPr lang="en-US" sz="2800" i="1" dirty="0">
                <a:solidFill>
                  <a:schemeClr val="tx1">
                    <a:lumMod val="65000"/>
                    <a:lumOff val="35000"/>
                  </a:schemeClr>
                </a:solidFill>
                <a:latin typeface="Times New Roman"/>
                <a:cs typeface="Times New Roman"/>
              </a:rPr>
              <a:t>=0</a:t>
            </a:r>
          </a:p>
          <a:p>
            <a:pPr>
              <a:buClr>
                <a:schemeClr val="tx1">
                  <a:lumMod val="65000"/>
                  <a:lumOff val="35000"/>
                </a:schemeClr>
              </a:buClr>
            </a:pPr>
            <a:r>
              <a:rPr lang="en-US" sz="2800" dirty="0">
                <a:solidFill>
                  <a:srgbClr val="31859C"/>
                </a:solidFill>
                <a:cs typeface="Times New Roman"/>
              </a:rPr>
              <a:t>Disequilibrium</a:t>
            </a:r>
            <a:r>
              <a:rPr lang="en-US" sz="2800" dirty="0">
                <a:solidFill>
                  <a:schemeClr val="tx1">
                    <a:lumMod val="65000"/>
                    <a:lumOff val="35000"/>
                  </a:schemeClr>
                </a:solidFill>
                <a:cs typeface="Times New Roman"/>
              </a:rPr>
              <a:t>: </a:t>
            </a:r>
            <a:r>
              <a:rPr lang="en-US" sz="2800" i="1" dirty="0">
                <a:solidFill>
                  <a:schemeClr val="tx1">
                    <a:lumMod val="65000"/>
                    <a:lumOff val="35000"/>
                  </a:schemeClr>
                </a:solidFill>
                <a:latin typeface="Times New Roman"/>
                <a:cs typeface="Times New Roman"/>
              </a:rPr>
              <a:t>e</a:t>
            </a:r>
            <a:r>
              <a:rPr lang="en-US" sz="2800" i="1" baseline="-25000" dirty="0">
                <a:solidFill>
                  <a:schemeClr val="tx1">
                    <a:lumMod val="65000"/>
                    <a:lumOff val="35000"/>
                  </a:schemeClr>
                </a:solidFill>
                <a:latin typeface="Times New Roman"/>
                <a:cs typeface="Times New Roman"/>
              </a:rPr>
              <a:t>t</a:t>
            </a:r>
            <a:r>
              <a:rPr lang="en-US" sz="2800" i="1" dirty="0">
                <a:solidFill>
                  <a:schemeClr val="tx1">
                    <a:lumMod val="65000"/>
                    <a:lumOff val="35000"/>
                  </a:schemeClr>
                </a:solidFill>
                <a:latin typeface="Times New Roman"/>
                <a:cs typeface="Times New Roman"/>
              </a:rPr>
              <a:t> &gt;0 </a:t>
            </a:r>
            <a:r>
              <a:rPr lang="en-US" sz="2800" dirty="0">
                <a:solidFill>
                  <a:schemeClr val="tx1">
                    <a:lumMod val="65000"/>
                    <a:lumOff val="35000"/>
                  </a:schemeClr>
                </a:solidFill>
                <a:cs typeface="Times New Roman"/>
              </a:rPr>
              <a:t>or</a:t>
            </a:r>
            <a:r>
              <a:rPr lang="en-US" sz="2800" i="1" dirty="0">
                <a:solidFill>
                  <a:schemeClr val="tx1">
                    <a:lumMod val="65000"/>
                    <a:lumOff val="35000"/>
                  </a:schemeClr>
                </a:solidFill>
                <a:latin typeface="Times New Roman"/>
                <a:cs typeface="Times New Roman"/>
              </a:rPr>
              <a:t> e</a:t>
            </a:r>
            <a:r>
              <a:rPr lang="en-US" sz="2800" i="1" baseline="-25000" dirty="0">
                <a:solidFill>
                  <a:schemeClr val="tx1">
                    <a:lumMod val="65000"/>
                    <a:lumOff val="35000"/>
                  </a:schemeClr>
                </a:solidFill>
                <a:latin typeface="Times New Roman"/>
                <a:cs typeface="Times New Roman"/>
              </a:rPr>
              <a:t>t</a:t>
            </a:r>
            <a:r>
              <a:rPr lang="en-US" sz="2800" i="1" dirty="0">
                <a:solidFill>
                  <a:schemeClr val="tx1">
                    <a:lumMod val="65000"/>
                    <a:lumOff val="35000"/>
                  </a:schemeClr>
                </a:solidFill>
                <a:latin typeface="Times New Roman"/>
                <a:cs typeface="Times New Roman"/>
              </a:rPr>
              <a:t>&lt;0</a:t>
            </a:r>
          </a:p>
          <a:p>
            <a:pPr>
              <a:buClr>
                <a:schemeClr val="tx1">
                  <a:lumMod val="65000"/>
                  <a:lumOff val="35000"/>
                </a:schemeClr>
              </a:buClr>
            </a:pPr>
            <a:r>
              <a:rPr lang="en-US" sz="2800" dirty="0">
                <a:solidFill>
                  <a:srgbClr val="595959"/>
                </a:solidFill>
                <a:cs typeface="Times New Roman"/>
              </a:rPr>
              <a:t>For</a:t>
            </a:r>
            <a:r>
              <a:rPr lang="en-US" sz="2800" dirty="0">
                <a:solidFill>
                  <a:srgbClr val="CD5555"/>
                </a:solidFill>
                <a:cs typeface="Times New Roman"/>
              </a:rPr>
              <a:t> Stationary </a:t>
            </a:r>
            <a:r>
              <a:rPr lang="en-US" sz="2800" dirty="0">
                <a:solidFill>
                  <a:schemeClr val="tx1">
                    <a:lumMod val="65000"/>
                    <a:lumOff val="35000"/>
                  </a:schemeClr>
                </a:solidFill>
                <a:cs typeface="Times New Roman"/>
              </a:rPr>
              <a:t>data</a:t>
            </a:r>
            <a:r>
              <a:rPr lang="en-US" sz="2800" dirty="0">
                <a:solidFill>
                  <a:srgbClr val="CD5555"/>
                </a:solidFill>
                <a:cs typeface="Times New Roman"/>
              </a:rPr>
              <a:t> </a:t>
            </a:r>
            <a:r>
              <a:rPr lang="en-US" sz="2800" dirty="0">
                <a:solidFill>
                  <a:schemeClr val="tx1">
                    <a:lumMod val="65000"/>
                    <a:lumOff val="35000"/>
                  </a:schemeClr>
                </a:solidFill>
                <a:cs typeface="Times New Roman"/>
                <a:sym typeface="Wingdings"/>
              </a:rPr>
              <a:t>we can use models that capture </a:t>
            </a:r>
            <a:r>
              <a:rPr lang="en-US" sz="2800" dirty="0">
                <a:solidFill>
                  <a:srgbClr val="CD5555"/>
                </a:solidFill>
                <a:cs typeface="Times New Roman"/>
                <a:sym typeface="Wingdings"/>
              </a:rPr>
              <a:t>short-term </a:t>
            </a:r>
            <a:r>
              <a:rPr lang="en-US" sz="2800" dirty="0">
                <a:solidFill>
                  <a:schemeClr val="tx1">
                    <a:lumMod val="65000"/>
                    <a:lumOff val="35000"/>
                  </a:schemeClr>
                </a:solidFill>
                <a:cs typeface="Times New Roman"/>
                <a:sym typeface="Wingdings"/>
              </a:rPr>
              <a:t>features.</a:t>
            </a:r>
          </a:p>
          <a:p>
            <a:pPr>
              <a:buClr>
                <a:schemeClr val="tx1">
                  <a:lumMod val="65000"/>
                  <a:lumOff val="35000"/>
                </a:schemeClr>
              </a:buClr>
            </a:pPr>
            <a:r>
              <a:rPr lang="en-US" sz="2800" dirty="0">
                <a:solidFill>
                  <a:srgbClr val="595959"/>
                </a:solidFill>
                <a:cs typeface="Times New Roman"/>
              </a:rPr>
              <a:t>For </a:t>
            </a:r>
            <a:r>
              <a:rPr lang="en-US" sz="2800" dirty="0">
                <a:solidFill>
                  <a:schemeClr val="accent3">
                    <a:lumMod val="75000"/>
                  </a:schemeClr>
                </a:solidFill>
                <a:cs typeface="Times New Roman"/>
                <a:sym typeface="Wingdings"/>
              </a:rPr>
              <a:t>Non-Stationary </a:t>
            </a:r>
            <a:r>
              <a:rPr lang="en-US" sz="2800" dirty="0">
                <a:solidFill>
                  <a:schemeClr val="tx1">
                    <a:lumMod val="65000"/>
                    <a:lumOff val="35000"/>
                  </a:schemeClr>
                </a:solidFill>
                <a:cs typeface="Times New Roman"/>
                <a:sym typeface="Wingdings"/>
              </a:rPr>
              <a:t>data we can use models that capture </a:t>
            </a:r>
            <a:r>
              <a:rPr lang="en-US" sz="2800" dirty="0">
                <a:solidFill>
                  <a:srgbClr val="77933C"/>
                </a:solidFill>
                <a:cs typeface="Times New Roman"/>
                <a:sym typeface="Wingdings"/>
              </a:rPr>
              <a:t>long-term </a:t>
            </a:r>
            <a:r>
              <a:rPr lang="en-US" sz="2800" dirty="0">
                <a:solidFill>
                  <a:schemeClr val="tx1">
                    <a:lumMod val="65000"/>
                    <a:lumOff val="35000"/>
                  </a:schemeClr>
                </a:solidFill>
                <a:cs typeface="Times New Roman"/>
                <a:sym typeface="Wingdings"/>
              </a:rPr>
              <a:t>features.</a:t>
            </a:r>
          </a:p>
          <a:p>
            <a:pPr>
              <a:buClr>
                <a:schemeClr val="tx1">
                  <a:lumMod val="65000"/>
                  <a:lumOff val="35000"/>
                </a:schemeClr>
              </a:buClr>
            </a:pPr>
            <a:r>
              <a:rPr lang="en-US" sz="2800" dirty="0">
                <a:solidFill>
                  <a:schemeClr val="accent6">
                    <a:lumMod val="75000"/>
                  </a:schemeClr>
                </a:solidFill>
                <a:cs typeface="Times New Roman"/>
                <a:sym typeface="Wingdings"/>
              </a:rPr>
              <a:t>Q</a:t>
            </a:r>
            <a:r>
              <a:rPr lang="en-US" sz="2800" dirty="0">
                <a:solidFill>
                  <a:schemeClr val="tx1">
                    <a:lumMod val="65000"/>
                    <a:lumOff val="35000"/>
                  </a:schemeClr>
                </a:solidFill>
                <a:cs typeface="Times New Roman"/>
                <a:sym typeface="Wingdings"/>
              </a:rPr>
              <a:t>: How can we integrate short- and long-term dynamics in a time series?</a:t>
            </a:r>
          </a:p>
          <a:p>
            <a:pPr>
              <a:buClr>
                <a:schemeClr val="tx1">
                  <a:lumMod val="65000"/>
                  <a:lumOff val="35000"/>
                </a:schemeClr>
              </a:buClr>
            </a:pPr>
            <a:r>
              <a:rPr lang="en-US" sz="2800" dirty="0">
                <a:solidFill>
                  <a:srgbClr val="E46C0A"/>
                </a:solidFill>
                <a:cs typeface="Times New Roman"/>
                <a:sym typeface="Wingdings"/>
              </a:rPr>
              <a:t>A</a:t>
            </a:r>
            <a:r>
              <a:rPr lang="en-US" sz="2800" dirty="0">
                <a:solidFill>
                  <a:schemeClr val="tx1">
                    <a:lumMod val="65000"/>
                    <a:lumOff val="35000"/>
                  </a:schemeClr>
                </a:solidFill>
                <a:cs typeface="Times New Roman"/>
                <a:sym typeface="Wingdings"/>
              </a:rPr>
              <a:t>: The Error Correction Model (based on </a:t>
            </a:r>
            <a:r>
              <a:rPr lang="en-US" sz="2800" dirty="0" err="1">
                <a:solidFill>
                  <a:schemeClr val="tx1">
                    <a:lumMod val="65000"/>
                    <a:lumOff val="35000"/>
                  </a:schemeClr>
                </a:solidFill>
                <a:cs typeface="Times New Roman"/>
                <a:sym typeface="Wingdings"/>
              </a:rPr>
              <a:t>cointegration</a:t>
            </a:r>
            <a:r>
              <a:rPr lang="en-US" sz="2800" dirty="0">
                <a:solidFill>
                  <a:schemeClr val="tx1">
                    <a:lumMod val="65000"/>
                    <a:lumOff val="35000"/>
                  </a:schemeClr>
                </a:solidFill>
                <a:cs typeface="Times New Roman"/>
                <a:sym typeface="Wingdings"/>
              </a:rPr>
              <a:t>)</a:t>
            </a:r>
            <a:endParaRPr lang="en-US" sz="2800" dirty="0">
              <a:solidFill>
                <a:schemeClr val="tx1">
                  <a:lumMod val="65000"/>
                  <a:lumOff val="35000"/>
                </a:schemeClr>
              </a:solidFill>
            </a:endParaRPr>
          </a:p>
        </p:txBody>
      </p:sp>
      <p:sp>
        <p:nvSpPr>
          <p:cNvPr id="4" name="Slide Number Placeholder 3"/>
          <p:cNvSpPr>
            <a:spLocks noGrp="1"/>
          </p:cNvSpPr>
          <p:nvPr>
            <p:ph type="sldNum" sz="quarter" idx="12"/>
          </p:nvPr>
        </p:nvSpPr>
        <p:spPr/>
        <p:txBody>
          <a:bodyPr/>
          <a:lstStyle/>
          <a:p>
            <a:fld id="{82D5DF52-2308-A948-A094-2F2952757F4D}"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558ED5"/>
                </a:solidFill>
              </a:rPr>
              <a:t>Cointegration</a:t>
            </a:r>
            <a:endParaRPr lang="en-US" dirty="0"/>
          </a:p>
        </p:txBody>
      </p:sp>
      <p:sp>
        <p:nvSpPr>
          <p:cNvPr id="3" name="Content Placeholder 2"/>
          <p:cNvSpPr>
            <a:spLocks noGrp="1"/>
          </p:cNvSpPr>
          <p:nvPr>
            <p:ph idx="1"/>
          </p:nvPr>
        </p:nvSpPr>
        <p:spPr/>
        <p:txBody>
          <a:bodyPr/>
          <a:lstStyle/>
          <a:p>
            <a:r>
              <a:rPr lang="en-US" dirty="0">
                <a:solidFill>
                  <a:schemeClr val="tx1">
                    <a:lumMod val="65000"/>
                    <a:lumOff val="35000"/>
                  </a:schemeClr>
                </a:solidFill>
              </a:rPr>
              <a:t>The test for </a:t>
            </a:r>
            <a:r>
              <a:rPr lang="en-US" dirty="0" err="1">
                <a:solidFill>
                  <a:schemeClr val="tx1">
                    <a:lumMod val="65000"/>
                    <a:lumOff val="35000"/>
                  </a:schemeClr>
                </a:solidFill>
              </a:rPr>
              <a:t>stationarity</a:t>
            </a:r>
            <a:r>
              <a:rPr lang="en-US" dirty="0">
                <a:solidFill>
                  <a:schemeClr val="tx1">
                    <a:lumMod val="65000"/>
                    <a:lumOff val="35000"/>
                  </a:schemeClr>
                </a:solidFill>
              </a:rPr>
              <a:t> of the residuals is based on the test equation:</a:t>
            </a:r>
          </a:p>
          <a:p>
            <a:pPr>
              <a:buNone/>
            </a:pPr>
            <a:endParaRPr lang="en-US" dirty="0">
              <a:solidFill>
                <a:schemeClr val="tx1">
                  <a:lumMod val="65000"/>
                  <a:lumOff val="35000"/>
                </a:schemeClr>
              </a:solidFill>
            </a:endParaRPr>
          </a:p>
          <a:p>
            <a:pPr lvl="1"/>
            <a:r>
              <a:rPr lang="en-US" dirty="0">
                <a:solidFill>
                  <a:schemeClr val="tx1">
                    <a:lumMod val="65000"/>
                    <a:lumOff val="35000"/>
                  </a:schemeClr>
                </a:solidFill>
              </a:rPr>
              <a:t>The regression has no constant term because the mean of the regression residuals is zero. </a:t>
            </a:r>
          </a:p>
          <a:p>
            <a:pPr lvl="1"/>
            <a:r>
              <a:rPr lang="en-US" dirty="0">
                <a:solidFill>
                  <a:schemeClr val="tx1">
                    <a:lumMod val="65000"/>
                    <a:lumOff val="35000"/>
                  </a:schemeClr>
                </a:solidFill>
              </a:rPr>
              <a:t>We are basing this test upon estimated values of the residuals.</a:t>
            </a:r>
          </a:p>
          <a:p>
            <a:pPr lvl="1"/>
            <a:r>
              <a:rPr lang="en-US" dirty="0">
                <a:solidFill>
                  <a:schemeClr val="tx1">
                    <a:lumMod val="65000"/>
                    <a:lumOff val="35000"/>
                  </a:schemeClr>
                </a:solidFill>
              </a:rPr>
              <a:t>The </a:t>
            </a:r>
            <a:r>
              <a:rPr lang="en-US" dirty="0" err="1">
                <a:solidFill>
                  <a:schemeClr val="tx1">
                    <a:lumMod val="65000"/>
                    <a:lumOff val="35000"/>
                  </a:schemeClr>
                </a:solidFill>
              </a:rPr>
              <a:t>rhs</a:t>
            </a:r>
            <a:r>
              <a:rPr lang="en-US" dirty="0">
                <a:solidFill>
                  <a:schemeClr val="tx1">
                    <a:lumMod val="65000"/>
                    <a:lumOff val="35000"/>
                  </a:schemeClr>
                </a:solidFill>
              </a:rPr>
              <a:t> of the equation can include higher order lags if needed to eliminate any dynamics in </a:t>
            </a:r>
            <a:r>
              <a:rPr lang="en-US" i="1" dirty="0" err="1">
                <a:solidFill>
                  <a:schemeClr val="tx1">
                    <a:lumMod val="65000"/>
                    <a:lumOff val="35000"/>
                  </a:schemeClr>
                </a:solidFill>
                <a:latin typeface="Times New Roman"/>
                <a:cs typeface="Times New Roman"/>
              </a:rPr>
              <a:t>v</a:t>
            </a:r>
            <a:r>
              <a:rPr lang="en-US" i="1" baseline="-25000" dirty="0" err="1">
                <a:solidFill>
                  <a:schemeClr val="tx1">
                    <a:lumMod val="65000"/>
                    <a:lumOff val="35000"/>
                  </a:schemeClr>
                </a:solidFill>
                <a:latin typeface="Times New Roman"/>
                <a:cs typeface="Times New Roman"/>
              </a:rPr>
              <a:t>t</a:t>
            </a:r>
            <a:r>
              <a:rPr lang="en-US" dirty="0">
                <a:solidFill>
                  <a:schemeClr val="tx1">
                    <a:lumMod val="65000"/>
                    <a:lumOff val="35000"/>
                  </a:schemeClr>
                </a:solidFill>
              </a:rPr>
              <a:t>.</a:t>
            </a:r>
          </a:p>
          <a:p>
            <a:endParaRPr lang="en-US" dirty="0"/>
          </a:p>
        </p:txBody>
      </p:sp>
      <p:sp>
        <p:nvSpPr>
          <p:cNvPr id="4" name="Slide Number Placeholder 3"/>
          <p:cNvSpPr>
            <a:spLocks noGrp="1"/>
          </p:cNvSpPr>
          <p:nvPr>
            <p:ph type="sldNum" sz="quarter" idx="12"/>
          </p:nvPr>
        </p:nvSpPr>
        <p:spPr/>
        <p:txBody>
          <a:bodyPr/>
          <a:lstStyle/>
          <a:p>
            <a:fld id="{82D5DF52-2308-A948-A094-2F2952757F4D}" type="slidenum">
              <a:rPr lang="en-US" smtClean="0"/>
              <a:pPr/>
              <a:t>14</a:t>
            </a:fld>
            <a:endParaRPr lang="en-US"/>
          </a:p>
        </p:txBody>
      </p:sp>
      <p:graphicFrame>
        <p:nvGraphicFramePr>
          <p:cNvPr id="46082" name="Object 2"/>
          <p:cNvGraphicFramePr>
            <a:graphicFrameLocks noChangeAspect="1"/>
          </p:cNvGraphicFramePr>
          <p:nvPr/>
        </p:nvGraphicFramePr>
        <p:xfrm>
          <a:off x="2932907" y="2716212"/>
          <a:ext cx="1998662" cy="484188"/>
        </p:xfrm>
        <a:graphic>
          <a:graphicData uri="http://schemas.openxmlformats.org/presentationml/2006/ole">
            <mc:AlternateContent xmlns:mc="http://schemas.openxmlformats.org/markup-compatibility/2006">
              <mc:Choice xmlns:v="urn:schemas-microsoft-com:vml" Requires="v">
                <p:oleObj spid="_x0000_s46088" name="Equation" r:id="rId3" imgW="838080" imgH="203040" progId="">
                  <p:embed/>
                </p:oleObj>
              </mc:Choice>
              <mc:Fallback>
                <p:oleObj name="Equation" r:id="rId3" imgW="838080" imgH="20304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2907" y="2716212"/>
                        <a:ext cx="1998662" cy="484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558ED5"/>
                </a:solidFill>
              </a:rPr>
              <a:t>Cointegration</a:t>
            </a:r>
            <a:endParaRPr lang="en-US" dirty="0"/>
          </a:p>
        </p:txBody>
      </p:sp>
      <p:sp>
        <p:nvSpPr>
          <p:cNvPr id="3" name="Content Placeholder 2"/>
          <p:cNvSpPr>
            <a:spLocks noGrp="1"/>
          </p:cNvSpPr>
          <p:nvPr>
            <p:ph idx="1"/>
          </p:nvPr>
        </p:nvSpPr>
        <p:spPr/>
        <p:txBody>
          <a:bodyPr/>
          <a:lstStyle/>
          <a:p>
            <a:r>
              <a:rPr lang="en-US" dirty="0">
                <a:solidFill>
                  <a:srgbClr val="595959"/>
                </a:solidFill>
              </a:rPr>
              <a:t>There are three sets of critical values</a:t>
            </a:r>
          </a:p>
          <a:p>
            <a:pPr lvl="1"/>
            <a:r>
              <a:rPr lang="en-US" dirty="0">
                <a:solidFill>
                  <a:srgbClr val="595959"/>
                </a:solidFill>
              </a:rPr>
              <a:t>Which set we use depends on whether the residuals are derived from:</a:t>
            </a:r>
          </a:p>
          <a:p>
            <a:endParaRPr lang="en-US" dirty="0"/>
          </a:p>
        </p:txBody>
      </p:sp>
      <p:sp>
        <p:nvSpPr>
          <p:cNvPr id="4" name="Slide Number Placeholder 3"/>
          <p:cNvSpPr>
            <a:spLocks noGrp="1"/>
          </p:cNvSpPr>
          <p:nvPr>
            <p:ph type="sldNum" sz="quarter" idx="12"/>
          </p:nvPr>
        </p:nvSpPr>
        <p:spPr/>
        <p:txBody>
          <a:bodyPr/>
          <a:lstStyle/>
          <a:p>
            <a:fld id="{82D5DF52-2308-A948-A094-2F2952757F4D}" type="slidenum">
              <a:rPr lang="en-US" smtClean="0"/>
              <a:pPr/>
              <a:t>15</a:t>
            </a:fld>
            <a:endParaRPr lang="en-US"/>
          </a:p>
        </p:txBody>
      </p:sp>
      <p:graphicFrame>
        <p:nvGraphicFramePr>
          <p:cNvPr id="47106" name="Object 2"/>
          <p:cNvGraphicFramePr>
            <a:graphicFrameLocks noChangeAspect="1"/>
          </p:cNvGraphicFramePr>
          <p:nvPr/>
        </p:nvGraphicFramePr>
        <p:xfrm>
          <a:off x="1272465" y="3169105"/>
          <a:ext cx="3448050" cy="484188"/>
        </p:xfrm>
        <a:graphic>
          <a:graphicData uri="http://schemas.openxmlformats.org/presentationml/2006/ole">
            <mc:AlternateContent xmlns:mc="http://schemas.openxmlformats.org/markup-compatibility/2006">
              <mc:Choice xmlns:v="urn:schemas-microsoft-com:vml" Requires="v">
                <p:oleObj spid="_x0000_s47122" name="Equation" r:id="rId3" imgW="1447560" imgH="203040" progId="">
                  <p:embed/>
                </p:oleObj>
              </mc:Choice>
              <mc:Fallback>
                <p:oleObj name="Equation" r:id="rId3" imgW="1447560" imgH="20304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2465" y="3169105"/>
                        <a:ext cx="3448050" cy="484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107" name="Object 3"/>
          <p:cNvGraphicFramePr>
            <a:graphicFrameLocks noChangeAspect="1"/>
          </p:cNvGraphicFramePr>
          <p:nvPr/>
        </p:nvGraphicFramePr>
        <p:xfrm>
          <a:off x="1272465" y="3692980"/>
          <a:ext cx="4114800" cy="484188"/>
        </p:xfrm>
        <a:graphic>
          <a:graphicData uri="http://schemas.openxmlformats.org/presentationml/2006/ole">
            <mc:AlternateContent xmlns:mc="http://schemas.openxmlformats.org/markup-compatibility/2006">
              <mc:Choice xmlns:v="urn:schemas-microsoft-com:vml" Requires="v">
                <p:oleObj spid="_x0000_s47123" name="Equation" r:id="rId5" imgW="1726920" imgH="203040" progId="">
                  <p:embed/>
                </p:oleObj>
              </mc:Choice>
              <mc:Fallback>
                <p:oleObj name="Equation" r:id="rId5" imgW="1726920" imgH="203040"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72465" y="3692980"/>
                        <a:ext cx="4114800" cy="484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108" name="Object 4"/>
          <p:cNvGraphicFramePr>
            <a:graphicFrameLocks noChangeAspect="1"/>
          </p:cNvGraphicFramePr>
          <p:nvPr/>
        </p:nvGraphicFramePr>
        <p:xfrm>
          <a:off x="1255003" y="4221618"/>
          <a:ext cx="4752975" cy="547687"/>
        </p:xfrm>
        <a:graphic>
          <a:graphicData uri="http://schemas.openxmlformats.org/presentationml/2006/ole">
            <mc:AlternateContent xmlns:mc="http://schemas.openxmlformats.org/markup-compatibility/2006">
              <mc:Choice xmlns:v="urn:schemas-microsoft-com:vml" Requires="v">
                <p:oleObj spid="_x0000_s47124" name="Equation" r:id="rId7" imgW="1981080" imgH="228600" progId="">
                  <p:embed/>
                </p:oleObj>
              </mc:Choice>
              <mc:Fallback>
                <p:oleObj name="Equation" r:id="rId7" imgW="1981080" imgH="228600" progId="">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5003" y="4221618"/>
                        <a:ext cx="4752975" cy="547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Picture 3"/>
          <p:cNvPicPr>
            <a:picLocks noChangeAspect="1" noChangeArrowheads="1"/>
          </p:cNvPicPr>
          <p:nvPr/>
        </p:nvPicPr>
        <p:blipFill>
          <a:blip r:embed="rId9" cstate="print"/>
          <a:srcRect/>
          <a:stretch>
            <a:fillRect/>
          </a:stretch>
        </p:blipFill>
        <p:spPr bwMode="auto">
          <a:xfrm>
            <a:off x="764210" y="4824873"/>
            <a:ext cx="7632700" cy="18796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558ED5"/>
                </a:solidFill>
              </a:rPr>
              <a:t>Cointegration</a:t>
            </a:r>
            <a:endParaRPr lang="en-US" dirty="0"/>
          </a:p>
        </p:txBody>
      </p:sp>
      <p:sp>
        <p:nvSpPr>
          <p:cNvPr id="3" name="Content Placeholder 2"/>
          <p:cNvSpPr>
            <a:spLocks noGrp="1"/>
          </p:cNvSpPr>
          <p:nvPr>
            <p:ph idx="1"/>
          </p:nvPr>
        </p:nvSpPr>
        <p:spPr/>
        <p:txBody>
          <a:bodyPr/>
          <a:lstStyle/>
          <a:p>
            <a:r>
              <a:rPr lang="en-US" sz="2800" dirty="0">
                <a:solidFill>
                  <a:srgbClr val="595959"/>
                </a:solidFill>
              </a:rPr>
              <a:t>As an example, consider the two interest rate series (both are non stationary </a:t>
            </a:r>
            <a:r>
              <a:rPr lang="en-US" sz="2800" dirty="0">
                <a:solidFill>
                  <a:srgbClr val="595959"/>
                </a:solidFill>
                <a:latin typeface="Times New Roman"/>
                <a:cs typeface="Times New Roman"/>
              </a:rPr>
              <a:t>I</a:t>
            </a:r>
            <a:r>
              <a:rPr lang="en-US" sz="2800" dirty="0">
                <a:solidFill>
                  <a:srgbClr val="595959"/>
                </a:solidFill>
              </a:rPr>
              <a:t>(1)):</a:t>
            </a:r>
          </a:p>
          <a:p>
            <a:pPr lvl="1"/>
            <a:r>
              <a:rPr lang="en-US" dirty="0">
                <a:solidFill>
                  <a:srgbClr val="595959"/>
                </a:solidFill>
              </a:rPr>
              <a:t>The federal funds rate (Ft)</a:t>
            </a:r>
          </a:p>
          <a:p>
            <a:pPr lvl="1"/>
            <a:endParaRPr lang="en-US" dirty="0">
              <a:solidFill>
                <a:srgbClr val="595959"/>
              </a:solidFill>
            </a:endParaRPr>
          </a:p>
          <a:p>
            <a:pPr lvl="1"/>
            <a:endParaRPr lang="en-US" dirty="0">
              <a:solidFill>
                <a:srgbClr val="595959"/>
              </a:solidFill>
            </a:endParaRPr>
          </a:p>
          <a:p>
            <a:pPr lvl="1"/>
            <a:endParaRPr lang="en-US" dirty="0">
              <a:solidFill>
                <a:srgbClr val="595959"/>
              </a:solidFill>
            </a:endParaRPr>
          </a:p>
          <a:p>
            <a:pPr lvl="1"/>
            <a:r>
              <a:rPr lang="en-US" dirty="0">
                <a:solidFill>
                  <a:srgbClr val="595959"/>
                </a:solidFill>
              </a:rPr>
              <a:t>The three-year bond rate (Bt)</a:t>
            </a:r>
          </a:p>
          <a:p>
            <a:endParaRPr lang="en-US" dirty="0"/>
          </a:p>
        </p:txBody>
      </p:sp>
      <p:sp>
        <p:nvSpPr>
          <p:cNvPr id="4" name="Slide Number Placeholder 3"/>
          <p:cNvSpPr>
            <a:spLocks noGrp="1"/>
          </p:cNvSpPr>
          <p:nvPr>
            <p:ph type="sldNum" sz="quarter" idx="12"/>
          </p:nvPr>
        </p:nvSpPr>
        <p:spPr/>
        <p:txBody>
          <a:bodyPr/>
          <a:lstStyle/>
          <a:p>
            <a:fld id="{82D5DF52-2308-A948-A094-2F2952757F4D}" type="slidenum">
              <a:rPr lang="en-US" smtClean="0"/>
              <a:pPr/>
              <a:t>16</a:t>
            </a:fld>
            <a:endParaRPr lang="en-US"/>
          </a:p>
        </p:txBody>
      </p:sp>
      <p:pic>
        <p:nvPicPr>
          <p:cNvPr id="6" name="Picture 2"/>
          <p:cNvPicPr>
            <a:picLocks noChangeAspect="1" noChangeArrowheads="1"/>
          </p:cNvPicPr>
          <p:nvPr/>
        </p:nvPicPr>
        <p:blipFill>
          <a:blip r:embed="rId2" cstate="print"/>
          <a:srcRect l="3907" r="50000" b="55948"/>
          <a:stretch>
            <a:fillRect/>
          </a:stretch>
        </p:blipFill>
        <p:spPr bwMode="auto">
          <a:xfrm>
            <a:off x="5274985" y="2403409"/>
            <a:ext cx="2931127" cy="1984248"/>
          </a:xfrm>
          <a:prstGeom prst="rect">
            <a:avLst/>
          </a:prstGeom>
          <a:noFill/>
          <a:ln w="9525">
            <a:noFill/>
            <a:miter lim="800000"/>
            <a:headEnd/>
            <a:tailEnd/>
          </a:ln>
        </p:spPr>
      </p:pic>
      <p:pic>
        <p:nvPicPr>
          <p:cNvPr id="7" name="Picture 2"/>
          <p:cNvPicPr>
            <a:picLocks noChangeAspect="1" noChangeArrowheads="1"/>
          </p:cNvPicPr>
          <p:nvPr/>
        </p:nvPicPr>
        <p:blipFill>
          <a:blip r:embed="rId2" cstate="print"/>
          <a:srcRect l="3762" t="49791" r="50000" b="5229"/>
          <a:stretch>
            <a:fillRect/>
          </a:stretch>
        </p:blipFill>
        <p:spPr bwMode="auto">
          <a:xfrm>
            <a:off x="5634498" y="4404653"/>
            <a:ext cx="2945999" cy="2029968"/>
          </a:xfrm>
          <a:prstGeom prst="rect">
            <a:avLst/>
          </a:prstGeom>
          <a:noFill/>
          <a:ln w="9525">
            <a:noFill/>
            <a:miter lim="800000"/>
            <a:headEnd/>
            <a:tailEnd/>
          </a:ln>
        </p:spPr>
      </p:pic>
      <p:cxnSp>
        <p:nvCxnSpPr>
          <p:cNvPr id="9" name="Elbow Connector 8"/>
          <p:cNvCxnSpPr/>
          <p:nvPr/>
        </p:nvCxnSpPr>
        <p:spPr>
          <a:xfrm>
            <a:off x="4060900" y="3149202"/>
            <a:ext cx="1102445" cy="337474"/>
          </a:xfrm>
          <a:prstGeom prst="bentConnector3">
            <a:avLst>
              <a:gd name="adj1" fmla="val 1899"/>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Elbow Connector 12"/>
          <p:cNvCxnSpPr/>
          <p:nvPr/>
        </p:nvCxnSpPr>
        <p:spPr>
          <a:xfrm>
            <a:off x="4492400" y="5116012"/>
            <a:ext cx="1102445" cy="337474"/>
          </a:xfrm>
          <a:prstGeom prst="bentConnector3">
            <a:avLst>
              <a:gd name="adj1" fmla="val 1899"/>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558ED5"/>
                </a:solidFill>
              </a:rPr>
              <a:t>Cointegration</a:t>
            </a:r>
            <a:endParaRPr lang="en-US" dirty="0"/>
          </a:p>
        </p:txBody>
      </p:sp>
      <p:sp>
        <p:nvSpPr>
          <p:cNvPr id="3" name="Content Placeholder 2"/>
          <p:cNvSpPr>
            <a:spLocks noGrp="1"/>
          </p:cNvSpPr>
          <p:nvPr>
            <p:ph idx="1"/>
          </p:nvPr>
        </p:nvSpPr>
        <p:spPr/>
        <p:txBody>
          <a:bodyPr>
            <a:normAutofit lnSpcReduction="10000"/>
          </a:bodyPr>
          <a:lstStyle/>
          <a:p>
            <a:r>
              <a:rPr lang="en-US" dirty="0">
                <a:solidFill>
                  <a:srgbClr val="595959"/>
                </a:solidFill>
              </a:rPr>
              <a:t>Consider the estimated model:</a:t>
            </a:r>
          </a:p>
          <a:p>
            <a:endParaRPr lang="en-US" dirty="0">
              <a:solidFill>
                <a:srgbClr val="595959"/>
              </a:solidFill>
            </a:endParaRPr>
          </a:p>
          <a:p>
            <a:endParaRPr lang="en-US" dirty="0">
              <a:solidFill>
                <a:srgbClr val="595959"/>
              </a:solidFill>
            </a:endParaRPr>
          </a:p>
          <a:p>
            <a:r>
              <a:rPr lang="en-US" dirty="0">
                <a:solidFill>
                  <a:srgbClr val="595959"/>
                </a:solidFill>
              </a:rPr>
              <a:t>The unit root test for </a:t>
            </a:r>
            <a:r>
              <a:rPr lang="en-US" dirty="0" err="1">
                <a:solidFill>
                  <a:srgbClr val="595959"/>
                </a:solidFill>
              </a:rPr>
              <a:t>stationarity</a:t>
            </a:r>
            <a:r>
              <a:rPr lang="en-US" dirty="0">
                <a:solidFill>
                  <a:srgbClr val="595959"/>
                </a:solidFill>
              </a:rPr>
              <a:t> in the estimated residuals is:</a:t>
            </a:r>
          </a:p>
          <a:p>
            <a:endParaRPr lang="en-US" dirty="0">
              <a:solidFill>
                <a:srgbClr val="595959"/>
              </a:solidFill>
            </a:endParaRPr>
          </a:p>
          <a:p>
            <a:endParaRPr lang="en-US" dirty="0">
              <a:solidFill>
                <a:srgbClr val="595959"/>
              </a:solidFill>
            </a:endParaRPr>
          </a:p>
          <a:p>
            <a:endParaRPr lang="en-US" sz="1297" dirty="0">
              <a:solidFill>
                <a:srgbClr val="595959"/>
              </a:solidFill>
            </a:endParaRPr>
          </a:p>
          <a:p>
            <a:r>
              <a:rPr lang="en-US" dirty="0">
                <a:solidFill>
                  <a:srgbClr val="595959"/>
                </a:solidFill>
              </a:rPr>
              <a:t>Use Equation 2 since:</a:t>
            </a:r>
            <a:endParaRPr lang="en-US" dirty="0"/>
          </a:p>
        </p:txBody>
      </p:sp>
      <p:sp>
        <p:nvSpPr>
          <p:cNvPr id="4" name="Slide Number Placeholder 3"/>
          <p:cNvSpPr>
            <a:spLocks noGrp="1"/>
          </p:cNvSpPr>
          <p:nvPr>
            <p:ph type="sldNum" sz="quarter" idx="12"/>
          </p:nvPr>
        </p:nvSpPr>
        <p:spPr/>
        <p:txBody>
          <a:bodyPr/>
          <a:lstStyle/>
          <a:p>
            <a:fld id="{82D5DF52-2308-A948-A094-2F2952757F4D}" type="slidenum">
              <a:rPr lang="en-US" smtClean="0"/>
              <a:pPr/>
              <a:t>17</a:t>
            </a:fld>
            <a:endParaRPr lang="en-US"/>
          </a:p>
        </p:txBody>
      </p:sp>
      <p:graphicFrame>
        <p:nvGraphicFramePr>
          <p:cNvPr id="50178" name="Object 2"/>
          <p:cNvGraphicFramePr>
            <a:graphicFrameLocks noChangeAspect="1"/>
          </p:cNvGraphicFramePr>
          <p:nvPr/>
        </p:nvGraphicFramePr>
        <p:xfrm>
          <a:off x="1193865" y="2093509"/>
          <a:ext cx="4583112" cy="1069975"/>
        </p:xfrm>
        <a:graphic>
          <a:graphicData uri="http://schemas.openxmlformats.org/presentationml/2006/ole">
            <mc:AlternateContent xmlns:mc="http://schemas.openxmlformats.org/markup-compatibility/2006">
              <mc:Choice xmlns:v="urn:schemas-microsoft-com:vml" Requires="v">
                <p:oleObj spid="_x0000_s50189" name="Equation" r:id="rId3" imgW="1904760" imgH="444240" progId="">
                  <p:embed/>
                </p:oleObj>
              </mc:Choice>
              <mc:Fallback>
                <p:oleObj name="Equation" r:id="rId3" imgW="1904760" imgH="44424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3865" y="2093509"/>
                        <a:ext cx="4583112" cy="1069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179" name="Object 3"/>
          <p:cNvGraphicFramePr>
            <a:graphicFrameLocks noChangeAspect="1"/>
          </p:cNvGraphicFramePr>
          <p:nvPr/>
        </p:nvGraphicFramePr>
        <p:xfrm>
          <a:off x="1193865" y="4324155"/>
          <a:ext cx="3929062" cy="1004888"/>
        </p:xfrm>
        <a:graphic>
          <a:graphicData uri="http://schemas.openxmlformats.org/presentationml/2006/ole">
            <mc:AlternateContent xmlns:mc="http://schemas.openxmlformats.org/markup-compatibility/2006">
              <mc:Choice xmlns:v="urn:schemas-microsoft-com:vml" Requires="v">
                <p:oleObj spid="_x0000_s50190" name="Equation" r:id="rId5" imgW="1638000" imgH="419040" progId="">
                  <p:embed/>
                </p:oleObj>
              </mc:Choice>
              <mc:Fallback>
                <p:oleObj name="Equation" r:id="rId5" imgW="1638000" imgH="419040"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3865" y="4324155"/>
                        <a:ext cx="3929062" cy="1004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9" name="Picture 8" descr="latex-image-1.pdf"/>
          <p:cNvPicPr>
            <a:picLocks noChangeAspect="1"/>
          </p:cNvPicPr>
          <p:nvPr/>
        </p:nvPicPr>
        <p:blipFill>
          <a:blip r:embed="rId7"/>
          <a:stretch>
            <a:fillRect/>
          </a:stretch>
        </p:blipFill>
        <p:spPr>
          <a:xfrm>
            <a:off x="4509665" y="5594218"/>
            <a:ext cx="4010060" cy="32918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558ED5"/>
                </a:solidFill>
              </a:rPr>
              <a:t>Cointegration</a:t>
            </a:r>
            <a:endParaRPr lang="en-US" dirty="0"/>
          </a:p>
        </p:txBody>
      </p:sp>
      <p:sp>
        <p:nvSpPr>
          <p:cNvPr id="3" name="Content Placeholder 2"/>
          <p:cNvSpPr>
            <a:spLocks noGrp="1"/>
          </p:cNvSpPr>
          <p:nvPr>
            <p:ph idx="1"/>
          </p:nvPr>
        </p:nvSpPr>
        <p:spPr>
          <a:xfrm>
            <a:off x="457200" y="1600200"/>
            <a:ext cx="8460032" cy="4756150"/>
          </a:xfrm>
        </p:spPr>
        <p:txBody>
          <a:bodyPr>
            <a:normAutofit fontScale="92500" lnSpcReduction="10000"/>
          </a:bodyPr>
          <a:lstStyle/>
          <a:p>
            <a:r>
              <a:rPr lang="en-US" sz="2378" dirty="0">
                <a:solidFill>
                  <a:srgbClr val="595959"/>
                </a:solidFill>
              </a:rPr>
              <a:t>The null and alternative hypotheses in the test for </a:t>
            </a:r>
            <a:r>
              <a:rPr lang="en-US" sz="2378" dirty="0" err="1">
                <a:solidFill>
                  <a:srgbClr val="595959"/>
                </a:solidFill>
              </a:rPr>
              <a:t>cointegration</a:t>
            </a:r>
            <a:r>
              <a:rPr lang="en-US" sz="2378" dirty="0">
                <a:solidFill>
                  <a:srgbClr val="595959"/>
                </a:solidFill>
              </a:rPr>
              <a:t> are:</a:t>
            </a:r>
          </a:p>
          <a:p>
            <a:endParaRPr lang="en-US" dirty="0">
              <a:solidFill>
                <a:srgbClr val="595959"/>
              </a:solidFill>
            </a:endParaRPr>
          </a:p>
          <a:p>
            <a:endParaRPr lang="en-US" dirty="0">
              <a:solidFill>
                <a:srgbClr val="595959"/>
              </a:solidFill>
            </a:endParaRPr>
          </a:p>
          <a:p>
            <a:endParaRPr lang="en-US" dirty="0">
              <a:solidFill>
                <a:srgbClr val="595959"/>
              </a:solidFill>
            </a:endParaRPr>
          </a:p>
          <a:p>
            <a:r>
              <a:rPr lang="en-US" sz="2378" dirty="0">
                <a:solidFill>
                  <a:srgbClr val="595959"/>
                </a:solidFill>
              </a:rPr>
              <a:t>Similar to the one-tail unit root tests, we reject the null hypothesis of no </a:t>
            </a:r>
            <a:r>
              <a:rPr lang="en-US" sz="2378" dirty="0" err="1">
                <a:solidFill>
                  <a:srgbClr val="595959"/>
                </a:solidFill>
              </a:rPr>
              <a:t>cointegration</a:t>
            </a:r>
            <a:r>
              <a:rPr lang="en-US" sz="2378" dirty="0">
                <a:solidFill>
                  <a:srgbClr val="595959"/>
                </a:solidFill>
              </a:rPr>
              <a:t> if </a:t>
            </a:r>
            <a:r>
              <a:rPr lang="en-US" sz="2378" dirty="0" err="1">
                <a:solidFill>
                  <a:srgbClr val="595959"/>
                </a:solidFill>
              </a:rPr>
              <a:t>τ</a:t>
            </a:r>
            <a:r>
              <a:rPr lang="en-US" sz="2378" dirty="0">
                <a:solidFill>
                  <a:srgbClr val="595959"/>
                </a:solidFill>
              </a:rPr>
              <a:t> ≤ </a:t>
            </a:r>
            <a:r>
              <a:rPr lang="en-US" sz="2378" dirty="0" err="1">
                <a:solidFill>
                  <a:srgbClr val="595959"/>
                </a:solidFill>
              </a:rPr>
              <a:t>τc</a:t>
            </a:r>
            <a:r>
              <a:rPr lang="en-US" sz="2378" dirty="0">
                <a:solidFill>
                  <a:srgbClr val="595959"/>
                </a:solidFill>
              </a:rPr>
              <a:t>, and we do not reject the null hypothesis that the series are not </a:t>
            </a:r>
            <a:r>
              <a:rPr lang="en-US" sz="2378" dirty="0" err="1">
                <a:solidFill>
                  <a:srgbClr val="595959"/>
                </a:solidFill>
              </a:rPr>
              <a:t>cointegrated</a:t>
            </a:r>
            <a:r>
              <a:rPr lang="en-US" sz="2378" dirty="0">
                <a:solidFill>
                  <a:srgbClr val="595959"/>
                </a:solidFill>
              </a:rPr>
              <a:t> if </a:t>
            </a:r>
            <a:r>
              <a:rPr lang="en-US" sz="2378" dirty="0" err="1">
                <a:solidFill>
                  <a:srgbClr val="595959"/>
                </a:solidFill>
              </a:rPr>
              <a:t>τ</a:t>
            </a:r>
            <a:r>
              <a:rPr lang="en-US" sz="2378" dirty="0">
                <a:solidFill>
                  <a:srgbClr val="595959"/>
                </a:solidFill>
              </a:rPr>
              <a:t> &gt; </a:t>
            </a:r>
            <a:r>
              <a:rPr lang="en-US" sz="2378" dirty="0" err="1">
                <a:solidFill>
                  <a:srgbClr val="595959"/>
                </a:solidFill>
              </a:rPr>
              <a:t>τc</a:t>
            </a:r>
            <a:r>
              <a:rPr lang="en-US" sz="2378" dirty="0">
                <a:solidFill>
                  <a:srgbClr val="595959"/>
                </a:solidFill>
              </a:rPr>
              <a:t>.</a:t>
            </a:r>
          </a:p>
          <a:p>
            <a:pPr>
              <a:buNone/>
            </a:pPr>
            <a:r>
              <a:rPr lang="en-US" sz="2378" dirty="0">
                <a:solidFill>
                  <a:srgbClr val="595959"/>
                </a:solidFill>
                <a:sym typeface="Wingdings"/>
              </a:rPr>
              <a:t>	</a:t>
            </a:r>
            <a:r>
              <a:rPr lang="en-US" sz="2378" dirty="0">
                <a:solidFill>
                  <a:srgbClr val="E46C0A"/>
                </a:solidFill>
                <a:sym typeface="Wingdings"/>
              </a:rPr>
              <a:t>Result</a:t>
            </a:r>
            <a:r>
              <a:rPr lang="en-US" sz="2378" dirty="0">
                <a:solidFill>
                  <a:srgbClr val="595959"/>
                </a:solidFill>
                <a:sym typeface="Wingdings"/>
              </a:rPr>
              <a:t>: Reject H</a:t>
            </a:r>
            <a:r>
              <a:rPr lang="en-US" sz="2378" baseline="-25000" dirty="0">
                <a:solidFill>
                  <a:srgbClr val="595959"/>
                </a:solidFill>
                <a:sym typeface="Wingdings"/>
              </a:rPr>
              <a:t>0</a:t>
            </a:r>
            <a:r>
              <a:rPr lang="en-US" sz="2378" dirty="0">
                <a:solidFill>
                  <a:srgbClr val="595959"/>
                </a:solidFill>
                <a:sym typeface="Wingdings"/>
              </a:rPr>
              <a:t>Federal Funds and Bond Rates </a:t>
            </a:r>
            <a:r>
              <a:rPr lang="en-US" sz="2378" dirty="0">
                <a:solidFill>
                  <a:srgbClr val="E46C0A"/>
                </a:solidFill>
                <a:sym typeface="Wingdings"/>
              </a:rPr>
              <a:t>are </a:t>
            </a:r>
            <a:r>
              <a:rPr lang="en-US" sz="2378" dirty="0" err="1">
                <a:solidFill>
                  <a:srgbClr val="E46C0A"/>
                </a:solidFill>
                <a:sym typeface="Wingdings"/>
              </a:rPr>
              <a:t>cointegrated</a:t>
            </a:r>
            <a:r>
              <a:rPr lang="en-US" sz="2378" dirty="0">
                <a:solidFill>
                  <a:srgbClr val="595959"/>
                </a:solidFill>
                <a:sym typeface="Wingdings"/>
              </a:rPr>
              <a:t>!</a:t>
            </a:r>
          </a:p>
          <a:p>
            <a:pPr>
              <a:buNone/>
            </a:pPr>
            <a:endParaRPr lang="en-US" sz="2200" dirty="0">
              <a:solidFill>
                <a:srgbClr val="595959"/>
              </a:solidFill>
            </a:endParaRPr>
          </a:p>
          <a:p>
            <a:pPr>
              <a:buNone/>
            </a:pPr>
            <a:r>
              <a:rPr lang="en-US" sz="2200" dirty="0">
                <a:solidFill>
                  <a:srgbClr val="6F51FF"/>
                </a:solidFill>
              </a:rPr>
              <a:t>	Implication</a:t>
            </a:r>
            <a:r>
              <a:rPr lang="en-US" sz="2200" dirty="0">
                <a:solidFill>
                  <a:srgbClr val="595959"/>
                </a:solidFill>
              </a:rPr>
              <a:t>: It means that when the Fed implements monetary policy by changing the federal funds rate, the bond rate will also change thereby ensuring that the effects of monetary policy are transmitted to the rest of the economy.</a:t>
            </a:r>
            <a:endParaRPr lang="en-US" dirty="0">
              <a:solidFill>
                <a:srgbClr val="595959"/>
              </a:solidFill>
            </a:endParaRPr>
          </a:p>
        </p:txBody>
      </p:sp>
      <p:sp>
        <p:nvSpPr>
          <p:cNvPr id="4" name="Slide Number Placeholder 3"/>
          <p:cNvSpPr>
            <a:spLocks noGrp="1"/>
          </p:cNvSpPr>
          <p:nvPr>
            <p:ph type="sldNum" sz="quarter" idx="12"/>
          </p:nvPr>
        </p:nvSpPr>
        <p:spPr/>
        <p:txBody>
          <a:bodyPr/>
          <a:lstStyle/>
          <a:p>
            <a:fld id="{82D5DF52-2308-A948-A094-2F2952757F4D}" type="slidenum">
              <a:rPr lang="en-US" smtClean="0"/>
              <a:pPr/>
              <a:t>18</a:t>
            </a:fld>
            <a:endParaRPr lang="en-US"/>
          </a:p>
        </p:txBody>
      </p:sp>
      <p:graphicFrame>
        <p:nvGraphicFramePr>
          <p:cNvPr id="52226" name="Object 2"/>
          <p:cNvGraphicFramePr>
            <a:graphicFrameLocks noChangeAspect="1"/>
          </p:cNvGraphicFramePr>
          <p:nvPr/>
        </p:nvGraphicFramePr>
        <p:xfrm>
          <a:off x="1004679" y="2141436"/>
          <a:ext cx="7543800" cy="1143000"/>
        </p:xfrm>
        <a:graphic>
          <a:graphicData uri="http://schemas.openxmlformats.org/presentationml/2006/ole">
            <mc:AlternateContent xmlns:mc="http://schemas.openxmlformats.org/markup-compatibility/2006">
              <mc:Choice xmlns:v="urn:schemas-microsoft-com:vml" Requires="v">
                <p:oleObj spid="_x0000_s52232" name="Equation" r:id="rId3" imgW="3670200" imgH="520560" progId="">
                  <p:embed/>
                </p:oleObj>
              </mc:Choice>
              <mc:Fallback>
                <p:oleObj name="Equation" r:id="rId3" imgW="3670200" imgH="52056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679" y="2141436"/>
                        <a:ext cx="7543800"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p:nvSpPr>
        <p:spPr>
          <a:xfrm>
            <a:off x="865028" y="2035091"/>
            <a:ext cx="7741175" cy="132830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lumMod val="60000"/>
                    <a:lumOff val="40000"/>
                  </a:schemeClr>
                </a:solidFill>
              </a:rPr>
              <a:t>Error Correction Equation</a:t>
            </a:r>
          </a:p>
        </p:txBody>
      </p:sp>
      <p:sp>
        <p:nvSpPr>
          <p:cNvPr id="3" name="Content Placeholder 2"/>
          <p:cNvSpPr>
            <a:spLocks noGrp="1"/>
          </p:cNvSpPr>
          <p:nvPr>
            <p:ph idx="1"/>
          </p:nvPr>
        </p:nvSpPr>
        <p:spPr/>
        <p:txBody>
          <a:bodyPr>
            <a:normAutofit/>
          </a:bodyPr>
          <a:lstStyle/>
          <a:p>
            <a:r>
              <a:rPr lang="en-US" dirty="0">
                <a:solidFill>
                  <a:schemeClr val="tx1">
                    <a:lumMod val="65000"/>
                    <a:lumOff val="35000"/>
                  </a:schemeClr>
                </a:solidFill>
              </a:rPr>
              <a:t>Consider a general model that contains lags of </a:t>
            </a:r>
            <a:r>
              <a:rPr lang="en-US" i="1" dirty="0" err="1">
                <a:solidFill>
                  <a:schemeClr val="tx1">
                    <a:lumMod val="65000"/>
                    <a:lumOff val="35000"/>
                  </a:schemeClr>
                </a:solidFill>
                <a:latin typeface="Times New Roman"/>
                <a:cs typeface="Times New Roman"/>
              </a:rPr>
              <a:t>y</a:t>
            </a:r>
            <a:r>
              <a:rPr lang="en-US" i="1" baseline="-25000" dirty="0" err="1">
                <a:solidFill>
                  <a:schemeClr val="tx1">
                    <a:lumMod val="65000"/>
                    <a:lumOff val="35000"/>
                  </a:schemeClr>
                </a:solidFill>
                <a:latin typeface="Times New Roman"/>
                <a:cs typeface="Times New Roman"/>
              </a:rPr>
              <a:t>t</a:t>
            </a:r>
            <a:r>
              <a:rPr lang="en-US" dirty="0">
                <a:solidFill>
                  <a:schemeClr val="tx1">
                    <a:lumMod val="65000"/>
                    <a:lumOff val="35000"/>
                  </a:schemeClr>
                </a:solidFill>
              </a:rPr>
              <a:t> and </a:t>
            </a:r>
            <a:r>
              <a:rPr lang="en-US" i="1" dirty="0" err="1">
                <a:solidFill>
                  <a:schemeClr val="tx1">
                    <a:lumMod val="65000"/>
                    <a:lumOff val="35000"/>
                  </a:schemeClr>
                </a:solidFill>
                <a:latin typeface="Times New Roman"/>
                <a:cs typeface="Times New Roman"/>
              </a:rPr>
              <a:t>x</a:t>
            </a:r>
            <a:r>
              <a:rPr lang="en-US" i="1" baseline="-25000" dirty="0" err="1">
                <a:solidFill>
                  <a:schemeClr val="tx1">
                    <a:lumMod val="65000"/>
                    <a:lumOff val="35000"/>
                  </a:schemeClr>
                </a:solidFill>
                <a:latin typeface="Times New Roman"/>
                <a:cs typeface="Times New Roman"/>
              </a:rPr>
              <a:t>t</a:t>
            </a:r>
            <a:r>
              <a:rPr lang="en-US" i="1" dirty="0">
                <a:solidFill>
                  <a:schemeClr val="tx1">
                    <a:lumMod val="65000"/>
                    <a:lumOff val="35000"/>
                  </a:schemeClr>
                </a:solidFill>
                <a:latin typeface="Times New Roman"/>
                <a:cs typeface="Times New Roman"/>
              </a:rPr>
              <a:t>.</a:t>
            </a:r>
          </a:p>
          <a:p>
            <a:endParaRPr lang="en-US" dirty="0">
              <a:solidFill>
                <a:schemeClr val="tx1">
                  <a:lumMod val="65000"/>
                  <a:lumOff val="35000"/>
                </a:schemeClr>
              </a:solidFill>
            </a:endParaRPr>
          </a:p>
          <a:p>
            <a:r>
              <a:rPr lang="en-US" dirty="0">
                <a:solidFill>
                  <a:schemeClr val="tx1">
                    <a:lumMod val="65000"/>
                    <a:lumOff val="35000"/>
                  </a:schemeClr>
                </a:solidFill>
              </a:rPr>
              <a:t>Namely, the autoregressive distributed lag model (ARDL), except the variables are </a:t>
            </a:r>
            <a:r>
              <a:rPr lang="en-US" dirty="0" err="1">
                <a:solidFill>
                  <a:schemeClr val="tx1">
                    <a:lumMod val="65000"/>
                    <a:lumOff val="35000"/>
                  </a:schemeClr>
                </a:solidFill>
              </a:rPr>
              <a:t>nonstationary</a:t>
            </a:r>
            <a:r>
              <a:rPr lang="en-US" dirty="0">
                <a:solidFill>
                  <a:schemeClr val="tx1">
                    <a:lumMod val="65000"/>
                    <a:lumOff val="35000"/>
                  </a:schemeClr>
                </a:solidFill>
              </a:rPr>
              <a:t>:</a:t>
            </a:r>
          </a:p>
          <a:p>
            <a:pPr>
              <a:buNone/>
            </a:pPr>
            <a:endParaRPr lang="en-US" dirty="0">
              <a:solidFill>
                <a:schemeClr val="tx1">
                  <a:lumMod val="65000"/>
                  <a:lumOff val="35000"/>
                </a:schemeClr>
              </a:solidFill>
            </a:endParaRPr>
          </a:p>
          <a:p>
            <a:pPr>
              <a:buNone/>
            </a:pPr>
            <a:r>
              <a:rPr lang="en-US" dirty="0">
                <a:solidFill>
                  <a:schemeClr val="tx1">
                    <a:lumMod val="65000"/>
                    <a:lumOff val="35000"/>
                  </a:schemeClr>
                </a:solidFill>
              </a:rPr>
              <a:t>	where </a:t>
            </a:r>
            <a:r>
              <a:rPr lang="en-US" i="1" dirty="0" err="1">
                <a:solidFill>
                  <a:schemeClr val="tx1">
                    <a:lumMod val="65000"/>
                    <a:lumOff val="35000"/>
                  </a:schemeClr>
                </a:solidFill>
                <a:latin typeface="Times New Roman"/>
                <a:cs typeface="Times New Roman"/>
              </a:rPr>
              <a:t>v</a:t>
            </a:r>
            <a:r>
              <a:rPr lang="en-US" i="1" baseline="-25000" dirty="0" err="1">
                <a:solidFill>
                  <a:schemeClr val="tx1">
                    <a:lumMod val="65000"/>
                    <a:lumOff val="35000"/>
                  </a:schemeClr>
                </a:solidFill>
                <a:latin typeface="Times New Roman"/>
                <a:cs typeface="Times New Roman"/>
              </a:rPr>
              <a:t>t</a:t>
            </a:r>
            <a:r>
              <a:rPr lang="en-US" i="1" dirty="0">
                <a:solidFill>
                  <a:schemeClr val="tx1">
                    <a:lumMod val="65000"/>
                    <a:lumOff val="35000"/>
                  </a:schemeClr>
                </a:solidFill>
                <a:latin typeface="Times New Roman"/>
                <a:cs typeface="Times New Roman"/>
              </a:rPr>
              <a:t> </a:t>
            </a:r>
            <a:r>
              <a:rPr lang="en-US" dirty="0">
                <a:solidFill>
                  <a:schemeClr val="tx1">
                    <a:lumMod val="65000"/>
                    <a:lumOff val="35000"/>
                  </a:schemeClr>
                </a:solidFill>
              </a:rPr>
              <a:t>are the residuals.</a:t>
            </a:r>
          </a:p>
          <a:p>
            <a:endParaRPr lang="en-US" dirty="0">
              <a:solidFill>
                <a:schemeClr val="tx1">
                  <a:lumMod val="65000"/>
                  <a:lumOff val="35000"/>
                </a:schemeClr>
              </a:solidFill>
            </a:endParaRPr>
          </a:p>
        </p:txBody>
      </p:sp>
      <p:sp>
        <p:nvSpPr>
          <p:cNvPr id="4" name="Slide Number Placeholder 3"/>
          <p:cNvSpPr>
            <a:spLocks noGrp="1"/>
          </p:cNvSpPr>
          <p:nvPr>
            <p:ph type="sldNum" sz="quarter" idx="12"/>
          </p:nvPr>
        </p:nvSpPr>
        <p:spPr/>
        <p:txBody>
          <a:bodyPr/>
          <a:lstStyle/>
          <a:p>
            <a:fld id="{82D5DF52-2308-A948-A094-2F2952757F4D}" type="slidenum">
              <a:rPr lang="en-US" smtClean="0"/>
              <a:pPr/>
              <a:t>19</a:t>
            </a:fld>
            <a:endParaRPr lang="en-US"/>
          </a:p>
        </p:txBody>
      </p:sp>
      <p:graphicFrame>
        <p:nvGraphicFramePr>
          <p:cNvPr id="55298" name="Object 2"/>
          <p:cNvGraphicFramePr>
            <a:graphicFrameLocks noChangeAspect="1"/>
          </p:cNvGraphicFramePr>
          <p:nvPr/>
        </p:nvGraphicFramePr>
        <p:xfrm>
          <a:off x="3314180" y="4800600"/>
          <a:ext cx="4267200" cy="508000"/>
        </p:xfrm>
        <a:graphic>
          <a:graphicData uri="http://schemas.openxmlformats.org/presentationml/2006/ole">
            <mc:AlternateContent xmlns:mc="http://schemas.openxmlformats.org/markup-compatibility/2006">
              <mc:Choice xmlns:v="urn:schemas-microsoft-com:vml" Requires="v">
                <p:oleObj spid="_x0000_s55304" name="Equation" r:id="rId3" imgW="1917360" imgH="228600" progId="">
                  <p:embed/>
                </p:oleObj>
              </mc:Choice>
              <mc:Fallback>
                <p:oleObj name="Equation" r:id="rId3" imgW="1917360" imgH="22860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4180" y="4800600"/>
                        <a:ext cx="426720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lumMod val="60000"/>
                    <a:lumOff val="40000"/>
                  </a:schemeClr>
                </a:solidFill>
              </a:rPr>
              <a:t>Spurious Regressions</a:t>
            </a:r>
          </a:p>
        </p:txBody>
      </p:sp>
      <p:sp>
        <p:nvSpPr>
          <p:cNvPr id="4" name="Slide Number Placeholder 3"/>
          <p:cNvSpPr>
            <a:spLocks noGrp="1"/>
          </p:cNvSpPr>
          <p:nvPr>
            <p:ph type="sldNum" sz="quarter" idx="12"/>
          </p:nvPr>
        </p:nvSpPr>
        <p:spPr/>
        <p:txBody>
          <a:bodyPr/>
          <a:lstStyle/>
          <a:p>
            <a:fld id="{82D5DF52-2308-A948-A094-2F2952757F4D}" type="slidenum">
              <a:rPr lang="en-US" smtClean="0"/>
              <a:pPr/>
              <a:t>2</a:t>
            </a:fld>
            <a:endParaRPr lang="en-US"/>
          </a:p>
        </p:txBody>
      </p:sp>
      <p:pic>
        <p:nvPicPr>
          <p:cNvPr id="5" name="Picture 4"/>
          <p:cNvPicPr>
            <a:picLocks noChangeAspect="1" noChangeArrowheads="1"/>
          </p:cNvPicPr>
          <p:nvPr/>
        </p:nvPicPr>
        <p:blipFill>
          <a:blip r:embed="rId2" cstate="print"/>
          <a:srcRect/>
          <a:stretch>
            <a:fillRect/>
          </a:stretch>
        </p:blipFill>
        <p:spPr bwMode="auto">
          <a:xfrm>
            <a:off x="1364274" y="1343548"/>
            <a:ext cx="6402387" cy="3951287"/>
          </a:xfrm>
          <a:prstGeom prst="rect">
            <a:avLst/>
          </a:prstGeom>
          <a:noFill/>
          <a:ln w="9525">
            <a:noFill/>
            <a:miter lim="800000"/>
            <a:headEnd/>
            <a:tailEnd/>
          </a:ln>
        </p:spPr>
      </p:pic>
      <p:pic>
        <p:nvPicPr>
          <p:cNvPr id="7" name="Picture 6" descr="latex-image-1.pdf"/>
          <p:cNvPicPr>
            <a:picLocks noChangeAspect="1"/>
          </p:cNvPicPr>
          <p:nvPr/>
        </p:nvPicPr>
        <p:blipFill>
          <a:blip r:embed="rId3"/>
          <a:stretch>
            <a:fillRect/>
          </a:stretch>
        </p:blipFill>
        <p:spPr>
          <a:xfrm>
            <a:off x="4764130" y="5377192"/>
            <a:ext cx="2166182" cy="274320"/>
          </a:xfrm>
          <a:prstGeom prst="rect">
            <a:avLst/>
          </a:prstGeom>
        </p:spPr>
      </p:pic>
      <p:pic>
        <p:nvPicPr>
          <p:cNvPr id="8" name="Picture 7" descr="latex-image-1.pdf"/>
          <p:cNvPicPr>
            <a:picLocks noChangeAspect="1"/>
          </p:cNvPicPr>
          <p:nvPr/>
        </p:nvPicPr>
        <p:blipFill>
          <a:blip r:embed="rId4"/>
          <a:stretch>
            <a:fillRect/>
          </a:stretch>
        </p:blipFill>
        <p:spPr>
          <a:xfrm>
            <a:off x="4756859" y="5913698"/>
            <a:ext cx="2228427" cy="256032"/>
          </a:xfrm>
          <a:prstGeom prst="rect">
            <a:avLst/>
          </a:prstGeom>
        </p:spPr>
      </p:pic>
      <p:grpSp>
        <p:nvGrpSpPr>
          <p:cNvPr id="12" name="Group 11"/>
          <p:cNvGrpSpPr/>
          <p:nvPr/>
        </p:nvGrpSpPr>
        <p:grpSpPr>
          <a:xfrm>
            <a:off x="1877010" y="5251579"/>
            <a:ext cx="5412206" cy="1434437"/>
            <a:chOff x="1877010" y="5251579"/>
            <a:chExt cx="5412206" cy="1434437"/>
          </a:xfrm>
        </p:grpSpPr>
        <p:sp>
          <p:nvSpPr>
            <p:cNvPr id="6" name="TextBox 5"/>
            <p:cNvSpPr txBox="1"/>
            <p:nvPr/>
          </p:nvSpPr>
          <p:spPr>
            <a:xfrm>
              <a:off x="1877010" y="5251579"/>
              <a:ext cx="5412206" cy="984885"/>
            </a:xfrm>
            <a:prstGeom prst="rect">
              <a:avLst/>
            </a:prstGeom>
            <a:noFill/>
          </p:spPr>
          <p:txBody>
            <a:bodyPr wrap="square" rtlCol="0">
              <a:spAutoFit/>
            </a:bodyPr>
            <a:lstStyle/>
            <a:p>
              <a:r>
                <a:rPr lang="en-US" sz="2400" dirty="0">
                  <a:solidFill>
                    <a:schemeClr val="tx1">
                      <a:lumMod val="65000"/>
                      <a:lumOff val="35000"/>
                    </a:schemeClr>
                  </a:solidFill>
                </a:rPr>
                <a:t>Random Walk 1 (rw</a:t>
              </a:r>
              <a:r>
                <a:rPr lang="en-US" sz="2400" baseline="-25000" dirty="0">
                  <a:solidFill>
                    <a:schemeClr val="tx1">
                      <a:lumMod val="65000"/>
                      <a:lumOff val="35000"/>
                    </a:schemeClr>
                  </a:solidFill>
                </a:rPr>
                <a:t>1</a:t>
              </a:r>
              <a:r>
                <a:rPr lang="en-US" sz="2400" dirty="0">
                  <a:solidFill>
                    <a:schemeClr val="tx1">
                      <a:lumMod val="65000"/>
                      <a:lumOff val="35000"/>
                    </a:schemeClr>
                  </a:solidFill>
                </a:rPr>
                <a:t>):</a:t>
              </a:r>
            </a:p>
            <a:p>
              <a:endParaRPr lang="en-US" sz="1000" dirty="0">
                <a:solidFill>
                  <a:schemeClr val="tx1">
                    <a:lumMod val="65000"/>
                    <a:lumOff val="35000"/>
                  </a:schemeClr>
                </a:solidFill>
              </a:endParaRPr>
            </a:p>
            <a:p>
              <a:r>
                <a:rPr lang="en-US" sz="2400" dirty="0">
                  <a:solidFill>
                    <a:schemeClr val="tx1">
                      <a:lumMod val="65000"/>
                      <a:lumOff val="35000"/>
                    </a:schemeClr>
                  </a:solidFill>
                </a:rPr>
                <a:t>Random Walk 2 (rw</a:t>
              </a:r>
              <a:r>
                <a:rPr lang="en-US" sz="2400" baseline="-25000" dirty="0">
                  <a:solidFill>
                    <a:schemeClr val="tx1">
                      <a:lumMod val="65000"/>
                      <a:lumOff val="35000"/>
                    </a:schemeClr>
                  </a:solidFill>
                </a:rPr>
                <a:t>2</a:t>
              </a:r>
              <a:r>
                <a:rPr lang="en-US" sz="2400" dirty="0">
                  <a:solidFill>
                    <a:schemeClr val="tx1">
                      <a:lumMod val="65000"/>
                      <a:lumOff val="35000"/>
                    </a:schemeClr>
                  </a:solidFill>
                </a:rPr>
                <a:t>): </a:t>
              </a:r>
            </a:p>
          </p:txBody>
        </p:sp>
        <p:pic>
          <p:nvPicPr>
            <p:cNvPr id="9" name="Picture 8" descr="latex-image-1.pdf"/>
            <p:cNvPicPr>
              <a:picLocks noChangeAspect="1"/>
            </p:cNvPicPr>
            <p:nvPr/>
          </p:nvPicPr>
          <p:blipFill>
            <a:blip r:embed="rId5"/>
            <a:stretch>
              <a:fillRect/>
            </a:stretch>
          </p:blipFill>
          <p:spPr>
            <a:xfrm>
              <a:off x="3799885" y="6384264"/>
              <a:ext cx="1572287" cy="301752"/>
            </a:xfrm>
            <a:prstGeom prst="rect">
              <a:avLst/>
            </a:prstGeom>
          </p:spPr>
        </p:pic>
      </p:grpSp>
      <p:sp>
        <p:nvSpPr>
          <p:cNvPr id="11" name="TextBox 10"/>
          <p:cNvSpPr txBox="1"/>
          <p:nvPr/>
        </p:nvSpPr>
        <p:spPr>
          <a:xfrm>
            <a:off x="2123939" y="1642577"/>
            <a:ext cx="2913027" cy="707886"/>
          </a:xfrm>
          <a:prstGeom prst="rect">
            <a:avLst/>
          </a:prstGeom>
          <a:noFill/>
        </p:spPr>
        <p:txBody>
          <a:bodyPr wrap="none" rtlCol="0">
            <a:spAutoFit/>
          </a:bodyPr>
          <a:lstStyle/>
          <a:p>
            <a:r>
              <a:rPr lang="en-US" sz="2000" dirty="0">
                <a:solidFill>
                  <a:srgbClr val="6F51FF"/>
                </a:solidFill>
              </a:rPr>
              <a:t>In reality, rw</a:t>
            </a:r>
            <a:r>
              <a:rPr lang="en-US" sz="2000" baseline="-25000" dirty="0">
                <a:solidFill>
                  <a:srgbClr val="6F51FF"/>
                </a:solidFill>
              </a:rPr>
              <a:t>1</a:t>
            </a:r>
            <a:r>
              <a:rPr lang="en-US" sz="2000" dirty="0">
                <a:solidFill>
                  <a:srgbClr val="6F51FF"/>
                </a:solidFill>
              </a:rPr>
              <a:t> and rw</a:t>
            </a:r>
            <a:r>
              <a:rPr lang="en-US" sz="2000" baseline="-25000" dirty="0">
                <a:solidFill>
                  <a:srgbClr val="6F51FF"/>
                </a:solidFill>
              </a:rPr>
              <a:t>2</a:t>
            </a:r>
            <a:r>
              <a:rPr lang="en-US" sz="2000" dirty="0">
                <a:solidFill>
                  <a:srgbClr val="6F51FF"/>
                </a:solidFill>
              </a:rPr>
              <a:t> are </a:t>
            </a:r>
          </a:p>
          <a:p>
            <a:r>
              <a:rPr lang="en-US" sz="2000" dirty="0">
                <a:solidFill>
                  <a:srgbClr val="6F51FF"/>
                </a:solidFill>
              </a:rPr>
              <a:t>completely unrelated.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tx2">
                    <a:lumMod val="60000"/>
                    <a:lumOff val="40000"/>
                  </a:schemeClr>
                </a:solidFill>
              </a:rPr>
              <a:t>Error Correction Equation</a:t>
            </a:r>
            <a:endParaRPr lang="en-US"/>
          </a:p>
        </p:txBody>
      </p:sp>
      <p:sp>
        <p:nvSpPr>
          <p:cNvPr id="3" name="Content Placeholder 2"/>
          <p:cNvSpPr>
            <a:spLocks noGrp="1"/>
          </p:cNvSpPr>
          <p:nvPr>
            <p:ph idx="1"/>
          </p:nvPr>
        </p:nvSpPr>
        <p:spPr/>
        <p:txBody>
          <a:bodyPr/>
          <a:lstStyle/>
          <a:p>
            <a:r>
              <a:rPr lang="en-US" dirty="0">
                <a:solidFill>
                  <a:srgbClr val="595959"/>
                </a:solidFill>
              </a:rPr>
              <a:t>If </a:t>
            </a:r>
            <a:r>
              <a:rPr lang="en-US" i="1" dirty="0" err="1">
                <a:solidFill>
                  <a:srgbClr val="595959"/>
                </a:solidFill>
                <a:latin typeface="Times New Roman"/>
                <a:cs typeface="Times New Roman"/>
              </a:rPr>
              <a:t>y</a:t>
            </a:r>
            <a:r>
              <a:rPr lang="en-US" i="1" baseline="-25000" dirty="0" err="1">
                <a:solidFill>
                  <a:srgbClr val="595959"/>
                </a:solidFill>
                <a:latin typeface="Times New Roman"/>
                <a:cs typeface="Times New Roman"/>
              </a:rPr>
              <a:t>t</a:t>
            </a:r>
            <a:r>
              <a:rPr lang="en-US" dirty="0">
                <a:solidFill>
                  <a:srgbClr val="595959"/>
                </a:solidFill>
              </a:rPr>
              <a:t> and </a:t>
            </a:r>
            <a:r>
              <a:rPr lang="en-US" i="1" dirty="0" err="1">
                <a:solidFill>
                  <a:srgbClr val="595959"/>
                </a:solidFill>
                <a:latin typeface="Times New Roman"/>
                <a:cs typeface="Times New Roman"/>
              </a:rPr>
              <a:t>x</a:t>
            </a:r>
            <a:r>
              <a:rPr lang="en-US" i="1" baseline="-25000" dirty="0" err="1">
                <a:solidFill>
                  <a:srgbClr val="595959"/>
                </a:solidFill>
                <a:latin typeface="Times New Roman"/>
                <a:cs typeface="Times New Roman"/>
              </a:rPr>
              <a:t>t</a:t>
            </a:r>
            <a:r>
              <a:rPr lang="en-US" dirty="0">
                <a:solidFill>
                  <a:srgbClr val="595959"/>
                </a:solidFill>
              </a:rPr>
              <a:t> are </a:t>
            </a:r>
            <a:r>
              <a:rPr lang="en-US" dirty="0" err="1">
                <a:solidFill>
                  <a:srgbClr val="595959"/>
                </a:solidFill>
              </a:rPr>
              <a:t>cointegrated</a:t>
            </a:r>
            <a:r>
              <a:rPr lang="en-US" dirty="0">
                <a:solidFill>
                  <a:srgbClr val="595959"/>
                </a:solidFill>
              </a:rPr>
              <a:t>, it means that there is a long-run relationship between them</a:t>
            </a:r>
          </a:p>
          <a:p>
            <a:pPr lvl="1"/>
            <a:r>
              <a:rPr lang="en-US" dirty="0">
                <a:solidFill>
                  <a:srgbClr val="595959"/>
                </a:solidFill>
              </a:rPr>
              <a:t>To derive this exact relationship, we set            </a:t>
            </a:r>
          </a:p>
          <a:p>
            <a:pPr marL="971550" lvl="1" indent="-514350">
              <a:buNone/>
            </a:pPr>
            <a:r>
              <a:rPr lang="en-US" dirty="0">
                <a:solidFill>
                  <a:srgbClr val="595959"/>
                </a:solidFill>
              </a:rPr>
              <a:t>	</a:t>
            </a:r>
            <a:r>
              <a:rPr lang="en-US" i="1" dirty="0" err="1">
                <a:solidFill>
                  <a:srgbClr val="595959"/>
                </a:solidFill>
                <a:latin typeface="Times New Roman"/>
                <a:cs typeface="Times New Roman"/>
              </a:rPr>
              <a:t>y</a:t>
            </a:r>
            <a:r>
              <a:rPr lang="en-US" i="1" baseline="-25000" dirty="0" err="1">
                <a:solidFill>
                  <a:srgbClr val="595959"/>
                </a:solidFill>
                <a:latin typeface="Times New Roman"/>
                <a:cs typeface="Times New Roman"/>
              </a:rPr>
              <a:t>t</a:t>
            </a:r>
            <a:r>
              <a:rPr lang="en-US" i="1" dirty="0">
                <a:solidFill>
                  <a:srgbClr val="595959"/>
                </a:solidFill>
                <a:latin typeface="Times New Roman"/>
                <a:cs typeface="Times New Roman"/>
              </a:rPr>
              <a:t> = y</a:t>
            </a:r>
            <a:r>
              <a:rPr lang="en-US" i="1" baseline="-25000" dirty="0">
                <a:solidFill>
                  <a:srgbClr val="595959"/>
                </a:solidFill>
                <a:latin typeface="Times New Roman"/>
                <a:cs typeface="Times New Roman"/>
              </a:rPr>
              <a:t>t-1 </a:t>
            </a:r>
            <a:r>
              <a:rPr lang="en-US" i="1" dirty="0">
                <a:solidFill>
                  <a:srgbClr val="595959"/>
                </a:solidFill>
                <a:latin typeface="Times New Roman"/>
                <a:cs typeface="Times New Roman"/>
              </a:rPr>
              <a:t>= </a:t>
            </a:r>
            <a:r>
              <a:rPr lang="en-US" i="1" dirty="0" err="1">
                <a:solidFill>
                  <a:srgbClr val="595959"/>
                </a:solidFill>
                <a:latin typeface="Times New Roman"/>
                <a:cs typeface="Times New Roman"/>
              </a:rPr>
              <a:t>y</a:t>
            </a:r>
            <a:r>
              <a:rPr lang="en-US" i="1" dirty="0">
                <a:solidFill>
                  <a:srgbClr val="595959"/>
                </a:solidFill>
                <a:latin typeface="Times New Roman"/>
                <a:cs typeface="Times New Roman"/>
              </a:rPr>
              <a:t>, </a:t>
            </a:r>
            <a:r>
              <a:rPr lang="en-US" i="1" dirty="0" err="1">
                <a:solidFill>
                  <a:srgbClr val="595959"/>
                </a:solidFill>
                <a:latin typeface="Times New Roman"/>
                <a:cs typeface="Times New Roman"/>
              </a:rPr>
              <a:t>x</a:t>
            </a:r>
            <a:r>
              <a:rPr lang="en-US" i="1" baseline="-25000" dirty="0" err="1">
                <a:solidFill>
                  <a:srgbClr val="595959"/>
                </a:solidFill>
                <a:latin typeface="Times New Roman"/>
                <a:cs typeface="Times New Roman"/>
              </a:rPr>
              <a:t>t</a:t>
            </a:r>
            <a:r>
              <a:rPr lang="en-US" i="1" dirty="0">
                <a:solidFill>
                  <a:srgbClr val="595959"/>
                </a:solidFill>
                <a:latin typeface="Times New Roman"/>
                <a:cs typeface="Times New Roman"/>
              </a:rPr>
              <a:t> = x</a:t>
            </a:r>
            <a:r>
              <a:rPr lang="en-US" i="1" baseline="-25000" dirty="0">
                <a:solidFill>
                  <a:srgbClr val="595959"/>
                </a:solidFill>
                <a:latin typeface="Times New Roman"/>
                <a:cs typeface="Times New Roman"/>
              </a:rPr>
              <a:t>t-1 </a:t>
            </a:r>
            <a:r>
              <a:rPr lang="en-US" i="1" dirty="0">
                <a:solidFill>
                  <a:srgbClr val="595959"/>
                </a:solidFill>
                <a:latin typeface="Times New Roman"/>
                <a:cs typeface="Times New Roman"/>
              </a:rPr>
              <a:t>= </a:t>
            </a:r>
            <a:r>
              <a:rPr lang="en-US" i="1" dirty="0" err="1">
                <a:solidFill>
                  <a:srgbClr val="595959"/>
                </a:solidFill>
                <a:latin typeface="Times New Roman"/>
                <a:cs typeface="Times New Roman"/>
              </a:rPr>
              <a:t>x</a:t>
            </a:r>
            <a:r>
              <a:rPr lang="en-US" dirty="0">
                <a:solidFill>
                  <a:srgbClr val="595959"/>
                </a:solidFill>
              </a:rPr>
              <a:t> and </a:t>
            </a:r>
            <a:r>
              <a:rPr lang="en-US" i="1" dirty="0" err="1">
                <a:solidFill>
                  <a:srgbClr val="595959"/>
                </a:solidFill>
                <a:latin typeface="Times New Roman"/>
                <a:cs typeface="Times New Roman"/>
              </a:rPr>
              <a:t>v</a:t>
            </a:r>
            <a:r>
              <a:rPr lang="en-US" i="1" baseline="-25000" dirty="0" err="1">
                <a:solidFill>
                  <a:srgbClr val="595959"/>
                </a:solidFill>
                <a:latin typeface="Times New Roman"/>
                <a:cs typeface="Times New Roman"/>
              </a:rPr>
              <a:t>t</a:t>
            </a:r>
            <a:r>
              <a:rPr lang="en-US" i="1" dirty="0">
                <a:solidFill>
                  <a:srgbClr val="595959"/>
                </a:solidFill>
                <a:latin typeface="Times New Roman"/>
                <a:cs typeface="Times New Roman"/>
              </a:rPr>
              <a:t> = 0</a:t>
            </a:r>
          </a:p>
          <a:p>
            <a:pPr lvl="1"/>
            <a:r>
              <a:rPr lang="en-US" dirty="0">
                <a:solidFill>
                  <a:srgbClr val="595959"/>
                </a:solidFill>
              </a:rPr>
              <a:t>Imposing this concept in the ARDL, we obtain:</a:t>
            </a:r>
          </a:p>
          <a:p>
            <a:pPr lvl="1">
              <a:buNone/>
            </a:pPr>
            <a:r>
              <a:rPr lang="en-US" i="1" dirty="0">
                <a:solidFill>
                  <a:srgbClr val="595959"/>
                </a:solidFill>
                <a:latin typeface="Times New Roman"/>
                <a:cs typeface="Times New Roman"/>
              </a:rPr>
              <a:t>	</a:t>
            </a:r>
            <a:r>
              <a:rPr lang="en-US" i="1" dirty="0" err="1">
                <a:solidFill>
                  <a:schemeClr val="accent6">
                    <a:lumMod val="75000"/>
                  </a:schemeClr>
                </a:solidFill>
                <a:latin typeface="Times New Roman"/>
                <a:cs typeface="Times New Roman"/>
              </a:rPr>
              <a:t>y</a:t>
            </a:r>
            <a:r>
              <a:rPr lang="en-US" i="1" dirty="0">
                <a:solidFill>
                  <a:schemeClr val="accent6">
                    <a:lumMod val="75000"/>
                  </a:schemeClr>
                </a:solidFill>
                <a:latin typeface="Times New Roman"/>
                <a:cs typeface="Times New Roman"/>
              </a:rPr>
              <a:t> = β</a:t>
            </a:r>
            <a:r>
              <a:rPr lang="en-US" i="1" baseline="-25000" dirty="0">
                <a:solidFill>
                  <a:schemeClr val="accent6">
                    <a:lumMod val="75000"/>
                  </a:schemeClr>
                </a:solidFill>
                <a:latin typeface="Times New Roman"/>
                <a:cs typeface="Times New Roman"/>
              </a:rPr>
              <a:t>1 </a:t>
            </a:r>
            <a:r>
              <a:rPr lang="en-US" i="1" dirty="0">
                <a:solidFill>
                  <a:schemeClr val="accent6">
                    <a:lumMod val="75000"/>
                  </a:schemeClr>
                </a:solidFill>
                <a:latin typeface="Times New Roman"/>
                <a:cs typeface="Times New Roman"/>
              </a:rPr>
              <a:t>+ β</a:t>
            </a:r>
            <a:r>
              <a:rPr lang="en-US" i="1" baseline="-25000" dirty="0">
                <a:solidFill>
                  <a:schemeClr val="accent6">
                    <a:lumMod val="75000"/>
                  </a:schemeClr>
                </a:solidFill>
                <a:latin typeface="Times New Roman"/>
                <a:cs typeface="Times New Roman"/>
              </a:rPr>
              <a:t>2 </a:t>
            </a:r>
            <a:r>
              <a:rPr lang="en-US" i="1" dirty="0" err="1">
                <a:solidFill>
                  <a:schemeClr val="accent6">
                    <a:lumMod val="75000"/>
                  </a:schemeClr>
                </a:solidFill>
                <a:latin typeface="Times New Roman"/>
                <a:cs typeface="Times New Roman"/>
              </a:rPr>
              <a:t>x</a:t>
            </a:r>
            <a:r>
              <a:rPr lang="en-US" i="1" dirty="0">
                <a:solidFill>
                  <a:schemeClr val="accent6">
                    <a:lumMod val="75000"/>
                  </a:schemeClr>
                </a:solidFill>
                <a:latin typeface="Times New Roman"/>
                <a:cs typeface="Times New Roman"/>
              </a:rPr>
              <a:t>,</a:t>
            </a:r>
            <a:r>
              <a:rPr lang="en-US" dirty="0">
                <a:solidFill>
                  <a:srgbClr val="595959"/>
                </a:solidFill>
              </a:rPr>
              <a:t> where </a:t>
            </a:r>
            <a:r>
              <a:rPr lang="en-US" i="1" dirty="0">
                <a:solidFill>
                  <a:srgbClr val="595959"/>
                </a:solidFill>
                <a:latin typeface="Times New Roman"/>
                <a:cs typeface="Times New Roman"/>
              </a:rPr>
              <a:t>β</a:t>
            </a:r>
            <a:r>
              <a:rPr lang="en-US" i="1" baseline="-25000" dirty="0">
                <a:solidFill>
                  <a:srgbClr val="595959"/>
                </a:solidFill>
                <a:latin typeface="Times New Roman"/>
                <a:cs typeface="Times New Roman"/>
              </a:rPr>
              <a:t>1 </a:t>
            </a:r>
            <a:r>
              <a:rPr lang="en-US" i="1" dirty="0">
                <a:solidFill>
                  <a:srgbClr val="595959"/>
                </a:solidFill>
                <a:latin typeface="Times New Roman"/>
                <a:cs typeface="Times New Roman"/>
              </a:rPr>
              <a:t>= δ/(1-θ</a:t>
            </a:r>
            <a:r>
              <a:rPr lang="en-US" i="1" baseline="-25000" dirty="0">
                <a:solidFill>
                  <a:srgbClr val="595959"/>
                </a:solidFill>
                <a:latin typeface="Times New Roman"/>
                <a:cs typeface="Times New Roman"/>
              </a:rPr>
              <a:t>1</a:t>
            </a:r>
            <a:r>
              <a:rPr lang="en-US" i="1" dirty="0">
                <a:solidFill>
                  <a:srgbClr val="595959"/>
                </a:solidFill>
                <a:latin typeface="Times New Roman"/>
                <a:cs typeface="Times New Roman"/>
              </a:rPr>
              <a:t>) </a:t>
            </a:r>
            <a:r>
              <a:rPr lang="en-US" dirty="0">
                <a:solidFill>
                  <a:srgbClr val="595959"/>
                </a:solidFill>
              </a:rPr>
              <a:t>and 							                      </a:t>
            </a:r>
            <a:r>
              <a:rPr lang="en-US" i="1" dirty="0">
                <a:solidFill>
                  <a:srgbClr val="595959"/>
                </a:solidFill>
                <a:latin typeface="Times New Roman"/>
                <a:cs typeface="Times New Roman"/>
              </a:rPr>
              <a:t>β</a:t>
            </a:r>
            <a:r>
              <a:rPr lang="en-US" i="1" baseline="-25000" dirty="0">
                <a:solidFill>
                  <a:srgbClr val="595959"/>
                </a:solidFill>
                <a:latin typeface="Times New Roman"/>
                <a:cs typeface="Times New Roman"/>
              </a:rPr>
              <a:t>2</a:t>
            </a:r>
            <a:r>
              <a:rPr lang="en-US" i="1" dirty="0">
                <a:solidFill>
                  <a:srgbClr val="595959"/>
                </a:solidFill>
                <a:latin typeface="Times New Roman"/>
                <a:cs typeface="Times New Roman"/>
              </a:rPr>
              <a:t> = (δ</a:t>
            </a:r>
            <a:r>
              <a:rPr lang="en-US" i="1" baseline="-25000" dirty="0">
                <a:solidFill>
                  <a:srgbClr val="595959"/>
                </a:solidFill>
                <a:latin typeface="Times New Roman"/>
                <a:cs typeface="Times New Roman"/>
              </a:rPr>
              <a:t>0</a:t>
            </a:r>
            <a:r>
              <a:rPr lang="en-US" i="1" dirty="0">
                <a:solidFill>
                  <a:srgbClr val="595959"/>
                </a:solidFill>
                <a:latin typeface="Times New Roman"/>
                <a:cs typeface="Times New Roman"/>
              </a:rPr>
              <a:t>+δ</a:t>
            </a:r>
            <a:r>
              <a:rPr lang="en-US" i="1" baseline="-25000" dirty="0">
                <a:solidFill>
                  <a:srgbClr val="595959"/>
                </a:solidFill>
                <a:latin typeface="Times New Roman"/>
                <a:cs typeface="Times New Roman"/>
              </a:rPr>
              <a:t>1</a:t>
            </a:r>
            <a:r>
              <a:rPr lang="en-US" i="1" dirty="0">
                <a:solidFill>
                  <a:srgbClr val="595959"/>
                </a:solidFill>
                <a:latin typeface="Times New Roman"/>
                <a:cs typeface="Times New Roman"/>
              </a:rPr>
              <a:t>)/(1-θ</a:t>
            </a:r>
            <a:r>
              <a:rPr lang="en-US" i="1" baseline="-25000" dirty="0">
                <a:solidFill>
                  <a:srgbClr val="595959"/>
                </a:solidFill>
                <a:latin typeface="Times New Roman"/>
                <a:cs typeface="Times New Roman"/>
              </a:rPr>
              <a:t>1</a:t>
            </a:r>
            <a:r>
              <a:rPr lang="en-US" i="1" dirty="0">
                <a:solidFill>
                  <a:srgbClr val="595959"/>
                </a:solidFill>
                <a:latin typeface="Times New Roman"/>
                <a:cs typeface="Times New Roman"/>
              </a:rPr>
              <a:t>)</a:t>
            </a:r>
          </a:p>
          <a:p>
            <a:endParaRPr lang="en-US" dirty="0"/>
          </a:p>
        </p:txBody>
      </p:sp>
      <p:sp>
        <p:nvSpPr>
          <p:cNvPr id="4" name="Slide Number Placeholder 3"/>
          <p:cNvSpPr>
            <a:spLocks noGrp="1"/>
          </p:cNvSpPr>
          <p:nvPr>
            <p:ph type="sldNum" sz="quarter" idx="12"/>
          </p:nvPr>
        </p:nvSpPr>
        <p:spPr/>
        <p:txBody>
          <a:bodyPr/>
          <a:lstStyle/>
          <a:p>
            <a:fld id="{82D5DF52-2308-A948-A094-2F2952757F4D}" type="slidenum">
              <a:rPr lang="en-US" smtClean="0"/>
              <a:pPr/>
              <a:t>20</a:t>
            </a:fld>
            <a:endParaRPr lang="en-US"/>
          </a:p>
        </p:txBody>
      </p:sp>
      <p:sp>
        <p:nvSpPr>
          <p:cNvPr id="8" name="Right Brace 7"/>
          <p:cNvSpPr/>
          <p:nvPr/>
        </p:nvSpPr>
        <p:spPr>
          <a:xfrm rot="5400000">
            <a:off x="1765684" y="4316115"/>
            <a:ext cx="631461" cy="1622623"/>
          </a:xfrm>
          <a:prstGeom prst="rightBrace">
            <a:avLst>
              <a:gd name="adj1" fmla="val 8333"/>
              <a:gd name="adj2" fmla="val 43512"/>
            </a:avLst>
          </a:prstGeom>
          <a:ln>
            <a:solidFill>
              <a:srgbClr val="6F51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TextBox 8"/>
          <p:cNvSpPr txBox="1"/>
          <p:nvPr/>
        </p:nvSpPr>
        <p:spPr>
          <a:xfrm>
            <a:off x="575341" y="5503629"/>
            <a:ext cx="4187122" cy="892552"/>
          </a:xfrm>
          <a:prstGeom prst="rect">
            <a:avLst/>
          </a:prstGeom>
          <a:noFill/>
        </p:spPr>
        <p:txBody>
          <a:bodyPr wrap="none" rtlCol="0">
            <a:spAutoFit/>
          </a:bodyPr>
          <a:lstStyle/>
          <a:p>
            <a:r>
              <a:rPr lang="en-US" sz="2600" dirty="0" err="1">
                <a:solidFill>
                  <a:srgbClr val="7A67EE"/>
                </a:solidFill>
              </a:rPr>
              <a:t>Cointegrating</a:t>
            </a:r>
            <a:r>
              <a:rPr lang="en-US" sz="2600" dirty="0">
                <a:solidFill>
                  <a:srgbClr val="7A67EE"/>
                </a:solidFill>
              </a:rPr>
              <a:t> (or long-run)</a:t>
            </a:r>
          </a:p>
          <a:p>
            <a:r>
              <a:rPr lang="en-US" sz="2600" dirty="0">
                <a:solidFill>
                  <a:srgbClr val="7A67EE"/>
                </a:solidFill>
              </a:rPr>
              <a:t>relationship between </a:t>
            </a:r>
            <a:r>
              <a:rPr lang="en-US" sz="2600" i="1" dirty="0" err="1">
                <a:solidFill>
                  <a:srgbClr val="7A67EE"/>
                </a:solidFill>
                <a:latin typeface="Times New Roman"/>
                <a:cs typeface="Times New Roman"/>
              </a:rPr>
              <a:t>x</a:t>
            </a:r>
            <a:r>
              <a:rPr lang="en-US" sz="2600" dirty="0">
                <a:solidFill>
                  <a:srgbClr val="7A67EE"/>
                </a:solidFill>
              </a:rPr>
              <a:t> and </a:t>
            </a:r>
            <a:r>
              <a:rPr lang="en-US" sz="2600" i="1" dirty="0" err="1">
                <a:solidFill>
                  <a:srgbClr val="7A67EE"/>
                </a:solidFill>
                <a:latin typeface="Times New Roman"/>
                <a:cs typeface="Times New Roman"/>
              </a:rPr>
              <a:t>y</a:t>
            </a:r>
            <a:endParaRPr lang="en-US" sz="2600" i="1" dirty="0">
              <a:solidFill>
                <a:srgbClr val="7A67EE"/>
              </a:solidFill>
              <a:latin typeface="Times New Roman"/>
              <a:cs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lumMod val="60000"/>
                    <a:lumOff val="40000"/>
                  </a:schemeClr>
                </a:solidFill>
              </a:rPr>
              <a:t>Error Correction Equation</a:t>
            </a:r>
            <a:endParaRPr lang="en-US" dirty="0"/>
          </a:p>
        </p:txBody>
      </p:sp>
      <p:sp>
        <p:nvSpPr>
          <p:cNvPr id="3" name="Content Placeholder 2"/>
          <p:cNvSpPr>
            <a:spLocks noGrp="1"/>
          </p:cNvSpPr>
          <p:nvPr>
            <p:ph idx="1"/>
          </p:nvPr>
        </p:nvSpPr>
        <p:spPr/>
        <p:txBody>
          <a:bodyPr>
            <a:normAutofit/>
          </a:bodyPr>
          <a:lstStyle/>
          <a:p>
            <a:r>
              <a:rPr lang="en-US" sz="2800" dirty="0">
                <a:solidFill>
                  <a:srgbClr val="595959"/>
                </a:solidFill>
              </a:rPr>
              <a:t>Add the term </a:t>
            </a:r>
            <a:r>
              <a:rPr lang="en-US" sz="2800" i="1" dirty="0">
                <a:solidFill>
                  <a:srgbClr val="595959"/>
                </a:solidFill>
                <a:latin typeface="Times New Roman"/>
                <a:cs typeface="Times New Roman"/>
              </a:rPr>
              <a:t>-y</a:t>
            </a:r>
            <a:r>
              <a:rPr lang="en-US" sz="2800" i="1" baseline="-25000" dirty="0">
                <a:solidFill>
                  <a:srgbClr val="595959"/>
                </a:solidFill>
                <a:latin typeface="Times New Roman"/>
                <a:cs typeface="Times New Roman"/>
              </a:rPr>
              <a:t>t-1 </a:t>
            </a:r>
            <a:r>
              <a:rPr lang="en-US" sz="2800" dirty="0">
                <a:solidFill>
                  <a:srgbClr val="595959"/>
                </a:solidFill>
              </a:rPr>
              <a:t>to both sides of the equation:</a:t>
            </a:r>
          </a:p>
          <a:p>
            <a:endParaRPr lang="en-US" dirty="0">
              <a:solidFill>
                <a:srgbClr val="595959"/>
              </a:solidFill>
            </a:endParaRPr>
          </a:p>
          <a:p>
            <a:r>
              <a:rPr lang="en-US" sz="2800" dirty="0">
                <a:solidFill>
                  <a:srgbClr val="595959"/>
                </a:solidFill>
              </a:rPr>
              <a:t>Add the term – δ</a:t>
            </a:r>
            <a:r>
              <a:rPr lang="en-US" sz="2800" baseline="-25000" dirty="0">
                <a:solidFill>
                  <a:srgbClr val="595959"/>
                </a:solidFill>
              </a:rPr>
              <a:t>0</a:t>
            </a:r>
            <a:r>
              <a:rPr lang="en-US" sz="2800" dirty="0">
                <a:solidFill>
                  <a:srgbClr val="595959"/>
                </a:solidFill>
              </a:rPr>
              <a:t>x</a:t>
            </a:r>
            <a:r>
              <a:rPr lang="en-US" sz="2800" baseline="-25000" dirty="0">
                <a:solidFill>
                  <a:srgbClr val="595959"/>
                </a:solidFill>
              </a:rPr>
              <a:t>t-1</a:t>
            </a:r>
            <a:r>
              <a:rPr lang="en-US" sz="2800" dirty="0">
                <a:solidFill>
                  <a:srgbClr val="595959"/>
                </a:solidFill>
              </a:rPr>
              <a:t>+ δ</a:t>
            </a:r>
            <a:r>
              <a:rPr lang="en-US" sz="2800" baseline="-25000" dirty="0">
                <a:solidFill>
                  <a:srgbClr val="595959"/>
                </a:solidFill>
              </a:rPr>
              <a:t>0</a:t>
            </a:r>
            <a:r>
              <a:rPr lang="en-US" sz="2800" dirty="0">
                <a:solidFill>
                  <a:srgbClr val="595959"/>
                </a:solidFill>
              </a:rPr>
              <a:t>x</a:t>
            </a:r>
            <a:r>
              <a:rPr lang="en-US" sz="2800" baseline="-25000" dirty="0">
                <a:solidFill>
                  <a:srgbClr val="595959"/>
                </a:solidFill>
              </a:rPr>
              <a:t>t-1</a:t>
            </a:r>
            <a:r>
              <a:rPr lang="en-US" sz="2800" dirty="0">
                <a:solidFill>
                  <a:srgbClr val="595959"/>
                </a:solidFill>
              </a:rPr>
              <a:t>:</a:t>
            </a:r>
          </a:p>
          <a:p>
            <a:pPr lvl="1">
              <a:buNone/>
            </a:pPr>
            <a:endParaRPr lang="en-US" dirty="0">
              <a:solidFill>
                <a:srgbClr val="595959"/>
              </a:solidFill>
            </a:endParaRPr>
          </a:p>
          <a:p>
            <a:pPr lvl="1"/>
            <a:endParaRPr lang="en-US" sz="1000" dirty="0">
              <a:solidFill>
                <a:srgbClr val="595959"/>
              </a:solidFill>
            </a:endParaRPr>
          </a:p>
          <a:p>
            <a:pPr lvl="1"/>
            <a:r>
              <a:rPr lang="en-US" dirty="0">
                <a:solidFill>
                  <a:srgbClr val="595959"/>
                </a:solidFill>
              </a:rPr>
              <a:t>Manipulating this we get:</a:t>
            </a:r>
          </a:p>
          <a:p>
            <a:endParaRPr lang="en-US" dirty="0"/>
          </a:p>
          <a:p>
            <a:endParaRPr lang="en-US" dirty="0"/>
          </a:p>
        </p:txBody>
      </p:sp>
      <p:sp>
        <p:nvSpPr>
          <p:cNvPr id="4" name="Slide Number Placeholder 3"/>
          <p:cNvSpPr>
            <a:spLocks noGrp="1"/>
          </p:cNvSpPr>
          <p:nvPr>
            <p:ph type="sldNum" sz="quarter" idx="12"/>
          </p:nvPr>
        </p:nvSpPr>
        <p:spPr/>
        <p:txBody>
          <a:bodyPr/>
          <a:lstStyle/>
          <a:p>
            <a:fld id="{82D5DF52-2308-A948-A094-2F2952757F4D}" type="slidenum">
              <a:rPr lang="en-US" smtClean="0"/>
              <a:pPr/>
              <a:t>21</a:t>
            </a:fld>
            <a:endParaRPr lang="en-US"/>
          </a:p>
        </p:txBody>
      </p:sp>
      <p:graphicFrame>
        <p:nvGraphicFramePr>
          <p:cNvPr id="57346" name="Object 3"/>
          <p:cNvGraphicFramePr>
            <a:graphicFrameLocks noChangeAspect="1"/>
          </p:cNvGraphicFramePr>
          <p:nvPr/>
        </p:nvGraphicFramePr>
        <p:xfrm>
          <a:off x="1196975" y="2115445"/>
          <a:ext cx="5764213" cy="565150"/>
        </p:xfrm>
        <a:graphic>
          <a:graphicData uri="http://schemas.openxmlformats.org/presentationml/2006/ole">
            <mc:AlternateContent xmlns:mc="http://schemas.openxmlformats.org/markup-compatibility/2006">
              <mc:Choice xmlns:v="urn:schemas-microsoft-com:vml" Requires="v">
                <p:oleObj spid="_x0000_s57367" name="Equation" r:id="rId3" imgW="2590560" imgH="253800" progId="">
                  <p:embed/>
                </p:oleObj>
              </mc:Choice>
              <mc:Fallback>
                <p:oleObj name="Equation" r:id="rId3" imgW="2590560" imgH="25380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6975" y="2115445"/>
                        <a:ext cx="5764213" cy="565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347" name="Object 3"/>
          <p:cNvGraphicFramePr>
            <a:graphicFrameLocks noChangeAspect="1"/>
          </p:cNvGraphicFramePr>
          <p:nvPr/>
        </p:nvGraphicFramePr>
        <p:xfrm>
          <a:off x="1008063" y="3311136"/>
          <a:ext cx="7150100" cy="565150"/>
        </p:xfrm>
        <a:graphic>
          <a:graphicData uri="http://schemas.openxmlformats.org/presentationml/2006/ole">
            <mc:AlternateContent xmlns:mc="http://schemas.openxmlformats.org/markup-compatibility/2006">
              <mc:Choice xmlns:v="urn:schemas-microsoft-com:vml" Requires="v">
                <p:oleObj spid="_x0000_s57368" name="Equation" r:id="rId5" imgW="3213000" imgH="253800" progId="">
                  <p:embed/>
                </p:oleObj>
              </mc:Choice>
              <mc:Fallback>
                <p:oleObj name="Equation" r:id="rId5" imgW="3213000" imgH="253800"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8063" y="3311136"/>
                        <a:ext cx="7150100" cy="565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348" name="Object 4"/>
          <p:cNvGraphicFramePr>
            <a:graphicFrameLocks noChangeAspect="1"/>
          </p:cNvGraphicFramePr>
          <p:nvPr/>
        </p:nvGraphicFramePr>
        <p:xfrm>
          <a:off x="838200" y="4414519"/>
          <a:ext cx="7489825" cy="1130300"/>
        </p:xfrm>
        <a:graphic>
          <a:graphicData uri="http://schemas.openxmlformats.org/presentationml/2006/ole">
            <mc:AlternateContent xmlns:mc="http://schemas.openxmlformats.org/markup-compatibility/2006">
              <mc:Choice xmlns:v="urn:schemas-microsoft-com:vml" Requires="v">
                <p:oleObj spid="_x0000_s57369" name="Equation" r:id="rId7" imgW="3365280" imgH="507960" progId="">
                  <p:embed/>
                </p:oleObj>
              </mc:Choice>
              <mc:Fallback>
                <p:oleObj name="Equation" r:id="rId7" imgW="3365280" imgH="507960" progId="">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200" y="4414519"/>
                        <a:ext cx="7489825" cy="1130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349" name="Object 3"/>
          <p:cNvGraphicFramePr>
            <a:graphicFrameLocks noChangeAspect="1"/>
          </p:cNvGraphicFramePr>
          <p:nvPr/>
        </p:nvGraphicFramePr>
        <p:xfrm>
          <a:off x="1982788" y="6025004"/>
          <a:ext cx="5200650" cy="565150"/>
        </p:xfrm>
        <a:graphic>
          <a:graphicData uri="http://schemas.openxmlformats.org/presentationml/2006/ole">
            <mc:AlternateContent xmlns:mc="http://schemas.openxmlformats.org/markup-compatibility/2006">
              <mc:Choice xmlns:v="urn:schemas-microsoft-com:vml" Requires="v">
                <p:oleObj spid="_x0000_s57370" name="Equation" r:id="rId9" imgW="2336760" imgH="253800" progId="">
                  <p:embed/>
                </p:oleObj>
              </mc:Choice>
              <mc:Fallback>
                <p:oleObj name="Equation" r:id="rId9" imgW="2336760" imgH="253800" progId="">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82788" y="6025004"/>
                        <a:ext cx="5200650" cy="565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Down Arrow 11"/>
          <p:cNvSpPr/>
          <p:nvPr/>
        </p:nvSpPr>
        <p:spPr>
          <a:xfrm flipH="1">
            <a:off x="4310948" y="5484347"/>
            <a:ext cx="272165" cy="48018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82788" y="6025003"/>
            <a:ext cx="5200650" cy="565151"/>
          </a:xfrm>
          <a:prstGeom prst="rect">
            <a:avLst/>
          </a:prstGeom>
          <a:no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lumMod val="60000"/>
                    <a:lumOff val="40000"/>
                  </a:schemeClr>
                </a:solidFill>
              </a:rPr>
              <a:t>Error Correction Equation</a:t>
            </a:r>
            <a:endParaRPr lang="en-US" dirty="0"/>
          </a:p>
        </p:txBody>
      </p:sp>
      <p:sp>
        <p:nvSpPr>
          <p:cNvPr id="3" name="Content Placeholder 2"/>
          <p:cNvSpPr>
            <a:spLocks noGrp="1"/>
          </p:cNvSpPr>
          <p:nvPr>
            <p:ph idx="1"/>
          </p:nvPr>
        </p:nvSpPr>
        <p:spPr>
          <a:xfrm>
            <a:off x="457200" y="1600200"/>
            <a:ext cx="8686800" cy="4525963"/>
          </a:xfrm>
        </p:spPr>
        <p:txBody>
          <a:bodyPr>
            <a:noAutofit/>
          </a:bodyPr>
          <a:lstStyle/>
          <a:p>
            <a:r>
              <a:rPr lang="en-US" sz="2700" dirty="0">
                <a:solidFill>
                  <a:srgbClr val="595959"/>
                </a:solidFill>
              </a:rPr>
              <a:t>The expression       											 is called an </a:t>
            </a:r>
            <a:r>
              <a:rPr lang="en-US" sz="2700" dirty="0">
                <a:solidFill>
                  <a:schemeClr val="accent6">
                    <a:lumMod val="75000"/>
                  </a:schemeClr>
                </a:solidFill>
              </a:rPr>
              <a:t>error correction equation</a:t>
            </a:r>
          </a:p>
          <a:p>
            <a:r>
              <a:rPr lang="en-US" sz="2700" dirty="0">
                <a:solidFill>
                  <a:srgbClr val="595959"/>
                </a:solidFill>
              </a:rPr>
              <a:t>This is a very popular model because:</a:t>
            </a:r>
          </a:p>
          <a:p>
            <a:pPr lvl="1"/>
            <a:r>
              <a:rPr lang="en-US" sz="2700" dirty="0">
                <a:solidFill>
                  <a:srgbClr val="595959"/>
                </a:solidFill>
              </a:rPr>
              <a:t>It allows for an underlying or fundamental link between variables (the </a:t>
            </a:r>
            <a:r>
              <a:rPr lang="en-US" sz="2700" dirty="0">
                <a:solidFill>
                  <a:srgbClr val="7A67EE"/>
                </a:solidFill>
              </a:rPr>
              <a:t>long-run </a:t>
            </a:r>
            <a:r>
              <a:rPr lang="en-US" sz="2700" dirty="0">
                <a:solidFill>
                  <a:srgbClr val="595959"/>
                </a:solidFill>
              </a:rPr>
              <a:t>relationship).</a:t>
            </a:r>
          </a:p>
          <a:p>
            <a:pPr lvl="1"/>
            <a:r>
              <a:rPr lang="en-US" sz="2700" dirty="0">
                <a:solidFill>
                  <a:srgbClr val="595959"/>
                </a:solidFill>
              </a:rPr>
              <a:t>It allows for </a:t>
            </a:r>
            <a:r>
              <a:rPr lang="en-US" sz="2700" dirty="0">
                <a:solidFill>
                  <a:srgbClr val="7A67EE"/>
                </a:solidFill>
              </a:rPr>
              <a:t>short-run </a:t>
            </a:r>
            <a:r>
              <a:rPr lang="en-US" sz="2700" dirty="0">
                <a:solidFill>
                  <a:srgbClr val="595959"/>
                </a:solidFill>
              </a:rPr>
              <a:t>adjustments (i.e. changes) between </a:t>
            </a:r>
            <a:r>
              <a:rPr lang="en-US" sz="2700" dirty="0">
                <a:solidFill>
                  <a:schemeClr val="tx1">
                    <a:lumMod val="65000"/>
                    <a:lumOff val="35000"/>
                  </a:schemeClr>
                </a:solidFill>
              </a:rPr>
              <a:t>variables, including adjustments to achieve the </a:t>
            </a:r>
            <a:r>
              <a:rPr lang="en-US" sz="2700" dirty="0" err="1">
                <a:solidFill>
                  <a:schemeClr val="tx1">
                    <a:lumMod val="65000"/>
                    <a:lumOff val="35000"/>
                  </a:schemeClr>
                </a:solidFill>
              </a:rPr>
              <a:t>cointegrating</a:t>
            </a:r>
            <a:r>
              <a:rPr lang="en-US" sz="2700" dirty="0">
                <a:solidFill>
                  <a:schemeClr val="tx1">
                    <a:lumMod val="65000"/>
                    <a:lumOff val="35000"/>
                  </a:schemeClr>
                </a:solidFill>
              </a:rPr>
              <a:t> relationship.</a:t>
            </a:r>
          </a:p>
          <a:p>
            <a:pPr lvl="1"/>
            <a:r>
              <a:rPr lang="en-US" sz="2700" dirty="0">
                <a:solidFill>
                  <a:schemeClr val="tx1">
                    <a:lumMod val="65000"/>
                    <a:lumOff val="35000"/>
                  </a:schemeClr>
                </a:solidFill>
              </a:rPr>
              <a:t>It also shows we can work with </a:t>
            </a:r>
            <a:r>
              <a:rPr lang="en-US" sz="2700" dirty="0">
                <a:solidFill>
                  <a:schemeClr val="tx1">
                    <a:lumMod val="65000"/>
                    <a:lumOff val="35000"/>
                  </a:schemeClr>
                </a:solidFill>
                <a:latin typeface="Times New Roman"/>
                <a:cs typeface="Times New Roman"/>
              </a:rPr>
              <a:t>I</a:t>
            </a:r>
            <a:r>
              <a:rPr lang="en-US" sz="2700" dirty="0">
                <a:solidFill>
                  <a:schemeClr val="tx1">
                    <a:lumMod val="65000"/>
                    <a:lumOff val="35000"/>
                  </a:schemeClr>
                </a:solidFill>
              </a:rPr>
              <a:t>(1) variables (</a:t>
            </a:r>
            <a:r>
              <a:rPr lang="en-US" sz="2700" i="1" dirty="0">
                <a:solidFill>
                  <a:schemeClr val="tx1">
                    <a:lumMod val="65000"/>
                    <a:lumOff val="35000"/>
                  </a:schemeClr>
                </a:solidFill>
                <a:latin typeface="Times New Roman"/>
                <a:cs typeface="Times New Roman"/>
              </a:rPr>
              <a:t>y</a:t>
            </a:r>
            <a:r>
              <a:rPr lang="en-US" sz="2700" i="1" baseline="-25000" dirty="0">
                <a:solidFill>
                  <a:schemeClr val="tx1">
                    <a:lumMod val="65000"/>
                    <a:lumOff val="35000"/>
                  </a:schemeClr>
                </a:solidFill>
                <a:latin typeface="Times New Roman"/>
                <a:cs typeface="Times New Roman"/>
              </a:rPr>
              <a:t>t-1</a:t>
            </a:r>
            <a:r>
              <a:rPr lang="en-US" sz="2700" i="1" dirty="0">
                <a:solidFill>
                  <a:schemeClr val="tx1">
                    <a:lumMod val="65000"/>
                    <a:lumOff val="35000"/>
                  </a:schemeClr>
                </a:solidFill>
                <a:latin typeface="Times New Roman"/>
                <a:cs typeface="Times New Roman"/>
              </a:rPr>
              <a:t>,x</a:t>
            </a:r>
            <a:r>
              <a:rPr lang="en-US" sz="2700" i="1" baseline="-25000" dirty="0">
                <a:solidFill>
                  <a:schemeClr val="tx1">
                    <a:lumMod val="65000"/>
                    <a:lumOff val="35000"/>
                  </a:schemeClr>
                </a:solidFill>
                <a:latin typeface="Times New Roman"/>
                <a:cs typeface="Times New Roman"/>
              </a:rPr>
              <a:t>t-1</a:t>
            </a:r>
            <a:r>
              <a:rPr lang="en-US" sz="2700" dirty="0">
                <a:solidFill>
                  <a:schemeClr val="tx1">
                    <a:lumMod val="65000"/>
                    <a:lumOff val="35000"/>
                  </a:schemeClr>
                </a:solidFill>
              </a:rPr>
              <a:t>) and </a:t>
            </a:r>
            <a:r>
              <a:rPr lang="en-US" sz="2700" dirty="0">
                <a:solidFill>
                  <a:schemeClr val="tx1">
                    <a:lumMod val="65000"/>
                    <a:lumOff val="35000"/>
                  </a:schemeClr>
                </a:solidFill>
                <a:latin typeface="Times New Roman"/>
                <a:cs typeface="Times New Roman"/>
              </a:rPr>
              <a:t>I</a:t>
            </a:r>
            <a:r>
              <a:rPr lang="en-US" sz="2700" dirty="0">
                <a:solidFill>
                  <a:schemeClr val="tx1">
                    <a:lumMod val="65000"/>
                    <a:lumOff val="35000"/>
                  </a:schemeClr>
                </a:solidFill>
              </a:rPr>
              <a:t>(0) variables (</a:t>
            </a:r>
            <a:r>
              <a:rPr lang="en-US" sz="2700" i="1" dirty="0">
                <a:solidFill>
                  <a:schemeClr val="tx1">
                    <a:lumMod val="65000"/>
                    <a:lumOff val="35000"/>
                  </a:schemeClr>
                </a:solidFill>
                <a:latin typeface="Times New Roman"/>
                <a:cs typeface="Times New Roman"/>
              </a:rPr>
              <a:t>Δy</a:t>
            </a:r>
            <a:r>
              <a:rPr lang="en-US" sz="2700" i="1" baseline="-25000" dirty="0">
                <a:solidFill>
                  <a:schemeClr val="tx1">
                    <a:lumMod val="65000"/>
                    <a:lumOff val="35000"/>
                  </a:schemeClr>
                </a:solidFill>
                <a:latin typeface="Times New Roman"/>
                <a:cs typeface="Times New Roman"/>
              </a:rPr>
              <a:t>t-1</a:t>
            </a:r>
            <a:r>
              <a:rPr lang="en-US" sz="2700" i="1" dirty="0">
                <a:solidFill>
                  <a:schemeClr val="tx1">
                    <a:lumMod val="65000"/>
                    <a:lumOff val="35000"/>
                  </a:schemeClr>
                </a:solidFill>
                <a:latin typeface="Times New Roman"/>
                <a:cs typeface="Times New Roman"/>
              </a:rPr>
              <a:t>,Δx</a:t>
            </a:r>
            <a:r>
              <a:rPr lang="en-US" sz="2700" i="1" baseline="-25000" dirty="0">
                <a:solidFill>
                  <a:schemeClr val="tx1">
                    <a:lumMod val="65000"/>
                    <a:lumOff val="35000"/>
                  </a:schemeClr>
                </a:solidFill>
                <a:latin typeface="Times New Roman"/>
                <a:cs typeface="Times New Roman"/>
              </a:rPr>
              <a:t>t-1</a:t>
            </a:r>
            <a:r>
              <a:rPr lang="en-US" sz="2700" dirty="0">
                <a:solidFill>
                  <a:schemeClr val="tx1">
                    <a:lumMod val="65000"/>
                    <a:lumOff val="35000"/>
                  </a:schemeClr>
                </a:solidFill>
              </a:rPr>
              <a:t>) in the same equation .</a:t>
            </a:r>
          </a:p>
          <a:p>
            <a:pPr lvl="1"/>
            <a:endParaRPr lang="en-US" dirty="0">
              <a:solidFill>
                <a:schemeClr val="tx1">
                  <a:lumMod val="65000"/>
                  <a:lumOff val="35000"/>
                </a:schemeClr>
              </a:solidFill>
            </a:endParaRPr>
          </a:p>
        </p:txBody>
      </p:sp>
      <p:sp>
        <p:nvSpPr>
          <p:cNvPr id="4" name="Slide Number Placeholder 3"/>
          <p:cNvSpPr>
            <a:spLocks noGrp="1"/>
          </p:cNvSpPr>
          <p:nvPr>
            <p:ph type="sldNum" sz="quarter" idx="12"/>
          </p:nvPr>
        </p:nvSpPr>
        <p:spPr/>
        <p:txBody>
          <a:bodyPr/>
          <a:lstStyle/>
          <a:p>
            <a:fld id="{82D5DF52-2308-A948-A094-2F2952757F4D}" type="slidenum">
              <a:rPr lang="en-US" smtClean="0"/>
              <a:pPr/>
              <a:t>22</a:t>
            </a:fld>
            <a:endParaRPr lang="en-US"/>
          </a:p>
        </p:txBody>
      </p:sp>
      <p:graphicFrame>
        <p:nvGraphicFramePr>
          <p:cNvPr id="58370" name="Object 3"/>
          <p:cNvGraphicFramePr>
            <a:graphicFrameLocks noChangeAspect="1"/>
          </p:cNvGraphicFramePr>
          <p:nvPr/>
        </p:nvGraphicFramePr>
        <p:xfrm>
          <a:off x="3057306" y="1600200"/>
          <a:ext cx="5200650" cy="565150"/>
        </p:xfrm>
        <a:graphic>
          <a:graphicData uri="http://schemas.openxmlformats.org/presentationml/2006/ole">
            <mc:AlternateContent xmlns:mc="http://schemas.openxmlformats.org/markup-compatibility/2006">
              <mc:Choice xmlns:v="urn:schemas-microsoft-com:vml" Requires="v">
                <p:oleObj spid="_x0000_s58376" name="Equation" r:id="rId3" imgW="2336760" imgH="253800" progId="">
                  <p:embed/>
                </p:oleObj>
              </mc:Choice>
              <mc:Fallback>
                <p:oleObj name="Equation" r:id="rId3" imgW="2336760" imgH="25380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7306" y="1600200"/>
                        <a:ext cx="5200650" cy="565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lumMod val="60000"/>
                    <a:lumOff val="40000"/>
                  </a:schemeClr>
                </a:solidFill>
              </a:rPr>
              <a:t>Error Correction Equation</a:t>
            </a:r>
            <a:endParaRPr lang="en-US" dirty="0"/>
          </a:p>
        </p:txBody>
      </p:sp>
      <p:sp>
        <p:nvSpPr>
          <p:cNvPr id="3" name="Content Placeholder 2"/>
          <p:cNvSpPr>
            <a:spLocks noGrp="1"/>
          </p:cNvSpPr>
          <p:nvPr>
            <p:ph idx="1"/>
          </p:nvPr>
        </p:nvSpPr>
        <p:spPr/>
        <p:txBody>
          <a:bodyPr/>
          <a:lstStyle/>
          <a:p>
            <a:r>
              <a:rPr lang="en-US" dirty="0">
                <a:solidFill>
                  <a:srgbClr val="595959"/>
                </a:solidFill>
              </a:rPr>
              <a:t>For the bond and federal funds rates example, we have:</a:t>
            </a:r>
          </a:p>
          <a:p>
            <a:endParaRPr lang="en-US" dirty="0">
              <a:solidFill>
                <a:srgbClr val="595959"/>
              </a:solidFill>
            </a:endParaRPr>
          </a:p>
          <a:p>
            <a:endParaRPr lang="en-US" dirty="0">
              <a:solidFill>
                <a:srgbClr val="595959"/>
              </a:solidFill>
            </a:endParaRPr>
          </a:p>
          <a:p>
            <a:endParaRPr lang="en-US" dirty="0">
              <a:solidFill>
                <a:srgbClr val="595959"/>
              </a:solidFill>
            </a:endParaRPr>
          </a:p>
          <a:p>
            <a:pPr lvl="1"/>
            <a:r>
              <a:rPr lang="en-US" dirty="0">
                <a:solidFill>
                  <a:srgbClr val="595959"/>
                </a:solidFill>
              </a:rPr>
              <a:t>The estimated residuals are</a:t>
            </a:r>
          </a:p>
          <a:p>
            <a:endParaRPr lang="en-US" dirty="0"/>
          </a:p>
        </p:txBody>
      </p:sp>
      <p:sp>
        <p:nvSpPr>
          <p:cNvPr id="4" name="Slide Number Placeholder 3"/>
          <p:cNvSpPr>
            <a:spLocks noGrp="1"/>
          </p:cNvSpPr>
          <p:nvPr>
            <p:ph type="sldNum" sz="quarter" idx="12"/>
          </p:nvPr>
        </p:nvSpPr>
        <p:spPr/>
        <p:txBody>
          <a:bodyPr/>
          <a:lstStyle/>
          <a:p>
            <a:fld id="{82D5DF52-2308-A948-A094-2F2952757F4D}" type="slidenum">
              <a:rPr lang="en-US" smtClean="0"/>
              <a:pPr/>
              <a:t>23</a:t>
            </a:fld>
            <a:endParaRPr lang="en-US"/>
          </a:p>
        </p:txBody>
      </p:sp>
      <p:graphicFrame>
        <p:nvGraphicFramePr>
          <p:cNvPr id="59394" name="Object 3"/>
          <p:cNvGraphicFramePr>
            <a:graphicFrameLocks noChangeAspect="1"/>
          </p:cNvGraphicFramePr>
          <p:nvPr/>
        </p:nvGraphicFramePr>
        <p:xfrm>
          <a:off x="1549400" y="2755900"/>
          <a:ext cx="7467600" cy="1187450"/>
        </p:xfrm>
        <a:graphic>
          <a:graphicData uri="http://schemas.openxmlformats.org/presentationml/2006/ole">
            <mc:AlternateContent xmlns:mc="http://schemas.openxmlformats.org/markup-compatibility/2006">
              <mc:Choice xmlns:v="urn:schemas-microsoft-com:vml" Requires="v">
                <p:oleObj spid="_x0000_s59405" name="Equation" r:id="rId3" imgW="3835080" imgH="533160" progId="">
                  <p:embed/>
                </p:oleObj>
              </mc:Choice>
              <mc:Fallback>
                <p:oleObj name="Equation" r:id="rId3" imgW="3835080" imgH="53316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9400" y="2755900"/>
                        <a:ext cx="7467600" cy="1187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395" name="Object 3"/>
          <p:cNvGraphicFramePr>
            <a:graphicFrameLocks noChangeAspect="1"/>
          </p:cNvGraphicFramePr>
          <p:nvPr/>
        </p:nvGraphicFramePr>
        <p:xfrm>
          <a:off x="2158895" y="5410200"/>
          <a:ext cx="3660775" cy="565150"/>
        </p:xfrm>
        <a:graphic>
          <a:graphicData uri="http://schemas.openxmlformats.org/presentationml/2006/ole">
            <mc:AlternateContent xmlns:mc="http://schemas.openxmlformats.org/markup-compatibility/2006">
              <mc:Choice xmlns:v="urn:schemas-microsoft-com:vml" Requires="v">
                <p:oleObj spid="_x0000_s59406" name="Equation" r:id="rId5" imgW="1879560" imgH="253800" progId="">
                  <p:embed/>
                </p:oleObj>
              </mc:Choice>
              <mc:Fallback>
                <p:oleObj name="Equation" r:id="rId5" imgW="1879560" imgH="253800"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58895" y="5410200"/>
                        <a:ext cx="3660775" cy="565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lumMod val="60000"/>
                    <a:lumOff val="40000"/>
                  </a:schemeClr>
                </a:solidFill>
              </a:rPr>
              <a:t>Error Correction Equation</a:t>
            </a:r>
            <a:endParaRPr lang="en-US" dirty="0"/>
          </a:p>
        </p:txBody>
      </p:sp>
      <p:sp>
        <p:nvSpPr>
          <p:cNvPr id="3" name="Content Placeholder 2"/>
          <p:cNvSpPr>
            <a:spLocks noGrp="1"/>
          </p:cNvSpPr>
          <p:nvPr>
            <p:ph idx="1"/>
          </p:nvPr>
        </p:nvSpPr>
        <p:spPr/>
        <p:txBody>
          <a:bodyPr/>
          <a:lstStyle/>
          <a:p>
            <a:r>
              <a:rPr lang="en-US" dirty="0">
                <a:solidFill>
                  <a:srgbClr val="595959"/>
                </a:solidFill>
              </a:rPr>
              <a:t>The result from applying the ADF test for </a:t>
            </a:r>
            <a:r>
              <a:rPr lang="en-US" dirty="0" err="1">
                <a:solidFill>
                  <a:srgbClr val="595959"/>
                </a:solidFill>
              </a:rPr>
              <a:t>stationarity</a:t>
            </a:r>
            <a:r>
              <a:rPr lang="en-US" dirty="0">
                <a:solidFill>
                  <a:srgbClr val="595959"/>
                </a:solidFill>
              </a:rPr>
              <a:t> is:</a:t>
            </a:r>
          </a:p>
          <a:p>
            <a:endParaRPr lang="en-US" dirty="0">
              <a:solidFill>
                <a:srgbClr val="595959"/>
              </a:solidFill>
            </a:endParaRPr>
          </a:p>
          <a:p>
            <a:endParaRPr lang="en-US" dirty="0">
              <a:solidFill>
                <a:srgbClr val="595959"/>
              </a:solidFill>
            </a:endParaRPr>
          </a:p>
          <a:p>
            <a:endParaRPr lang="en-US" dirty="0">
              <a:solidFill>
                <a:srgbClr val="595959"/>
              </a:solidFill>
            </a:endParaRPr>
          </a:p>
          <a:p>
            <a:r>
              <a:rPr lang="en-US" dirty="0">
                <a:solidFill>
                  <a:srgbClr val="595959"/>
                </a:solidFill>
              </a:rPr>
              <a:t>Comparing the calculated value (-3.929) with the critical value, we reject the null hypothesis and conclude that </a:t>
            </a:r>
            <a:r>
              <a:rPr lang="en-US" dirty="0">
                <a:solidFill>
                  <a:srgbClr val="6F51FF"/>
                </a:solidFill>
              </a:rPr>
              <a:t>(B, F) are </a:t>
            </a:r>
            <a:r>
              <a:rPr lang="en-US" dirty="0" err="1">
                <a:solidFill>
                  <a:srgbClr val="6F51FF"/>
                </a:solidFill>
              </a:rPr>
              <a:t>cointegrated</a:t>
            </a:r>
            <a:r>
              <a:rPr lang="en-US" dirty="0">
                <a:solidFill>
                  <a:schemeClr val="tx1">
                    <a:lumMod val="65000"/>
                    <a:lumOff val="35000"/>
                  </a:schemeClr>
                </a:solidFill>
              </a:rPr>
              <a:t>.</a:t>
            </a:r>
          </a:p>
        </p:txBody>
      </p:sp>
      <p:sp>
        <p:nvSpPr>
          <p:cNvPr id="4" name="Slide Number Placeholder 3"/>
          <p:cNvSpPr>
            <a:spLocks noGrp="1"/>
          </p:cNvSpPr>
          <p:nvPr>
            <p:ph type="sldNum" sz="quarter" idx="12"/>
          </p:nvPr>
        </p:nvSpPr>
        <p:spPr/>
        <p:txBody>
          <a:bodyPr/>
          <a:lstStyle/>
          <a:p>
            <a:fld id="{82D5DF52-2308-A948-A094-2F2952757F4D}" type="slidenum">
              <a:rPr lang="en-US" smtClean="0"/>
              <a:pPr/>
              <a:t>24</a:t>
            </a:fld>
            <a:endParaRPr lang="en-US"/>
          </a:p>
        </p:txBody>
      </p:sp>
      <p:graphicFrame>
        <p:nvGraphicFramePr>
          <p:cNvPr id="60418" name="Object 3"/>
          <p:cNvGraphicFramePr>
            <a:graphicFrameLocks noChangeAspect="1"/>
          </p:cNvGraphicFramePr>
          <p:nvPr/>
        </p:nvGraphicFramePr>
        <p:xfrm>
          <a:off x="3487738" y="2913063"/>
          <a:ext cx="3462337" cy="1074737"/>
        </p:xfrm>
        <a:graphic>
          <a:graphicData uri="http://schemas.openxmlformats.org/presentationml/2006/ole">
            <mc:AlternateContent xmlns:mc="http://schemas.openxmlformats.org/markup-compatibility/2006">
              <mc:Choice xmlns:v="urn:schemas-microsoft-com:vml" Requires="v">
                <p:oleObj spid="_x0000_s60424" name="Equation" r:id="rId3" imgW="1777680" imgH="482400" progId="">
                  <p:embed/>
                </p:oleObj>
              </mc:Choice>
              <mc:Fallback>
                <p:oleObj name="Equation" r:id="rId3" imgW="1777680" imgH="48240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7738" y="2913063"/>
                        <a:ext cx="3462337" cy="1074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lumMod val="60000"/>
                    <a:lumOff val="40000"/>
                  </a:schemeClr>
                </a:solidFill>
              </a:rPr>
              <a:t>For Next Class</a:t>
            </a:r>
            <a:endParaRPr lang="en-US" dirty="0"/>
          </a:p>
        </p:txBody>
      </p:sp>
      <p:sp>
        <p:nvSpPr>
          <p:cNvPr id="3" name="Content Placeholder 2"/>
          <p:cNvSpPr>
            <a:spLocks noGrp="1"/>
          </p:cNvSpPr>
          <p:nvPr>
            <p:ph idx="1"/>
          </p:nvPr>
        </p:nvSpPr>
        <p:spPr/>
        <p:txBody>
          <a:bodyPr>
            <a:normAutofit lnSpcReduction="10000"/>
          </a:bodyPr>
          <a:lstStyle/>
          <a:p>
            <a:r>
              <a:rPr lang="en-US" dirty="0"/>
              <a:t>Readings about today’s class: </a:t>
            </a:r>
          </a:p>
          <a:p>
            <a:pPr>
              <a:buNone/>
            </a:pPr>
            <a:r>
              <a:rPr lang="en-US" dirty="0"/>
              <a:t>    </a:t>
            </a:r>
            <a:r>
              <a:rPr lang="en-US" dirty="0">
                <a:solidFill>
                  <a:schemeClr val="tx1">
                    <a:lumMod val="65000"/>
                    <a:lumOff val="35000"/>
                  </a:schemeClr>
                </a:solidFill>
              </a:rPr>
              <a:t>Chapter 12</a:t>
            </a:r>
            <a:r>
              <a:rPr lang="en-US" baseline="30000" dirty="0">
                <a:solidFill>
                  <a:schemeClr val="tx1">
                    <a:lumMod val="65000"/>
                    <a:lumOff val="35000"/>
                  </a:schemeClr>
                </a:solidFill>
              </a:rPr>
              <a:t>a</a:t>
            </a:r>
          </a:p>
          <a:p>
            <a:pPr>
              <a:buNone/>
            </a:pPr>
            <a:r>
              <a:rPr lang="en-US" dirty="0">
                <a:solidFill>
                  <a:schemeClr val="tx1">
                    <a:lumMod val="65000"/>
                    <a:lumOff val="35000"/>
                  </a:schemeClr>
                </a:solidFill>
              </a:rPr>
              <a:t>    </a:t>
            </a:r>
            <a:endParaRPr lang="en-US" sz="2162" dirty="0">
              <a:solidFill>
                <a:schemeClr val="tx1">
                  <a:lumMod val="65000"/>
                  <a:lumOff val="35000"/>
                </a:schemeClr>
              </a:solidFill>
              <a:latin typeface="Lucida Sans Typewriter"/>
              <a:cs typeface="Lucida Sans Typewriter"/>
            </a:endParaRPr>
          </a:p>
          <a:p>
            <a:r>
              <a:rPr lang="en-US" dirty="0"/>
              <a:t>Review Exercises / Problems: </a:t>
            </a:r>
          </a:p>
          <a:p>
            <a:pPr>
              <a:buNone/>
            </a:pPr>
            <a:r>
              <a:rPr lang="en-US" dirty="0"/>
              <a:t>   </a:t>
            </a:r>
            <a:r>
              <a:rPr lang="en-US" dirty="0">
                <a:solidFill>
                  <a:schemeClr val="tx1">
                    <a:lumMod val="65000"/>
                    <a:lumOff val="35000"/>
                  </a:schemeClr>
                </a:solidFill>
              </a:rPr>
              <a:t>Chapter 13</a:t>
            </a:r>
            <a:r>
              <a:rPr lang="en-US" baseline="30000" dirty="0">
                <a:solidFill>
                  <a:schemeClr val="tx1">
                    <a:lumMod val="65000"/>
                    <a:lumOff val="35000"/>
                  </a:schemeClr>
                </a:solidFill>
              </a:rPr>
              <a:t>a</a:t>
            </a:r>
            <a:r>
              <a:rPr lang="en-US" dirty="0">
                <a:solidFill>
                  <a:schemeClr val="tx1">
                    <a:lumMod val="65000"/>
                    <a:lumOff val="35000"/>
                  </a:schemeClr>
                </a:solidFill>
              </a:rPr>
              <a:t>: 1, 3, 5, 6 </a:t>
            </a:r>
          </a:p>
          <a:p>
            <a:pPr>
              <a:buNone/>
            </a:pPr>
            <a:r>
              <a:rPr lang="en-US" dirty="0">
                <a:solidFill>
                  <a:schemeClr val="tx1">
                    <a:lumMod val="65000"/>
                    <a:lumOff val="35000"/>
                  </a:schemeClr>
                </a:solidFill>
              </a:rPr>
              <a:t>   </a:t>
            </a:r>
            <a:endParaRPr lang="en-US" dirty="0"/>
          </a:p>
          <a:p>
            <a:r>
              <a:rPr lang="en-US" dirty="0"/>
              <a:t>Readings for next class: </a:t>
            </a:r>
          </a:p>
          <a:p>
            <a:pPr>
              <a:buNone/>
            </a:pPr>
            <a:r>
              <a:rPr lang="en-US" dirty="0"/>
              <a:t>    </a:t>
            </a:r>
            <a:r>
              <a:rPr lang="en-US" dirty="0">
                <a:solidFill>
                  <a:schemeClr val="tx1">
                    <a:lumMod val="65000"/>
                    <a:lumOff val="35000"/>
                  </a:schemeClr>
                </a:solidFill>
              </a:rPr>
              <a:t>Special Topics: State Space Models </a:t>
            </a:r>
          </a:p>
        </p:txBody>
      </p:sp>
      <p:sp>
        <p:nvSpPr>
          <p:cNvPr id="4" name="Slide Number Placeholder 3"/>
          <p:cNvSpPr>
            <a:spLocks noGrp="1"/>
          </p:cNvSpPr>
          <p:nvPr>
            <p:ph type="sldNum" sz="quarter" idx="12"/>
          </p:nvPr>
        </p:nvSpPr>
        <p:spPr/>
        <p:txBody>
          <a:bodyPr/>
          <a:lstStyle/>
          <a:p>
            <a:fld id="{87D7641F-1B94-7D48-9980-585AFFC348E4}" type="slidenum">
              <a:rPr lang="en-US" smtClean="0"/>
              <a:pPr/>
              <a:t>25</a:t>
            </a:fld>
            <a:endParaRPr lang="en-US" dirty="0"/>
          </a:p>
        </p:txBody>
      </p:sp>
    </p:spTree>
    <p:extLst>
      <p:ext uri="{BB962C8B-B14F-4D97-AF65-F5344CB8AC3E}">
        <p14:creationId xmlns:p14="http://schemas.microsoft.com/office/powerpoint/2010/main" val="2135755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lumMod val="60000"/>
                    <a:lumOff val="40000"/>
                  </a:schemeClr>
                </a:solidFill>
              </a:rPr>
              <a:t>Spurious Regressions</a:t>
            </a:r>
          </a:p>
        </p:txBody>
      </p:sp>
      <p:sp>
        <p:nvSpPr>
          <p:cNvPr id="4" name="Slide Number Placeholder 3"/>
          <p:cNvSpPr>
            <a:spLocks noGrp="1"/>
          </p:cNvSpPr>
          <p:nvPr>
            <p:ph type="sldNum" sz="quarter" idx="12"/>
          </p:nvPr>
        </p:nvSpPr>
        <p:spPr/>
        <p:txBody>
          <a:bodyPr/>
          <a:lstStyle/>
          <a:p>
            <a:fld id="{82D5DF52-2308-A948-A094-2F2952757F4D}" type="slidenum">
              <a:rPr lang="en-US" smtClean="0"/>
              <a:pPr/>
              <a:t>3</a:t>
            </a:fld>
            <a:endParaRPr lang="en-US"/>
          </a:p>
        </p:txBody>
      </p:sp>
      <p:pic>
        <p:nvPicPr>
          <p:cNvPr id="10" name="Picture 2"/>
          <p:cNvPicPr>
            <a:picLocks noChangeAspect="1" noChangeArrowheads="1"/>
          </p:cNvPicPr>
          <p:nvPr/>
        </p:nvPicPr>
        <p:blipFill>
          <a:blip r:embed="rId3" cstate="print"/>
          <a:srcRect/>
          <a:stretch>
            <a:fillRect/>
          </a:stretch>
        </p:blipFill>
        <p:spPr bwMode="auto">
          <a:xfrm>
            <a:off x="60987" y="1417638"/>
            <a:ext cx="4711330" cy="4096512"/>
          </a:xfrm>
          <a:prstGeom prst="rect">
            <a:avLst/>
          </a:prstGeom>
          <a:noFill/>
          <a:ln w="9525">
            <a:noFill/>
            <a:miter lim="800000"/>
            <a:headEnd/>
            <a:tailEnd/>
          </a:ln>
        </p:spPr>
      </p:pic>
      <p:sp>
        <p:nvSpPr>
          <p:cNvPr id="11" name="TextBox 10"/>
          <p:cNvSpPr txBox="1"/>
          <p:nvPr/>
        </p:nvSpPr>
        <p:spPr>
          <a:xfrm>
            <a:off x="4849257" y="1646897"/>
            <a:ext cx="3826689" cy="1107996"/>
          </a:xfrm>
          <a:prstGeom prst="rect">
            <a:avLst/>
          </a:prstGeom>
          <a:noFill/>
        </p:spPr>
        <p:txBody>
          <a:bodyPr wrap="none" rtlCol="0">
            <a:spAutoFit/>
          </a:bodyPr>
          <a:lstStyle/>
          <a:p>
            <a:pPr>
              <a:buFont typeface="Arial"/>
              <a:buChar char="•"/>
            </a:pPr>
            <a:r>
              <a:rPr lang="en-US" sz="2200" dirty="0">
                <a:solidFill>
                  <a:schemeClr val="tx1">
                    <a:lumMod val="65000"/>
                    <a:lumOff val="35000"/>
                  </a:schemeClr>
                </a:solidFill>
              </a:rPr>
              <a:t> Suppose we did not know that </a:t>
            </a:r>
          </a:p>
          <a:p>
            <a:r>
              <a:rPr lang="en-US" sz="2200" dirty="0">
                <a:solidFill>
                  <a:schemeClr val="tx1">
                    <a:lumMod val="65000"/>
                    <a:lumOff val="35000"/>
                  </a:schemeClr>
                </a:solidFill>
              </a:rPr>
              <a:t>rw</a:t>
            </a:r>
            <a:r>
              <a:rPr lang="en-US" sz="2200" baseline="-25000" dirty="0">
                <a:solidFill>
                  <a:schemeClr val="tx1">
                    <a:lumMod val="65000"/>
                    <a:lumOff val="35000"/>
                  </a:schemeClr>
                </a:solidFill>
              </a:rPr>
              <a:t>1</a:t>
            </a:r>
            <a:r>
              <a:rPr lang="en-US" sz="2200" dirty="0">
                <a:solidFill>
                  <a:schemeClr val="tx1">
                    <a:lumMod val="65000"/>
                    <a:lumOff val="35000"/>
                  </a:schemeClr>
                </a:solidFill>
              </a:rPr>
              <a:t> and rw</a:t>
            </a:r>
            <a:r>
              <a:rPr lang="en-US" sz="2200" baseline="-25000" dirty="0">
                <a:solidFill>
                  <a:schemeClr val="tx1">
                    <a:lumMod val="65000"/>
                    <a:lumOff val="35000"/>
                  </a:schemeClr>
                </a:solidFill>
              </a:rPr>
              <a:t>2</a:t>
            </a:r>
            <a:r>
              <a:rPr lang="en-US" sz="2200" dirty="0">
                <a:solidFill>
                  <a:schemeClr val="tx1">
                    <a:lumMod val="65000"/>
                    <a:lumOff val="35000"/>
                  </a:schemeClr>
                </a:solidFill>
              </a:rPr>
              <a:t> were unrelated, so </a:t>
            </a:r>
          </a:p>
          <a:p>
            <a:r>
              <a:rPr lang="en-US" sz="2200" dirty="0">
                <a:solidFill>
                  <a:schemeClr val="tx1">
                    <a:lumMod val="65000"/>
                    <a:lumOff val="35000"/>
                  </a:schemeClr>
                </a:solidFill>
              </a:rPr>
              <a:t>we fit a regression model.</a:t>
            </a:r>
          </a:p>
        </p:txBody>
      </p:sp>
      <p:grpSp>
        <p:nvGrpSpPr>
          <p:cNvPr id="14" name="Group 13"/>
          <p:cNvGrpSpPr/>
          <p:nvPr/>
        </p:nvGrpSpPr>
        <p:grpSpPr>
          <a:xfrm>
            <a:off x="4712992" y="2945388"/>
            <a:ext cx="4378325" cy="1953455"/>
            <a:chOff x="4712992" y="2945388"/>
            <a:chExt cx="4378325" cy="1953455"/>
          </a:xfrm>
        </p:grpSpPr>
        <p:sp>
          <p:nvSpPr>
            <p:cNvPr id="12" name="TextBox 11"/>
            <p:cNvSpPr txBox="1"/>
            <p:nvPr/>
          </p:nvSpPr>
          <p:spPr>
            <a:xfrm>
              <a:off x="4868848" y="2945388"/>
              <a:ext cx="4095993" cy="1046440"/>
            </a:xfrm>
            <a:prstGeom prst="rect">
              <a:avLst/>
            </a:prstGeom>
            <a:noFill/>
          </p:spPr>
          <p:txBody>
            <a:bodyPr wrap="none" rtlCol="0">
              <a:spAutoFit/>
            </a:bodyPr>
            <a:lstStyle/>
            <a:p>
              <a:pPr>
                <a:buFont typeface="Arial"/>
                <a:buChar char="•"/>
              </a:pPr>
              <a:r>
                <a:rPr lang="en-US" sz="2200" dirty="0">
                  <a:solidFill>
                    <a:srgbClr val="595959"/>
                  </a:solidFill>
                </a:rPr>
                <a:t> A simple regression of series one </a:t>
              </a:r>
            </a:p>
            <a:p>
              <a:r>
                <a:rPr lang="en-US" sz="2200" dirty="0">
                  <a:solidFill>
                    <a:srgbClr val="595959"/>
                  </a:solidFill>
                </a:rPr>
                <a:t>(</a:t>
              </a:r>
              <a:r>
                <a:rPr lang="en-US" sz="2200" i="1" dirty="0">
                  <a:solidFill>
                    <a:srgbClr val="595959"/>
                  </a:solidFill>
                </a:rPr>
                <a:t>rw</a:t>
              </a:r>
              <a:r>
                <a:rPr lang="en-US" sz="2200" baseline="-25000" dirty="0">
                  <a:solidFill>
                    <a:srgbClr val="595959"/>
                  </a:solidFill>
                </a:rPr>
                <a:t>1</a:t>
              </a:r>
              <a:r>
                <a:rPr lang="en-US" sz="2200" dirty="0">
                  <a:solidFill>
                    <a:srgbClr val="595959"/>
                  </a:solidFill>
                </a:rPr>
                <a:t>) on series two (</a:t>
              </a:r>
              <a:r>
                <a:rPr lang="en-US" sz="2200" i="1" dirty="0">
                  <a:solidFill>
                    <a:srgbClr val="595959"/>
                  </a:solidFill>
                </a:rPr>
                <a:t>rw</a:t>
              </a:r>
              <a:r>
                <a:rPr lang="en-US" sz="2200" baseline="-25000" dirty="0">
                  <a:solidFill>
                    <a:srgbClr val="595959"/>
                  </a:solidFill>
                </a:rPr>
                <a:t>2</a:t>
              </a:r>
              <a:r>
                <a:rPr lang="en-US" sz="2200" dirty="0">
                  <a:solidFill>
                    <a:srgbClr val="595959"/>
                  </a:solidFill>
                </a:rPr>
                <a:t>) yields: </a:t>
              </a:r>
            </a:p>
            <a:p>
              <a:endParaRPr lang="en-US" dirty="0"/>
            </a:p>
          </p:txBody>
        </p:sp>
        <p:graphicFrame>
          <p:nvGraphicFramePr>
            <p:cNvPr id="34818" name="Object 2"/>
            <p:cNvGraphicFramePr>
              <a:graphicFrameLocks noChangeAspect="1"/>
            </p:cNvGraphicFramePr>
            <p:nvPr/>
          </p:nvGraphicFramePr>
          <p:xfrm>
            <a:off x="4712992" y="4013018"/>
            <a:ext cx="4378325" cy="885825"/>
          </p:xfrm>
          <a:graphic>
            <a:graphicData uri="http://schemas.openxmlformats.org/presentationml/2006/ole">
              <mc:AlternateContent xmlns:mc="http://schemas.openxmlformats.org/markup-compatibility/2006">
                <mc:Choice xmlns:v="urn:schemas-microsoft-com:vml" Requires="v">
                  <p:oleObj spid="_x0000_s34824" name="Equation" r:id="rId4" imgW="2197080" imgH="444240" progId="">
                    <p:embed/>
                  </p:oleObj>
                </mc:Choice>
                <mc:Fallback>
                  <p:oleObj name="Equation" r:id="rId4" imgW="2197080" imgH="44424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2992" y="4013018"/>
                          <a:ext cx="4378325" cy="885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3" name="TextBox 12"/>
          <p:cNvSpPr txBox="1"/>
          <p:nvPr/>
        </p:nvSpPr>
        <p:spPr>
          <a:xfrm>
            <a:off x="851903" y="5675035"/>
            <a:ext cx="6789038" cy="1046440"/>
          </a:xfrm>
          <a:prstGeom prst="rect">
            <a:avLst/>
          </a:prstGeom>
          <a:noFill/>
          <a:ln>
            <a:solidFill>
              <a:schemeClr val="accent1">
                <a:lumMod val="75000"/>
              </a:schemeClr>
            </a:solidFill>
          </a:ln>
        </p:spPr>
        <p:txBody>
          <a:bodyPr wrap="none" rtlCol="0">
            <a:spAutoFit/>
          </a:bodyPr>
          <a:lstStyle/>
          <a:p>
            <a:r>
              <a:rPr lang="en-US" sz="2200" dirty="0">
                <a:solidFill>
                  <a:srgbClr val="595959"/>
                </a:solidFill>
              </a:rPr>
              <a:t>These results are completely meaningless, or spurious.</a:t>
            </a:r>
          </a:p>
          <a:p>
            <a:pPr lvl="1">
              <a:buFont typeface="Arial"/>
              <a:buChar char="•"/>
            </a:pPr>
            <a:r>
              <a:rPr lang="en-US" sz="2200" dirty="0">
                <a:solidFill>
                  <a:srgbClr val="595959"/>
                </a:solidFill>
              </a:rPr>
              <a:t>  The apparent significance of the relationship is false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lumMod val="60000"/>
                    <a:lumOff val="40000"/>
                  </a:schemeClr>
                </a:solidFill>
              </a:rPr>
              <a:t>Spurious Regressions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a:solidFill>
                  <a:srgbClr val="595959"/>
                </a:solidFill>
              </a:rPr>
              <a:t>When </a:t>
            </a:r>
            <a:r>
              <a:rPr lang="en-US" dirty="0" err="1">
                <a:solidFill>
                  <a:srgbClr val="595959"/>
                </a:solidFill>
              </a:rPr>
              <a:t>nonstationary</a:t>
            </a:r>
            <a:r>
              <a:rPr lang="en-US" dirty="0">
                <a:solidFill>
                  <a:srgbClr val="595959"/>
                </a:solidFill>
              </a:rPr>
              <a:t> time series are used in a regression model, the results may spuriously indicate a significant relationship when there is none</a:t>
            </a:r>
          </a:p>
          <a:p>
            <a:pPr lvl="1"/>
            <a:r>
              <a:rPr lang="en-US" dirty="0">
                <a:solidFill>
                  <a:srgbClr val="595959"/>
                </a:solidFill>
              </a:rPr>
              <a:t>In these cases the least squares estimator and least squares predictor do not have their usual properties, and </a:t>
            </a:r>
            <a:r>
              <a:rPr lang="en-US" i="1" dirty="0" err="1">
                <a:solidFill>
                  <a:srgbClr val="595959"/>
                </a:solidFill>
              </a:rPr>
              <a:t>t</a:t>
            </a:r>
            <a:r>
              <a:rPr lang="en-US" dirty="0">
                <a:solidFill>
                  <a:srgbClr val="595959"/>
                </a:solidFill>
              </a:rPr>
              <a:t>-statistics are not reliable.</a:t>
            </a:r>
          </a:p>
          <a:p>
            <a:pPr lvl="1"/>
            <a:r>
              <a:rPr lang="en-US" dirty="0">
                <a:solidFill>
                  <a:srgbClr val="595959"/>
                </a:solidFill>
              </a:rPr>
              <a:t>Since many macroeconomic time series are </a:t>
            </a:r>
            <a:r>
              <a:rPr lang="en-US" dirty="0" err="1">
                <a:solidFill>
                  <a:srgbClr val="595959"/>
                </a:solidFill>
              </a:rPr>
              <a:t>nonstationary</a:t>
            </a:r>
            <a:r>
              <a:rPr lang="en-US" dirty="0">
                <a:solidFill>
                  <a:srgbClr val="595959"/>
                </a:solidFill>
              </a:rPr>
              <a:t>, it is particularly important to take care when estimating regressions with macroeconomic variables.</a:t>
            </a:r>
          </a:p>
          <a:p>
            <a:endParaRPr lang="en-US" dirty="0"/>
          </a:p>
        </p:txBody>
      </p:sp>
      <p:sp>
        <p:nvSpPr>
          <p:cNvPr id="4" name="Slide Number Placeholder 3"/>
          <p:cNvSpPr>
            <a:spLocks noGrp="1"/>
          </p:cNvSpPr>
          <p:nvPr>
            <p:ph type="sldNum" sz="quarter" idx="12"/>
          </p:nvPr>
        </p:nvSpPr>
        <p:spPr/>
        <p:txBody>
          <a:bodyPr/>
          <a:lstStyle/>
          <a:p>
            <a:fld id="{82D5DF52-2308-A948-A094-2F2952757F4D}" type="slidenum">
              <a:rPr lang="en-US" smtClean="0"/>
              <a:pPr/>
              <a:t>4</a:t>
            </a:fld>
            <a:endParaRPr lang="en-US"/>
          </a:p>
        </p:txBody>
      </p:sp>
      <p:sp>
        <p:nvSpPr>
          <p:cNvPr id="5" name="TextBox 4"/>
          <p:cNvSpPr txBox="1"/>
          <p:nvPr/>
        </p:nvSpPr>
        <p:spPr>
          <a:xfrm>
            <a:off x="-990804" y="3433361"/>
            <a:ext cx="184666" cy="369332"/>
          </a:xfrm>
          <a:prstGeom prst="rect">
            <a:avLst/>
          </a:prstGeom>
          <a:noFill/>
        </p:spPr>
        <p:txBody>
          <a:bodyPr wrap="none" rtlCol="0">
            <a:spAutoFit/>
          </a:bodyPr>
          <a:lstStyle/>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lumMod val="60000"/>
                    <a:lumOff val="40000"/>
                  </a:schemeClr>
                </a:solidFill>
              </a:rPr>
              <a:t>Unit Root Tests for </a:t>
            </a:r>
            <a:r>
              <a:rPr lang="en-US" dirty="0" err="1">
                <a:solidFill>
                  <a:schemeClr val="tx2">
                    <a:lumMod val="60000"/>
                    <a:lumOff val="40000"/>
                  </a:schemeClr>
                </a:solidFill>
              </a:rPr>
              <a:t>Stationarity</a:t>
            </a:r>
            <a:endParaRPr lang="en-US" dirty="0"/>
          </a:p>
        </p:txBody>
      </p:sp>
      <p:sp>
        <p:nvSpPr>
          <p:cNvPr id="3" name="Content Placeholder 2"/>
          <p:cNvSpPr>
            <a:spLocks noGrp="1"/>
          </p:cNvSpPr>
          <p:nvPr>
            <p:ph idx="1"/>
          </p:nvPr>
        </p:nvSpPr>
        <p:spPr/>
        <p:txBody>
          <a:bodyPr>
            <a:normAutofit/>
          </a:bodyPr>
          <a:lstStyle/>
          <a:p>
            <a:r>
              <a:rPr lang="en-US" dirty="0">
                <a:solidFill>
                  <a:srgbClr val="595959"/>
                </a:solidFill>
              </a:rPr>
              <a:t>There are many tests for determining whether a series is stationary or </a:t>
            </a:r>
            <a:r>
              <a:rPr lang="en-US" dirty="0" err="1">
                <a:solidFill>
                  <a:srgbClr val="595959"/>
                </a:solidFill>
              </a:rPr>
              <a:t>nonstationary</a:t>
            </a:r>
            <a:endParaRPr lang="en-US" dirty="0">
              <a:solidFill>
                <a:srgbClr val="595959"/>
              </a:solidFill>
            </a:endParaRPr>
          </a:p>
          <a:p>
            <a:pPr lvl="1"/>
            <a:r>
              <a:rPr lang="en-US" dirty="0">
                <a:solidFill>
                  <a:srgbClr val="595959"/>
                </a:solidFill>
              </a:rPr>
              <a:t>The most popular is the </a:t>
            </a:r>
            <a:r>
              <a:rPr lang="en-US" dirty="0">
                <a:solidFill>
                  <a:schemeClr val="accent6">
                    <a:lumMod val="75000"/>
                  </a:schemeClr>
                </a:solidFill>
              </a:rPr>
              <a:t>Dickey–Fuller (DF) </a:t>
            </a:r>
            <a:r>
              <a:rPr lang="en-US" dirty="0">
                <a:solidFill>
                  <a:srgbClr val="595959"/>
                </a:solidFill>
              </a:rPr>
              <a:t>test</a:t>
            </a:r>
          </a:p>
          <a:p>
            <a:endParaRPr lang="en-US" dirty="0">
              <a:solidFill>
                <a:srgbClr val="595959"/>
              </a:solidFill>
            </a:endParaRPr>
          </a:p>
          <a:p>
            <a:r>
              <a:rPr lang="en-US" dirty="0">
                <a:solidFill>
                  <a:srgbClr val="595959"/>
                </a:solidFill>
              </a:rPr>
              <a:t>There are three popular cases:</a:t>
            </a:r>
          </a:p>
          <a:p>
            <a:pPr lvl="1"/>
            <a:r>
              <a:rPr lang="en-US" sz="2200" dirty="0">
                <a:solidFill>
                  <a:srgbClr val="595959"/>
                </a:solidFill>
              </a:rPr>
              <a:t>DF Test 1 (No Constant and No Trend): </a:t>
            </a:r>
            <a:r>
              <a:rPr lang="en-US" sz="2200" i="1" dirty="0" err="1">
                <a:solidFill>
                  <a:srgbClr val="595959"/>
                </a:solidFill>
                <a:latin typeface="Times New Roman"/>
                <a:cs typeface="Times New Roman"/>
              </a:rPr>
              <a:t>Δy</a:t>
            </a:r>
            <a:r>
              <a:rPr lang="en-US" sz="2200" i="1" baseline="-25000" dirty="0" err="1">
                <a:solidFill>
                  <a:srgbClr val="595959"/>
                </a:solidFill>
                <a:latin typeface="Times New Roman"/>
                <a:cs typeface="Times New Roman"/>
              </a:rPr>
              <a:t>t</a:t>
            </a:r>
            <a:r>
              <a:rPr lang="en-US" sz="2200" i="1" dirty="0">
                <a:solidFill>
                  <a:srgbClr val="595959"/>
                </a:solidFill>
                <a:latin typeface="Times New Roman"/>
                <a:cs typeface="Times New Roman"/>
              </a:rPr>
              <a:t> = </a:t>
            </a:r>
            <a:r>
              <a:rPr lang="en-US" sz="2200" i="1" dirty="0">
                <a:solidFill>
                  <a:schemeClr val="accent6">
                    <a:lumMod val="75000"/>
                  </a:schemeClr>
                </a:solidFill>
                <a:latin typeface="Times New Roman"/>
                <a:cs typeface="Times New Roman"/>
              </a:rPr>
              <a:t>γ</a:t>
            </a:r>
            <a:r>
              <a:rPr lang="en-US" sz="2200" i="1" dirty="0">
                <a:solidFill>
                  <a:srgbClr val="595959"/>
                </a:solidFill>
                <a:latin typeface="Times New Roman"/>
                <a:cs typeface="Times New Roman"/>
              </a:rPr>
              <a:t>y</a:t>
            </a:r>
            <a:r>
              <a:rPr lang="en-US" sz="2200" i="1" baseline="-25000" dirty="0">
                <a:solidFill>
                  <a:srgbClr val="595959"/>
                </a:solidFill>
                <a:latin typeface="Times New Roman"/>
                <a:cs typeface="Times New Roman"/>
              </a:rPr>
              <a:t>t-1 </a:t>
            </a:r>
            <a:r>
              <a:rPr lang="en-US" sz="2200" i="1" dirty="0">
                <a:solidFill>
                  <a:srgbClr val="595959"/>
                </a:solidFill>
                <a:latin typeface="Times New Roman"/>
                <a:cs typeface="Times New Roman"/>
              </a:rPr>
              <a:t>+ e</a:t>
            </a:r>
            <a:r>
              <a:rPr lang="en-US" sz="2200" i="1" baseline="-25000" dirty="0">
                <a:solidFill>
                  <a:srgbClr val="595959"/>
                </a:solidFill>
                <a:latin typeface="Times New Roman"/>
                <a:cs typeface="Times New Roman"/>
              </a:rPr>
              <a:t>t</a:t>
            </a:r>
          </a:p>
          <a:p>
            <a:pPr lvl="1"/>
            <a:r>
              <a:rPr lang="en-US" sz="2200" dirty="0">
                <a:solidFill>
                  <a:srgbClr val="595959"/>
                </a:solidFill>
              </a:rPr>
              <a:t>DF Test 2 (With Constant but No Trend): </a:t>
            </a:r>
            <a:r>
              <a:rPr lang="en-US" sz="2200" i="1" dirty="0" err="1">
                <a:solidFill>
                  <a:srgbClr val="595959"/>
                </a:solidFill>
                <a:latin typeface="Times New Roman"/>
                <a:cs typeface="Times New Roman"/>
              </a:rPr>
              <a:t>Δy</a:t>
            </a:r>
            <a:r>
              <a:rPr lang="en-US" sz="2200" i="1" baseline="-25000" dirty="0" err="1">
                <a:solidFill>
                  <a:srgbClr val="595959"/>
                </a:solidFill>
                <a:latin typeface="Times New Roman"/>
                <a:cs typeface="Times New Roman"/>
              </a:rPr>
              <a:t>t</a:t>
            </a:r>
            <a:r>
              <a:rPr lang="en-US" sz="2200" i="1" dirty="0">
                <a:solidFill>
                  <a:srgbClr val="595959"/>
                </a:solidFill>
                <a:latin typeface="Times New Roman"/>
                <a:cs typeface="Times New Roman"/>
              </a:rPr>
              <a:t> = </a:t>
            </a:r>
            <a:r>
              <a:rPr lang="en-US" sz="2200" i="1" dirty="0" err="1">
                <a:solidFill>
                  <a:srgbClr val="B22222"/>
                </a:solidFill>
                <a:latin typeface="Times New Roman"/>
                <a:cs typeface="Times New Roman"/>
              </a:rPr>
              <a:t>α</a:t>
            </a:r>
            <a:r>
              <a:rPr lang="en-US" sz="2200" i="1" dirty="0">
                <a:solidFill>
                  <a:srgbClr val="595959"/>
                </a:solidFill>
                <a:latin typeface="Times New Roman"/>
                <a:cs typeface="Times New Roman"/>
              </a:rPr>
              <a:t>+ </a:t>
            </a:r>
            <a:r>
              <a:rPr lang="en-US" sz="2200" i="1" dirty="0">
                <a:solidFill>
                  <a:schemeClr val="accent6">
                    <a:lumMod val="75000"/>
                  </a:schemeClr>
                </a:solidFill>
                <a:latin typeface="Times New Roman"/>
                <a:cs typeface="Times New Roman"/>
              </a:rPr>
              <a:t>γ</a:t>
            </a:r>
            <a:r>
              <a:rPr lang="en-US" sz="2200" i="1" dirty="0">
                <a:solidFill>
                  <a:srgbClr val="595959"/>
                </a:solidFill>
                <a:latin typeface="Times New Roman"/>
                <a:cs typeface="Times New Roman"/>
              </a:rPr>
              <a:t>y</a:t>
            </a:r>
            <a:r>
              <a:rPr lang="en-US" sz="2200" i="1" baseline="-25000" dirty="0">
                <a:solidFill>
                  <a:srgbClr val="595959"/>
                </a:solidFill>
                <a:latin typeface="Times New Roman"/>
                <a:cs typeface="Times New Roman"/>
              </a:rPr>
              <a:t>t-1 </a:t>
            </a:r>
            <a:r>
              <a:rPr lang="en-US" sz="2200" i="1" dirty="0">
                <a:solidFill>
                  <a:srgbClr val="595959"/>
                </a:solidFill>
                <a:latin typeface="Times New Roman"/>
                <a:cs typeface="Times New Roman"/>
              </a:rPr>
              <a:t>+ e</a:t>
            </a:r>
            <a:r>
              <a:rPr lang="en-US" sz="2200" i="1" baseline="-25000" dirty="0">
                <a:solidFill>
                  <a:srgbClr val="595959"/>
                </a:solidFill>
                <a:latin typeface="Times New Roman"/>
                <a:cs typeface="Times New Roman"/>
              </a:rPr>
              <a:t>t</a:t>
            </a:r>
          </a:p>
          <a:p>
            <a:pPr lvl="1"/>
            <a:r>
              <a:rPr lang="en-US" sz="2200" dirty="0">
                <a:solidFill>
                  <a:srgbClr val="595959"/>
                </a:solidFill>
              </a:rPr>
              <a:t>DF Test 3 (With Constant and With Trend): </a:t>
            </a:r>
            <a:r>
              <a:rPr lang="en-US" sz="2200" i="1" dirty="0" err="1">
                <a:solidFill>
                  <a:srgbClr val="595959"/>
                </a:solidFill>
                <a:latin typeface="Times New Roman"/>
                <a:cs typeface="Times New Roman"/>
              </a:rPr>
              <a:t>Δy</a:t>
            </a:r>
            <a:r>
              <a:rPr lang="en-US" sz="2200" i="1" baseline="-25000" dirty="0" err="1">
                <a:solidFill>
                  <a:srgbClr val="595959"/>
                </a:solidFill>
                <a:latin typeface="Times New Roman"/>
                <a:cs typeface="Times New Roman"/>
              </a:rPr>
              <a:t>t</a:t>
            </a:r>
            <a:r>
              <a:rPr lang="en-US" sz="2200" i="1" dirty="0">
                <a:solidFill>
                  <a:srgbClr val="595959"/>
                </a:solidFill>
                <a:latin typeface="Times New Roman"/>
                <a:cs typeface="Times New Roman"/>
              </a:rPr>
              <a:t> = </a:t>
            </a:r>
            <a:r>
              <a:rPr lang="en-US" sz="2200" i="1" dirty="0" err="1">
                <a:solidFill>
                  <a:srgbClr val="B22222"/>
                </a:solidFill>
                <a:latin typeface="Times New Roman"/>
                <a:cs typeface="Times New Roman"/>
              </a:rPr>
              <a:t>α</a:t>
            </a:r>
            <a:r>
              <a:rPr lang="en-US" sz="2200" i="1" dirty="0">
                <a:solidFill>
                  <a:srgbClr val="595959"/>
                </a:solidFill>
                <a:latin typeface="Times New Roman"/>
                <a:cs typeface="Times New Roman"/>
              </a:rPr>
              <a:t>+ </a:t>
            </a:r>
            <a:r>
              <a:rPr lang="en-US" sz="2200" i="1" dirty="0">
                <a:solidFill>
                  <a:schemeClr val="accent6">
                    <a:lumMod val="75000"/>
                  </a:schemeClr>
                </a:solidFill>
                <a:latin typeface="Times New Roman"/>
                <a:cs typeface="Times New Roman"/>
              </a:rPr>
              <a:t>γ</a:t>
            </a:r>
            <a:r>
              <a:rPr lang="en-US" sz="2200" i="1" dirty="0">
                <a:solidFill>
                  <a:srgbClr val="595959"/>
                </a:solidFill>
                <a:latin typeface="Times New Roman"/>
                <a:cs typeface="Times New Roman"/>
              </a:rPr>
              <a:t>y</a:t>
            </a:r>
            <a:r>
              <a:rPr lang="en-US" sz="2200" i="1" baseline="-25000" dirty="0">
                <a:solidFill>
                  <a:srgbClr val="595959"/>
                </a:solidFill>
                <a:latin typeface="Times New Roman"/>
                <a:cs typeface="Times New Roman"/>
              </a:rPr>
              <a:t>t-1 </a:t>
            </a:r>
            <a:r>
              <a:rPr lang="en-US" sz="2200" i="1" dirty="0">
                <a:solidFill>
                  <a:srgbClr val="595959"/>
                </a:solidFill>
                <a:latin typeface="Times New Roman"/>
                <a:cs typeface="Times New Roman"/>
              </a:rPr>
              <a:t>+</a:t>
            </a:r>
            <a:r>
              <a:rPr lang="en-US" sz="2200" i="1" dirty="0" err="1">
                <a:solidFill>
                  <a:srgbClr val="6F51FF"/>
                </a:solidFill>
                <a:latin typeface="Times New Roman"/>
                <a:cs typeface="Times New Roman"/>
              </a:rPr>
              <a:t>λ</a:t>
            </a:r>
            <a:r>
              <a:rPr lang="en-US" sz="2200" i="1" baseline="-25000" dirty="0" err="1">
                <a:solidFill>
                  <a:srgbClr val="6F51FF"/>
                </a:solidFill>
                <a:latin typeface="Times New Roman"/>
                <a:cs typeface="Times New Roman"/>
              </a:rPr>
              <a:t>t</a:t>
            </a:r>
            <a:r>
              <a:rPr lang="en-US" sz="2200" i="1" dirty="0">
                <a:solidFill>
                  <a:srgbClr val="595959"/>
                </a:solidFill>
                <a:latin typeface="Times New Roman"/>
                <a:cs typeface="Times New Roman"/>
              </a:rPr>
              <a:t>+ e</a:t>
            </a:r>
            <a:r>
              <a:rPr lang="en-US" sz="2200" i="1" baseline="-25000" dirty="0">
                <a:solidFill>
                  <a:srgbClr val="595959"/>
                </a:solidFill>
                <a:latin typeface="Times New Roman"/>
                <a:cs typeface="Times New Roman"/>
              </a:rPr>
              <a:t>t</a:t>
            </a:r>
            <a:endParaRPr lang="en-US" sz="2200" dirty="0">
              <a:solidFill>
                <a:srgbClr val="595959"/>
              </a:solidFill>
            </a:endParaRPr>
          </a:p>
          <a:p>
            <a:endParaRPr lang="en-US" dirty="0">
              <a:solidFill>
                <a:srgbClr val="595959"/>
              </a:solidFill>
            </a:endParaRPr>
          </a:p>
          <a:p>
            <a:pPr>
              <a:buNone/>
            </a:pPr>
            <a:endParaRPr lang="en-US" dirty="0"/>
          </a:p>
        </p:txBody>
      </p:sp>
      <p:sp>
        <p:nvSpPr>
          <p:cNvPr id="4" name="Slide Number Placeholder 3"/>
          <p:cNvSpPr>
            <a:spLocks noGrp="1"/>
          </p:cNvSpPr>
          <p:nvPr>
            <p:ph type="sldNum" sz="quarter" idx="12"/>
          </p:nvPr>
        </p:nvSpPr>
        <p:spPr/>
        <p:txBody>
          <a:bodyPr/>
          <a:lstStyle/>
          <a:p>
            <a:fld id="{82D5DF52-2308-A948-A094-2F2952757F4D}" type="slidenum">
              <a:rPr lang="en-US" smtClean="0"/>
              <a:pPr/>
              <a:t>5</a:t>
            </a:fld>
            <a:endParaRPr lang="en-US"/>
          </a:p>
        </p:txBody>
      </p:sp>
      <p:sp>
        <p:nvSpPr>
          <p:cNvPr id="5" name="TextBox 4"/>
          <p:cNvSpPr txBox="1"/>
          <p:nvPr/>
        </p:nvSpPr>
        <p:spPr>
          <a:xfrm>
            <a:off x="-990804" y="3433361"/>
            <a:ext cx="184666" cy="369332"/>
          </a:xfrm>
          <a:prstGeom prst="rect">
            <a:avLst/>
          </a:prstGeom>
          <a:noFill/>
        </p:spPr>
        <p:txBody>
          <a:bodyPr wrap="none" rtlCol="0">
            <a:spAutoFit/>
          </a:bodyPr>
          <a:lstStyle/>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5"/>
          <p:cNvPicPr>
            <a:picLocks noChangeAspect="1" noChangeArrowheads="1"/>
          </p:cNvPicPr>
          <p:nvPr/>
        </p:nvPicPr>
        <p:blipFill>
          <a:blip r:embed="rId2" cstate="print"/>
          <a:srcRect l="50159" t="50328" r="-178" b="-1199"/>
          <a:stretch>
            <a:fillRect/>
          </a:stretch>
        </p:blipFill>
        <p:spPr bwMode="auto">
          <a:xfrm>
            <a:off x="5200121" y="-33698"/>
            <a:ext cx="3808430" cy="3685032"/>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82D5DF52-2308-A948-A094-2F2952757F4D}" type="slidenum">
              <a:rPr lang="en-US" smtClean="0"/>
              <a:pPr/>
              <a:t>6</a:t>
            </a:fld>
            <a:endParaRPr lang="en-US"/>
          </a:p>
        </p:txBody>
      </p:sp>
      <p:pic>
        <p:nvPicPr>
          <p:cNvPr id="5" name="Picture 5"/>
          <p:cNvPicPr>
            <a:picLocks noChangeAspect="1" noChangeArrowheads="1"/>
          </p:cNvPicPr>
          <p:nvPr/>
        </p:nvPicPr>
        <p:blipFill>
          <a:blip r:embed="rId2" cstate="print"/>
          <a:srcRect l="-923" t="296" r="51494" b="51433"/>
          <a:stretch>
            <a:fillRect/>
          </a:stretch>
        </p:blipFill>
        <p:spPr bwMode="auto">
          <a:xfrm>
            <a:off x="54215" y="8173"/>
            <a:ext cx="3666364" cy="3406395"/>
          </a:xfrm>
          <a:prstGeom prst="rect">
            <a:avLst/>
          </a:prstGeom>
          <a:noFill/>
          <a:ln w="9525">
            <a:noFill/>
            <a:miter lim="800000"/>
            <a:headEnd/>
            <a:tailEnd/>
          </a:ln>
        </p:spPr>
      </p:pic>
      <p:sp>
        <p:nvSpPr>
          <p:cNvPr id="6" name="TextBox 5"/>
          <p:cNvSpPr txBox="1"/>
          <p:nvPr/>
        </p:nvSpPr>
        <p:spPr>
          <a:xfrm>
            <a:off x="1339679" y="390787"/>
            <a:ext cx="1306367" cy="461665"/>
          </a:xfrm>
          <a:prstGeom prst="rect">
            <a:avLst/>
          </a:prstGeom>
          <a:noFill/>
        </p:spPr>
        <p:txBody>
          <a:bodyPr wrap="none" rtlCol="0">
            <a:spAutoFit/>
          </a:bodyPr>
          <a:lstStyle/>
          <a:p>
            <a:r>
              <a:rPr lang="en-US" sz="2400" dirty="0">
                <a:solidFill>
                  <a:schemeClr val="accent6">
                    <a:lumMod val="75000"/>
                  </a:schemeClr>
                </a:solidFill>
              </a:rPr>
              <a:t>DF Test 1</a:t>
            </a:r>
          </a:p>
        </p:txBody>
      </p:sp>
      <p:sp>
        <p:nvSpPr>
          <p:cNvPr id="7" name="TextBox 6"/>
          <p:cNvSpPr txBox="1"/>
          <p:nvPr/>
        </p:nvSpPr>
        <p:spPr>
          <a:xfrm>
            <a:off x="6807091" y="376830"/>
            <a:ext cx="1306367" cy="461665"/>
          </a:xfrm>
          <a:prstGeom prst="rect">
            <a:avLst/>
          </a:prstGeom>
          <a:noFill/>
        </p:spPr>
        <p:txBody>
          <a:bodyPr wrap="none" rtlCol="0">
            <a:spAutoFit/>
          </a:bodyPr>
          <a:lstStyle/>
          <a:p>
            <a:r>
              <a:rPr lang="en-US" sz="2400" dirty="0">
                <a:solidFill>
                  <a:schemeClr val="accent6">
                    <a:lumMod val="75000"/>
                  </a:schemeClr>
                </a:solidFill>
              </a:rPr>
              <a:t>DF Test 1</a:t>
            </a:r>
          </a:p>
        </p:txBody>
      </p:sp>
      <p:pic>
        <p:nvPicPr>
          <p:cNvPr id="9" name="Picture 5"/>
          <p:cNvPicPr>
            <a:picLocks noChangeAspect="1" noChangeArrowheads="1"/>
          </p:cNvPicPr>
          <p:nvPr/>
        </p:nvPicPr>
        <p:blipFill>
          <a:blip r:embed="rId2" cstate="print"/>
          <a:srcRect l="50862" t="296" r="715" b="50272"/>
          <a:stretch>
            <a:fillRect/>
          </a:stretch>
        </p:blipFill>
        <p:spPr bwMode="auto">
          <a:xfrm>
            <a:off x="100935" y="3372697"/>
            <a:ext cx="3591734" cy="3488348"/>
          </a:xfrm>
          <a:prstGeom prst="rect">
            <a:avLst/>
          </a:prstGeom>
          <a:noFill/>
          <a:ln w="9525">
            <a:noFill/>
            <a:miter lim="800000"/>
            <a:headEnd/>
            <a:tailEnd/>
          </a:ln>
        </p:spPr>
      </p:pic>
      <p:pic>
        <p:nvPicPr>
          <p:cNvPr id="10" name="Picture 5"/>
          <p:cNvPicPr>
            <a:picLocks noChangeAspect="1" noChangeArrowheads="1"/>
          </p:cNvPicPr>
          <p:nvPr/>
        </p:nvPicPr>
        <p:blipFill>
          <a:blip r:embed="rId2" cstate="print"/>
          <a:srcRect l="50159" t="51916" r="-1677" b="-1199"/>
          <a:stretch>
            <a:fillRect/>
          </a:stretch>
        </p:blipFill>
        <p:spPr bwMode="auto">
          <a:xfrm>
            <a:off x="5281013" y="3442482"/>
            <a:ext cx="3825223" cy="3481433"/>
          </a:xfrm>
          <a:prstGeom prst="rect">
            <a:avLst/>
          </a:prstGeom>
          <a:noFill/>
          <a:ln w="9525">
            <a:noFill/>
            <a:miter lim="800000"/>
            <a:headEnd/>
            <a:tailEnd/>
          </a:ln>
        </p:spPr>
      </p:pic>
      <p:sp>
        <p:nvSpPr>
          <p:cNvPr id="11" name="TextBox 10"/>
          <p:cNvSpPr txBox="1"/>
          <p:nvPr/>
        </p:nvSpPr>
        <p:spPr>
          <a:xfrm>
            <a:off x="1339679" y="3651334"/>
            <a:ext cx="1306367" cy="461665"/>
          </a:xfrm>
          <a:prstGeom prst="rect">
            <a:avLst/>
          </a:prstGeom>
          <a:noFill/>
        </p:spPr>
        <p:txBody>
          <a:bodyPr wrap="none" rtlCol="0">
            <a:spAutoFit/>
          </a:bodyPr>
          <a:lstStyle/>
          <a:p>
            <a:r>
              <a:rPr lang="en-US" sz="2400" dirty="0">
                <a:solidFill>
                  <a:srgbClr val="6F51FF"/>
                </a:solidFill>
              </a:rPr>
              <a:t>DF Test 2</a:t>
            </a:r>
          </a:p>
        </p:txBody>
      </p:sp>
      <p:sp>
        <p:nvSpPr>
          <p:cNvPr id="12" name="TextBox 11"/>
          <p:cNvSpPr txBox="1"/>
          <p:nvPr/>
        </p:nvSpPr>
        <p:spPr>
          <a:xfrm>
            <a:off x="6807091" y="3709988"/>
            <a:ext cx="1306367" cy="461665"/>
          </a:xfrm>
          <a:prstGeom prst="rect">
            <a:avLst/>
          </a:prstGeom>
          <a:noFill/>
        </p:spPr>
        <p:txBody>
          <a:bodyPr wrap="none" rtlCol="0">
            <a:spAutoFit/>
          </a:bodyPr>
          <a:lstStyle/>
          <a:p>
            <a:r>
              <a:rPr lang="en-US" sz="2400" dirty="0">
                <a:solidFill>
                  <a:srgbClr val="6F51FF"/>
                </a:solidFill>
              </a:rPr>
              <a:t>DF Test 2</a:t>
            </a:r>
          </a:p>
        </p:txBody>
      </p:sp>
      <p:sp>
        <p:nvSpPr>
          <p:cNvPr id="13" name="TextBox 12"/>
          <p:cNvSpPr txBox="1"/>
          <p:nvPr/>
        </p:nvSpPr>
        <p:spPr>
          <a:xfrm>
            <a:off x="3686448" y="960851"/>
            <a:ext cx="1728959" cy="1200328"/>
          </a:xfrm>
          <a:prstGeom prst="rect">
            <a:avLst/>
          </a:prstGeom>
          <a:noFill/>
        </p:spPr>
        <p:txBody>
          <a:bodyPr wrap="none" rtlCol="0">
            <a:spAutoFit/>
          </a:bodyPr>
          <a:lstStyle/>
          <a:p>
            <a:pPr algn="ctr"/>
            <a:r>
              <a:rPr lang="en-US" sz="2400" dirty="0">
                <a:solidFill>
                  <a:srgbClr val="E46C0A"/>
                </a:solidFill>
              </a:rPr>
              <a:t>No Constant</a:t>
            </a:r>
          </a:p>
          <a:p>
            <a:pPr algn="ctr"/>
            <a:r>
              <a:rPr lang="en-US" sz="2400" dirty="0">
                <a:solidFill>
                  <a:srgbClr val="E46C0A"/>
                </a:solidFill>
              </a:rPr>
              <a:t>and</a:t>
            </a:r>
          </a:p>
          <a:p>
            <a:pPr algn="ctr"/>
            <a:r>
              <a:rPr lang="en-US" sz="2400" dirty="0">
                <a:solidFill>
                  <a:srgbClr val="E46C0A"/>
                </a:solidFill>
              </a:rPr>
              <a:t> No Trend</a:t>
            </a:r>
          </a:p>
        </p:txBody>
      </p:sp>
      <p:sp>
        <p:nvSpPr>
          <p:cNvPr id="14" name="TextBox 13"/>
          <p:cNvSpPr txBox="1"/>
          <p:nvPr/>
        </p:nvSpPr>
        <p:spPr>
          <a:xfrm>
            <a:off x="3562317" y="4112999"/>
            <a:ext cx="1977224" cy="1200328"/>
          </a:xfrm>
          <a:prstGeom prst="rect">
            <a:avLst/>
          </a:prstGeom>
          <a:noFill/>
        </p:spPr>
        <p:txBody>
          <a:bodyPr wrap="none" rtlCol="0">
            <a:spAutoFit/>
          </a:bodyPr>
          <a:lstStyle/>
          <a:p>
            <a:pPr algn="ctr"/>
            <a:r>
              <a:rPr lang="en-US" sz="2400" dirty="0">
                <a:solidFill>
                  <a:srgbClr val="6F51FF"/>
                </a:solidFill>
              </a:rPr>
              <a:t>With Constant</a:t>
            </a:r>
          </a:p>
          <a:p>
            <a:pPr algn="ctr"/>
            <a:r>
              <a:rPr lang="en-US" sz="2400" dirty="0">
                <a:solidFill>
                  <a:srgbClr val="6F51FF"/>
                </a:solidFill>
              </a:rPr>
              <a:t>but</a:t>
            </a:r>
          </a:p>
          <a:p>
            <a:pPr algn="ctr"/>
            <a:r>
              <a:rPr lang="en-US" sz="2400" dirty="0">
                <a:solidFill>
                  <a:srgbClr val="6F51FF"/>
                </a:solidFill>
              </a:rPr>
              <a:t> No Trend</a:t>
            </a:r>
          </a:p>
        </p:txBody>
      </p:sp>
      <p:sp>
        <p:nvSpPr>
          <p:cNvPr id="15" name="TextBox 14"/>
          <p:cNvSpPr txBox="1"/>
          <p:nvPr/>
        </p:nvSpPr>
        <p:spPr>
          <a:xfrm>
            <a:off x="5927236" y="5771640"/>
            <a:ext cx="1251928" cy="369332"/>
          </a:xfrm>
          <a:prstGeom prst="rect">
            <a:avLst/>
          </a:prstGeom>
          <a:noFill/>
        </p:spPr>
        <p:txBody>
          <a:bodyPr wrap="none" rtlCol="0">
            <a:spAutoFit/>
          </a:bodyPr>
          <a:lstStyle/>
          <a:p>
            <a:r>
              <a:rPr lang="en-US" dirty="0">
                <a:solidFill>
                  <a:srgbClr val="6F51FF"/>
                </a:solidFill>
              </a:rPr>
              <a:t>Constant=0</a:t>
            </a:r>
          </a:p>
        </p:txBody>
      </p:sp>
      <p:cxnSp>
        <p:nvCxnSpPr>
          <p:cNvPr id="17" name="Straight Arrow Connector 16"/>
          <p:cNvCxnSpPr/>
          <p:nvPr/>
        </p:nvCxnSpPr>
        <p:spPr>
          <a:xfrm rot="5400000" flipH="1" flipV="1">
            <a:off x="6218044" y="5430847"/>
            <a:ext cx="458313" cy="25118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D5DF52-2308-A948-A094-2F2952757F4D}" type="slidenum">
              <a:rPr lang="en-US" smtClean="0"/>
              <a:pPr/>
              <a:t>7</a:t>
            </a:fld>
            <a:endParaRPr lang="en-US"/>
          </a:p>
        </p:txBody>
      </p:sp>
      <p:pic>
        <p:nvPicPr>
          <p:cNvPr id="5" name="Picture 5"/>
          <p:cNvPicPr>
            <a:picLocks noChangeAspect="1" noChangeArrowheads="1"/>
          </p:cNvPicPr>
          <p:nvPr/>
        </p:nvPicPr>
        <p:blipFill>
          <a:blip r:embed="rId2" cstate="print"/>
          <a:srcRect l="-497" t="49691" r="48359" b="-1423"/>
          <a:stretch>
            <a:fillRect/>
          </a:stretch>
        </p:blipFill>
        <p:spPr bwMode="auto">
          <a:xfrm>
            <a:off x="13953" y="1395677"/>
            <a:ext cx="3855282" cy="3639312"/>
          </a:xfrm>
          <a:prstGeom prst="rect">
            <a:avLst/>
          </a:prstGeom>
          <a:noFill/>
          <a:ln w="9525">
            <a:noFill/>
            <a:miter lim="800000"/>
            <a:headEnd/>
            <a:tailEnd/>
          </a:ln>
        </p:spPr>
      </p:pic>
      <p:pic>
        <p:nvPicPr>
          <p:cNvPr id="6" name="Picture 2"/>
          <p:cNvPicPr>
            <a:picLocks noChangeAspect="1" noChangeArrowheads="1"/>
          </p:cNvPicPr>
          <p:nvPr/>
        </p:nvPicPr>
        <p:blipFill>
          <a:blip r:embed="rId3" cstate="print"/>
          <a:srcRect r="49756"/>
          <a:stretch>
            <a:fillRect/>
          </a:stretch>
        </p:blipFill>
        <p:spPr bwMode="auto">
          <a:xfrm>
            <a:off x="5347847" y="1577118"/>
            <a:ext cx="3706872" cy="3319272"/>
          </a:xfrm>
          <a:prstGeom prst="rect">
            <a:avLst/>
          </a:prstGeom>
          <a:noFill/>
          <a:ln w="9525">
            <a:noFill/>
            <a:miter lim="800000"/>
            <a:headEnd/>
            <a:tailEnd/>
          </a:ln>
        </p:spPr>
      </p:pic>
      <p:sp>
        <p:nvSpPr>
          <p:cNvPr id="7" name="TextBox 6"/>
          <p:cNvSpPr txBox="1"/>
          <p:nvPr/>
        </p:nvSpPr>
        <p:spPr>
          <a:xfrm>
            <a:off x="3594501" y="2509660"/>
            <a:ext cx="1977224" cy="1200328"/>
          </a:xfrm>
          <a:prstGeom prst="rect">
            <a:avLst/>
          </a:prstGeom>
          <a:noFill/>
        </p:spPr>
        <p:txBody>
          <a:bodyPr wrap="none" rtlCol="0">
            <a:spAutoFit/>
          </a:bodyPr>
          <a:lstStyle/>
          <a:p>
            <a:pPr algn="ctr"/>
            <a:r>
              <a:rPr lang="en-US" sz="2400" dirty="0">
                <a:solidFill>
                  <a:srgbClr val="CD5555"/>
                </a:solidFill>
              </a:rPr>
              <a:t>With Constant</a:t>
            </a:r>
          </a:p>
          <a:p>
            <a:pPr algn="ctr"/>
            <a:r>
              <a:rPr lang="en-US" sz="2400" dirty="0">
                <a:solidFill>
                  <a:srgbClr val="CD5555"/>
                </a:solidFill>
              </a:rPr>
              <a:t>and</a:t>
            </a:r>
          </a:p>
          <a:p>
            <a:pPr algn="ctr"/>
            <a:r>
              <a:rPr lang="en-US" sz="2400" dirty="0">
                <a:solidFill>
                  <a:srgbClr val="CD5555"/>
                </a:solidFill>
              </a:rPr>
              <a:t> With Trend</a:t>
            </a:r>
          </a:p>
        </p:txBody>
      </p:sp>
      <p:sp>
        <p:nvSpPr>
          <p:cNvPr id="8" name="TextBox 7"/>
          <p:cNvSpPr txBox="1"/>
          <p:nvPr/>
        </p:nvSpPr>
        <p:spPr>
          <a:xfrm>
            <a:off x="1228040" y="1814377"/>
            <a:ext cx="1306367" cy="461665"/>
          </a:xfrm>
          <a:prstGeom prst="rect">
            <a:avLst/>
          </a:prstGeom>
          <a:noFill/>
        </p:spPr>
        <p:txBody>
          <a:bodyPr wrap="none" rtlCol="0">
            <a:spAutoFit/>
          </a:bodyPr>
          <a:lstStyle/>
          <a:p>
            <a:r>
              <a:rPr lang="en-US" sz="2400" dirty="0">
                <a:solidFill>
                  <a:srgbClr val="CD5555"/>
                </a:solidFill>
              </a:rPr>
              <a:t>DF Test 3</a:t>
            </a:r>
          </a:p>
        </p:txBody>
      </p:sp>
      <p:sp>
        <p:nvSpPr>
          <p:cNvPr id="9" name="TextBox 8"/>
          <p:cNvSpPr txBox="1"/>
          <p:nvPr/>
        </p:nvSpPr>
        <p:spPr>
          <a:xfrm>
            <a:off x="6553200" y="1800420"/>
            <a:ext cx="1306367" cy="461665"/>
          </a:xfrm>
          <a:prstGeom prst="rect">
            <a:avLst/>
          </a:prstGeom>
          <a:noFill/>
        </p:spPr>
        <p:txBody>
          <a:bodyPr wrap="none" rtlCol="0">
            <a:spAutoFit/>
          </a:bodyPr>
          <a:lstStyle/>
          <a:p>
            <a:r>
              <a:rPr lang="en-US" sz="2400" dirty="0">
                <a:solidFill>
                  <a:srgbClr val="CD5555"/>
                </a:solidFill>
              </a:rPr>
              <a:t>DF Test 3</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lumMod val="60000"/>
                    <a:lumOff val="40000"/>
                  </a:schemeClr>
                </a:solidFill>
              </a:rPr>
              <a:t>Unit Root Tests for </a:t>
            </a:r>
            <a:r>
              <a:rPr lang="en-US" dirty="0" err="1">
                <a:solidFill>
                  <a:schemeClr val="tx2">
                    <a:lumMod val="60000"/>
                    <a:lumOff val="40000"/>
                  </a:schemeClr>
                </a:solidFill>
              </a:rPr>
              <a:t>Stationarity</a:t>
            </a:r>
            <a:endParaRPr lang="en-US" dirty="0"/>
          </a:p>
        </p:txBody>
      </p:sp>
      <p:sp>
        <p:nvSpPr>
          <p:cNvPr id="3" name="Content Placeholder 2"/>
          <p:cNvSpPr>
            <a:spLocks noGrp="1"/>
          </p:cNvSpPr>
          <p:nvPr>
            <p:ph idx="1"/>
          </p:nvPr>
        </p:nvSpPr>
        <p:spPr/>
        <p:txBody>
          <a:bodyPr>
            <a:normAutofit/>
          </a:bodyPr>
          <a:lstStyle/>
          <a:p>
            <a:r>
              <a:rPr lang="en-US" sz="2600" dirty="0">
                <a:solidFill>
                  <a:schemeClr val="tx1">
                    <a:lumMod val="65000"/>
                    <a:lumOff val="35000"/>
                  </a:schemeClr>
                </a:solidFill>
              </a:rPr>
              <a:t>To test the hypothesis in all three cases, we simply estimate the test equation by least squares and examine the </a:t>
            </a:r>
            <a:r>
              <a:rPr lang="en-US" sz="2600" dirty="0" err="1">
                <a:solidFill>
                  <a:schemeClr val="tx1">
                    <a:lumMod val="65000"/>
                    <a:lumOff val="35000"/>
                  </a:schemeClr>
                </a:solidFill>
              </a:rPr>
              <a:t>t</a:t>
            </a:r>
            <a:r>
              <a:rPr lang="en-US" sz="2600" dirty="0">
                <a:solidFill>
                  <a:schemeClr val="tx1">
                    <a:lumMod val="65000"/>
                    <a:lumOff val="35000"/>
                  </a:schemeClr>
                </a:solidFill>
              </a:rPr>
              <a:t>-statistic for the hypothesis that </a:t>
            </a:r>
            <a:r>
              <a:rPr lang="en-US" sz="2600" i="1" dirty="0" err="1">
                <a:solidFill>
                  <a:srgbClr val="E46C0A"/>
                </a:solidFill>
                <a:latin typeface="Times New Roman"/>
                <a:cs typeface="Times New Roman"/>
              </a:rPr>
              <a:t>γ</a:t>
            </a:r>
            <a:r>
              <a:rPr lang="en-US" sz="2600" dirty="0">
                <a:solidFill>
                  <a:schemeClr val="tx1">
                    <a:lumMod val="65000"/>
                    <a:lumOff val="35000"/>
                  </a:schemeClr>
                </a:solidFill>
              </a:rPr>
              <a:t> </a:t>
            </a:r>
            <a:r>
              <a:rPr lang="en-US" sz="2600" i="1" dirty="0">
                <a:solidFill>
                  <a:srgbClr val="E46C0A"/>
                </a:solidFill>
                <a:latin typeface="Times New Roman"/>
                <a:cs typeface="Times New Roman"/>
              </a:rPr>
              <a:t>= 0</a:t>
            </a:r>
            <a:r>
              <a:rPr lang="en-US" sz="2600" i="1" dirty="0">
                <a:solidFill>
                  <a:schemeClr val="tx1">
                    <a:lumMod val="65000"/>
                    <a:lumOff val="35000"/>
                  </a:schemeClr>
                </a:solidFill>
                <a:latin typeface="Times New Roman"/>
                <a:cs typeface="Times New Roman"/>
              </a:rPr>
              <a:t>.</a:t>
            </a:r>
            <a:r>
              <a:rPr lang="en-US" sz="2600" i="1" dirty="0">
                <a:solidFill>
                  <a:srgbClr val="E46C0A"/>
                </a:solidFill>
                <a:latin typeface="Times New Roman"/>
                <a:cs typeface="Times New Roman"/>
              </a:rPr>
              <a:t> </a:t>
            </a:r>
          </a:p>
          <a:p>
            <a:pPr lvl="1"/>
            <a:r>
              <a:rPr lang="en-US" sz="2400" dirty="0">
                <a:solidFill>
                  <a:schemeClr val="tx1">
                    <a:lumMod val="65000"/>
                    <a:lumOff val="35000"/>
                  </a:schemeClr>
                </a:solidFill>
              </a:rPr>
              <a:t>Unfortunately this </a:t>
            </a:r>
            <a:r>
              <a:rPr lang="en-US" sz="2400" dirty="0" err="1">
                <a:solidFill>
                  <a:schemeClr val="tx1">
                    <a:lumMod val="65000"/>
                    <a:lumOff val="35000"/>
                  </a:schemeClr>
                </a:solidFill>
              </a:rPr>
              <a:t>t</a:t>
            </a:r>
            <a:r>
              <a:rPr lang="en-US" sz="2400" dirty="0">
                <a:solidFill>
                  <a:schemeClr val="tx1">
                    <a:lumMod val="65000"/>
                    <a:lumOff val="35000"/>
                  </a:schemeClr>
                </a:solidFill>
              </a:rPr>
              <a:t>-statistic no longer has the 			  </a:t>
            </a:r>
            <a:r>
              <a:rPr lang="en-US" sz="2400" dirty="0" err="1">
                <a:solidFill>
                  <a:schemeClr val="tx1">
                    <a:lumMod val="65000"/>
                    <a:lumOff val="35000"/>
                  </a:schemeClr>
                </a:solidFill>
              </a:rPr>
              <a:t>t</a:t>
            </a:r>
            <a:r>
              <a:rPr lang="en-US" sz="2400" dirty="0">
                <a:solidFill>
                  <a:schemeClr val="tx1">
                    <a:lumMod val="65000"/>
                    <a:lumOff val="35000"/>
                  </a:schemeClr>
                </a:solidFill>
              </a:rPr>
              <a:t>-distribution.</a:t>
            </a:r>
          </a:p>
          <a:p>
            <a:pPr lvl="1"/>
            <a:r>
              <a:rPr lang="en-US" sz="2400" dirty="0">
                <a:solidFill>
                  <a:schemeClr val="tx1">
                    <a:lumMod val="65000"/>
                    <a:lumOff val="35000"/>
                  </a:schemeClr>
                </a:solidFill>
              </a:rPr>
              <a:t>Instead, we use the statistic often called a </a:t>
            </a:r>
            <a:r>
              <a:rPr lang="en-US" sz="2400" dirty="0" err="1">
                <a:solidFill>
                  <a:schemeClr val="accent6">
                    <a:lumMod val="75000"/>
                  </a:schemeClr>
                </a:solidFill>
              </a:rPr>
              <a:t>τ</a:t>
            </a:r>
            <a:r>
              <a:rPr lang="en-US" sz="2400" dirty="0">
                <a:solidFill>
                  <a:schemeClr val="tx1">
                    <a:lumMod val="65000"/>
                    <a:lumOff val="35000"/>
                  </a:schemeClr>
                </a:solidFill>
              </a:rPr>
              <a:t> (tau) statistic. </a:t>
            </a:r>
          </a:p>
        </p:txBody>
      </p:sp>
      <p:sp>
        <p:nvSpPr>
          <p:cNvPr id="4" name="Slide Number Placeholder 3"/>
          <p:cNvSpPr>
            <a:spLocks noGrp="1"/>
          </p:cNvSpPr>
          <p:nvPr>
            <p:ph type="sldNum" sz="quarter" idx="12"/>
          </p:nvPr>
        </p:nvSpPr>
        <p:spPr/>
        <p:txBody>
          <a:bodyPr/>
          <a:lstStyle/>
          <a:p>
            <a:fld id="{82D5DF52-2308-A948-A094-2F2952757F4D}" type="slidenum">
              <a:rPr lang="en-US" smtClean="0"/>
              <a:pPr/>
              <a:t>8</a:t>
            </a:fld>
            <a:endParaRPr lang="en-US"/>
          </a:p>
        </p:txBody>
      </p:sp>
      <p:pic>
        <p:nvPicPr>
          <p:cNvPr id="6" name="Picture 2"/>
          <p:cNvPicPr>
            <a:picLocks noChangeAspect="1" noChangeArrowheads="1"/>
          </p:cNvPicPr>
          <p:nvPr/>
        </p:nvPicPr>
        <p:blipFill>
          <a:blip r:embed="rId2" cstate="print"/>
          <a:srcRect/>
          <a:stretch>
            <a:fillRect/>
          </a:stretch>
        </p:blipFill>
        <p:spPr bwMode="auto">
          <a:xfrm>
            <a:off x="797719" y="4272033"/>
            <a:ext cx="7570787" cy="23495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lumMod val="60000"/>
                    <a:lumOff val="40000"/>
                  </a:schemeClr>
                </a:solidFill>
              </a:rPr>
              <a:t>Unit Root Tests for </a:t>
            </a:r>
            <a:r>
              <a:rPr lang="en-US" dirty="0" err="1">
                <a:solidFill>
                  <a:schemeClr val="tx2">
                    <a:lumMod val="60000"/>
                    <a:lumOff val="40000"/>
                  </a:schemeClr>
                </a:solidFill>
              </a:rPr>
              <a:t>Stationarity</a:t>
            </a:r>
            <a:endParaRPr lang="en-US" dirty="0"/>
          </a:p>
        </p:txBody>
      </p:sp>
      <p:sp>
        <p:nvSpPr>
          <p:cNvPr id="3" name="Content Placeholder 2"/>
          <p:cNvSpPr>
            <a:spLocks noGrp="1"/>
          </p:cNvSpPr>
          <p:nvPr>
            <p:ph idx="1"/>
          </p:nvPr>
        </p:nvSpPr>
        <p:spPr/>
        <p:txBody>
          <a:bodyPr>
            <a:normAutofit lnSpcReduction="10000"/>
          </a:bodyPr>
          <a:lstStyle/>
          <a:p>
            <a:r>
              <a:rPr lang="en-US" sz="2600" dirty="0">
                <a:solidFill>
                  <a:srgbClr val="595959"/>
                </a:solidFill>
              </a:rPr>
              <a:t>To carry out a one-tail test of significance, if </a:t>
            </a:r>
            <a:r>
              <a:rPr lang="el-GR" sz="2600" dirty="0">
                <a:solidFill>
                  <a:srgbClr val="E46C0A"/>
                </a:solidFill>
              </a:rPr>
              <a:t>τ</a:t>
            </a:r>
            <a:r>
              <a:rPr lang="en-US" sz="2600" baseline="-25000" dirty="0" err="1">
                <a:solidFill>
                  <a:srgbClr val="E46C0A"/>
                </a:solidFill>
              </a:rPr>
              <a:t>c</a:t>
            </a:r>
            <a:r>
              <a:rPr lang="en-US" sz="2600" dirty="0">
                <a:solidFill>
                  <a:srgbClr val="595959"/>
                </a:solidFill>
              </a:rPr>
              <a:t> is the critical value obtained from the DF Table, we reject the null hypothesis of </a:t>
            </a:r>
            <a:r>
              <a:rPr lang="en-US" sz="2600" dirty="0" err="1">
                <a:solidFill>
                  <a:srgbClr val="595959"/>
                </a:solidFill>
              </a:rPr>
              <a:t>nonstationarity</a:t>
            </a:r>
            <a:r>
              <a:rPr lang="en-US" sz="2600" dirty="0">
                <a:solidFill>
                  <a:srgbClr val="595959"/>
                </a:solidFill>
              </a:rPr>
              <a:t> if </a:t>
            </a:r>
            <a:r>
              <a:rPr lang="el-GR" sz="2600" dirty="0">
                <a:solidFill>
                  <a:srgbClr val="595959"/>
                </a:solidFill>
              </a:rPr>
              <a:t>τ</a:t>
            </a:r>
            <a:r>
              <a:rPr lang="en-US" sz="2600" dirty="0">
                <a:solidFill>
                  <a:srgbClr val="595959"/>
                </a:solidFill>
              </a:rPr>
              <a:t> ≤ </a:t>
            </a:r>
            <a:r>
              <a:rPr lang="el-GR" sz="2600" dirty="0">
                <a:solidFill>
                  <a:srgbClr val="595959"/>
                </a:solidFill>
              </a:rPr>
              <a:t>τ</a:t>
            </a:r>
            <a:r>
              <a:rPr lang="en-US" sz="2600" baseline="-25000" dirty="0" err="1">
                <a:solidFill>
                  <a:srgbClr val="595959"/>
                </a:solidFill>
              </a:rPr>
              <a:t>c</a:t>
            </a:r>
            <a:r>
              <a:rPr lang="en-US" sz="2600" dirty="0">
                <a:solidFill>
                  <a:srgbClr val="595959"/>
                </a:solidFill>
              </a:rPr>
              <a:t> </a:t>
            </a:r>
          </a:p>
          <a:p>
            <a:pPr lvl="1"/>
            <a:r>
              <a:rPr lang="en-US" sz="2600" dirty="0">
                <a:solidFill>
                  <a:srgbClr val="595959"/>
                </a:solidFill>
              </a:rPr>
              <a:t>If </a:t>
            </a:r>
            <a:r>
              <a:rPr lang="el-GR" sz="2600" dirty="0">
                <a:solidFill>
                  <a:srgbClr val="E46C0A"/>
                </a:solidFill>
              </a:rPr>
              <a:t>τ</a:t>
            </a:r>
            <a:r>
              <a:rPr lang="en-US" sz="2600" dirty="0">
                <a:solidFill>
                  <a:srgbClr val="E46C0A"/>
                </a:solidFill>
              </a:rPr>
              <a:t> &gt; </a:t>
            </a:r>
            <a:r>
              <a:rPr lang="el-GR" sz="2600" dirty="0">
                <a:solidFill>
                  <a:srgbClr val="E46C0A"/>
                </a:solidFill>
              </a:rPr>
              <a:t>τ</a:t>
            </a:r>
            <a:r>
              <a:rPr lang="en-US" sz="2600" baseline="-25000" dirty="0" err="1">
                <a:solidFill>
                  <a:srgbClr val="E46C0A"/>
                </a:solidFill>
              </a:rPr>
              <a:t>c</a:t>
            </a:r>
            <a:r>
              <a:rPr lang="en-US" sz="2600" dirty="0">
                <a:solidFill>
                  <a:srgbClr val="E46C0A"/>
                </a:solidFill>
              </a:rPr>
              <a:t>  </a:t>
            </a:r>
            <a:r>
              <a:rPr lang="en-US" sz="2600" dirty="0">
                <a:solidFill>
                  <a:srgbClr val="595959"/>
                </a:solidFill>
              </a:rPr>
              <a:t>then we do not reject the null hypothesis that the series is </a:t>
            </a:r>
            <a:r>
              <a:rPr lang="en-US" sz="2600" dirty="0" err="1">
                <a:solidFill>
                  <a:srgbClr val="595959"/>
                </a:solidFill>
              </a:rPr>
              <a:t>nonstationary</a:t>
            </a:r>
            <a:endParaRPr lang="en-US" sz="2600" dirty="0">
              <a:solidFill>
                <a:srgbClr val="595959"/>
              </a:solidFill>
            </a:endParaRPr>
          </a:p>
          <a:p>
            <a:r>
              <a:rPr lang="en-US" sz="2600" dirty="0">
                <a:solidFill>
                  <a:srgbClr val="595959"/>
                </a:solidFill>
              </a:rPr>
              <a:t>An important extension of the Dickey–Fuller test allows for the possibility that the error term is </a:t>
            </a:r>
            <a:r>
              <a:rPr lang="en-US" sz="2600" dirty="0" err="1">
                <a:solidFill>
                  <a:srgbClr val="595959"/>
                </a:solidFill>
              </a:rPr>
              <a:t>autocorrelated</a:t>
            </a:r>
            <a:r>
              <a:rPr lang="en-US" sz="2600" dirty="0">
                <a:solidFill>
                  <a:srgbClr val="595959"/>
                </a:solidFill>
              </a:rPr>
              <a:t>. These tests are referred to as </a:t>
            </a:r>
            <a:r>
              <a:rPr lang="en-US" sz="2600" dirty="0">
                <a:solidFill>
                  <a:schemeClr val="accent6">
                    <a:lumMod val="75000"/>
                  </a:schemeClr>
                </a:solidFill>
              </a:rPr>
              <a:t>augmented Dickey–Fuller (ADF) </a:t>
            </a:r>
            <a:r>
              <a:rPr lang="en-US" sz="2600" dirty="0">
                <a:solidFill>
                  <a:srgbClr val="595959"/>
                </a:solidFill>
              </a:rPr>
              <a:t>tests.</a:t>
            </a:r>
          </a:p>
          <a:p>
            <a:pPr lvl="1"/>
            <a:r>
              <a:rPr lang="en-US" sz="2200" dirty="0">
                <a:solidFill>
                  <a:srgbClr val="595959"/>
                </a:solidFill>
              </a:rPr>
              <a:t>When </a:t>
            </a:r>
            <a:r>
              <a:rPr lang="en-US" sz="2200" i="1" dirty="0" err="1">
                <a:solidFill>
                  <a:srgbClr val="E46C0A"/>
                </a:solidFill>
                <a:latin typeface="Times New Roman"/>
                <a:cs typeface="Times New Roman"/>
              </a:rPr>
              <a:t>γ</a:t>
            </a:r>
            <a:r>
              <a:rPr lang="en-US" sz="2200" i="1" dirty="0">
                <a:solidFill>
                  <a:srgbClr val="E46C0A"/>
                </a:solidFill>
                <a:latin typeface="Times New Roman"/>
                <a:cs typeface="Times New Roman"/>
              </a:rPr>
              <a:t> = 0</a:t>
            </a:r>
            <a:r>
              <a:rPr lang="en-US" sz="2200" dirty="0">
                <a:solidFill>
                  <a:srgbClr val="595959"/>
                </a:solidFill>
              </a:rPr>
              <a:t>, in addition to saying that the series is </a:t>
            </a:r>
            <a:r>
              <a:rPr lang="en-US" sz="2200" dirty="0" err="1">
                <a:solidFill>
                  <a:srgbClr val="595959"/>
                </a:solidFill>
              </a:rPr>
              <a:t>nonstationary</a:t>
            </a:r>
            <a:r>
              <a:rPr lang="en-US" sz="2200" dirty="0">
                <a:solidFill>
                  <a:srgbClr val="595959"/>
                </a:solidFill>
              </a:rPr>
              <a:t>, we also say the series has a unit root.</a:t>
            </a:r>
          </a:p>
          <a:p>
            <a:pPr lvl="1"/>
            <a:r>
              <a:rPr lang="en-US" sz="2200" dirty="0">
                <a:solidFill>
                  <a:srgbClr val="595959"/>
                </a:solidFill>
              </a:rPr>
              <a:t>In practice, we </a:t>
            </a:r>
            <a:r>
              <a:rPr lang="en-US" sz="2200" dirty="0">
                <a:solidFill>
                  <a:srgbClr val="6F51FF"/>
                </a:solidFill>
              </a:rPr>
              <a:t>always</a:t>
            </a:r>
            <a:r>
              <a:rPr lang="en-US" sz="2200" dirty="0">
                <a:solidFill>
                  <a:srgbClr val="595959"/>
                </a:solidFill>
              </a:rPr>
              <a:t> use the augmented </a:t>
            </a:r>
            <a:r>
              <a:rPr lang="en-US" sz="2200" dirty="0">
                <a:solidFill>
                  <a:srgbClr val="6F51FF"/>
                </a:solidFill>
              </a:rPr>
              <a:t>Dickey–Fuller test.</a:t>
            </a:r>
          </a:p>
          <a:p>
            <a:endParaRPr lang="en-US" sz="2600" dirty="0">
              <a:solidFill>
                <a:srgbClr val="595959"/>
              </a:solidFill>
            </a:endParaRPr>
          </a:p>
          <a:p>
            <a:endParaRPr lang="en-US" sz="2600" dirty="0">
              <a:solidFill>
                <a:srgbClr val="595959"/>
              </a:solidFill>
            </a:endParaRPr>
          </a:p>
          <a:p>
            <a:endParaRPr lang="en-US" dirty="0">
              <a:solidFill>
                <a:srgbClr val="595959"/>
              </a:solidFill>
            </a:endParaRPr>
          </a:p>
          <a:p>
            <a:endParaRPr lang="en-US" dirty="0"/>
          </a:p>
        </p:txBody>
      </p:sp>
      <p:sp>
        <p:nvSpPr>
          <p:cNvPr id="4" name="Slide Number Placeholder 3"/>
          <p:cNvSpPr>
            <a:spLocks noGrp="1"/>
          </p:cNvSpPr>
          <p:nvPr>
            <p:ph type="sldNum" sz="quarter" idx="12"/>
          </p:nvPr>
        </p:nvSpPr>
        <p:spPr/>
        <p:txBody>
          <a:bodyPr/>
          <a:lstStyle/>
          <a:p>
            <a:fld id="{82D5DF52-2308-A948-A094-2F2952757F4D}"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4845</TotalTime>
  <Words>1214</Words>
  <Application>Microsoft Office PowerPoint</Application>
  <PresentationFormat>On-screen Show (4:3)</PresentationFormat>
  <Paragraphs>196</Paragraphs>
  <Slides>25</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2" baseType="lpstr">
      <vt:lpstr>Arial</vt:lpstr>
      <vt:lpstr>Calibri</vt:lpstr>
      <vt:lpstr>Lucida Sans Typewriter</vt:lpstr>
      <vt:lpstr>Times New Roman</vt:lpstr>
      <vt:lpstr>Wingdings</vt:lpstr>
      <vt:lpstr>Office Theme</vt:lpstr>
      <vt:lpstr>Equation</vt:lpstr>
      <vt:lpstr>Economics 187 Economic Forecasting   </vt:lpstr>
      <vt:lpstr>Spurious Regressions</vt:lpstr>
      <vt:lpstr>Spurious Regressions</vt:lpstr>
      <vt:lpstr>Spurious Regressions</vt:lpstr>
      <vt:lpstr>Unit Root Tests for Stationarity</vt:lpstr>
      <vt:lpstr>PowerPoint Presentation</vt:lpstr>
      <vt:lpstr>PowerPoint Presentation</vt:lpstr>
      <vt:lpstr>Unit Root Tests for Stationarity</vt:lpstr>
      <vt:lpstr>Unit Root Tests for Stationarity</vt:lpstr>
      <vt:lpstr>The Dickey-Fuller Testing Procedure</vt:lpstr>
      <vt:lpstr>Cointegration</vt:lpstr>
      <vt:lpstr>Cointegration</vt:lpstr>
      <vt:lpstr>Cointegration</vt:lpstr>
      <vt:lpstr>Cointegration</vt:lpstr>
      <vt:lpstr>Cointegration</vt:lpstr>
      <vt:lpstr>Cointegration</vt:lpstr>
      <vt:lpstr>Cointegration</vt:lpstr>
      <vt:lpstr>Cointegration</vt:lpstr>
      <vt:lpstr>Error Correction Equation</vt:lpstr>
      <vt:lpstr>Error Correction Equation</vt:lpstr>
      <vt:lpstr>Error Correction Equation</vt:lpstr>
      <vt:lpstr>Error Correction Equation</vt:lpstr>
      <vt:lpstr>Error Correction Equation</vt:lpstr>
      <vt:lpstr>Error Correction Equation</vt:lpstr>
      <vt:lpstr>For Next Class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RANDALL R. ROJAS</dc:creator>
  <cp:lastModifiedBy>xiang yang ng</cp:lastModifiedBy>
  <cp:revision>108</cp:revision>
  <dcterms:created xsi:type="dcterms:W3CDTF">2015-11-12T23:33:58Z</dcterms:created>
  <dcterms:modified xsi:type="dcterms:W3CDTF">2018-05-24T21:12:56Z</dcterms:modified>
</cp:coreProperties>
</file>