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310" autoAdjust="0"/>
  </p:normalViewPr>
  <p:slideViewPr>
    <p:cSldViewPr>
      <p:cViewPr varScale="1">
        <p:scale>
          <a:sx n="47" d="100"/>
          <a:sy n="47" d="100"/>
        </p:scale>
        <p:origin x="248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5C457-F226-49E9-944E-BB6CAB18E2B6}" type="datetimeFigureOut">
              <a:rPr lang="zh-TW" altLang="en-US" smtClean="0"/>
              <a:t>2021/4/21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70C3B-15DC-429F-BAF0-87EAF11FEF8B}"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因原始資料月收入為區間資料，我們取每組區間的組中點作為該區間之新值。</a:t>
            </a:r>
            <a:endParaRPr lang="en-US" altLang="zh-TW" sz="1200" dirty="0" smtClean="0">
              <a:latin typeface="微軟正黑體" pitchFamily="34" charset="-120"/>
              <a:ea typeface="微軟正黑體" pitchFamily="34" charset="-120"/>
            </a:endParaRPr>
          </a:p>
          <a:p>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與我們一開始設想的</a:t>
            </a:r>
            <a:r>
              <a:rPr lang="zh-TW" altLang="en-US" sz="1200" dirty="0" smtClean="0">
                <a:latin typeface="微軟正黑體" pitchFamily="34" charset="-120"/>
                <a:ea typeface="微軟正黑體" pitchFamily="34" charset="-120"/>
              </a:rPr>
              <a:t>相同</a:t>
            </a:r>
            <a:r>
              <a:rPr lang="zh-TW" altLang="zh-TW" sz="1200" dirty="0" smtClean="0">
                <a:latin typeface="微軟正黑體" pitchFamily="34" charset="-120"/>
                <a:ea typeface="微軟正黑體" pitchFamily="34" charset="-120"/>
              </a:rPr>
              <a:t>，即使是調整後的盒形圖也還是可以發現月收入分布是右偏</a:t>
            </a:r>
            <a:r>
              <a:rPr lang="zh-TW" altLang="zh-TW" sz="1200" dirty="0" smtClean="0">
                <a:latin typeface="微軟正黑體" pitchFamily="34" charset="-120"/>
                <a:ea typeface="微軟正黑體" pitchFamily="34" charset="-120"/>
              </a:rPr>
              <a:t>，</a:t>
            </a:r>
            <a:endParaRPr lang="en-US" altLang="zh-TW" sz="1200" dirty="0" smtClean="0">
              <a:latin typeface="微軟正黑體" pitchFamily="34" charset="-120"/>
              <a:ea typeface="微軟正黑體" pitchFamily="34" charset="-120"/>
            </a:endParaRPr>
          </a:p>
          <a:p>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12</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稍微有些差別的只有基督教跟無信仰，平均值在所有宗教平均之上，且第三四分位距除了比天主教低以外皆比其他宗教高。</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月收入隨著教育程度高而提高，但教育程度到達一定程度後對薪水影響趨漸飽和。</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19</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22</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2</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我們覺得每週工作時數對月收入並沒有顯著影響。</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23</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，再次驗證了宗教對於月收入的影響只有基督教、天主教與無信仰是顯著的，性別在不同宗教下對月收入的影響依然非常顯著</a:t>
            </a:r>
            <a:r>
              <a:rPr lang="zh-TW"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27</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但有趣的是在軍保</a:t>
            </a:r>
            <a:r>
              <a:rPr lang="en-US" altLang="zh-TW" sz="1200" dirty="0" smtClean="0">
                <a:latin typeface="微軟正黑體" pitchFamily="34" charset="-120"/>
                <a:ea typeface="微軟正黑體" pitchFamily="34" charset="-120"/>
              </a:rPr>
              <a:t>(</a:t>
            </a:r>
            <a:r>
              <a:rPr lang="zh-TW" altLang="zh-TW" sz="1200" dirty="0" smtClean="0">
                <a:latin typeface="微軟正黑體" pitchFamily="34" charset="-120"/>
                <a:ea typeface="微軟正黑體" pitchFamily="34" charset="-120"/>
              </a:rPr>
              <a:t>軍職保險</a:t>
            </a:r>
            <a:r>
              <a:rPr lang="en-US" altLang="zh-TW" sz="1200" dirty="0" smtClean="0">
                <a:latin typeface="微軟正黑體" pitchFamily="34" charset="-120"/>
                <a:ea typeface="微軟正黑體" pitchFamily="34" charset="-120"/>
              </a:rPr>
              <a:t>)</a:t>
            </a:r>
            <a:r>
              <a:rPr lang="zh-TW" altLang="zh-TW" sz="1200" dirty="0" smtClean="0">
                <a:latin typeface="微軟正黑體" pitchFamily="34" charset="-120"/>
                <a:ea typeface="微軟正黑體" pitchFamily="34" charset="-120"/>
              </a:rPr>
              <a:t>的部份女性的收入是遠高男性的，所以我們認為性別在不同社會保險下對月收入的影響依然非常顯著。</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28</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我們猜測是因為早期社會風氣還是以男性為主的社會，女性受教育的機會與工作的機會還沒有這麼多，因此造成這樣的現象。</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30</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可看出在資本市場的社會下保勞工保險的人數最多。 </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最小值：</a:t>
            </a:r>
            <a:r>
              <a:rPr lang="en-US" altLang="zh-TW" dirty="0" smtClean="0"/>
              <a:t>19</a:t>
            </a:r>
            <a:r>
              <a:rPr lang="zh-TW" altLang="en-US" dirty="0" smtClean="0"/>
              <a:t> </a:t>
            </a:r>
            <a:endParaRPr lang="en-US" altLang="zh-TW" dirty="0" smtClean="0"/>
          </a:p>
          <a:p>
            <a:r>
              <a:rPr lang="en-US" altLang="zh-TW" dirty="0" smtClean="0"/>
              <a:t>Q1:34</a:t>
            </a:r>
            <a:r>
              <a:rPr lang="zh-TW" altLang="en-US" dirty="0" smtClean="0"/>
              <a:t> </a:t>
            </a:r>
            <a:endParaRPr lang="en-US" altLang="zh-TW" dirty="0" smtClean="0"/>
          </a:p>
          <a:p>
            <a:r>
              <a:rPr lang="zh-TW" altLang="en-US" dirty="0" smtClean="0"/>
              <a:t>平均</a:t>
            </a:r>
            <a:r>
              <a:rPr lang="en-US" altLang="zh-TW" dirty="0" smtClean="0"/>
              <a:t>:48.89</a:t>
            </a:r>
            <a:r>
              <a:rPr lang="zh-TW" altLang="en-US" dirty="0" smtClean="0"/>
              <a:t> </a:t>
            </a:r>
            <a:endParaRPr lang="en-US" altLang="zh-TW" dirty="0" smtClean="0"/>
          </a:p>
          <a:p>
            <a:r>
              <a:rPr lang="zh-TW" altLang="en-US" dirty="0" smtClean="0"/>
              <a:t>中位數</a:t>
            </a:r>
            <a:r>
              <a:rPr lang="en-US" altLang="zh-TW" dirty="0" smtClean="0"/>
              <a:t>:48</a:t>
            </a:r>
            <a:r>
              <a:rPr lang="zh-TW" altLang="en-US" dirty="0" smtClean="0"/>
              <a:t> </a:t>
            </a:r>
            <a:endParaRPr lang="en-US" altLang="zh-TW" dirty="0" smtClean="0"/>
          </a:p>
          <a:p>
            <a:r>
              <a:rPr lang="en-US" altLang="zh-TW" dirty="0" smtClean="0"/>
              <a:t>Q3:62</a:t>
            </a:r>
            <a:r>
              <a:rPr lang="en-US" altLang="zh-TW" baseline="0" dirty="0" smtClean="0"/>
              <a:t> </a:t>
            </a:r>
          </a:p>
          <a:p>
            <a:r>
              <a:rPr lang="zh-TW" altLang="en-US" baseline="0" dirty="0" smtClean="0"/>
              <a:t>最大值</a:t>
            </a:r>
            <a:r>
              <a:rPr lang="en-US" altLang="zh-TW" baseline="0" dirty="0" smtClean="0"/>
              <a:t>:96</a:t>
            </a:r>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可看出此筆資料教育程度平均落在</a:t>
            </a:r>
            <a:r>
              <a:rPr lang="en-US" altLang="zh-TW" sz="1200" dirty="0" smtClean="0">
                <a:latin typeface="微軟正黑體" pitchFamily="34" charset="-120"/>
                <a:ea typeface="微軟正黑體" pitchFamily="34" charset="-120"/>
              </a:rPr>
              <a:t>12</a:t>
            </a:r>
            <a:r>
              <a:rPr lang="zh-TW" altLang="zh-TW" sz="1200" dirty="0" smtClean="0">
                <a:latin typeface="微軟正黑體" pitchFamily="34" charset="-120"/>
                <a:ea typeface="微軟正黑體" pitchFamily="34" charset="-120"/>
              </a:rPr>
              <a:t>至</a:t>
            </a:r>
            <a:r>
              <a:rPr lang="en-US" altLang="zh-TW" sz="1200" dirty="0" smtClean="0">
                <a:latin typeface="微軟正黑體" pitchFamily="34" charset="-120"/>
                <a:ea typeface="微軟正黑體" pitchFamily="34" charset="-120"/>
              </a:rPr>
              <a:t>13</a:t>
            </a:r>
            <a:r>
              <a:rPr lang="zh-TW" altLang="zh-TW" sz="1200" dirty="0" smtClean="0">
                <a:latin typeface="微軟正黑體" pitchFamily="34" charset="-120"/>
                <a:ea typeface="微軟正黑體" pitchFamily="34" charset="-120"/>
              </a:rPr>
              <a:t>之間，且資料為右偏，高學歷的人還是占少數。</a:t>
            </a:r>
            <a:endParaRPr lang="en-US" altLang="zh-TW" sz="1200" dirty="0" smtClean="0">
              <a:latin typeface="微軟正黑體" pitchFamily="34" charset="-120"/>
              <a:ea typeface="微軟正黑體" pitchFamily="34" charset="-120"/>
            </a:endParaRPr>
          </a:p>
          <a:p>
            <a:r>
              <a:rPr lang="zh-TW" altLang="en-US" dirty="0" smtClean="0"/>
              <a:t>最小值：</a:t>
            </a:r>
            <a:r>
              <a:rPr lang="en-US" altLang="zh-TW" dirty="0" smtClean="0"/>
              <a:t>6</a:t>
            </a:r>
            <a:r>
              <a:rPr lang="zh-TW" altLang="en-US" dirty="0" smtClean="0"/>
              <a:t> </a:t>
            </a:r>
            <a:endParaRPr lang="en-US" altLang="zh-TW" dirty="0" smtClean="0"/>
          </a:p>
          <a:p>
            <a:r>
              <a:rPr lang="en-US" altLang="zh-TW" dirty="0" smtClean="0"/>
              <a:t>Q1:</a:t>
            </a:r>
            <a:r>
              <a:rPr lang="zh-TW" altLang="en-US" dirty="0" smtClean="0"/>
              <a:t> </a:t>
            </a:r>
            <a:r>
              <a:rPr lang="en-US" altLang="zh-TW" dirty="0" smtClean="0"/>
              <a:t>9</a:t>
            </a:r>
          </a:p>
          <a:p>
            <a:r>
              <a:rPr lang="zh-TW" altLang="en-US" dirty="0" smtClean="0"/>
              <a:t>平均</a:t>
            </a:r>
            <a:r>
              <a:rPr lang="en-US" altLang="zh-TW" dirty="0" smtClean="0"/>
              <a:t>:</a:t>
            </a:r>
            <a:r>
              <a:rPr lang="zh-TW" altLang="en-US" dirty="0" smtClean="0"/>
              <a:t> </a:t>
            </a:r>
            <a:r>
              <a:rPr lang="en-US" altLang="zh-TW" dirty="0" smtClean="0"/>
              <a:t>12.32</a:t>
            </a:r>
          </a:p>
          <a:p>
            <a:r>
              <a:rPr lang="zh-TW" altLang="en-US" dirty="0" smtClean="0"/>
              <a:t>中位數</a:t>
            </a:r>
            <a:r>
              <a:rPr lang="en-US" altLang="zh-TW" dirty="0" smtClean="0"/>
              <a:t>:</a:t>
            </a:r>
            <a:r>
              <a:rPr lang="zh-TW" altLang="en-US" dirty="0" smtClean="0"/>
              <a:t> </a:t>
            </a:r>
            <a:r>
              <a:rPr lang="en-US" altLang="zh-TW" dirty="0" smtClean="0"/>
              <a:t>12</a:t>
            </a:r>
          </a:p>
          <a:p>
            <a:r>
              <a:rPr lang="en-US" altLang="zh-TW" dirty="0" smtClean="0"/>
              <a:t>Q3:</a:t>
            </a:r>
            <a:r>
              <a:rPr lang="zh-TW" altLang="en-US" dirty="0" smtClean="0"/>
              <a:t> </a:t>
            </a:r>
            <a:r>
              <a:rPr lang="en-US" altLang="zh-TW" dirty="0" smtClean="0"/>
              <a:t>16</a:t>
            </a:r>
            <a:endParaRPr lang="en-US" altLang="zh-TW" baseline="0" dirty="0" smtClean="0"/>
          </a:p>
          <a:p>
            <a:r>
              <a:rPr lang="zh-TW" altLang="en-US" baseline="0" dirty="0" smtClean="0"/>
              <a:t>最大值</a:t>
            </a:r>
            <a:r>
              <a:rPr lang="en-US" altLang="zh-TW" baseline="0" dirty="0" smtClean="0"/>
              <a:t>:</a:t>
            </a:r>
            <a:r>
              <a:rPr lang="zh-TW" altLang="en-US" baseline="0" dirty="0" smtClean="0"/>
              <a:t> </a:t>
            </a:r>
            <a:r>
              <a:rPr lang="en-US" altLang="zh-TW" baseline="0" dirty="0" smtClean="0"/>
              <a:t>27</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zh-TW" sz="1200" dirty="0" smtClean="0">
                <a:latin typeface="微軟正黑體" pitchFamily="34" charset="-120"/>
                <a:ea typeface="微軟正黑體" pitchFamily="34" charset="-120"/>
              </a:rPr>
              <a:t>由盒形圖可發現每週工作時數是</a:t>
            </a:r>
            <a:r>
              <a:rPr lang="zh-TW" altLang="zh-TW" sz="1200" dirty="0" smtClean="0">
                <a:latin typeface="微軟正黑體" pitchFamily="34" charset="-120"/>
                <a:ea typeface="微軟正黑體" pitchFamily="34" charset="-120"/>
              </a:rPr>
              <a:t>極端的</a:t>
            </a:r>
            <a:r>
              <a:rPr lang="zh-TW" altLang="zh-TW" sz="1200" dirty="0" smtClean="0">
                <a:latin typeface="微軟正黑體" pitchFamily="34" charset="-120"/>
                <a:ea typeface="微軟正黑體" pitchFamily="34" charset="-120"/>
              </a:rPr>
              <a:t>分布不均，離群值過多</a:t>
            </a:r>
            <a:r>
              <a:rPr lang="zh-TW" altLang="zh-TW" sz="1200" dirty="0" smtClean="0">
                <a:latin typeface="微軟正黑體" pitchFamily="34" charset="-120"/>
                <a:ea typeface="微軟正黑體" pitchFamily="34" charset="-120"/>
              </a:rPr>
              <a:t>。</a:t>
            </a:r>
            <a:endParaRPr lang="en-US" altLang="zh-TW" sz="1200" dirty="0" smtClean="0">
              <a:latin typeface="微軟正黑體" pitchFamily="34" charset="-120"/>
              <a:ea typeface="微軟正黑體" pitchFamily="34" charset="-120"/>
            </a:endParaRPr>
          </a:p>
          <a:p>
            <a:r>
              <a:rPr lang="zh-TW" altLang="en-US" dirty="0" smtClean="0"/>
              <a:t>最小值：</a:t>
            </a:r>
            <a:r>
              <a:rPr lang="en-US" altLang="zh-TW" dirty="0" smtClean="0"/>
              <a:t>12</a:t>
            </a:r>
          </a:p>
          <a:p>
            <a:r>
              <a:rPr lang="en-US" altLang="zh-TW" dirty="0" smtClean="0"/>
              <a:t>Q1:</a:t>
            </a:r>
            <a:r>
              <a:rPr lang="zh-TW" altLang="en-US" dirty="0" smtClean="0"/>
              <a:t> </a:t>
            </a:r>
            <a:r>
              <a:rPr lang="en-US" altLang="zh-TW" dirty="0" smtClean="0"/>
              <a:t>40</a:t>
            </a:r>
          </a:p>
          <a:p>
            <a:r>
              <a:rPr lang="zh-TW" altLang="en-US" dirty="0" smtClean="0"/>
              <a:t>平均</a:t>
            </a:r>
            <a:r>
              <a:rPr lang="en-US" altLang="zh-TW" dirty="0" smtClean="0"/>
              <a:t>:</a:t>
            </a:r>
            <a:r>
              <a:rPr lang="zh-TW" altLang="en-US" dirty="0" smtClean="0"/>
              <a:t> </a:t>
            </a:r>
            <a:r>
              <a:rPr lang="en-US" altLang="zh-TW" dirty="0" smtClean="0"/>
              <a:t>46.61</a:t>
            </a:r>
            <a:r>
              <a:rPr lang="zh-TW" altLang="en-US" dirty="0" smtClean="0"/>
              <a:t> </a:t>
            </a:r>
            <a:endParaRPr lang="en-US" altLang="zh-TW" dirty="0" smtClean="0"/>
          </a:p>
          <a:p>
            <a:r>
              <a:rPr lang="zh-TW" altLang="en-US" dirty="0" smtClean="0"/>
              <a:t>中位數</a:t>
            </a:r>
            <a:r>
              <a:rPr lang="en-US" altLang="zh-TW" dirty="0" smtClean="0"/>
              <a:t>:</a:t>
            </a:r>
            <a:r>
              <a:rPr lang="zh-TW" altLang="en-US" dirty="0" smtClean="0"/>
              <a:t> </a:t>
            </a:r>
            <a:r>
              <a:rPr lang="en-US" altLang="zh-TW" dirty="0" smtClean="0"/>
              <a:t>40</a:t>
            </a:r>
          </a:p>
          <a:p>
            <a:r>
              <a:rPr lang="en-US" altLang="zh-TW" dirty="0" smtClean="0"/>
              <a:t>Q3:50</a:t>
            </a:r>
            <a:endParaRPr lang="en-US" altLang="zh-TW" baseline="0" dirty="0" smtClean="0"/>
          </a:p>
          <a:p>
            <a:r>
              <a:rPr lang="zh-TW" altLang="en-US" baseline="0" dirty="0" smtClean="0"/>
              <a:t>最大值</a:t>
            </a:r>
            <a:r>
              <a:rPr lang="en-US" altLang="zh-TW" baseline="0" dirty="0" smtClean="0"/>
              <a:t>:120</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9A70C3B-15DC-429F-BAF0-87EAF11FEF8B}" type="slidenum">
              <a:rPr lang="zh-TW" altLang="en-US" smtClean="0"/>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F53983-E2A0-4D1E-8044-805831345E87}" type="slidenum">
              <a:rPr lang="zh-TW" altLang="en-US" smtClean="0"/>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F53983-E2A0-4D1E-8044-805831345E87}"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E5F53983-E2A0-4D1E-8044-805831345E87}" type="slidenum">
              <a:rPr lang="zh-TW" altLang="en-US" smtClean="0"/>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E5F53983-E2A0-4D1E-8044-805831345E87}" type="slidenum">
              <a:rPr lang="zh-TW" altLang="en-US" smtClean="0"/>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F53983-E2A0-4D1E-8044-805831345E87}" type="slidenum">
              <a:rPr lang="zh-TW" altLang="en-US" smtClean="0"/>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6F4760C2-3B37-4B32-B2F7-8BC225FEF8C9}" type="datetimeFigureOut">
              <a:rPr lang="zh-TW" altLang="en-US" smtClean="0"/>
              <a:t>2021/4/21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5F53983-E2A0-4D1E-8044-805831345E87}" type="slidenum">
              <a:rPr lang="zh-TW" altLang="en-US" smtClean="0"/>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E5F53983-E2A0-4D1E-8044-805831345E87}" type="slidenum">
              <a:rPr lang="zh-TW" altLang="en-US" smtClean="0"/>
              <a:t>‹#›</a:t>
            </a:fld>
            <a:endParaRPr lang="zh-TW" altLang="en-US"/>
          </a:p>
        </p:txBody>
      </p:sp>
      <p:sp>
        <p:nvSpPr>
          <p:cNvPr id="23" name="標題 22"/>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E5F53983-E2A0-4D1E-8044-805831345E8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5F53983-E2A0-4D1E-8044-805831345E8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5F53983-E2A0-4D1E-8044-805831345E87}" type="slidenum">
              <a:rPr lang="zh-TW" altLang="en-US" smtClean="0"/>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6F4760C2-3B37-4B32-B2F7-8BC225FEF8C9}" type="datetimeFigureOut">
              <a:rPr lang="zh-TW" altLang="en-US" smtClean="0"/>
              <a:t>2021/4/21</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E5F53983-E2A0-4D1E-8044-805831345E87}" type="slidenum">
              <a:rPr lang="zh-TW" altLang="en-US" smtClean="0"/>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6F4760C2-3B37-4B32-B2F7-8BC225FEF8C9}" type="datetimeFigureOut">
              <a:rPr lang="zh-TW" altLang="en-US" smtClean="0"/>
              <a:t>2021/4/21</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F4760C2-3B37-4B32-B2F7-8BC225FEF8C9}" type="datetimeFigureOut">
              <a:rPr lang="zh-TW" altLang="en-US" smtClean="0"/>
              <a:t>2021/4/21</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5F53983-E2A0-4D1E-8044-805831345E87}" type="slidenum">
              <a:rPr lang="zh-TW" altLang="en-US" smtClean="0"/>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sz="1800" dirty="0"/>
              <a:t>S06470214</a:t>
            </a:r>
            <a:r>
              <a:rPr lang="zh-TW" altLang="zh-TW" sz="1800" dirty="0"/>
              <a:t>吳翔宇</a:t>
            </a:r>
          </a:p>
          <a:p>
            <a:r>
              <a:rPr lang="en-US" altLang="zh-TW" sz="1800" dirty="0"/>
              <a:t>S06470228</a:t>
            </a:r>
            <a:r>
              <a:rPr lang="zh-TW" altLang="zh-TW" sz="1800" dirty="0"/>
              <a:t>鄭宇倫</a:t>
            </a:r>
          </a:p>
          <a:p>
            <a:r>
              <a:rPr lang="zh-TW" altLang="zh-TW" sz="1800" dirty="0"/>
              <a:t>呂柏勳</a:t>
            </a:r>
          </a:p>
          <a:p>
            <a:endParaRPr lang="zh-TW" altLang="en-US" dirty="0"/>
          </a:p>
        </p:txBody>
      </p:sp>
      <p:sp>
        <p:nvSpPr>
          <p:cNvPr id="2" name="標題 1"/>
          <p:cNvSpPr>
            <a:spLocks noGrp="1"/>
          </p:cNvSpPr>
          <p:nvPr>
            <p:ph type="ctrTitle"/>
          </p:nvPr>
        </p:nvSpPr>
        <p:spPr/>
        <p:txBody>
          <a:bodyPr>
            <a:normAutofit/>
          </a:bodyPr>
          <a:lstStyle/>
          <a:p>
            <a:r>
              <a:rPr lang="zh-TW" altLang="zh-TW" dirty="0"/>
              <a:t>資料</a:t>
            </a:r>
            <a:r>
              <a:rPr lang="zh-TW" altLang="zh-TW" dirty="0" smtClean="0"/>
              <a:t>視覺化</a:t>
            </a:r>
            <a:r>
              <a:rPr lang="en-US" altLang="zh-TW" dirty="0" smtClean="0"/>
              <a:t>-</a:t>
            </a:r>
            <a:br>
              <a:rPr lang="en-US" altLang="zh-TW" dirty="0" smtClean="0"/>
            </a:br>
            <a:r>
              <a:rPr lang="zh-TW" altLang="zh-TW" sz="1600" dirty="0" smtClean="0"/>
              <a:t>「台灣社會變遷基本調查計畫</a:t>
            </a:r>
            <a:r>
              <a:rPr lang="en-US" altLang="zh-TW" sz="1600" dirty="0" smtClean="0"/>
              <a:t>2019</a:t>
            </a:r>
            <a:r>
              <a:rPr lang="zh-TW" altLang="zh-TW" sz="1600" dirty="0" smtClean="0"/>
              <a:t>第七期第五次</a:t>
            </a:r>
            <a:r>
              <a:rPr lang="en-US" altLang="zh-TW" sz="1600" dirty="0" smtClean="0"/>
              <a:t>:</a:t>
            </a:r>
            <a:r>
              <a:rPr lang="zh-TW" altLang="zh-TW" sz="1600" dirty="0" smtClean="0"/>
              <a:t>社會不平等組</a:t>
            </a:r>
            <a:r>
              <a:rPr lang="en-US" altLang="zh-TW" sz="1600" dirty="0" smtClean="0"/>
              <a:t>(</a:t>
            </a:r>
            <a:r>
              <a:rPr lang="zh-TW" altLang="zh-TW" sz="1600" dirty="0" smtClean="0"/>
              <a:t>登陸號</a:t>
            </a:r>
            <a:r>
              <a:rPr lang="en-US" altLang="zh-TW" sz="1600" dirty="0" smtClean="0"/>
              <a:t>:C00351_1)</a:t>
            </a:r>
            <a:r>
              <a:rPr lang="zh-TW" altLang="zh-TW" sz="1600" dirty="0" smtClean="0"/>
              <a:t>」</a:t>
            </a:r>
            <a:endParaRPr lang="zh-TW"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七</a:t>
            </a:r>
            <a:r>
              <a:rPr lang="en-US" altLang="zh-TW" dirty="0" smtClean="0">
                <a:latin typeface="微軟正黑體" pitchFamily="34" charset="-120"/>
                <a:ea typeface="微軟正黑體" pitchFamily="34" charset="-120"/>
              </a:rPr>
              <a:t>) F4</a:t>
            </a:r>
            <a:r>
              <a:rPr lang="zh-TW" altLang="zh-TW" dirty="0" smtClean="0">
                <a:latin typeface="微軟正黑體" pitchFamily="34" charset="-120"/>
                <a:ea typeface="微軟正黑體" pitchFamily="34" charset="-120"/>
              </a:rPr>
              <a:t>月收入</a:t>
            </a:r>
          </a:p>
          <a:p>
            <a:pPr>
              <a:buNone/>
            </a:pPr>
            <a:r>
              <a:rPr lang="zh-TW" altLang="zh-TW" sz="2000" dirty="0" smtClean="0">
                <a:latin typeface="微軟正黑體" pitchFamily="34" charset="-120"/>
                <a:ea typeface="微軟正黑體" pitchFamily="34" charset="-120"/>
              </a:rPr>
              <a:t>下圖為</a:t>
            </a: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筆樣本調整後的月收入分布。從盒形圖可發現月收入在分布的右邊有較多離群值，大部分人的</a:t>
            </a:r>
            <a:r>
              <a:rPr lang="zh-TW" altLang="en-US" sz="2000" dirty="0" smtClean="0">
                <a:latin typeface="微軟正黑體" pitchFamily="34" charset="-120"/>
                <a:ea typeface="微軟正黑體" pitchFamily="34" charset="-120"/>
              </a:rPr>
              <a:t>月收入落在圖形的左側。</a:t>
            </a:r>
            <a:endParaRPr lang="zh-TW" altLang="zh-TW" sz="2000" dirty="0" smtClean="0">
              <a:latin typeface="微軟正黑體" pitchFamily="34" charset="-120"/>
              <a:ea typeface="微軟正黑體" pitchFamily="34" charset="-120"/>
            </a:endParaRPr>
          </a:p>
          <a:p>
            <a:pPr>
              <a:buNone/>
            </a:pPr>
            <a:endParaRPr lang="zh-TW" altLang="en-US" dirty="0"/>
          </a:p>
        </p:txBody>
      </p:sp>
      <p:pic>
        <p:nvPicPr>
          <p:cNvPr id="4" name="圖片 3" descr="C:\R\資料視覺化\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604" y="2714620"/>
            <a:ext cx="5929354" cy="35719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pic>
        <p:nvPicPr>
          <p:cNvPr id="4" name="內容版面配置區 3" descr="C:\R\資料視覺化\月收入盒形圖.png"/>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214282" y="2143116"/>
            <a:ext cx="4214842" cy="3214710"/>
          </a:xfrm>
          <a:prstGeom prst="rect">
            <a:avLst/>
          </a:prstGeom>
          <a:noFill/>
          <a:ln>
            <a:noFill/>
          </a:ln>
        </p:spPr>
      </p:pic>
      <p:pic>
        <p:nvPicPr>
          <p:cNvPr id="5" name="圖片 4" descr="C:\R\資料視覺化\月收入盒形圖(調整後).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9124" y="2143116"/>
            <a:ext cx="4500594" cy="3214710"/>
          </a:xfrm>
          <a:prstGeom prst="rect">
            <a:avLst/>
          </a:prstGeom>
          <a:noFill/>
          <a:ln>
            <a:noFill/>
          </a:ln>
        </p:spPr>
      </p:pic>
      <p:sp>
        <p:nvSpPr>
          <p:cNvPr id="6" name="文字方塊 5"/>
          <p:cNvSpPr txBox="1"/>
          <p:nvPr/>
        </p:nvSpPr>
        <p:spPr>
          <a:xfrm>
            <a:off x="214282" y="1714488"/>
            <a:ext cx="2435282" cy="369332"/>
          </a:xfrm>
          <a:prstGeom prst="rect">
            <a:avLst/>
          </a:prstGeom>
          <a:noFill/>
        </p:spPr>
        <p:txBody>
          <a:bodyPr wrap="none" rtlCol="0">
            <a:spAutoFit/>
          </a:bodyPr>
          <a:lstStyle/>
          <a:p>
            <a:r>
              <a:rPr lang="zh-TW" altLang="en-US" dirty="0" smtClean="0">
                <a:latin typeface="微軟正黑體" pitchFamily="34" charset="-120"/>
                <a:ea typeface="微軟正黑體" pitchFamily="34" charset="-120"/>
              </a:rPr>
              <a:t>月收入盒形圖</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調整前</a:t>
            </a: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
        <p:nvSpPr>
          <p:cNvPr id="7" name="文字方塊 6"/>
          <p:cNvSpPr txBox="1"/>
          <p:nvPr/>
        </p:nvSpPr>
        <p:spPr>
          <a:xfrm>
            <a:off x="4429124" y="1714488"/>
            <a:ext cx="2435282" cy="369332"/>
          </a:xfrm>
          <a:prstGeom prst="rect">
            <a:avLst/>
          </a:prstGeom>
          <a:noFill/>
        </p:spPr>
        <p:txBody>
          <a:bodyPr wrap="none" rtlCol="0">
            <a:spAutoFit/>
          </a:bodyPr>
          <a:lstStyle/>
          <a:p>
            <a:r>
              <a:rPr lang="zh-TW" altLang="en-US" dirty="0" smtClean="0">
                <a:latin typeface="微軟正黑體" pitchFamily="34" charset="-120"/>
                <a:ea typeface="微軟正黑體" pitchFamily="34" charset="-120"/>
              </a:rPr>
              <a:t>月收入盒形圖</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調整後</a:t>
            </a: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en-US" altLang="zh-TW" dirty="0" smtClean="0">
                <a:latin typeface="微軟正黑體" pitchFamily="34" charset="-120"/>
                <a:ea typeface="微軟正黑體" pitchFamily="34" charset="-120"/>
              </a:rPr>
              <a:t>(</a:t>
            </a:r>
            <a:r>
              <a:rPr lang="zh-TW" altLang="zh-TW" dirty="0" smtClean="0">
                <a:latin typeface="微軟正黑體" pitchFamily="34" charset="-120"/>
                <a:ea typeface="微軟正黑體" pitchFamily="34" charset="-120"/>
              </a:rPr>
              <a:t>單變量</a:t>
            </a:r>
            <a:r>
              <a:rPr lang="en-US" altLang="zh-TW" dirty="0" smtClean="0">
                <a:latin typeface="微軟正黑體" pitchFamily="34" charset="-120"/>
                <a:ea typeface="微軟正黑體" pitchFamily="34" charset="-120"/>
              </a:rPr>
              <a:t>)</a:t>
            </a:r>
            <a:r>
              <a:rPr lang="zh-TW" altLang="zh-TW" dirty="0" smtClean="0">
                <a:latin typeface="微軟正黑體" pitchFamily="34" charset="-120"/>
                <a:ea typeface="微軟正黑體" pitchFamily="34" charset="-120"/>
              </a:rPr>
              <a:t>對月收入之影響</a:t>
            </a:r>
            <a:endParaRPr lang="zh-TW" altLang="en-US" dirty="0">
              <a:latin typeface="微軟正黑體" pitchFamily="34" charset="-120"/>
              <a:ea typeface="微軟正黑體" pitchFamily="34" charset="-120"/>
            </a:endParaRPr>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1.</a:t>
            </a:r>
            <a:r>
              <a:rPr lang="zh-TW" altLang="zh-TW" dirty="0" smtClean="0">
                <a:latin typeface="微軟正黑體" pitchFamily="34" charset="-120"/>
                <a:ea typeface="微軟正黑體" pitchFamily="34" charset="-120"/>
              </a:rPr>
              <a:t>性別對月收入的影響</a:t>
            </a:r>
          </a:p>
          <a:p>
            <a:pPr lvl="0"/>
            <a:r>
              <a:rPr lang="en-US" altLang="zh-TW" dirty="0" smtClean="0">
                <a:latin typeface="微軟正黑體" pitchFamily="34" charset="-120"/>
                <a:ea typeface="微軟正黑體" pitchFamily="34" charset="-120"/>
              </a:rPr>
              <a:t>2.</a:t>
            </a:r>
            <a:r>
              <a:rPr lang="zh-TW" altLang="zh-TW" dirty="0" smtClean="0">
                <a:latin typeface="微軟正黑體" pitchFamily="34" charset="-120"/>
                <a:ea typeface="微軟正黑體" pitchFamily="34" charset="-120"/>
              </a:rPr>
              <a:t>宗教對月收入的影響</a:t>
            </a:r>
          </a:p>
          <a:p>
            <a:r>
              <a:rPr lang="en-US" altLang="zh-TW" dirty="0" smtClean="0">
                <a:latin typeface="微軟正黑體" pitchFamily="34" charset="-120"/>
                <a:ea typeface="微軟正黑體" pitchFamily="34" charset="-120"/>
              </a:rPr>
              <a:t>3.</a:t>
            </a:r>
            <a:r>
              <a:rPr lang="zh-TW" altLang="zh-TW" dirty="0" smtClean="0">
                <a:latin typeface="微軟正黑體" pitchFamily="34" charset="-120"/>
                <a:ea typeface="微軟正黑體" pitchFamily="34" charset="-120"/>
              </a:rPr>
              <a:t>身分職業的社會保險對月收入的影響</a:t>
            </a:r>
            <a:endParaRPr lang="en-US" altLang="zh-TW" dirty="0" smtClean="0">
              <a:latin typeface="微軟正黑體" pitchFamily="34" charset="-120"/>
              <a:ea typeface="微軟正黑體" pitchFamily="34" charset="-120"/>
            </a:endParaRPr>
          </a:p>
          <a:p>
            <a:pPr lvl="0"/>
            <a:r>
              <a:rPr lang="en-US" altLang="zh-TW" dirty="0" smtClean="0">
                <a:latin typeface="微軟正黑體" pitchFamily="34" charset="-120"/>
                <a:ea typeface="微軟正黑體" pitchFamily="34" charset="-120"/>
              </a:rPr>
              <a:t>4.</a:t>
            </a:r>
            <a:r>
              <a:rPr lang="zh-TW" altLang="zh-TW" dirty="0" smtClean="0">
                <a:latin typeface="微軟正黑體" pitchFamily="34" charset="-120"/>
                <a:ea typeface="微軟正黑體" pitchFamily="34" charset="-120"/>
              </a:rPr>
              <a:t>教育程度對月收入的影響</a:t>
            </a:r>
          </a:p>
          <a:p>
            <a:pPr lvl="0"/>
            <a:r>
              <a:rPr lang="en-US" altLang="zh-TW" dirty="0" smtClean="0">
                <a:latin typeface="微軟正黑體" pitchFamily="34" charset="-120"/>
                <a:ea typeface="微軟正黑體" pitchFamily="34" charset="-120"/>
              </a:rPr>
              <a:t>5.</a:t>
            </a:r>
            <a:r>
              <a:rPr lang="zh-TW" altLang="zh-TW" dirty="0" smtClean="0">
                <a:latin typeface="微軟正黑體" pitchFamily="34" charset="-120"/>
                <a:ea typeface="微軟正黑體" pitchFamily="34" charset="-120"/>
              </a:rPr>
              <a:t>年齡對月收入的影響</a:t>
            </a:r>
          </a:p>
          <a:p>
            <a:pPr lvl="0"/>
            <a:r>
              <a:rPr lang="en-US" altLang="zh-TW" dirty="0" smtClean="0">
                <a:latin typeface="微軟正黑體" pitchFamily="34" charset="-120"/>
                <a:ea typeface="微軟正黑體" pitchFamily="34" charset="-120"/>
              </a:rPr>
              <a:t>6.</a:t>
            </a:r>
            <a:r>
              <a:rPr lang="zh-TW" altLang="zh-TW" dirty="0" smtClean="0">
                <a:latin typeface="微軟正黑體" pitchFamily="34" charset="-120"/>
                <a:ea typeface="微軟正黑體" pitchFamily="34" charset="-120"/>
              </a:rPr>
              <a:t>每週工作時數對月收入的影響</a:t>
            </a:r>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dirty="0" smtClean="0">
                <a:latin typeface="微軟正黑體" pitchFamily="34" charset="-120"/>
                <a:ea typeface="微軟正黑體" pitchFamily="34" charset="-120"/>
              </a:rPr>
              <a:t>資料分析</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一</a:t>
            </a:r>
            <a:r>
              <a:rPr lang="en-US" altLang="zh-TW" dirty="0" smtClean="0">
                <a:latin typeface="微軟正黑體" pitchFamily="34" charset="-120"/>
                <a:ea typeface="微軟正黑體" pitchFamily="34" charset="-120"/>
              </a:rPr>
              <a:t>)</a:t>
            </a:r>
            <a:r>
              <a:rPr lang="zh-TW" altLang="zh-TW" dirty="0" smtClean="0">
                <a:latin typeface="微軟正黑體" pitchFamily="34" charset="-120"/>
                <a:ea typeface="微軟正黑體" pitchFamily="34" charset="-120"/>
              </a:rPr>
              <a:t>性別對月收入的影響</a:t>
            </a:r>
            <a:endParaRPr lang="zh-TW" altLang="en-US" dirty="0">
              <a:latin typeface="微軟正黑體" pitchFamily="34" charset="-120"/>
              <a:ea typeface="微軟正黑體" pitchFamily="34" charset="-120"/>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從下圖可看出男女性別在整體月收入是有差別的，男性整體平均高於女性。</a:t>
            </a:r>
          </a:p>
          <a:p>
            <a:pPr lvl="0">
              <a:buNone/>
            </a:pPr>
            <a:endParaRPr lang="zh-TW" altLang="zh-TW" dirty="0" smtClean="0">
              <a:latin typeface="微軟正黑體" pitchFamily="34" charset="-120"/>
              <a:ea typeface="微軟正黑體" pitchFamily="34" charset="-120"/>
            </a:endParaRPr>
          </a:p>
          <a:p>
            <a:endParaRPr lang="zh-TW" altLang="en-US" dirty="0"/>
          </a:p>
        </p:txBody>
      </p:sp>
      <p:pic>
        <p:nvPicPr>
          <p:cNvPr id="4" name="圖片 3" descr="C:\R\資料視覺化\性別&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918" y="2357430"/>
            <a:ext cx="5286412" cy="35004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mj-ea"/>
              </a:rPr>
              <a:t>資料分析</a:t>
            </a:r>
            <a:r>
              <a:rPr lang="en-US" altLang="zh-TW" dirty="0" smtClean="0">
                <a:latin typeface="+mj-ea"/>
              </a:rPr>
              <a:t>(</a:t>
            </a:r>
            <a:r>
              <a:rPr lang="zh-TW" altLang="en-US" dirty="0" smtClean="0">
                <a:latin typeface="+mj-ea"/>
              </a:rPr>
              <a:t>一</a:t>
            </a:r>
            <a:r>
              <a:rPr lang="en-US" altLang="zh-TW" dirty="0" smtClean="0">
                <a:latin typeface="+mj-ea"/>
              </a:rPr>
              <a:t>)</a:t>
            </a:r>
            <a:r>
              <a:rPr lang="zh-TW" altLang="zh-TW" dirty="0" smtClean="0">
                <a:latin typeface="+mj-ea"/>
              </a:rPr>
              <a:t>性別對月收入的影響</a:t>
            </a:r>
            <a:endParaRPr lang="zh-TW" altLang="en-US"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我們將性別加入模型中，結果顯示性別對月收入的影顯有</a:t>
            </a:r>
            <a:r>
              <a:rPr lang="zh-TW" altLang="zh-TW" sz="2000" dirty="0" smtClean="0">
                <a:solidFill>
                  <a:srgbClr val="FF0000"/>
                </a:solidFill>
                <a:latin typeface="微軟正黑體" pitchFamily="34" charset="-120"/>
                <a:ea typeface="微軟正黑體" pitchFamily="34" charset="-120"/>
              </a:rPr>
              <a:t>非常顯著</a:t>
            </a:r>
            <a:r>
              <a:rPr lang="zh-TW" altLang="en-US" sz="2000" dirty="0" smtClean="0">
                <a:latin typeface="微軟正黑體" pitchFamily="34" charset="-120"/>
                <a:ea typeface="微軟正黑體" pitchFamily="34" charset="-120"/>
              </a:rPr>
              <a:t>的</a:t>
            </a:r>
            <a:r>
              <a:rPr lang="zh-TW" altLang="zh-TW" sz="2000" dirty="0" smtClean="0">
                <a:latin typeface="微軟正黑體" pitchFamily="34" charset="-120"/>
                <a:ea typeface="微軟正黑體" pitchFamily="34" charset="-120"/>
              </a:rPr>
              <a:t>差異，且男性月收入較女性高。</a:t>
            </a:r>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142976" y="2928934"/>
            <a:ext cx="6715172" cy="9286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dirty="0" smtClean="0">
                <a:latin typeface="+mj-ea"/>
              </a:rPr>
              <a:t>資料分析</a:t>
            </a:r>
            <a:r>
              <a:rPr lang="en-US" altLang="zh-TW" dirty="0" smtClean="0">
                <a:latin typeface="+mj-ea"/>
              </a:rPr>
              <a:t>(</a:t>
            </a:r>
            <a:r>
              <a:rPr lang="zh-TW" altLang="en-US" dirty="0" smtClean="0">
                <a:latin typeface="+mj-ea"/>
              </a:rPr>
              <a:t>二</a:t>
            </a:r>
            <a:r>
              <a:rPr lang="en-US" altLang="zh-TW" dirty="0" smtClean="0">
                <a:latin typeface="+mj-ea"/>
              </a:rPr>
              <a:t>)</a:t>
            </a:r>
            <a:r>
              <a:rPr lang="zh-TW" altLang="zh-TW" dirty="0" smtClean="0">
                <a:latin typeface="+mj-ea"/>
              </a:rPr>
              <a:t>宗教對月收入的影響</a:t>
            </a:r>
            <a:endParaRPr lang="zh-TW" altLang="en-US"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從下圖可看出每種宗教的月收入平均值差異並不太大</a:t>
            </a:r>
          </a:p>
          <a:p>
            <a:pPr>
              <a:buNone/>
            </a:pPr>
            <a:endParaRPr lang="zh-TW" altLang="en-US" dirty="0"/>
          </a:p>
        </p:txBody>
      </p:sp>
      <p:pic>
        <p:nvPicPr>
          <p:cNvPr id="4" name="圖片 3" descr="C:\R\資料視覺化\宗教&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38" y="2285992"/>
            <a:ext cx="7286676" cy="39290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mj-ea"/>
              </a:rPr>
              <a:t>資料分析</a:t>
            </a:r>
            <a:r>
              <a:rPr lang="en-US" altLang="zh-TW" dirty="0" smtClean="0">
                <a:latin typeface="+mj-ea"/>
              </a:rPr>
              <a:t>(</a:t>
            </a:r>
            <a:r>
              <a:rPr lang="zh-TW" altLang="en-US" dirty="0" smtClean="0">
                <a:latin typeface="+mj-ea"/>
              </a:rPr>
              <a:t>二</a:t>
            </a:r>
            <a:r>
              <a:rPr lang="en-US" altLang="zh-TW" dirty="0" smtClean="0">
                <a:latin typeface="+mj-ea"/>
              </a:rPr>
              <a:t>)</a:t>
            </a:r>
            <a:r>
              <a:rPr lang="zh-TW" altLang="zh-TW" dirty="0" smtClean="0">
                <a:latin typeface="+mj-ea"/>
              </a:rPr>
              <a:t>宗教對月收入的影響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我們將宗教加入模型中，結果顯示月收入與宗教信仰並沒有太大的關係，但不同的是除了基督教與無信仰顯著，天主教也是顯著的。</a:t>
            </a:r>
          </a:p>
          <a:p>
            <a:pPr>
              <a:buNone/>
            </a:pPr>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142976" y="2928934"/>
            <a:ext cx="6715172" cy="27860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lvl="0"/>
            <a:r>
              <a:rPr lang="zh-TW" altLang="zh-TW" dirty="0" smtClean="0">
                <a:latin typeface="+mj-ea"/>
              </a:rPr>
              <a:t>資料分析</a:t>
            </a:r>
            <a:r>
              <a:rPr lang="en-US" altLang="zh-TW" dirty="0" smtClean="0">
                <a:latin typeface="+mj-ea"/>
              </a:rPr>
              <a:t>(</a:t>
            </a:r>
            <a:r>
              <a:rPr lang="zh-TW" altLang="en-US" dirty="0" smtClean="0">
                <a:latin typeface="+mj-ea"/>
              </a:rPr>
              <a:t>三</a:t>
            </a:r>
            <a:r>
              <a:rPr lang="en-US" altLang="zh-TW" dirty="0" smtClean="0">
                <a:latin typeface="+mj-ea"/>
              </a:rPr>
              <a:t>)</a:t>
            </a:r>
            <a:r>
              <a:rPr lang="zh-TW" altLang="zh-TW" dirty="0" smtClean="0">
                <a:latin typeface="+mj-ea"/>
              </a:rPr>
              <a:t>身分職業的社會保險對月收入的影響</a:t>
            </a:r>
            <a:endParaRPr lang="zh-TW" altLang="en-US"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從下圖可看出不同職業身分的社會保險對月收入有顯著影響，私立教職最高，農保的平均收入最低。</a:t>
            </a:r>
          </a:p>
          <a:p>
            <a:pPr>
              <a:buNone/>
            </a:pPr>
            <a:endParaRPr lang="zh-TW" altLang="en-US" dirty="0"/>
          </a:p>
        </p:txBody>
      </p:sp>
      <p:pic>
        <p:nvPicPr>
          <p:cNvPr id="4" name="圖片 3" descr="C:\R\資料視覺化\社會保險&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76" y="2571744"/>
            <a:ext cx="7000924" cy="37862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smtClean="0">
                <a:latin typeface="+mj-ea"/>
              </a:rPr>
              <a:t>資料分析</a:t>
            </a:r>
            <a:r>
              <a:rPr lang="en-US" altLang="zh-TW" dirty="0" smtClean="0">
                <a:latin typeface="+mj-ea"/>
              </a:rPr>
              <a:t>(</a:t>
            </a:r>
            <a:r>
              <a:rPr lang="zh-TW" altLang="en-US" dirty="0" smtClean="0">
                <a:latin typeface="+mj-ea"/>
              </a:rPr>
              <a:t>三</a:t>
            </a:r>
            <a:r>
              <a:rPr lang="en-US" altLang="zh-TW" dirty="0" smtClean="0">
                <a:latin typeface="+mj-ea"/>
              </a:rPr>
              <a:t>)</a:t>
            </a:r>
            <a:r>
              <a:rPr lang="zh-TW" altLang="zh-TW" dirty="0" smtClean="0">
                <a:latin typeface="+mj-ea"/>
              </a:rPr>
              <a:t>身分職業的社會保險對月收入的影響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我們將身分職業的社會保險加入模型中，結果驗證了我們的想法，「國保、勞保、無保險、農保」結果顯著，表示較公職月收入低，私立教職與公職月收入無顯著差異。</a:t>
            </a:r>
          </a:p>
          <a:p>
            <a:pPr>
              <a:buNone/>
            </a:pPr>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000100" y="3000372"/>
            <a:ext cx="7143800" cy="2857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dirty="0" smtClean="0">
                <a:latin typeface="+mj-ea"/>
              </a:rPr>
              <a:t>資料分析</a:t>
            </a:r>
            <a:r>
              <a:rPr lang="en-US" altLang="zh-TW" dirty="0" smtClean="0">
                <a:latin typeface="+mj-ea"/>
              </a:rPr>
              <a:t>(</a:t>
            </a:r>
            <a:r>
              <a:rPr lang="zh-TW" altLang="en-US" dirty="0" smtClean="0">
                <a:latin typeface="+mj-ea"/>
              </a:rPr>
              <a:t>四</a:t>
            </a:r>
            <a:r>
              <a:rPr lang="en-US" altLang="zh-TW" dirty="0" smtClean="0">
                <a:latin typeface="+mj-ea"/>
              </a:rPr>
              <a:t>)</a:t>
            </a:r>
            <a:r>
              <a:rPr lang="zh-TW" altLang="zh-TW" dirty="0" smtClean="0">
                <a:latin typeface="+mj-ea"/>
              </a:rPr>
              <a:t>教育程度對月收入的影響</a:t>
            </a:r>
            <a:endParaRPr lang="zh-TW" altLang="en-US"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從下圖可看出教育程度對月收入呈現正相關</a:t>
            </a:r>
          </a:p>
          <a:p>
            <a:endParaRPr lang="zh-TW" altLang="en-US" dirty="0"/>
          </a:p>
        </p:txBody>
      </p:sp>
      <p:pic>
        <p:nvPicPr>
          <p:cNvPr id="4" name="圖片 3" descr="C:\R\資料視覺化\教育程度&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76" y="2357430"/>
            <a:ext cx="6858048" cy="37862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smtClean="0">
                <a:latin typeface="+mj-ea"/>
              </a:rPr>
              <a:t>研究動機</a:t>
            </a:r>
            <a:endParaRPr lang="zh-TW" altLang="en-US" dirty="0">
              <a:latin typeface="+mj-ea"/>
            </a:endParaRPr>
          </a:p>
        </p:txBody>
      </p:sp>
      <p:sp>
        <p:nvSpPr>
          <p:cNvPr id="3" name="內容版面配置區 2"/>
          <p:cNvSpPr>
            <a:spLocks noGrp="1"/>
          </p:cNvSpPr>
          <p:nvPr>
            <p:ph sz="quarter" idx="1"/>
          </p:nvPr>
        </p:nvSpPr>
        <p:spPr/>
        <p:txBody>
          <a:bodyPr/>
          <a:lstStyle/>
          <a:p>
            <a:r>
              <a:rPr lang="zh-TW" altLang="zh-TW" sz="2000" dirty="0" smtClean="0">
                <a:latin typeface="微軟正黑體" pitchFamily="34" charset="-120"/>
                <a:ea typeface="微軟正黑體" pitchFamily="34" charset="-120"/>
              </a:rPr>
              <a:t>在資本主義的社會結構下所得分配不均是眾所皆知的事實，我們希望知道有哪些因子會影響到所得。因此本次我們以</a:t>
            </a:r>
            <a:r>
              <a:rPr lang="zh-TW" altLang="en-US" sz="2000" dirty="0" smtClean="0">
                <a:latin typeface="微軟正黑體" pitchFamily="34" charset="-120"/>
                <a:ea typeface="微軟正黑體" pitchFamily="34" charset="-120"/>
              </a:rPr>
              <a:t>：</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性別</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宗教信仰</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3.</a:t>
            </a:r>
            <a:r>
              <a:rPr lang="zh-TW" altLang="zh-TW" sz="2000" dirty="0" smtClean="0">
                <a:latin typeface="微軟正黑體" pitchFamily="34" charset="-120"/>
                <a:ea typeface="微軟正黑體" pitchFamily="34" charset="-120"/>
              </a:rPr>
              <a:t>職業身分的社會保險</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4.</a:t>
            </a:r>
            <a:r>
              <a:rPr lang="zh-TW" altLang="zh-TW" sz="2000" dirty="0" smtClean="0">
                <a:latin typeface="微軟正黑體" pitchFamily="34" charset="-120"/>
                <a:ea typeface="微軟正黑體" pitchFamily="34" charset="-120"/>
              </a:rPr>
              <a:t>年齡</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5.</a:t>
            </a:r>
            <a:r>
              <a:rPr lang="zh-TW" altLang="zh-TW" sz="2000" dirty="0" smtClean="0">
                <a:latin typeface="微軟正黑體" pitchFamily="34" charset="-120"/>
                <a:ea typeface="微軟正黑體" pitchFamily="34" charset="-120"/>
              </a:rPr>
              <a:t>教育程度</a:t>
            </a:r>
            <a:endParaRPr lang="en-US" altLang="zh-TW" sz="2000"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6.</a:t>
            </a:r>
            <a:r>
              <a:rPr lang="zh-TW" altLang="zh-TW" sz="2000" dirty="0" smtClean="0">
                <a:latin typeface="微軟正黑體" pitchFamily="34" charset="-120"/>
                <a:ea typeface="微軟正黑體" pitchFamily="34" charset="-120"/>
              </a:rPr>
              <a:t>每週工作時數</a:t>
            </a:r>
            <a:endParaRPr lang="en-US" altLang="zh-TW" sz="2000" dirty="0" smtClean="0">
              <a:latin typeface="微軟正黑體" pitchFamily="34" charset="-120"/>
              <a:ea typeface="微軟正黑體" pitchFamily="34" charset="-120"/>
            </a:endParaRPr>
          </a:p>
          <a:p>
            <a:pPr>
              <a:buNone/>
            </a:pPr>
            <a:endParaRPr lang="en-US" altLang="zh-TW" sz="2000" dirty="0" smtClean="0">
              <a:latin typeface="微軟正黑體" pitchFamily="34" charset="-120"/>
              <a:ea typeface="微軟正黑體" pitchFamily="34" charset="-120"/>
            </a:endParaRPr>
          </a:p>
          <a:p>
            <a:pPr>
              <a:buNone/>
            </a:pPr>
            <a:r>
              <a:rPr lang="zh-TW" altLang="zh-TW" sz="2000" dirty="0" smtClean="0">
                <a:latin typeface="微軟正黑體" pitchFamily="34" charset="-120"/>
                <a:ea typeface="微軟正黑體" pitchFamily="34" charset="-120"/>
              </a:rPr>
              <a:t>作為分析［月收入</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稅前</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］的變數</a:t>
            </a:r>
            <a:r>
              <a:rPr lang="zh-TW" altLang="en-US" sz="2000" dirty="0" smtClean="0">
                <a:latin typeface="微軟正黑體" pitchFamily="34" charset="-120"/>
                <a:ea typeface="微軟正黑體" pitchFamily="34" charset="-120"/>
              </a:rPr>
              <a:t>，欲得知這些變數對所得的影響，亦或是所得較高者是否具備何種身分或是特質</a:t>
            </a:r>
            <a:r>
              <a:rPr lang="zh-TW" altLang="zh-TW" sz="2000" dirty="0" smtClean="0">
                <a:latin typeface="微軟正黑體" pitchFamily="34" charset="-120"/>
                <a:ea typeface="微軟正黑體" pitchFamily="34" charset="-120"/>
              </a:rPr>
              <a:t>。</a:t>
            </a:r>
            <a:endParaRPr lang="en-US" altLang="zh-TW" sz="2000" dirty="0" smtClean="0">
              <a:latin typeface="微軟正黑體" pitchFamily="34" charset="-120"/>
              <a:ea typeface="微軟正黑體" pitchFamily="34" charset="-120"/>
            </a:endParaRPr>
          </a:p>
          <a:p>
            <a:endParaRPr lang="zh-TW" altLang="zh-TW" sz="2000" dirty="0" smtClean="0">
              <a:latin typeface="微軟正黑體" pitchFamily="34" charset="-120"/>
              <a:ea typeface="微軟正黑體" pitchFamily="34" charset="-120"/>
            </a:endParaRPr>
          </a:p>
          <a:p>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mj-ea"/>
              </a:rPr>
              <a:t>資料分析</a:t>
            </a:r>
            <a:r>
              <a:rPr lang="en-US" altLang="zh-TW" dirty="0" smtClean="0">
                <a:latin typeface="+mj-ea"/>
              </a:rPr>
              <a:t>(</a:t>
            </a:r>
            <a:r>
              <a:rPr lang="zh-TW" altLang="en-US" dirty="0" smtClean="0">
                <a:latin typeface="+mj-ea"/>
              </a:rPr>
              <a:t>四</a:t>
            </a:r>
            <a:r>
              <a:rPr lang="en-US" altLang="zh-TW" dirty="0" smtClean="0">
                <a:latin typeface="+mj-ea"/>
              </a:rPr>
              <a:t>)</a:t>
            </a:r>
            <a:r>
              <a:rPr lang="zh-TW" altLang="zh-TW" dirty="0" smtClean="0">
                <a:latin typeface="+mj-ea"/>
              </a:rPr>
              <a:t>教育程度對月收入的影響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迴歸模型分析</a:t>
            </a:r>
            <a:endParaRPr lang="en-US" altLang="zh-TW" sz="2000" dirty="0" smtClean="0">
              <a:latin typeface="微軟正黑體" pitchFamily="34" charset="-120"/>
              <a:ea typeface="微軟正黑體" pitchFamily="34" charset="-120"/>
            </a:endParaRPr>
          </a:p>
          <a:p>
            <a:pPr>
              <a:buNone/>
            </a:pPr>
            <a:r>
              <a:rPr lang="zh-TW" altLang="zh-TW" sz="2000" dirty="0" smtClean="0">
                <a:latin typeface="微軟正黑體" pitchFamily="34" charset="-120"/>
                <a:ea typeface="微軟正黑體" pitchFamily="34" charset="-120"/>
              </a:rPr>
              <a:t>我們將教育程度加入模型中，</a:t>
            </a:r>
            <a:r>
              <a:rPr lang="zh-TW" altLang="en-US" sz="2000" dirty="0" smtClean="0">
                <a:latin typeface="微軟正黑體" pitchFamily="34" charset="-120"/>
                <a:ea typeface="微軟正黑體" pitchFamily="34" charset="-120"/>
              </a:rPr>
              <a:t>結果</a:t>
            </a:r>
            <a:r>
              <a:rPr lang="zh-TW" altLang="zh-TW" sz="2000" dirty="0" smtClean="0">
                <a:latin typeface="微軟正黑體" pitchFamily="34" charset="-120"/>
                <a:ea typeface="微軟正黑體" pitchFamily="34" charset="-120"/>
              </a:rPr>
              <a:t>顯示教育程度對月收入有非常顯著的影響，月收入隨著教育程度高而提高。</a:t>
            </a:r>
          </a:p>
          <a:p>
            <a:pPr lvl="0"/>
            <a:endParaRPr lang="zh-TW" altLang="zh-TW" dirty="0" smtClean="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000100" y="2643182"/>
            <a:ext cx="6858048" cy="714380"/>
          </a:xfrm>
          <a:prstGeom prst="rect">
            <a:avLst/>
          </a:prstGeom>
        </p:spPr>
      </p:pic>
      <p:pic>
        <p:nvPicPr>
          <p:cNvPr id="5" name="圖片 4" descr="C:\R\資料視覺化\教育程度&amp;月收入(單變量迴歸).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00" y="3357562"/>
            <a:ext cx="6858048" cy="2928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smtClean="0">
                <a:latin typeface="+mj-ea"/>
              </a:rPr>
              <a:t>資料分析</a:t>
            </a:r>
            <a:r>
              <a:rPr lang="en-US" altLang="zh-TW" dirty="0" smtClean="0">
                <a:latin typeface="+mj-ea"/>
              </a:rPr>
              <a:t>(</a:t>
            </a:r>
            <a:r>
              <a:rPr lang="zh-TW" altLang="en-US" dirty="0" smtClean="0">
                <a:latin typeface="+mj-ea"/>
              </a:rPr>
              <a:t>五</a:t>
            </a:r>
            <a:r>
              <a:rPr lang="en-US" altLang="zh-TW" dirty="0" smtClean="0">
                <a:latin typeface="+mj-ea"/>
              </a:rPr>
              <a:t>)</a:t>
            </a:r>
            <a:r>
              <a:rPr lang="zh-TW" altLang="zh-TW" dirty="0" smtClean="0"/>
              <a:t>年齡對月收入的影響</a:t>
            </a:r>
            <a:endParaRPr lang="zh-TW" altLang="zh-TW"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從下圖可看出月收入</a:t>
            </a:r>
            <a:r>
              <a:rPr lang="zh-TW" altLang="en-US" sz="2000" dirty="0" smtClean="0">
                <a:latin typeface="微軟正黑體" pitchFamily="34" charset="-120"/>
                <a:ea typeface="微軟正黑體" pitchFamily="34" charset="-120"/>
              </a:rPr>
              <a:t>較</a:t>
            </a:r>
            <a:r>
              <a:rPr lang="zh-TW" altLang="zh-TW" sz="2000" dirty="0" smtClean="0">
                <a:latin typeface="微軟正黑體" pitchFamily="34" charset="-120"/>
                <a:ea typeface="微軟正黑體" pitchFamily="34" charset="-120"/>
              </a:rPr>
              <a:t>高的</a:t>
            </a:r>
            <a:r>
              <a:rPr lang="zh-TW" altLang="en-US" sz="2000" dirty="0" smtClean="0">
                <a:latin typeface="微軟正黑體" pitchFamily="34" charset="-120"/>
                <a:ea typeface="微軟正黑體" pitchFamily="34" charset="-120"/>
              </a:rPr>
              <a:t>大部分落</a:t>
            </a:r>
            <a:r>
              <a:rPr lang="zh-TW" altLang="zh-TW" sz="2000" dirty="0" smtClean="0">
                <a:latin typeface="微軟正黑體" pitchFamily="34" charset="-120"/>
                <a:ea typeface="微軟正黑體" pitchFamily="34" charset="-120"/>
              </a:rPr>
              <a:t>在</a:t>
            </a:r>
            <a:r>
              <a:rPr lang="zh-TW" altLang="en-US" sz="2000" dirty="0" smtClean="0">
                <a:latin typeface="微軟正黑體" pitchFamily="34" charset="-120"/>
                <a:ea typeface="微軟正黑體" pitchFamily="34" charset="-120"/>
              </a:rPr>
              <a:t>圖形的左側</a:t>
            </a:r>
            <a:r>
              <a:rPr lang="zh-TW" altLang="zh-TW" sz="2000" dirty="0" smtClean="0">
                <a:latin typeface="微軟正黑體" pitchFamily="34" charset="-120"/>
                <a:ea typeface="微軟正黑體" pitchFamily="34" charset="-120"/>
              </a:rPr>
              <a:t>，並隨著年齡升高而下降，因此我們判斷年齡與月收入呈現負相關。</a:t>
            </a:r>
          </a:p>
          <a:p>
            <a:endParaRPr lang="zh-TW" altLang="en-US" dirty="0"/>
          </a:p>
        </p:txBody>
      </p:sp>
      <p:pic>
        <p:nvPicPr>
          <p:cNvPr id="4" name="圖片 3" descr="C:\R\資料視覺化\年齡&amp;月收入.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00" y="2571744"/>
            <a:ext cx="6929486" cy="357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mj-ea"/>
              </a:rPr>
              <a:t>資料分析</a:t>
            </a:r>
            <a:r>
              <a:rPr lang="en-US" altLang="zh-TW" dirty="0" smtClean="0">
                <a:latin typeface="+mj-ea"/>
              </a:rPr>
              <a:t>(</a:t>
            </a:r>
            <a:r>
              <a:rPr lang="zh-TW" altLang="en-US" dirty="0" smtClean="0">
                <a:latin typeface="+mj-ea"/>
              </a:rPr>
              <a:t>五</a:t>
            </a:r>
            <a:r>
              <a:rPr lang="en-US" altLang="zh-TW" dirty="0" smtClean="0">
                <a:latin typeface="+mj-ea"/>
              </a:rPr>
              <a:t>)</a:t>
            </a:r>
            <a:r>
              <a:rPr lang="zh-TW" altLang="zh-TW" dirty="0" smtClean="0"/>
              <a:t>年齡對月收入的影響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迴歸模型分析</a:t>
            </a:r>
          </a:p>
          <a:p>
            <a:pPr>
              <a:buNone/>
            </a:pPr>
            <a:r>
              <a:rPr lang="zh-TW" altLang="zh-TW" sz="2000" dirty="0" smtClean="0">
                <a:latin typeface="微軟正黑體" pitchFamily="34" charset="-120"/>
                <a:ea typeface="微軟正黑體" pitchFamily="34" charset="-120"/>
              </a:rPr>
              <a:t>我們將年齡加入模型中，結果顯示年齡對月收入有非常顯著的影響，隨著年齡提升月收入也會降低。</a:t>
            </a:r>
          </a:p>
          <a:p>
            <a:pPr>
              <a:buNone/>
            </a:pPr>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285852" y="2571744"/>
            <a:ext cx="6572296" cy="714380"/>
          </a:xfrm>
          <a:prstGeom prst="rect">
            <a:avLst/>
          </a:prstGeom>
        </p:spPr>
      </p:pic>
      <p:pic>
        <p:nvPicPr>
          <p:cNvPr id="5" name="圖片 4" descr="C:\R\資料視覺化\年齡&amp;月收入(單變量迴歸).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5852" y="3286124"/>
            <a:ext cx="6572296" cy="29289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dirty="0" smtClean="0">
                <a:latin typeface="+mj-ea"/>
              </a:rPr>
              <a:t>資料分析</a:t>
            </a:r>
            <a:r>
              <a:rPr lang="en-US" altLang="zh-TW" dirty="0" smtClean="0">
                <a:latin typeface="+mj-ea"/>
              </a:rPr>
              <a:t>(</a:t>
            </a:r>
            <a:r>
              <a:rPr lang="zh-TW" altLang="en-US" dirty="0" smtClean="0">
                <a:latin typeface="+mj-ea"/>
              </a:rPr>
              <a:t>六</a:t>
            </a:r>
            <a:r>
              <a:rPr lang="en-US" altLang="zh-TW" dirty="0" smtClean="0">
                <a:latin typeface="+mj-ea"/>
              </a:rPr>
              <a:t>)</a:t>
            </a:r>
            <a:r>
              <a:rPr lang="zh-TW" altLang="zh-TW" dirty="0" smtClean="0"/>
              <a:t>每週工作時數對月收入的影響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從下圖可看出月收入隨著每週工作時數緩慢提升，但工作時數到達一定程度，月收入增加幅度呈現飽和。</a:t>
            </a:r>
          </a:p>
          <a:p>
            <a:pPr>
              <a:buNone/>
            </a:pPr>
            <a:endParaRPr lang="zh-TW" altLang="en-US" dirty="0"/>
          </a:p>
        </p:txBody>
      </p:sp>
      <p:pic>
        <p:nvPicPr>
          <p:cNvPr id="4" name="圖片 3" descr="C:\R\資料視覺化\每周工作時數&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290" y="2857496"/>
            <a:ext cx="6357982" cy="32861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mj-ea"/>
              </a:rPr>
              <a:t>資料分析</a:t>
            </a:r>
            <a:r>
              <a:rPr lang="en-US" altLang="zh-TW" dirty="0" smtClean="0">
                <a:latin typeface="+mj-ea"/>
              </a:rPr>
              <a:t>(</a:t>
            </a:r>
            <a:r>
              <a:rPr lang="zh-TW" altLang="en-US" dirty="0" smtClean="0">
                <a:latin typeface="+mj-ea"/>
              </a:rPr>
              <a:t>六</a:t>
            </a:r>
            <a:r>
              <a:rPr lang="en-US" altLang="zh-TW" dirty="0" smtClean="0">
                <a:latin typeface="+mj-ea"/>
              </a:rPr>
              <a:t>)</a:t>
            </a:r>
            <a:r>
              <a:rPr lang="zh-TW" altLang="zh-TW" dirty="0" smtClean="0"/>
              <a:t>每週工作時數對月收入的影響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我們將每週工作時數加入模型中，證實了我們的結論，結果顯示每週工作時數對月收入的影響並不顯著，月收入並不會隨著每週工作時數增加而有顯著的增長。</a:t>
            </a:r>
          </a:p>
          <a:p>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357290" y="2857496"/>
            <a:ext cx="6429420" cy="642942"/>
          </a:xfrm>
          <a:prstGeom prst="rect">
            <a:avLst/>
          </a:prstGeom>
        </p:spPr>
      </p:pic>
      <p:pic>
        <p:nvPicPr>
          <p:cNvPr id="5" name="圖片 4" descr="C:\R\資料視覺化\每周工作時數&amp;月收入(單變量迴歸).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290" y="3500438"/>
            <a:ext cx="6429420" cy="271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zh-TW" dirty="0" smtClean="0"/>
              <a:t>雙變量</a:t>
            </a:r>
            <a:r>
              <a:rPr lang="en-US" altLang="zh-TW" dirty="0" smtClean="0"/>
              <a:t>)</a:t>
            </a:r>
            <a:r>
              <a:rPr lang="zh-TW" altLang="zh-TW" dirty="0" smtClean="0"/>
              <a:t>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dirty="0" smtClean="0">
                <a:latin typeface="微軟正黑體" pitchFamily="34" charset="-120"/>
                <a:ea typeface="微軟正黑體" pitchFamily="34" charset="-120"/>
              </a:rPr>
              <a:t>1.</a:t>
            </a:r>
            <a:r>
              <a:rPr lang="zh-TW" altLang="zh-TW" dirty="0" smtClean="0">
                <a:latin typeface="微軟正黑體" pitchFamily="34" charset="-120"/>
                <a:ea typeface="微軟正黑體" pitchFamily="34" charset="-120"/>
              </a:rPr>
              <a:t>宗教</a:t>
            </a:r>
            <a:r>
              <a:rPr lang="en-US" altLang="zh-TW" dirty="0" smtClean="0">
                <a:latin typeface="微軟正黑體" pitchFamily="34" charset="-120"/>
                <a:ea typeface="微軟正黑體" pitchFamily="34" charset="-120"/>
              </a:rPr>
              <a:t>&amp;</a:t>
            </a:r>
            <a:r>
              <a:rPr lang="zh-TW" altLang="zh-TW" dirty="0" smtClean="0">
                <a:latin typeface="微軟正黑體" pitchFamily="34" charset="-120"/>
                <a:ea typeface="微軟正黑體" pitchFamily="34" charset="-120"/>
              </a:rPr>
              <a:t>性別對月收入之影響</a:t>
            </a:r>
          </a:p>
          <a:p>
            <a:pPr lvl="0">
              <a:buNone/>
            </a:pPr>
            <a:r>
              <a:rPr lang="en-US" altLang="zh-TW" dirty="0" smtClean="0">
                <a:latin typeface="微軟正黑體" pitchFamily="34" charset="-120"/>
                <a:ea typeface="微軟正黑體" pitchFamily="34" charset="-120"/>
              </a:rPr>
              <a:t>2.</a:t>
            </a:r>
            <a:r>
              <a:rPr lang="zh-TW" altLang="zh-TW" dirty="0" smtClean="0">
                <a:latin typeface="微軟正黑體" pitchFamily="34" charset="-120"/>
                <a:ea typeface="微軟正黑體" pitchFamily="34" charset="-120"/>
              </a:rPr>
              <a:t>身分職業的社會保險</a:t>
            </a:r>
            <a:r>
              <a:rPr lang="en-US" altLang="zh-TW" dirty="0" smtClean="0">
                <a:latin typeface="微軟正黑體" pitchFamily="34" charset="-120"/>
                <a:ea typeface="微軟正黑體" pitchFamily="34" charset="-120"/>
              </a:rPr>
              <a:t>&amp;</a:t>
            </a:r>
            <a:r>
              <a:rPr lang="zh-TW" altLang="zh-TW" dirty="0" smtClean="0">
                <a:latin typeface="微軟正黑體" pitchFamily="34" charset="-120"/>
                <a:ea typeface="微軟正黑體" pitchFamily="34" charset="-120"/>
              </a:rPr>
              <a:t>性別對月收入之影響</a:t>
            </a:r>
          </a:p>
          <a:p>
            <a:pPr lvl="0">
              <a:buNone/>
            </a:pPr>
            <a:r>
              <a:rPr lang="en-US" altLang="zh-TW" dirty="0" smtClean="0">
                <a:latin typeface="微軟正黑體" pitchFamily="34" charset="-120"/>
                <a:ea typeface="微軟正黑體" pitchFamily="34" charset="-120"/>
              </a:rPr>
              <a:t>3.</a:t>
            </a:r>
            <a:r>
              <a:rPr lang="zh-TW" altLang="zh-TW" dirty="0" smtClean="0">
                <a:latin typeface="微軟正黑體" pitchFamily="34" charset="-120"/>
                <a:ea typeface="微軟正黑體" pitchFamily="34" charset="-120"/>
              </a:rPr>
              <a:t>性別</a:t>
            </a:r>
            <a:r>
              <a:rPr lang="en-US" altLang="zh-TW" dirty="0" smtClean="0">
                <a:latin typeface="微軟正黑體" pitchFamily="34" charset="-120"/>
                <a:ea typeface="微軟正黑體" pitchFamily="34" charset="-120"/>
              </a:rPr>
              <a:t>&amp;</a:t>
            </a:r>
            <a:r>
              <a:rPr lang="zh-TW" altLang="zh-TW" dirty="0" smtClean="0">
                <a:latin typeface="微軟正黑體" pitchFamily="34" charset="-120"/>
                <a:ea typeface="微軟正黑體" pitchFamily="34" charset="-120"/>
              </a:rPr>
              <a:t>教育程度對月收入之影響</a:t>
            </a:r>
          </a:p>
          <a:p>
            <a:pPr lvl="0">
              <a:buNone/>
            </a:pPr>
            <a:r>
              <a:rPr lang="en-US" altLang="zh-TW" dirty="0" smtClean="0">
                <a:latin typeface="微軟正黑體" pitchFamily="34" charset="-120"/>
                <a:ea typeface="微軟正黑體" pitchFamily="34" charset="-120"/>
              </a:rPr>
              <a:t>4.</a:t>
            </a:r>
            <a:r>
              <a:rPr lang="zh-TW" altLang="zh-TW" dirty="0" smtClean="0">
                <a:latin typeface="微軟正黑體" pitchFamily="34" charset="-120"/>
                <a:ea typeface="微軟正黑體" pitchFamily="34" charset="-120"/>
              </a:rPr>
              <a:t>職業身分的社會保險</a:t>
            </a:r>
            <a:r>
              <a:rPr lang="en-US" altLang="zh-TW" dirty="0" smtClean="0">
                <a:latin typeface="微軟正黑體" pitchFamily="34" charset="-120"/>
                <a:ea typeface="微軟正黑體" pitchFamily="34" charset="-120"/>
              </a:rPr>
              <a:t>&amp;</a:t>
            </a:r>
            <a:r>
              <a:rPr lang="zh-TW" altLang="zh-TW" dirty="0" smtClean="0">
                <a:latin typeface="微軟正黑體" pitchFamily="34" charset="-120"/>
                <a:ea typeface="微軟正黑體" pitchFamily="34" charset="-120"/>
              </a:rPr>
              <a:t>教育程度對月收入的影響</a:t>
            </a:r>
          </a:p>
          <a:p>
            <a:pPr lvl="0">
              <a:buNone/>
            </a:pPr>
            <a:r>
              <a:rPr lang="en-US" altLang="zh-TW" dirty="0" smtClean="0">
                <a:latin typeface="微軟正黑體" pitchFamily="34" charset="-120"/>
                <a:ea typeface="微軟正黑體" pitchFamily="34" charset="-120"/>
              </a:rPr>
              <a:t>5.</a:t>
            </a:r>
            <a:r>
              <a:rPr lang="zh-TW" altLang="zh-TW" dirty="0" smtClean="0">
                <a:latin typeface="微軟正黑體" pitchFamily="34" charset="-120"/>
                <a:ea typeface="微軟正黑體" pitchFamily="34" charset="-120"/>
              </a:rPr>
              <a:t>身分職業的社會保險</a:t>
            </a:r>
            <a:r>
              <a:rPr lang="en-US" altLang="zh-TW" dirty="0" smtClean="0">
                <a:latin typeface="微軟正黑體" pitchFamily="34" charset="-120"/>
                <a:ea typeface="微軟正黑體" pitchFamily="34" charset="-120"/>
              </a:rPr>
              <a:t>&amp;</a:t>
            </a:r>
            <a:r>
              <a:rPr lang="zh-TW" altLang="zh-TW" dirty="0" smtClean="0">
                <a:latin typeface="微軟正黑體" pitchFamily="34" charset="-120"/>
                <a:ea typeface="微軟正黑體" pitchFamily="34" charset="-120"/>
              </a:rPr>
              <a:t>每週工作時數對月收入之影響</a:t>
            </a:r>
          </a:p>
          <a:p>
            <a:endParaRPr lang="zh-TW"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dirty="0" smtClean="0"/>
              <a:t>資料分析</a:t>
            </a:r>
            <a:r>
              <a:rPr lang="en-US" altLang="zh-TW" dirty="0" smtClean="0"/>
              <a:t>(</a:t>
            </a:r>
            <a:r>
              <a:rPr lang="zh-TW" altLang="en-US" dirty="0" smtClean="0"/>
              <a:t>一</a:t>
            </a:r>
            <a:r>
              <a:rPr lang="en-US" altLang="zh-TW" dirty="0" smtClean="0"/>
              <a:t>)</a:t>
            </a:r>
            <a:r>
              <a:rPr lang="zh-TW" altLang="zh-TW" dirty="0" smtClean="0"/>
              <a:t>宗教與性別對月收入之影響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從下圖可以看出即使在不同宗教下，性別對月收入的影響還是非常顯著的，在不同宗教下男性的收入依然是高於女性的。</a:t>
            </a:r>
          </a:p>
          <a:p>
            <a:pPr>
              <a:buNone/>
            </a:pPr>
            <a:endParaRPr lang="zh-TW" altLang="en-US" dirty="0"/>
          </a:p>
        </p:txBody>
      </p:sp>
      <p:pic>
        <p:nvPicPr>
          <p:cNvPr id="4" name="圖片 3" descr="C:\R\資料視覺化\性別&amp;宗教&amp;月收入.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76" y="2571744"/>
            <a:ext cx="6858048" cy="3714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資料分析</a:t>
            </a:r>
            <a:r>
              <a:rPr lang="en-US" altLang="zh-TW" dirty="0" smtClean="0"/>
              <a:t>(</a:t>
            </a:r>
            <a:r>
              <a:rPr lang="zh-TW" altLang="en-US" dirty="0" smtClean="0"/>
              <a:t>一</a:t>
            </a:r>
            <a:r>
              <a:rPr lang="en-US" altLang="zh-TW" dirty="0" smtClean="0"/>
              <a:t>)</a:t>
            </a:r>
            <a:r>
              <a:rPr lang="zh-TW" altLang="zh-TW" dirty="0" smtClean="0"/>
              <a:t>宗教與性別對月收入之影響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dirty="0" smtClean="0"/>
              <a:t>2</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迴歸模型驗證</a:t>
            </a:r>
          </a:p>
          <a:p>
            <a:r>
              <a:rPr lang="zh-TW" altLang="zh-TW" sz="2000" dirty="0" smtClean="0">
                <a:latin typeface="微軟正黑體" pitchFamily="34" charset="-120"/>
                <a:ea typeface="微軟正黑體" pitchFamily="34" charset="-120"/>
              </a:rPr>
              <a:t>我們將宗教與性別加入模型中</a:t>
            </a:r>
            <a:r>
              <a:rPr lang="zh-TW" altLang="en-US" sz="2000" dirty="0" smtClean="0">
                <a:latin typeface="微軟正黑體" pitchFamily="34" charset="-120"/>
                <a:ea typeface="微軟正黑體" pitchFamily="34" charset="-120"/>
              </a:rPr>
              <a:t>，結果如下</a:t>
            </a:r>
            <a:endParaRPr lang="zh-TW" altLang="zh-TW" dirty="0" smtClean="0"/>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285852" y="2714620"/>
            <a:ext cx="6643734" cy="292895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2400" dirty="0" smtClean="0">
                <a:latin typeface="+mj-ea"/>
              </a:rPr>
              <a:t>資料分析</a:t>
            </a:r>
            <a:r>
              <a:rPr lang="en-US" altLang="zh-TW" sz="2400" dirty="0" smtClean="0">
                <a:latin typeface="+mj-ea"/>
              </a:rPr>
              <a:t>(</a:t>
            </a:r>
            <a:r>
              <a:rPr lang="zh-TW" altLang="en-US" sz="2400" dirty="0" smtClean="0">
                <a:latin typeface="+mj-ea"/>
              </a:rPr>
              <a:t>二</a:t>
            </a:r>
            <a:r>
              <a:rPr lang="en-US" altLang="zh-TW" sz="2400" dirty="0" smtClean="0">
                <a:latin typeface="+mj-ea"/>
              </a:rPr>
              <a:t>)</a:t>
            </a:r>
            <a:r>
              <a:rPr lang="zh-TW" altLang="zh-TW" sz="2400" dirty="0" smtClean="0">
                <a:latin typeface="+mj-ea"/>
              </a:rPr>
              <a:t>身分職業的社會保險與性別對月收入之影響</a:t>
            </a:r>
            <a:endParaRPr lang="zh-TW" altLang="zh-TW" sz="2400"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從下圖可看出在不同社會保險下，男性的月收入平均值依然較女性高</a:t>
            </a:r>
          </a:p>
          <a:p>
            <a:endParaRPr lang="zh-TW" altLang="en-US" dirty="0"/>
          </a:p>
        </p:txBody>
      </p:sp>
      <p:pic>
        <p:nvPicPr>
          <p:cNvPr id="4" name="圖片 3" descr="C:\R\資料視覺化\性別&amp;社會保險&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24" y="2285992"/>
            <a:ext cx="7358114" cy="39290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latin typeface="+mj-ea"/>
              </a:rPr>
              <a:t>資料分析</a:t>
            </a:r>
            <a:r>
              <a:rPr lang="en-US" altLang="zh-TW" sz="2400" dirty="0" smtClean="0">
                <a:latin typeface="+mj-ea"/>
              </a:rPr>
              <a:t>(</a:t>
            </a:r>
            <a:r>
              <a:rPr lang="zh-TW" altLang="en-US" sz="2400" dirty="0" smtClean="0">
                <a:latin typeface="+mj-ea"/>
              </a:rPr>
              <a:t>二</a:t>
            </a:r>
            <a:r>
              <a:rPr lang="en-US" altLang="zh-TW" sz="2400" dirty="0" smtClean="0">
                <a:latin typeface="+mj-ea"/>
              </a:rPr>
              <a:t>)</a:t>
            </a:r>
            <a:r>
              <a:rPr lang="zh-TW" altLang="zh-TW" sz="2400" dirty="0" smtClean="0">
                <a:latin typeface="+mj-ea"/>
              </a:rPr>
              <a:t>身分職業的社會保險與性別對月收入之影響</a:t>
            </a:r>
            <a:endParaRPr lang="zh-TW" altLang="en-US" sz="2400"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a:t>
            </a:r>
            <a:r>
              <a:rPr lang="zh-TW" altLang="en-US" sz="2000" dirty="0" smtClean="0">
                <a:latin typeface="微軟正黑體" pitchFamily="34" charset="-120"/>
                <a:ea typeface="微軟正黑體" pitchFamily="34" charset="-120"/>
              </a:rPr>
              <a:t>職業</a:t>
            </a:r>
            <a:r>
              <a:rPr lang="zh-TW" altLang="zh-TW" sz="2000" dirty="0" smtClean="0">
                <a:latin typeface="微軟正黑體" pitchFamily="34" charset="-120"/>
                <a:ea typeface="微軟正黑體" pitchFamily="34" charset="-120"/>
              </a:rPr>
              <a:t>保險與性別加入模型中，驗證了以公職當作基準點，唯有私立教職與公職的月收入無顯著差異其他社會保險都非常顯著，且男女在不同社會保險下依然非常顯著。</a:t>
            </a:r>
          </a:p>
          <a:p>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214414" y="3000372"/>
            <a:ext cx="6715172" cy="27146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dirty="0" smtClean="0"/>
              <a:t>資料簡介</a:t>
            </a:r>
            <a:r>
              <a:rPr lang="zh-TW" altLang="en-US" dirty="0" smtClean="0"/>
              <a:t>與變數介紹</a:t>
            </a:r>
            <a:endParaRPr lang="zh-TW" altLang="en-US" dirty="0"/>
          </a:p>
        </p:txBody>
      </p:sp>
      <p:sp>
        <p:nvSpPr>
          <p:cNvPr id="3" name="內容版面配置區 2"/>
          <p:cNvSpPr>
            <a:spLocks noGrp="1"/>
          </p:cNvSpPr>
          <p:nvPr>
            <p:ph sz="quarter" idx="1"/>
          </p:nvPr>
        </p:nvSpPr>
        <p:spPr/>
        <p:txBody>
          <a:bodyPr/>
          <a:lstStyle/>
          <a:p>
            <a:r>
              <a:rPr lang="zh-TW" altLang="zh-TW" sz="2000" dirty="0" smtClean="0">
                <a:latin typeface="微軟正黑體" pitchFamily="34" charset="-120"/>
                <a:ea typeface="微軟正黑體" pitchFamily="34" charset="-120"/>
              </a:rPr>
              <a:t>本次資料採用</a:t>
            </a:r>
            <a:r>
              <a:rPr lang="en-US" altLang="zh-TW" sz="2000" dirty="0" smtClean="0">
                <a:latin typeface="微軟正黑體" pitchFamily="34" charset="-120"/>
                <a:ea typeface="微軟正黑體" pitchFamily="34" charset="-120"/>
              </a:rPr>
              <a:t>SRDA</a:t>
            </a:r>
            <a:r>
              <a:rPr lang="zh-TW" altLang="zh-TW" sz="2000" dirty="0" smtClean="0">
                <a:latin typeface="微軟正黑體" pitchFamily="34" charset="-120"/>
                <a:ea typeface="微軟正黑體" pitchFamily="34" charset="-120"/>
              </a:rPr>
              <a:t>學術調查研究資料庫「台灣社會變遷基本調查計畫</a:t>
            </a:r>
            <a:r>
              <a:rPr lang="en-US" altLang="zh-TW" sz="2000" dirty="0" smtClean="0">
                <a:latin typeface="微軟正黑體" pitchFamily="34" charset="-120"/>
                <a:ea typeface="微軟正黑體" pitchFamily="34" charset="-120"/>
              </a:rPr>
              <a:t>2019</a:t>
            </a:r>
            <a:r>
              <a:rPr lang="zh-TW" altLang="zh-TW" sz="2000" dirty="0" smtClean="0">
                <a:latin typeface="微軟正黑體" pitchFamily="34" charset="-120"/>
                <a:ea typeface="微軟正黑體" pitchFamily="34" charset="-120"/>
              </a:rPr>
              <a:t>第七期第五次</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社會不平等組</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登陸號</a:t>
            </a:r>
            <a:r>
              <a:rPr lang="en-US" altLang="zh-TW" sz="2000" dirty="0" smtClean="0">
                <a:latin typeface="微軟正黑體" pitchFamily="34" charset="-120"/>
                <a:ea typeface="微軟正黑體" pitchFamily="34" charset="-120"/>
              </a:rPr>
              <a:t>:C00351_1)</a:t>
            </a:r>
            <a:r>
              <a:rPr lang="zh-TW" altLang="zh-TW" sz="2000" dirty="0" smtClean="0">
                <a:latin typeface="微軟正黑體" pitchFamily="34" charset="-120"/>
                <a:ea typeface="微軟正黑體" pitchFamily="34" charset="-120"/>
              </a:rPr>
              <a:t>」。</a:t>
            </a:r>
          </a:p>
          <a:p>
            <a:pPr>
              <a:buNone/>
            </a:pPr>
            <a:r>
              <a:rPr lang="zh-TW" altLang="zh-TW" sz="2000" dirty="0" smtClean="0">
                <a:latin typeface="微軟正黑體" pitchFamily="34" charset="-120"/>
                <a:ea typeface="微軟正黑體" pitchFamily="34" charset="-120"/>
              </a:rPr>
              <a:t>本次共</a:t>
            </a:r>
            <a:r>
              <a:rPr lang="en-US" altLang="zh-TW" sz="2000" dirty="0" smtClean="0">
                <a:latin typeface="微軟正黑體" pitchFamily="34" charset="-120"/>
                <a:ea typeface="微軟正黑體" pitchFamily="34" charset="-120"/>
              </a:rPr>
              <a:t>1926</a:t>
            </a:r>
            <a:r>
              <a:rPr lang="zh-TW" altLang="zh-TW" sz="2000" dirty="0" smtClean="0">
                <a:latin typeface="微軟正黑體" pitchFamily="34" charset="-120"/>
                <a:ea typeface="微軟正黑體" pitchFamily="34" charset="-120"/>
              </a:rPr>
              <a:t>人參與調查</a:t>
            </a:r>
            <a:r>
              <a:rPr lang="zh-TW" altLang="en-US" sz="2000" dirty="0" smtClean="0">
                <a:latin typeface="微軟正黑體" pitchFamily="34" charset="-120"/>
                <a:ea typeface="微軟正黑體" pitchFamily="34" charset="-120"/>
              </a:rPr>
              <a:t>，其中</a:t>
            </a:r>
            <a:r>
              <a:rPr lang="zh-TW" altLang="zh-TW" sz="2000" dirty="0" smtClean="0">
                <a:latin typeface="微軟正黑體" pitchFamily="34" charset="-120"/>
                <a:ea typeface="微軟正黑體" pitchFamily="34" charset="-120"/>
              </a:rPr>
              <a:t>無效樣本共</a:t>
            </a:r>
            <a:r>
              <a:rPr lang="en-US" altLang="zh-TW" sz="2000" dirty="0" smtClean="0">
                <a:latin typeface="微軟正黑體" pitchFamily="34" charset="-120"/>
                <a:ea typeface="微軟正黑體" pitchFamily="34" charset="-120"/>
              </a:rPr>
              <a:t>79</a:t>
            </a:r>
            <a:r>
              <a:rPr lang="zh-TW" altLang="zh-TW" sz="2000" dirty="0" smtClean="0">
                <a:latin typeface="微軟正黑體" pitchFamily="34" charset="-120"/>
                <a:ea typeface="微軟正黑體" pitchFamily="34" charset="-120"/>
              </a:rPr>
              <a:t>筆，有效樣本共</a:t>
            </a: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a:t>
            </a:r>
            <a:endParaRPr lang="en-US" altLang="zh-TW" sz="2000" dirty="0" smtClean="0">
              <a:latin typeface="微軟正黑體" pitchFamily="34" charset="-120"/>
              <a:ea typeface="微軟正黑體" pitchFamily="34" charset="-120"/>
            </a:endParaRPr>
          </a:p>
          <a:p>
            <a:pPr>
              <a:buNone/>
            </a:pPr>
            <a:r>
              <a:rPr lang="zh-TW" altLang="zh-TW" sz="2000" dirty="0" smtClean="0">
                <a:latin typeface="微軟正黑體" pitchFamily="34" charset="-120"/>
                <a:ea typeface="微軟正黑體" pitchFamily="34" charset="-120"/>
              </a:rPr>
              <a:t>採用之變數：</a:t>
            </a:r>
          </a:p>
          <a:p>
            <a:endParaRPr lang="zh-TW" altLang="en-US" dirty="0"/>
          </a:p>
        </p:txBody>
      </p:sp>
      <p:graphicFrame>
        <p:nvGraphicFramePr>
          <p:cNvPr id="6" name="表格 5"/>
          <p:cNvGraphicFramePr>
            <a:graphicFrameLocks noGrp="1"/>
          </p:cNvGraphicFramePr>
          <p:nvPr/>
        </p:nvGraphicFramePr>
        <p:xfrm>
          <a:off x="1071538" y="2928934"/>
          <a:ext cx="7000924" cy="3295076"/>
        </p:xfrm>
        <a:graphic>
          <a:graphicData uri="http://schemas.openxmlformats.org/drawingml/2006/table">
            <a:tbl>
              <a:tblPr firstRow="1" bandRow="1">
                <a:tableStyleId>{35758FB7-9AC5-4552-8A53-C91805E547FA}</a:tableStyleId>
              </a:tblPr>
              <a:tblGrid>
                <a:gridCol w="642942">
                  <a:extLst>
                    <a:ext uri="{9D8B030D-6E8A-4147-A177-3AD203B41FA5}">
                      <a16:colId xmlns:a16="http://schemas.microsoft.com/office/drawing/2014/main" val="20000"/>
                    </a:ext>
                  </a:extLst>
                </a:gridCol>
                <a:gridCol w="6357982">
                  <a:extLst>
                    <a:ext uri="{9D8B030D-6E8A-4147-A177-3AD203B41FA5}">
                      <a16:colId xmlns:a16="http://schemas.microsoft.com/office/drawing/2014/main" val="20001"/>
                    </a:ext>
                  </a:extLst>
                </a:gridCol>
              </a:tblGrid>
              <a:tr h="357190">
                <a:tc>
                  <a:txBody>
                    <a:bodyPr/>
                    <a:lstStyle/>
                    <a:p>
                      <a:r>
                        <a:rPr kumimoji="0" lang="zh-TW" altLang="zh-TW" sz="1600" kern="1200" dirty="0" smtClean="0"/>
                        <a:t>題號</a:t>
                      </a:r>
                      <a:endParaRPr lang="zh-TW" altLang="en-US" sz="1600" dirty="0">
                        <a:latin typeface="+mj-ea"/>
                        <a:ea typeface="+mj-ea"/>
                      </a:endParaRPr>
                    </a:p>
                  </a:txBody>
                  <a:tcPr/>
                </a:tc>
                <a:tc>
                  <a:txBody>
                    <a:bodyPr/>
                    <a:lstStyle/>
                    <a:p>
                      <a:pPr algn="ctr"/>
                      <a:r>
                        <a:rPr kumimoji="0" lang="zh-TW" altLang="zh-TW" sz="1600" kern="1200" dirty="0" smtClean="0"/>
                        <a:t>變數內容</a:t>
                      </a:r>
                      <a:endParaRPr lang="zh-TW" altLang="en-US" sz="1600" dirty="0">
                        <a:latin typeface="+mj-ea"/>
                        <a:ea typeface="+mj-ea"/>
                      </a:endParaRPr>
                    </a:p>
                  </a:txBody>
                  <a:tcPr/>
                </a:tc>
                <a:extLst>
                  <a:ext uri="{0D108BD9-81ED-4DB2-BD59-A6C34878D82A}">
                    <a16:rowId xmlns:a16="http://schemas.microsoft.com/office/drawing/2014/main" val="10000"/>
                  </a:ext>
                </a:extLst>
              </a:tr>
              <a:tr h="419698">
                <a:tc>
                  <a:txBody>
                    <a:bodyPr/>
                    <a:lstStyle/>
                    <a:p>
                      <a:r>
                        <a:rPr lang="en-US" altLang="zh-TW" sz="1200" dirty="0" smtClean="0">
                          <a:latin typeface="微軟正黑體" pitchFamily="34" charset="-120"/>
                          <a:ea typeface="微軟正黑體" pitchFamily="34" charset="-120"/>
                        </a:rPr>
                        <a:t>A1</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性別</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1"/>
                  </a:ext>
                </a:extLst>
              </a:tr>
              <a:tr h="419698">
                <a:tc>
                  <a:txBody>
                    <a:bodyPr/>
                    <a:lstStyle/>
                    <a:p>
                      <a:r>
                        <a:rPr lang="en-US" altLang="zh-TW" sz="1200" dirty="0" smtClean="0">
                          <a:latin typeface="微軟正黑體" pitchFamily="34" charset="-120"/>
                          <a:ea typeface="微軟正黑體" pitchFamily="34" charset="-120"/>
                        </a:rPr>
                        <a:t>A22</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請問您目前的宗教信仰</a:t>
                      </a:r>
                      <a:r>
                        <a:rPr kumimoji="0" lang="en-US" altLang="zh-TW" sz="1200" kern="1200" dirty="0" smtClean="0">
                          <a:latin typeface="微軟正黑體" pitchFamily="34" charset="-120"/>
                          <a:ea typeface="微軟正黑體" pitchFamily="34" charset="-120"/>
                        </a:rPr>
                        <a:t>(</a:t>
                      </a:r>
                      <a:r>
                        <a:rPr kumimoji="0" lang="zh-TW" altLang="zh-TW" sz="1200" kern="1200" dirty="0" smtClean="0">
                          <a:latin typeface="微軟正黑體" pitchFamily="34" charset="-120"/>
                          <a:ea typeface="微軟正黑體" pitchFamily="34" charset="-120"/>
                        </a:rPr>
                        <a:t>台語：信什麼教</a:t>
                      </a:r>
                      <a:r>
                        <a:rPr kumimoji="0" lang="en-US" altLang="zh-TW" sz="1200" kern="1200" dirty="0" smtClean="0">
                          <a:latin typeface="微軟正黑體" pitchFamily="34" charset="-120"/>
                          <a:ea typeface="微軟正黑體" pitchFamily="34" charset="-120"/>
                        </a:rPr>
                        <a:t>)?</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2"/>
                  </a:ext>
                </a:extLst>
              </a:tr>
              <a:tr h="419698">
                <a:tc>
                  <a:txBody>
                    <a:bodyPr/>
                    <a:lstStyle/>
                    <a:p>
                      <a:r>
                        <a:rPr lang="en-US" altLang="zh-TW" sz="1200" dirty="0" smtClean="0">
                          <a:latin typeface="微軟正黑體" pitchFamily="34" charset="-120"/>
                          <a:ea typeface="微軟正黑體" pitchFamily="34" charset="-120"/>
                        </a:rPr>
                        <a:t>C10b</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請問您目前參加下列的哪一種職業身份的社會保險</a:t>
                      </a:r>
                      <a:r>
                        <a:rPr kumimoji="0" lang="en-US" altLang="zh-TW" sz="1200" kern="1200" dirty="0" smtClean="0">
                          <a:latin typeface="微軟正黑體" pitchFamily="34" charset="-120"/>
                          <a:ea typeface="微軟正黑體" pitchFamily="34" charset="-120"/>
                        </a:rPr>
                        <a:t>?</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3"/>
                  </a:ext>
                </a:extLst>
              </a:tr>
              <a:tr h="419698">
                <a:tc>
                  <a:txBody>
                    <a:bodyPr/>
                    <a:lstStyle/>
                    <a:p>
                      <a:r>
                        <a:rPr lang="en-US" altLang="zh-TW" sz="1200" dirty="0" smtClean="0">
                          <a:latin typeface="微軟正黑體" pitchFamily="34" charset="-120"/>
                          <a:ea typeface="微軟正黑體" pitchFamily="34" charset="-120"/>
                        </a:rPr>
                        <a:t>A2y</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請問您是什麼時候出生的</a:t>
                      </a:r>
                      <a:r>
                        <a:rPr kumimoji="0" lang="en-US" altLang="zh-TW" sz="1200" kern="1200" dirty="0" smtClean="0">
                          <a:latin typeface="微軟正黑體" pitchFamily="34" charset="-120"/>
                          <a:ea typeface="微軟正黑體" pitchFamily="34" charset="-120"/>
                        </a:rPr>
                        <a:t>(</a:t>
                      </a:r>
                      <a:r>
                        <a:rPr kumimoji="0" lang="zh-TW" altLang="zh-TW" sz="1200" kern="1200" dirty="0" smtClean="0">
                          <a:latin typeface="微軟正黑體" pitchFamily="34" charset="-120"/>
                          <a:ea typeface="微軟正黑體" pitchFamily="34" charset="-120"/>
                        </a:rPr>
                        <a:t>以身分證上的為主</a:t>
                      </a:r>
                      <a:r>
                        <a:rPr kumimoji="0" lang="en-US" altLang="zh-TW" sz="1200" kern="1200" dirty="0" smtClean="0">
                          <a:latin typeface="微軟正黑體" pitchFamily="34" charset="-120"/>
                          <a:ea typeface="微軟正黑體" pitchFamily="34" charset="-120"/>
                        </a:rPr>
                        <a:t>)?</a:t>
                      </a:r>
                      <a:r>
                        <a:rPr kumimoji="0" lang="zh-TW" altLang="zh-TW" sz="1200" kern="1200" dirty="0" smtClean="0">
                          <a:latin typeface="微軟正黑體" pitchFamily="34" charset="-120"/>
                          <a:ea typeface="微軟正黑體" pitchFamily="34" charset="-120"/>
                        </a:rPr>
                        <a:t>民國年</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4"/>
                  </a:ext>
                </a:extLst>
              </a:tr>
              <a:tr h="419698">
                <a:tc>
                  <a:txBody>
                    <a:bodyPr/>
                    <a:lstStyle/>
                    <a:p>
                      <a:r>
                        <a:rPr lang="en-US" altLang="zh-TW" sz="1200" dirty="0" smtClean="0">
                          <a:latin typeface="微軟正黑體" pitchFamily="34" charset="-120"/>
                          <a:ea typeface="微軟正黑體" pitchFamily="34" charset="-120"/>
                        </a:rPr>
                        <a:t>A15a</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從國小一年級算起，請問您總共受幾年的學校教育</a:t>
                      </a:r>
                      <a:r>
                        <a:rPr kumimoji="0" lang="en-US" altLang="zh-TW" sz="1200" kern="1200" dirty="0" smtClean="0">
                          <a:latin typeface="微軟正黑體" pitchFamily="34" charset="-120"/>
                          <a:ea typeface="微軟正黑體" pitchFamily="34" charset="-120"/>
                        </a:rPr>
                        <a:t>?____</a:t>
                      </a:r>
                      <a:r>
                        <a:rPr kumimoji="0" lang="zh-TW" altLang="zh-TW" sz="1200" kern="1200" dirty="0" smtClean="0">
                          <a:latin typeface="微軟正黑體" pitchFamily="34" charset="-120"/>
                          <a:ea typeface="微軟正黑體" pitchFamily="34" charset="-120"/>
                        </a:rPr>
                        <a:t>年</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5"/>
                  </a:ext>
                </a:extLst>
              </a:tr>
              <a:tr h="419698">
                <a:tc>
                  <a:txBody>
                    <a:bodyPr/>
                    <a:lstStyle/>
                    <a:p>
                      <a:r>
                        <a:rPr lang="en-US" altLang="zh-TW" sz="1200" dirty="0" smtClean="0">
                          <a:latin typeface="微軟正黑體" pitchFamily="34" charset="-120"/>
                          <a:ea typeface="微軟正黑體" pitchFamily="34" charset="-120"/>
                        </a:rPr>
                        <a:t>C4</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包含加班和同時有兩份或以上的工作在內，請問您平均每週「所有工作」的工作時數加起</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6"/>
                  </a:ext>
                </a:extLst>
              </a:tr>
              <a:tr h="419698">
                <a:tc>
                  <a:txBody>
                    <a:bodyPr/>
                    <a:lstStyle/>
                    <a:p>
                      <a:r>
                        <a:rPr lang="en-US" altLang="zh-TW" sz="1200" dirty="0" smtClean="0">
                          <a:latin typeface="微軟正黑體" pitchFamily="34" charset="-120"/>
                          <a:ea typeface="微軟正黑體" pitchFamily="34" charset="-120"/>
                        </a:rPr>
                        <a:t>F4</a:t>
                      </a:r>
                      <a:endParaRPr lang="zh-TW" altLang="en-US" sz="1200" dirty="0">
                        <a:latin typeface="微軟正黑體" pitchFamily="34" charset="-120"/>
                        <a:ea typeface="微軟正黑體" pitchFamily="34" charset="-120"/>
                      </a:endParaRPr>
                    </a:p>
                  </a:txBody>
                  <a:tcPr/>
                </a:tc>
                <a:tc>
                  <a:txBody>
                    <a:bodyPr/>
                    <a:lstStyle/>
                    <a:p>
                      <a:r>
                        <a:rPr kumimoji="0" lang="zh-TW" altLang="zh-TW" sz="1200" kern="1200" dirty="0" smtClean="0">
                          <a:latin typeface="微軟正黑體" pitchFamily="34" charset="-120"/>
                          <a:ea typeface="微軟正黑體" pitchFamily="34" charset="-120"/>
                        </a:rPr>
                        <a:t>請問您平均每個月所有的</a:t>
                      </a:r>
                      <a:r>
                        <a:rPr kumimoji="0" lang="en-US" altLang="zh-TW" sz="1200" kern="1200" dirty="0" smtClean="0">
                          <a:latin typeface="微軟正黑體" pitchFamily="34" charset="-120"/>
                          <a:ea typeface="微軟正黑體" pitchFamily="34" charset="-120"/>
                        </a:rPr>
                        <a:t>(</a:t>
                      </a:r>
                      <a:r>
                        <a:rPr kumimoji="0" lang="zh-TW" altLang="zh-TW" sz="1200" kern="1200" dirty="0" smtClean="0">
                          <a:latin typeface="微軟正黑體" pitchFamily="34" charset="-120"/>
                          <a:ea typeface="微軟正黑體" pitchFamily="34" charset="-120"/>
                        </a:rPr>
                        <a:t>稅前</a:t>
                      </a:r>
                      <a:r>
                        <a:rPr kumimoji="0" lang="en-US" altLang="zh-TW" sz="1200" kern="1200" dirty="0" smtClean="0">
                          <a:latin typeface="微軟正黑體" pitchFamily="34" charset="-120"/>
                          <a:ea typeface="微軟正黑體" pitchFamily="34" charset="-120"/>
                        </a:rPr>
                        <a:t>)</a:t>
                      </a:r>
                      <a:r>
                        <a:rPr kumimoji="0" lang="zh-TW" altLang="zh-TW" sz="1200" kern="1200" dirty="0" smtClean="0">
                          <a:latin typeface="微軟正黑體" pitchFamily="34" charset="-120"/>
                          <a:ea typeface="微軟正黑體" pitchFamily="34" charset="-120"/>
                        </a:rPr>
                        <a:t>收入差不多有多少</a:t>
                      </a:r>
                      <a:r>
                        <a:rPr kumimoji="0" lang="en-US" altLang="zh-TW" sz="1200" kern="1200" dirty="0" smtClean="0">
                          <a:latin typeface="微軟正黑體" pitchFamily="34" charset="-120"/>
                          <a:ea typeface="微軟正黑體" pitchFamily="34" charset="-120"/>
                        </a:rPr>
                        <a:t>?</a:t>
                      </a:r>
                      <a:endParaRPr lang="zh-TW" altLang="en-US" sz="1200" dirty="0">
                        <a:latin typeface="微軟正黑體" pitchFamily="34" charset="-120"/>
                        <a:ea typeface="微軟正黑體" pitchFamily="34" charset="-120"/>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dirty="0" smtClean="0">
                <a:latin typeface="+mj-ea"/>
              </a:rPr>
              <a:t>資料分析</a:t>
            </a:r>
            <a:r>
              <a:rPr lang="en-US" altLang="zh-TW" dirty="0" smtClean="0">
                <a:latin typeface="+mj-ea"/>
              </a:rPr>
              <a:t>(</a:t>
            </a:r>
            <a:r>
              <a:rPr lang="zh-TW" altLang="en-US" dirty="0" smtClean="0">
                <a:latin typeface="+mj-ea"/>
              </a:rPr>
              <a:t>三</a:t>
            </a:r>
            <a:r>
              <a:rPr lang="en-US" altLang="zh-TW" dirty="0" smtClean="0">
                <a:latin typeface="+mj-ea"/>
              </a:rPr>
              <a:t>)</a:t>
            </a:r>
            <a:r>
              <a:rPr lang="zh-TW" altLang="zh-TW" dirty="0" smtClean="0">
                <a:latin typeface="+mj-ea"/>
              </a:rPr>
              <a:t>性別與教育程度對月收入之影響</a:t>
            </a:r>
            <a:endParaRPr lang="zh-TW" altLang="en-US" dirty="0">
              <a:latin typeface="+mj-ea"/>
            </a:endParaRPr>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2000" dirty="0" smtClean="0">
                <a:latin typeface="微軟正黑體" pitchFamily="34" charset="-120"/>
                <a:ea typeface="微軟正黑體" pitchFamily="34" charset="-120"/>
              </a:rPr>
              <a:t>從下圖可以看出在同樣教育程度下，大部分男性月收入是高於女性的，且可以發現圖中越接近右上的地方男性與女性的比例落差越大</a:t>
            </a:r>
          </a:p>
          <a:p>
            <a:endParaRPr lang="zh-TW" altLang="en-US" dirty="0"/>
          </a:p>
        </p:txBody>
      </p:sp>
      <p:pic>
        <p:nvPicPr>
          <p:cNvPr id="4" name="圖片 3" descr="C:\R\資料視覺化\性別&amp;教育程度&amp;月收入.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76" y="2571744"/>
            <a:ext cx="6929486" cy="3571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mj-ea"/>
              </a:rPr>
              <a:t>資料分析</a:t>
            </a:r>
            <a:r>
              <a:rPr lang="en-US" altLang="zh-TW" dirty="0" smtClean="0">
                <a:latin typeface="+mj-ea"/>
              </a:rPr>
              <a:t>(</a:t>
            </a:r>
            <a:r>
              <a:rPr lang="zh-TW" altLang="en-US" dirty="0" smtClean="0">
                <a:latin typeface="+mj-ea"/>
              </a:rPr>
              <a:t>三</a:t>
            </a:r>
            <a:r>
              <a:rPr lang="en-US" altLang="zh-TW" dirty="0" smtClean="0">
                <a:latin typeface="+mj-ea"/>
              </a:rPr>
              <a:t>)</a:t>
            </a:r>
            <a:r>
              <a:rPr lang="zh-TW" altLang="zh-TW" dirty="0" smtClean="0">
                <a:latin typeface="+mj-ea"/>
              </a:rPr>
              <a:t>性別與教育程度對月收入之影響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我們將教育程度與性別加入模型中，驗證了男女月收入是有顯著差異的，且教育程度對月收入的影響也是非常顯著。</a:t>
            </a:r>
          </a:p>
          <a:p>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000100" y="2571744"/>
            <a:ext cx="6786610" cy="857256"/>
          </a:xfrm>
          <a:prstGeom prst="rect">
            <a:avLst/>
          </a:prstGeom>
        </p:spPr>
      </p:pic>
      <p:pic>
        <p:nvPicPr>
          <p:cNvPr id="5" name="圖片 4" descr="C:\R\資料視覺化\性別&amp;教育程度&amp;月收入(迴歸).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00" y="3429000"/>
            <a:ext cx="6786610" cy="27146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mj-ea"/>
              </a:rPr>
              <a:t>資料分析</a:t>
            </a:r>
            <a:r>
              <a:rPr lang="en-US" altLang="zh-TW" dirty="0" smtClean="0">
                <a:latin typeface="+mj-ea"/>
              </a:rPr>
              <a:t>(</a:t>
            </a:r>
            <a:r>
              <a:rPr lang="zh-TW" altLang="en-US" dirty="0" smtClean="0">
                <a:latin typeface="+mj-ea"/>
              </a:rPr>
              <a:t>四</a:t>
            </a:r>
            <a:r>
              <a:rPr lang="en-US" altLang="zh-TW" dirty="0" smtClean="0">
                <a:latin typeface="+mj-ea"/>
              </a:rPr>
              <a:t>)</a:t>
            </a:r>
            <a:r>
              <a:rPr lang="zh-TW" altLang="zh-TW" dirty="0" smtClean="0">
                <a:latin typeface="+mj-ea"/>
              </a:rPr>
              <a:t>性別與教育程度對月收入之影響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1600" dirty="0" smtClean="0">
                <a:latin typeface="微軟正黑體" pitchFamily="34" charset="-120"/>
                <a:ea typeface="微軟正黑體" pitchFamily="34" charset="-120"/>
              </a:rPr>
              <a:t>從下圖可以看出公職與私立教職的教育程度與月收入平均都較其他社會保險的平均教育程度與月收入高，且勞保下的教育程度與月收入呈現明顯的正相關。</a:t>
            </a:r>
          </a:p>
          <a:p>
            <a:endParaRPr lang="zh-TW" altLang="en-US" dirty="0"/>
          </a:p>
        </p:txBody>
      </p:sp>
      <p:pic>
        <p:nvPicPr>
          <p:cNvPr id="4" name="圖片 3" descr="C:\R\資料視覺化\社會保險&amp;教育程度&amp;月收入.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48" y="2428868"/>
            <a:ext cx="7715304" cy="392909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mj-ea"/>
              </a:rPr>
              <a:t>資料分析</a:t>
            </a:r>
            <a:r>
              <a:rPr lang="en-US" altLang="zh-TW" dirty="0" smtClean="0">
                <a:latin typeface="+mj-ea"/>
              </a:rPr>
              <a:t>(</a:t>
            </a:r>
            <a:r>
              <a:rPr lang="zh-TW" altLang="en-US" dirty="0" smtClean="0">
                <a:latin typeface="+mj-ea"/>
              </a:rPr>
              <a:t>四</a:t>
            </a:r>
            <a:r>
              <a:rPr lang="en-US" altLang="zh-TW" dirty="0" smtClean="0">
                <a:latin typeface="+mj-ea"/>
              </a:rPr>
              <a:t>)</a:t>
            </a:r>
            <a:r>
              <a:rPr lang="zh-TW" altLang="zh-TW" dirty="0" smtClean="0">
                <a:latin typeface="+mj-ea"/>
              </a:rPr>
              <a:t>性別與教育程度對月收入之影響</a:t>
            </a:r>
            <a:endParaRPr lang="zh-TW" altLang="en-US"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我們將職業身分的社會保險與教育程度放入模型中，模型驗證了職業身分的社會保險與教育程度確實有顯著差異。</a:t>
            </a:r>
          </a:p>
          <a:p>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857224" y="2786058"/>
            <a:ext cx="7358114" cy="29289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mj-ea"/>
              </a:rPr>
              <a:t>資料分析</a:t>
            </a:r>
            <a:r>
              <a:rPr lang="en-US" altLang="zh-TW" dirty="0" smtClean="0">
                <a:latin typeface="+mj-ea"/>
              </a:rPr>
              <a:t>(</a:t>
            </a:r>
            <a:r>
              <a:rPr lang="zh-TW" altLang="en-US" dirty="0" smtClean="0">
                <a:latin typeface="+mj-ea"/>
              </a:rPr>
              <a:t>四</a:t>
            </a:r>
            <a:r>
              <a:rPr lang="en-US" altLang="zh-TW" dirty="0" smtClean="0">
                <a:latin typeface="+mj-ea"/>
              </a:rPr>
              <a:t>)</a:t>
            </a:r>
            <a:r>
              <a:rPr lang="zh-TW" altLang="zh-TW" dirty="0" smtClean="0">
                <a:latin typeface="+mj-ea"/>
              </a:rPr>
              <a:t>性別與教育程度對月收入之影響</a:t>
            </a:r>
            <a:endParaRPr lang="zh-TW" altLang="en-US" dirty="0"/>
          </a:p>
        </p:txBody>
      </p:sp>
      <p:pic>
        <p:nvPicPr>
          <p:cNvPr id="4" name="內容版面配置區 3" descr="C:\R\資料視覺化\社會保險&amp;教育程度&amp;月收入(迴歸).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2976" y="1500174"/>
            <a:ext cx="7107603" cy="475934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2200" dirty="0" smtClean="0">
                <a:latin typeface="+mj-ea"/>
              </a:rPr>
              <a:t>資料分析</a:t>
            </a:r>
            <a:r>
              <a:rPr lang="en-US" altLang="zh-TW" sz="2200" dirty="0" smtClean="0">
                <a:latin typeface="+mj-ea"/>
              </a:rPr>
              <a:t>(</a:t>
            </a:r>
            <a:r>
              <a:rPr lang="zh-TW" altLang="en-US" sz="2200" dirty="0" smtClean="0">
                <a:latin typeface="+mj-ea"/>
              </a:rPr>
              <a:t>五</a:t>
            </a:r>
            <a:r>
              <a:rPr lang="en-US" altLang="zh-TW" sz="2200" dirty="0" smtClean="0">
                <a:latin typeface="+mj-ea"/>
              </a:rPr>
              <a:t>)</a:t>
            </a:r>
            <a:r>
              <a:rPr lang="zh-TW" altLang="zh-TW" sz="2200" dirty="0" smtClean="0"/>
              <a:t>身分職業的社會保險與每週工作時數對月收入之影響</a:t>
            </a:r>
            <a:endParaRPr lang="zh-TW" altLang="en-US" sz="2200"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1.</a:t>
            </a:r>
            <a:r>
              <a:rPr lang="zh-TW" altLang="zh-TW" sz="2000" dirty="0" smtClean="0">
                <a:latin typeface="微軟正黑體" pitchFamily="34" charset="-120"/>
                <a:ea typeface="微軟正黑體" pitchFamily="34" charset="-120"/>
              </a:rPr>
              <a:t>圖形分析</a:t>
            </a:r>
          </a:p>
          <a:p>
            <a:pPr>
              <a:buNone/>
            </a:pPr>
            <a:r>
              <a:rPr lang="zh-TW" altLang="zh-TW" sz="1800" dirty="0" smtClean="0">
                <a:latin typeface="微軟正黑體" pitchFamily="34" charset="-120"/>
                <a:ea typeface="微軟正黑體" pitchFamily="34" charset="-120"/>
              </a:rPr>
              <a:t>從下圖中可看出不同社會保險的工作時數有顯著的差別，無保險的每週工作時數較其他社會保險長</a:t>
            </a:r>
          </a:p>
          <a:p>
            <a:endParaRPr lang="zh-TW" altLang="en-US" dirty="0"/>
          </a:p>
        </p:txBody>
      </p:sp>
      <p:pic>
        <p:nvPicPr>
          <p:cNvPr id="4" name="圖片 3" descr="C:\R\資料視覺化\社會保險&amp;每周工作時數&amp;月收入.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4414" y="2500306"/>
            <a:ext cx="6715172" cy="37862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200" dirty="0" smtClean="0">
                <a:latin typeface="+mj-ea"/>
              </a:rPr>
              <a:t>資料分析</a:t>
            </a:r>
            <a:r>
              <a:rPr lang="en-US" altLang="zh-TW" sz="2200" dirty="0" smtClean="0">
                <a:latin typeface="+mj-ea"/>
              </a:rPr>
              <a:t>(</a:t>
            </a:r>
            <a:r>
              <a:rPr lang="zh-TW" altLang="en-US" sz="2200" dirty="0" smtClean="0">
                <a:latin typeface="+mj-ea"/>
              </a:rPr>
              <a:t>五</a:t>
            </a:r>
            <a:r>
              <a:rPr lang="en-US" altLang="zh-TW" sz="2200" dirty="0" smtClean="0">
                <a:latin typeface="+mj-ea"/>
              </a:rPr>
              <a:t>)</a:t>
            </a:r>
            <a:r>
              <a:rPr lang="zh-TW" altLang="zh-TW" sz="2200" dirty="0" smtClean="0"/>
              <a:t>身分職業的社會保險與每週工作時數對月收入之影響</a:t>
            </a:r>
            <a:endParaRPr lang="zh-TW" altLang="en-US" sz="2200" dirty="0"/>
          </a:p>
        </p:txBody>
      </p:sp>
      <p:sp>
        <p:nvSpPr>
          <p:cNvPr id="3" name="內容版面配置區 2"/>
          <p:cNvSpPr>
            <a:spLocks noGrp="1"/>
          </p:cNvSpPr>
          <p:nvPr>
            <p:ph sz="quarter" idx="1"/>
          </p:nvPr>
        </p:nvSpPr>
        <p:spPr/>
        <p:txBody>
          <a:bodyPr/>
          <a:lstStyle/>
          <a:p>
            <a:pPr lvl="0">
              <a:buNone/>
            </a:pP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迴歸模型驗證</a:t>
            </a:r>
          </a:p>
          <a:p>
            <a:pPr>
              <a:buNone/>
            </a:pPr>
            <a:r>
              <a:rPr lang="zh-TW" altLang="zh-TW" sz="2000" dirty="0" smtClean="0">
                <a:latin typeface="微軟正黑體" pitchFamily="34" charset="-120"/>
                <a:ea typeface="微軟正黑體" pitchFamily="34" charset="-120"/>
              </a:rPr>
              <a:t>我們將每周工作時數與身分職業的社會保險加入模型中，模型結果顯示了在不同社會保險下每週工作時數對月收入的影響是顯著的。</a:t>
            </a:r>
          </a:p>
          <a:p>
            <a:endParaRPr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tretch>
            <a:fillRect/>
          </a:stretch>
        </p:blipFill>
        <p:spPr>
          <a:xfrm>
            <a:off x="1071538" y="2714620"/>
            <a:ext cx="6858048" cy="271464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結語</a:t>
            </a:r>
            <a:endParaRPr lang="zh-TW" altLang="en-US" dirty="0"/>
          </a:p>
        </p:txBody>
      </p:sp>
      <p:sp>
        <p:nvSpPr>
          <p:cNvPr id="3" name="內容版面配置區 2"/>
          <p:cNvSpPr>
            <a:spLocks noGrp="1"/>
          </p:cNvSpPr>
          <p:nvPr>
            <p:ph sz="quarter" idx="1"/>
          </p:nvPr>
        </p:nvSpPr>
        <p:spPr/>
        <p:txBody>
          <a:bodyPr/>
          <a:lstStyle/>
          <a:p>
            <a:r>
              <a:rPr lang="zh-TW" altLang="zh-TW" dirty="0" smtClean="0">
                <a:latin typeface="微軟正黑體" pitchFamily="34" charset="-120"/>
                <a:ea typeface="微軟正黑體" pitchFamily="34" charset="-120"/>
              </a:rPr>
              <a:t>從這次分析中我們得到性別對於台灣的月收入有顯著的影響，在職業相同或是宗教相同的情況性別對於薪資都有明顯的差別，這符合我們一開始的猜測。</a:t>
            </a:r>
          </a:p>
          <a:p>
            <a:r>
              <a:rPr lang="zh-TW" altLang="zh-TW" dirty="0" smtClean="0">
                <a:latin typeface="微軟正黑體" pitchFamily="34" charset="-120"/>
                <a:ea typeface="微軟正黑體" pitchFamily="34" charset="-120"/>
              </a:rPr>
              <a:t>在分析裡我們也注意到一些現今台灣社會可能有的問題，像是工時長薪水低、貧富差距等，而我們也發現到早期台灣男女受教育不平等的現象，在現在已經有改善的趨勢，也期許在未來的社會中，男女薪資的差距可以縮小。</a:t>
            </a:r>
            <a:endParaRPr lang="zh-TW" altLang="en-US" dirty="0">
              <a:latin typeface="微軟正黑體" pitchFamily="34" charset="-120"/>
              <a:ea typeface="微軟正黑體"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一</a:t>
            </a:r>
            <a:r>
              <a:rPr lang="en-US" altLang="zh-TW" dirty="0" smtClean="0">
                <a:latin typeface="微軟正黑體" pitchFamily="34" charset="-120"/>
                <a:ea typeface="微軟正黑體" pitchFamily="34" charset="-120"/>
              </a:rPr>
              <a:t>) A1</a:t>
            </a:r>
            <a:r>
              <a:rPr lang="zh-TW" altLang="zh-TW" dirty="0" smtClean="0">
                <a:latin typeface="微軟正黑體" pitchFamily="34" charset="-120"/>
                <a:ea typeface="微軟正黑體" pitchFamily="34" charset="-120"/>
              </a:rPr>
              <a:t>性別</a:t>
            </a: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筆樣本中，男性共</a:t>
            </a:r>
            <a:r>
              <a:rPr lang="en-US" altLang="zh-TW" sz="2000" dirty="0" smtClean="0">
                <a:latin typeface="微軟正黑體" pitchFamily="34" charset="-120"/>
                <a:ea typeface="微軟正黑體" pitchFamily="34" charset="-120"/>
              </a:rPr>
              <a:t>896</a:t>
            </a:r>
            <a:r>
              <a:rPr lang="zh-TW" altLang="zh-TW" sz="2000" dirty="0" smtClean="0">
                <a:latin typeface="微軟正黑體" pitchFamily="34" charset="-120"/>
                <a:ea typeface="微軟正黑體" pitchFamily="34" charset="-120"/>
              </a:rPr>
              <a:t>人，女性共</a:t>
            </a:r>
            <a:r>
              <a:rPr lang="en-US" altLang="zh-TW" sz="2000" dirty="0" smtClean="0">
                <a:latin typeface="微軟正黑體" pitchFamily="34" charset="-120"/>
                <a:ea typeface="微軟正黑體" pitchFamily="34" charset="-120"/>
              </a:rPr>
              <a:t>951</a:t>
            </a:r>
            <a:r>
              <a:rPr lang="zh-TW" altLang="zh-TW" sz="2000" dirty="0" smtClean="0">
                <a:latin typeface="微軟正黑體" pitchFamily="34" charset="-120"/>
                <a:ea typeface="微軟正黑體" pitchFamily="34" charset="-120"/>
              </a:rPr>
              <a:t>人</a:t>
            </a:r>
            <a:r>
              <a:rPr lang="zh-TW" altLang="zh-TW" dirty="0" smtClean="0">
                <a:latin typeface="微軟正黑體" pitchFamily="34" charset="-120"/>
                <a:ea typeface="微軟正黑體" pitchFamily="34" charset="-120"/>
              </a:rPr>
              <a:t>。</a:t>
            </a:r>
          </a:p>
          <a:p>
            <a:pPr>
              <a:buNone/>
            </a:pPr>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214414" y="2571744"/>
            <a:ext cx="6643734" cy="378621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二</a:t>
            </a:r>
            <a:r>
              <a:rPr lang="en-US" altLang="zh-TW" dirty="0" smtClean="0">
                <a:latin typeface="微軟正黑體" pitchFamily="34" charset="-120"/>
                <a:ea typeface="微軟正黑體" pitchFamily="34" charset="-120"/>
              </a:rPr>
              <a:t>) A22</a:t>
            </a:r>
            <a:r>
              <a:rPr lang="zh-TW" altLang="zh-TW" dirty="0" smtClean="0">
                <a:latin typeface="微軟正黑體" pitchFamily="34" charset="-120"/>
                <a:ea typeface="微軟正黑體" pitchFamily="34" charset="-120"/>
              </a:rPr>
              <a:t>宗教信仰</a:t>
            </a:r>
            <a:r>
              <a:rPr lang="en-US" altLang="zh-TW" dirty="0" smtClean="0">
                <a:latin typeface="微軟正黑體" pitchFamily="34" charset="-120"/>
                <a:ea typeface="微軟正黑體" pitchFamily="34" charset="-120"/>
              </a:rPr>
              <a:t>	</a:t>
            </a:r>
            <a:endParaRPr lang="zh-TW" altLang="zh-TW"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筆樣本中，刪除</a:t>
            </a:r>
            <a:r>
              <a:rPr lang="en-US" altLang="zh-TW" sz="2000" dirty="0" smtClean="0">
                <a:latin typeface="微軟正黑體" pitchFamily="34" charset="-120"/>
                <a:ea typeface="微軟正黑體" pitchFamily="34" charset="-120"/>
              </a:rPr>
              <a:t>2</a:t>
            </a:r>
            <a:r>
              <a:rPr lang="zh-TW" altLang="zh-TW" sz="2000" dirty="0" smtClean="0">
                <a:latin typeface="微軟正黑體" pitchFamily="34" charset="-120"/>
                <a:ea typeface="微軟正黑體" pitchFamily="34" charset="-120"/>
              </a:rPr>
              <a:t>筆遺漏值，下圖為剩餘</a:t>
            </a:r>
            <a:r>
              <a:rPr lang="en-US" altLang="zh-TW" sz="2000" dirty="0" smtClean="0">
                <a:latin typeface="微軟正黑體" pitchFamily="34" charset="-120"/>
                <a:ea typeface="微軟正黑體" pitchFamily="34" charset="-120"/>
              </a:rPr>
              <a:t>1845</a:t>
            </a:r>
            <a:r>
              <a:rPr lang="zh-TW" altLang="zh-TW" sz="2000" dirty="0" smtClean="0">
                <a:latin typeface="微軟正黑體" pitchFamily="34" charset="-120"/>
                <a:ea typeface="微軟正黑體" pitchFamily="34" charset="-120"/>
              </a:rPr>
              <a:t>筆宗教人數之分布。 </a:t>
            </a:r>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428728" y="2500306"/>
            <a:ext cx="6215106" cy="36433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三</a:t>
            </a:r>
            <a:r>
              <a:rPr lang="en-US" altLang="zh-TW" dirty="0" smtClean="0">
                <a:latin typeface="微軟正黑體" pitchFamily="34" charset="-120"/>
                <a:ea typeface="微軟正黑體" pitchFamily="34" charset="-120"/>
              </a:rPr>
              <a:t>) C10b</a:t>
            </a:r>
            <a:r>
              <a:rPr lang="zh-TW" altLang="zh-TW" dirty="0" smtClean="0">
                <a:latin typeface="微軟正黑體" pitchFamily="34" charset="-120"/>
                <a:ea typeface="微軟正黑體" pitchFamily="34" charset="-120"/>
              </a:rPr>
              <a:t>職業身分的社會保險</a:t>
            </a: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筆樣本，刪除</a:t>
            </a:r>
            <a:r>
              <a:rPr lang="en-US" altLang="zh-TW" sz="2000" dirty="0" smtClean="0">
                <a:latin typeface="微軟正黑體" pitchFamily="34" charset="-120"/>
                <a:ea typeface="微軟正黑體" pitchFamily="34" charset="-120"/>
              </a:rPr>
              <a:t>6</a:t>
            </a:r>
            <a:r>
              <a:rPr lang="zh-TW" altLang="zh-TW" sz="2000" dirty="0" smtClean="0">
                <a:latin typeface="微軟正黑體" pitchFamily="34" charset="-120"/>
                <a:ea typeface="微軟正黑體" pitchFamily="34" charset="-120"/>
              </a:rPr>
              <a:t>筆遺漏值，下圖剩餘</a:t>
            </a:r>
            <a:r>
              <a:rPr lang="en-US" altLang="zh-TW" sz="2000" dirty="0" smtClean="0">
                <a:latin typeface="微軟正黑體" pitchFamily="34" charset="-120"/>
                <a:ea typeface="微軟正黑體" pitchFamily="34" charset="-120"/>
              </a:rPr>
              <a:t>1841</a:t>
            </a:r>
            <a:r>
              <a:rPr lang="zh-TW" altLang="zh-TW" sz="2000" dirty="0" smtClean="0">
                <a:latin typeface="微軟正黑體" pitchFamily="34" charset="-120"/>
                <a:ea typeface="微軟正黑體" pitchFamily="34" charset="-120"/>
              </a:rPr>
              <a:t>筆社會保險各種類人數</a:t>
            </a:r>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428728" y="2714620"/>
            <a:ext cx="6215106" cy="350046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四</a:t>
            </a:r>
            <a:r>
              <a:rPr lang="en-US" altLang="zh-TW" dirty="0" smtClean="0">
                <a:latin typeface="微軟正黑體" pitchFamily="34" charset="-120"/>
                <a:ea typeface="微軟正黑體" pitchFamily="34" charset="-120"/>
              </a:rPr>
              <a:t>)A2y</a:t>
            </a:r>
            <a:r>
              <a:rPr lang="zh-TW" altLang="zh-TW" dirty="0" smtClean="0">
                <a:latin typeface="微軟正黑體" pitchFamily="34" charset="-120"/>
                <a:ea typeface="微軟正黑體" pitchFamily="34" charset="-120"/>
              </a:rPr>
              <a:t>年齡</a:t>
            </a: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筆樣本，刪除</a:t>
            </a:r>
            <a:r>
              <a:rPr lang="en-US" altLang="zh-TW" sz="2000" dirty="0" smtClean="0">
                <a:latin typeface="微軟正黑體" pitchFamily="34" charset="-120"/>
                <a:ea typeface="微軟正黑體" pitchFamily="34" charset="-120"/>
              </a:rPr>
              <a:t>10</a:t>
            </a:r>
            <a:r>
              <a:rPr lang="zh-TW" altLang="zh-TW" sz="2000" dirty="0" smtClean="0">
                <a:latin typeface="微軟正黑體" pitchFamily="34" charset="-120"/>
                <a:ea typeface="微軟正黑體" pitchFamily="34" charset="-120"/>
              </a:rPr>
              <a:t>筆遺漏值，因原題目為出生年</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民國</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因此以</a:t>
            </a:r>
            <a:r>
              <a:rPr lang="en-US" altLang="zh-TW" sz="2000" dirty="0" smtClean="0">
                <a:latin typeface="微軟正黑體" pitchFamily="34" charset="-120"/>
                <a:ea typeface="微軟正黑體" pitchFamily="34" charset="-120"/>
              </a:rPr>
              <a:t>108</a:t>
            </a:r>
            <a:r>
              <a:rPr lang="zh-TW" altLang="zh-TW" sz="2000" dirty="0" smtClean="0">
                <a:latin typeface="微軟正黑體" pitchFamily="34" charset="-120"/>
                <a:ea typeface="微軟正黑體" pitchFamily="34" charset="-120"/>
              </a:rPr>
              <a:t>減去原始數值進而得到年齡。下圖為剩餘</a:t>
            </a:r>
            <a:r>
              <a:rPr lang="en-US" altLang="zh-TW" sz="2000" dirty="0" smtClean="0">
                <a:latin typeface="微軟正黑體" pitchFamily="34" charset="-120"/>
                <a:ea typeface="微軟正黑體" pitchFamily="34" charset="-120"/>
              </a:rPr>
              <a:t>1837</a:t>
            </a:r>
            <a:r>
              <a:rPr lang="zh-TW" altLang="zh-TW" sz="2000" dirty="0" smtClean="0">
                <a:latin typeface="微軟正黑體" pitchFamily="34" charset="-120"/>
                <a:ea typeface="微軟正黑體" pitchFamily="34" charset="-120"/>
              </a:rPr>
              <a:t>筆樣本的年齡直方圖與盒形圖。</a:t>
            </a:r>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285720" y="3000372"/>
            <a:ext cx="4214842" cy="3000396"/>
          </a:xfrm>
          <a:prstGeom prst="rect">
            <a:avLst/>
          </a:prstGeom>
        </p:spPr>
      </p:pic>
      <p:pic>
        <p:nvPicPr>
          <p:cNvPr id="5" name="圖片 4"/>
          <p:cNvPicPr/>
          <p:nvPr/>
        </p:nvPicPr>
        <p:blipFill>
          <a:blip r:embed="rId4" cstate="print">
            <a:extLst>
              <a:ext uri="{28A0092B-C50C-407E-A947-70E740481C1C}">
                <a14:useLocalDpi xmlns:a14="http://schemas.microsoft.com/office/drawing/2010/main" val="0"/>
              </a:ext>
            </a:extLst>
          </a:blip>
          <a:stretch>
            <a:fillRect/>
          </a:stretch>
        </p:blipFill>
        <p:spPr>
          <a:xfrm>
            <a:off x="4500562" y="3000372"/>
            <a:ext cx="4357718" cy="30003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五</a:t>
            </a:r>
            <a:r>
              <a:rPr lang="en-US" altLang="zh-TW" dirty="0" smtClean="0">
                <a:latin typeface="微軟正黑體" pitchFamily="34" charset="-120"/>
                <a:ea typeface="微軟正黑體" pitchFamily="34" charset="-120"/>
              </a:rPr>
              <a:t>)A15a</a:t>
            </a:r>
            <a:r>
              <a:rPr lang="zh-TW" altLang="zh-TW" dirty="0" smtClean="0">
                <a:latin typeface="微軟正黑體" pitchFamily="34" charset="-120"/>
                <a:ea typeface="微軟正黑體" pitchFamily="34" charset="-120"/>
              </a:rPr>
              <a:t>教育程度</a:t>
            </a:r>
            <a:endParaRPr lang="en-US" altLang="zh-TW" dirty="0" smtClean="0">
              <a:latin typeface="微軟正黑體" pitchFamily="34" charset="-120"/>
              <a:ea typeface="微軟正黑體" pitchFamily="34" charset="-120"/>
            </a:endParaRP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筆樣本，刪除</a:t>
            </a:r>
            <a:r>
              <a:rPr lang="en-US" altLang="zh-TW" sz="2000" dirty="0" smtClean="0">
                <a:latin typeface="微軟正黑體" pitchFamily="34" charset="-120"/>
                <a:ea typeface="微軟正黑體" pitchFamily="34" charset="-120"/>
              </a:rPr>
              <a:t>4</a:t>
            </a:r>
            <a:r>
              <a:rPr lang="zh-TW" altLang="zh-TW" sz="2000" dirty="0" smtClean="0">
                <a:latin typeface="微軟正黑體" pitchFamily="34" charset="-120"/>
                <a:ea typeface="微軟正黑體" pitchFamily="34" charset="-120"/>
              </a:rPr>
              <a:t>筆遺漏值，下圖為剩餘</a:t>
            </a:r>
            <a:r>
              <a:rPr lang="en-US" altLang="zh-TW" sz="2000" dirty="0" smtClean="0">
                <a:latin typeface="微軟正黑體" pitchFamily="34" charset="-120"/>
                <a:ea typeface="微軟正黑體" pitchFamily="34" charset="-120"/>
              </a:rPr>
              <a:t>1843</a:t>
            </a:r>
            <a:r>
              <a:rPr lang="zh-TW" altLang="zh-TW" sz="2000" dirty="0" smtClean="0">
                <a:latin typeface="微軟正黑體" pitchFamily="34" charset="-120"/>
                <a:ea typeface="微軟正黑體" pitchFamily="34" charset="-120"/>
              </a:rPr>
              <a:t>筆樣本的教育程度的直方圖與盒形圖</a:t>
            </a:r>
          </a:p>
          <a:p>
            <a:pPr lvl="0">
              <a:buNone/>
            </a:pPr>
            <a:endParaRPr lang="zh-TW" altLang="zh-TW" dirty="0" smtClean="0"/>
          </a:p>
          <a:p>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357158" y="3000372"/>
            <a:ext cx="4143404" cy="3000396"/>
          </a:xfrm>
          <a:prstGeom prst="rect">
            <a:avLst/>
          </a:prstGeom>
        </p:spPr>
      </p:pic>
      <p:pic>
        <p:nvPicPr>
          <p:cNvPr id="5" name="圖片 4" descr="C:\R\資料視覺化\教育程度盒形圖.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2" y="3000372"/>
            <a:ext cx="4286280" cy="300039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檢視變數</a:t>
            </a:r>
            <a:endParaRPr lang="zh-TW" altLang="en-US" dirty="0"/>
          </a:p>
        </p:txBody>
      </p:sp>
      <p:sp>
        <p:nvSpPr>
          <p:cNvPr id="3" name="內容版面配置區 2"/>
          <p:cNvSpPr>
            <a:spLocks noGrp="1"/>
          </p:cNvSpPr>
          <p:nvPr>
            <p:ph sz="quarter" idx="1"/>
          </p:nvPr>
        </p:nvSpPr>
        <p:spPr/>
        <p:txBody>
          <a:bodyPr/>
          <a:lstStyle/>
          <a:p>
            <a:pPr lvl="0"/>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六</a:t>
            </a:r>
            <a:r>
              <a:rPr lang="en-US" altLang="zh-TW" dirty="0" smtClean="0">
                <a:latin typeface="微軟正黑體" pitchFamily="34" charset="-120"/>
                <a:ea typeface="微軟正黑體" pitchFamily="34" charset="-120"/>
              </a:rPr>
              <a:t>) C4</a:t>
            </a:r>
            <a:r>
              <a:rPr lang="zh-TW" altLang="zh-TW" dirty="0" smtClean="0">
                <a:latin typeface="微軟正黑體" pitchFamily="34" charset="-120"/>
                <a:ea typeface="微軟正黑體" pitchFamily="34" charset="-120"/>
              </a:rPr>
              <a:t>每週工作時數</a:t>
            </a:r>
          </a:p>
          <a:p>
            <a:pPr>
              <a:buNone/>
            </a:pPr>
            <a:r>
              <a:rPr lang="en-US" altLang="zh-TW" sz="2000" dirty="0" smtClean="0">
                <a:latin typeface="微軟正黑體" pitchFamily="34" charset="-120"/>
                <a:ea typeface="微軟正黑體" pitchFamily="34" charset="-120"/>
              </a:rPr>
              <a:t>1847</a:t>
            </a:r>
            <a:r>
              <a:rPr lang="zh-TW" altLang="zh-TW" sz="2000" dirty="0" smtClean="0">
                <a:latin typeface="微軟正黑體" pitchFamily="34" charset="-120"/>
                <a:ea typeface="微軟正黑體" pitchFamily="34" charset="-120"/>
              </a:rPr>
              <a:t>筆樣本，刪除</a:t>
            </a:r>
            <a:r>
              <a:rPr lang="en-US" altLang="zh-TW" sz="2000" dirty="0" smtClean="0">
                <a:latin typeface="微軟正黑體" pitchFamily="34" charset="-120"/>
                <a:ea typeface="微軟正黑體" pitchFamily="34" charset="-120"/>
              </a:rPr>
              <a:t>65</a:t>
            </a:r>
            <a:r>
              <a:rPr lang="zh-TW" altLang="zh-TW" sz="2000" dirty="0" smtClean="0">
                <a:latin typeface="微軟正黑體" pitchFamily="34" charset="-120"/>
                <a:ea typeface="微軟正黑體" pitchFamily="34" charset="-120"/>
              </a:rPr>
              <a:t>筆遺漏值，並將</a:t>
            </a:r>
            <a:r>
              <a:rPr lang="en-US" altLang="zh-TW" sz="2000" dirty="0" smtClean="0">
                <a:latin typeface="微軟正黑體" pitchFamily="34" charset="-120"/>
                <a:ea typeface="微軟正黑體" pitchFamily="34" charset="-120"/>
              </a:rPr>
              <a:t>58</a:t>
            </a:r>
            <a:r>
              <a:rPr lang="zh-TW" altLang="zh-TW" sz="2000" dirty="0" smtClean="0">
                <a:latin typeface="微軟正黑體" pitchFamily="34" charset="-120"/>
                <a:ea typeface="微軟正黑體" pitchFamily="34" charset="-120"/>
              </a:rPr>
              <a:t>筆回答</a:t>
            </a:r>
            <a:r>
              <a:rPr lang="zh-TW" altLang="en-US" sz="2000" dirty="0" smtClean="0">
                <a:latin typeface="微軟正黑體" pitchFamily="34" charset="-120"/>
                <a:ea typeface="微軟正黑體" pitchFamily="34" charset="-120"/>
              </a:rPr>
              <a:t>為</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不一定</a:t>
            </a:r>
            <a:r>
              <a:rPr lang="en-US" altLang="zh-TW" sz="2000" dirty="0" smtClean="0">
                <a:latin typeface="微軟正黑體" pitchFamily="34" charset="-120"/>
                <a:ea typeface="微軟正黑體" pitchFamily="34" charset="-120"/>
              </a:rPr>
              <a:t>"</a:t>
            </a:r>
            <a:r>
              <a:rPr lang="zh-TW" altLang="zh-TW" sz="2000" dirty="0" smtClean="0">
                <a:latin typeface="微軟正黑體" pitchFamily="34" charset="-120"/>
                <a:ea typeface="微軟正黑體" pitchFamily="34" charset="-120"/>
              </a:rPr>
              <a:t>的樣本調整為平均值，下圖為剩餘</a:t>
            </a:r>
            <a:r>
              <a:rPr lang="en-US" altLang="zh-TW" sz="2000" dirty="0" smtClean="0">
                <a:latin typeface="微軟正黑體" pitchFamily="34" charset="-120"/>
                <a:ea typeface="微軟正黑體" pitchFamily="34" charset="-120"/>
              </a:rPr>
              <a:t>1782</a:t>
            </a:r>
            <a:r>
              <a:rPr lang="zh-TW" altLang="zh-TW" sz="2000" dirty="0" smtClean="0">
                <a:latin typeface="微軟正黑體" pitchFamily="34" charset="-120"/>
                <a:ea typeface="微軟正黑體" pitchFamily="34" charset="-120"/>
              </a:rPr>
              <a:t>筆樣本的每週工作時數的直方圖與盒形圖</a:t>
            </a:r>
          </a:p>
          <a:p>
            <a:pPr>
              <a:buNone/>
            </a:pPr>
            <a:endParaRPr lang="zh-TW" altLang="en-US" dirty="0"/>
          </a:p>
        </p:txBody>
      </p:sp>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285720" y="3143248"/>
            <a:ext cx="4286280" cy="2857520"/>
          </a:xfrm>
          <a:prstGeom prst="rect">
            <a:avLst/>
          </a:prstGeom>
        </p:spPr>
      </p:pic>
      <p:pic>
        <p:nvPicPr>
          <p:cNvPr id="5" name="圖片 4" descr="C:\R\資料視覺化\每週工作時數盒形圖.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143248"/>
            <a:ext cx="4357718" cy="285752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鎮">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354</TotalTime>
  <Words>2218</Words>
  <Application>Microsoft Office PowerPoint</Application>
  <PresentationFormat>如螢幕大小 (4:3)</PresentationFormat>
  <Paragraphs>193</Paragraphs>
  <Slides>37</Slides>
  <Notes>23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37</vt:i4>
      </vt:variant>
    </vt:vector>
  </HeadingPairs>
  <TitlesOfParts>
    <vt:vector size="44" baseType="lpstr">
      <vt:lpstr>微軟正黑體</vt:lpstr>
      <vt:lpstr>新細明體</vt:lpstr>
      <vt:lpstr>Calibri</vt:lpstr>
      <vt:lpstr>Georgia</vt:lpstr>
      <vt:lpstr>Wingdings</vt:lpstr>
      <vt:lpstr>Wingdings 2</vt:lpstr>
      <vt:lpstr>市鎮</vt:lpstr>
      <vt:lpstr>資料視覺化- 「台灣社會變遷基本調查計畫2019第七期第五次:社會不平等組(登陸號:C00351_1)」</vt:lpstr>
      <vt:lpstr>研究動機</vt:lpstr>
      <vt:lpstr>資料簡介與變數介紹</vt:lpstr>
      <vt:lpstr>檢視變數</vt:lpstr>
      <vt:lpstr>檢視變數</vt:lpstr>
      <vt:lpstr>檢視變數</vt:lpstr>
      <vt:lpstr>檢視變數</vt:lpstr>
      <vt:lpstr>檢視變數</vt:lpstr>
      <vt:lpstr>檢視變數</vt:lpstr>
      <vt:lpstr>檢視變數</vt:lpstr>
      <vt:lpstr>檢視變數</vt:lpstr>
      <vt:lpstr>(單變量)對月收入之影響</vt:lpstr>
      <vt:lpstr>資料分析(一)性別對月收入的影響</vt:lpstr>
      <vt:lpstr>資料分析(一)性別對月收入的影響</vt:lpstr>
      <vt:lpstr>資料分析(二)宗教對月收入的影響</vt:lpstr>
      <vt:lpstr>資料分析(二)宗教對月收入的影響</vt:lpstr>
      <vt:lpstr>資料分析(三)身分職業的社會保險對月收入的影響</vt:lpstr>
      <vt:lpstr>資料分析(三)身分職業的社會保險對月收入的影響</vt:lpstr>
      <vt:lpstr>資料分析(四)教育程度對月收入的影響</vt:lpstr>
      <vt:lpstr>資料分析(四)教育程度對月收入的影響</vt:lpstr>
      <vt:lpstr>資料分析(五)年齡對月收入的影響</vt:lpstr>
      <vt:lpstr>資料分析(五)年齡對月收入的影響</vt:lpstr>
      <vt:lpstr>資料分析(六)每週工作時數對月收入的影響</vt:lpstr>
      <vt:lpstr>資料分析(六)每週工作時數對月收入的影響</vt:lpstr>
      <vt:lpstr>(雙變量)對月收入之影響</vt:lpstr>
      <vt:lpstr>資料分析(一)宗教與性別對月收入之影響</vt:lpstr>
      <vt:lpstr>資料分析(一)宗教與性別對月收入之影響</vt:lpstr>
      <vt:lpstr>資料分析(二)身分職業的社會保險與性別對月收入之影響</vt:lpstr>
      <vt:lpstr>資料分析(二)身分職業的社會保險與性別對月收入之影響</vt:lpstr>
      <vt:lpstr>資料分析(三)性別與教育程度對月收入之影響</vt:lpstr>
      <vt:lpstr>資料分析(三)性別與教育程度對月收入之影響</vt:lpstr>
      <vt:lpstr>資料分析(四)性別與教育程度對月收入之影響</vt:lpstr>
      <vt:lpstr>資料分析(四)性別與教育程度對月收入之影響</vt:lpstr>
      <vt:lpstr>資料分析(四)性別與教育程度對月收入之影響</vt:lpstr>
      <vt:lpstr>資料分析(五)身分職業的社會保險與每週工作時數對月收入之影響</vt:lpstr>
      <vt:lpstr>資料分析(五)身分職業的社會保險與每週工作時數對月收入之影響</vt:lpstr>
      <vt:lpstr>結語</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資料視覺化- 「台灣社會變遷基本調查計畫2019第七期第五次:社會不平等組(登陸號:C00351_1)」</dc:title>
  <dc:creator>USER</dc:creator>
  <cp:lastModifiedBy>user</cp:lastModifiedBy>
  <cp:revision>38</cp:revision>
  <dcterms:created xsi:type="dcterms:W3CDTF">2021-04-20T11:26:15Z</dcterms:created>
  <dcterms:modified xsi:type="dcterms:W3CDTF">2021-04-21T05:33:17Z</dcterms:modified>
</cp:coreProperties>
</file>