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57" r:id="rId3"/>
    <p:sldId id="276" r:id="rId4"/>
    <p:sldId id="275" r:id="rId5"/>
    <p:sldId id="258" r:id="rId6"/>
    <p:sldId id="261" r:id="rId7"/>
    <p:sldId id="259" r:id="rId8"/>
    <p:sldId id="260" r:id="rId9"/>
    <p:sldId id="274" r:id="rId10"/>
    <p:sldId id="262" r:id="rId11"/>
    <p:sldId id="266" r:id="rId12"/>
    <p:sldId id="263" r:id="rId13"/>
    <p:sldId id="267" r:id="rId14"/>
    <p:sldId id="268" r:id="rId15"/>
    <p:sldId id="269" r:id="rId16"/>
    <p:sldId id="272" r:id="rId17"/>
    <p:sldId id="270" r:id="rId18"/>
    <p:sldId id="271" r:id="rId19"/>
    <p:sldId id="278" r:id="rId20"/>
    <p:sldId id="273"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
          <p15:clr>
            <a:srgbClr val="A4A3A4"/>
          </p15:clr>
        </p15:guide>
        <p15:guide id="2" pos="4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84" autoAdjust="0"/>
    <p:restoredTop sz="94674"/>
  </p:normalViewPr>
  <p:slideViewPr>
    <p:cSldViewPr snapToGrid="0" snapToObjects="1">
      <p:cViewPr>
        <p:scale>
          <a:sx n="75" d="100"/>
          <a:sy n="75" d="100"/>
        </p:scale>
        <p:origin x="1144" y="1252"/>
      </p:cViewPr>
      <p:guideLst>
        <p:guide orient="horz" pos="1145"/>
        <p:guide pos="42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1038" y="2130425"/>
            <a:ext cx="7777162" cy="1470025"/>
          </a:xfrm>
        </p:spPr>
        <p:txBody>
          <a:bodyPr lIns="0" tIns="0" rIns="0" bIns="0" anchor="t">
            <a:normAutofit/>
          </a:bodyPr>
          <a:lstStyle>
            <a:lvl1pPr algn="l">
              <a:defRPr sz="3600" b="0">
                <a:solidFill>
                  <a:schemeClr val="tx1"/>
                </a:solidFill>
                <a:latin typeface="Palatino Linotype"/>
                <a:cs typeface="Palatino Linotype"/>
              </a:defRPr>
            </a:lvl1pPr>
          </a:lstStyle>
          <a:p>
            <a:r>
              <a:rPr lang="en-US"/>
              <a:t>Click to edit Master title style</a:t>
            </a:r>
          </a:p>
        </p:txBody>
      </p:sp>
      <p:sp>
        <p:nvSpPr>
          <p:cNvPr id="3" name="Subtitle 2"/>
          <p:cNvSpPr>
            <a:spLocks noGrp="1"/>
          </p:cNvSpPr>
          <p:nvPr>
            <p:ph type="subTitle" idx="1"/>
          </p:nvPr>
        </p:nvSpPr>
        <p:spPr>
          <a:xfrm>
            <a:off x="685800" y="3886200"/>
            <a:ext cx="7772400" cy="1752600"/>
          </a:xfrm>
        </p:spPr>
        <p:txBody>
          <a:bodyPr lIns="0" bIns="0">
            <a:normAutofit/>
          </a:bodyPr>
          <a:lstStyle>
            <a:lvl1pPr marL="0" indent="0" algn="l">
              <a:buNone/>
              <a:defRPr sz="1800" b="1" i="0">
                <a:solidFill>
                  <a:schemeClr val="tx1">
                    <a:tint val="75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3"/>
          <p:cNvSpPr>
            <a:spLocks noGrp="1"/>
          </p:cNvSpPr>
          <p:nvPr>
            <p:ph type="dt" sz="half" idx="2"/>
          </p:nvPr>
        </p:nvSpPr>
        <p:spPr>
          <a:xfrm>
            <a:off x="685800" y="6495561"/>
            <a:ext cx="909770" cy="365125"/>
          </a:xfrm>
          <a:prstGeom prst="rect">
            <a:avLst/>
          </a:prstGeom>
        </p:spPr>
        <p:txBody>
          <a:bodyPr vert="horz" lIns="0" tIns="0" rIns="0" bIns="0" rtlCol="0" anchor="t"/>
          <a:lstStyle>
            <a:lvl1pPr algn="l">
              <a:defRPr sz="1200">
                <a:solidFill>
                  <a:schemeClr val="tx1">
                    <a:tint val="75000"/>
                  </a:schemeClr>
                </a:solidFill>
              </a:defRPr>
            </a:lvl1pPr>
          </a:lstStyle>
          <a:p>
            <a:fld id="{2F6AE53F-E227-A345-A672-286B2CEC4DE6}" type="datetimeFigureOut">
              <a:rPr lang="en-US"/>
              <a:pPr/>
              <a:t>3/16/2022</a:t>
            </a:fld>
            <a:endParaRPr lang="en-US"/>
          </a:p>
        </p:txBody>
      </p:sp>
      <p:sp>
        <p:nvSpPr>
          <p:cNvPr id="9" name="Footer Placeholder 4"/>
          <p:cNvSpPr>
            <a:spLocks noGrp="1"/>
          </p:cNvSpPr>
          <p:nvPr>
            <p:ph type="ftr" sz="quarter" idx="3"/>
          </p:nvPr>
        </p:nvSpPr>
        <p:spPr>
          <a:xfrm>
            <a:off x="1318787" y="6495561"/>
            <a:ext cx="3177013" cy="365125"/>
          </a:xfrm>
          <a:prstGeom prst="rect">
            <a:avLst/>
          </a:prstGeom>
        </p:spPr>
        <p:txBody>
          <a:bodyPr vert="horz" lIns="0" tIns="0" rIns="0" bIns="0" rtlCol="0" anchor="t"/>
          <a:lstStyle>
            <a:lvl1pPr algn="l">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6553200" y="6495561"/>
            <a:ext cx="1904949" cy="365125"/>
          </a:xfrm>
          <a:prstGeom prst="rect">
            <a:avLst/>
          </a:prstGeom>
        </p:spPr>
        <p:txBody>
          <a:bodyPr vert="horz" lIns="0" tIns="0" rIns="0" bIns="0" rtlCol="0" anchor="t"/>
          <a:lstStyle>
            <a:lvl1pPr algn="r">
              <a:defRPr sz="1200">
                <a:solidFill>
                  <a:schemeClr val="tx1">
                    <a:tint val="75000"/>
                  </a:schemeClr>
                </a:solidFill>
              </a:defRPr>
            </a:lvl1pPr>
          </a:lstStyle>
          <a:p>
            <a:fld id="{10537617-F04D-2D48-8B5D-62F0364B9B5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17687"/>
            <a:ext cx="2057400" cy="44836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817687"/>
            <a:ext cx="6019800" cy="44836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AE53F-E227-A345-A672-286B2CEC4DE6}" type="datetimeFigureOut">
              <a:rPr lang="en-US"/>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idx="1"/>
          </p:nvPr>
        </p:nvSpPr>
        <p:spPr/>
        <p:txBody>
          <a:bodyPr lIns="0" tIns="0" rIns="0" bIns="0"/>
          <a:lstStyle>
            <a:lvl1pPr marL="228600" indent="-228600">
              <a:defRPr sz="2400">
                <a:latin typeface="Palatino Linotype"/>
                <a:cs typeface="Palatino Linotype"/>
              </a:defRPr>
            </a:lvl1pPr>
            <a:lvl2pPr marL="455613" indent="-227013">
              <a:defRPr sz="2400">
                <a:latin typeface="Palatino Linotype"/>
                <a:cs typeface="Palatino Linotype"/>
              </a:defRPr>
            </a:lvl2pPr>
            <a:lvl3pPr marL="684213" indent="-228600">
              <a:defRPr sz="2400">
                <a:latin typeface="Palatino Linotype"/>
                <a:cs typeface="Palatino Linotype"/>
              </a:defRPr>
            </a:lvl3pPr>
            <a:lvl4pPr marL="911225" indent="-227013">
              <a:defRPr>
                <a:latin typeface="Palatino Linotype"/>
                <a:cs typeface="Palatino Linotype"/>
              </a:defRPr>
            </a:lvl4pPr>
            <a:lvl5pPr marL="1139825" indent="-228600">
              <a:defRPr>
                <a:latin typeface="Palatino Linotype"/>
                <a:cs typeface="Palatino Linotyp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AE53F-E227-A345-A672-286B2CEC4DE6}" type="datetimeFigureOut">
              <a:rPr lang="en-US"/>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6900"/>
            <a:ext cx="7808913" cy="1362075"/>
          </a:xfrm>
        </p:spPr>
        <p:txBody>
          <a:bodyPr anchor="t">
            <a:normAutofit/>
          </a:bodyPr>
          <a:lstStyle>
            <a:lvl1pPr algn="l">
              <a:defRPr sz="3600" b="0" i="0" cap="none">
                <a:solidFill>
                  <a:schemeClr val="tx1"/>
                </a:solidFill>
                <a:latin typeface="Palatino Linotype"/>
                <a:cs typeface="Palatino Linotype"/>
              </a:defRPr>
            </a:lvl1pPr>
          </a:lstStyle>
          <a:p>
            <a:r>
              <a:rPr lang="en-US"/>
              <a:t>Click to edit Master title style</a:t>
            </a:r>
          </a:p>
        </p:txBody>
      </p:sp>
      <p:sp>
        <p:nvSpPr>
          <p:cNvPr id="3" name="Text Placeholder 2"/>
          <p:cNvSpPr>
            <a:spLocks noGrp="1"/>
          </p:cNvSpPr>
          <p:nvPr>
            <p:ph type="body" idx="1"/>
          </p:nvPr>
        </p:nvSpPr>
        <p:spPr>
          <a:xfrm>
            <a:off x="681038" y="2906713"/>
            <a:ext cx="7813675" cy="1400017"/>
          </a:xfrm>
        </p:spPr>
        <p:txBody>
          <a:bodyPr lIns="0" tIns="0" rIns="0" bIns="0" anchor="b"/>
          <a:lstStyle>
            <a:lvl1pPr marL="0" indent="0">
              <a:buNone/>
              <a:defRPr sz="2000" b="1">
                <a:solidFill>
                  <a:schemeClr val="tx1">
                    <a:tint val="75000"/>
                  </a:schemeClr>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AE53F-E227-A345-A672-286B2CEC4DE6}" type="datetimeFigureOut">
              <a:rPr lang="en-US"/>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1038" y="1817158"/>
            <a:ext cx="3814762" cy="4414838"/>
          </a:xfrm>
        </p:spPr>
        <p:txBody>
          <a:bodyPr lIns="0" tIns="0" rIns="0" bIns="0"/>
          <a:lstStyle>
            <a:lvl1pPr>
              <a:defRPr sz="2400" b="0" i="0">
                <a:latin typeface="Palatino Linotype"/>
                <a:cs typeface="Palatino Linotype"/>
              </a:defRPr>
            </a:lvl1pPr>
            <a:lvl2pPr>
              <a:defRPr sz="2400" b="0" i="0">
                <a:latin typeface="Palatino Linotype"/>
                <a:cs typeface="Palatino Linotype"/>
              </a:defRPr>
            </a:lvl2pPr>
            <a:lvl3pPr>
              <a:defRPr sz="1800" b="0" i="0">
                <a:latin typeface="Palatino Linotype"/>
                <a:cs typeface="Palatino Linotype"/>
              </a:defRPr>
            </a:lvl3pPr>
            <a:lvl4pPr>
              <a:defRPr sz="1800" b="0" i="0">
                <a:latin typeface="Palatino Linotype"/>
                <a:cs typeface="Palatino Linotype"/>
              </a:defRPr>
            </a:lvl4pPr>
            <a:lvl5pPr>
              <a:defRPr sz="1800" b="0" i="0">
                <a:latin typeface="Palatino Linotype"/>
                <a:cs typeface="Palatino Linotyp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2990" y="1817158"/>
            <a:ext cx="3883809" cy="4414838"/>
          </a:xfrm>
        </p:spPr>
        <p:txBody>
          <a:bodyPr lIns="0" tIns="0" rIns="0"/>
          <a:lstStyle>
            <a:lvl1pPr>
              <a:defRPr sz="2400" b="0" i="0">
                <a:latin typeface="Palatino Linotype"/>
                <a:cs typeface="Palatino Linotype"/>
              </a:defRPr>
            </a:lvl1pPr>
            <a:lvl2pPr>
              <a:defRPr sz="2400" b="0" i="0">
                <a:latin typeface="Palatino Linotype"/>
                <a:cs typeface="Palatino Linotype"/>
              </a:defRPr>
            </a:lvl2pPr>
            <a:lvl3pPr>
              <a:defRPr sz="1800" b="0" i="0">
                <a:latin typeface="Palatino Linotype"/>
                <a:cs typeface="Palatino Linotype"/>
              </a:defRPr>
            </a:lvl3pPr>
            <a:lvl4pPr>
              <a:defRPr sz="1800" b="0" i="0">
                <a:latin typeface="Palatino Linotype"/>
                <a:cs typeface="Palatino Linotype"/>
              </a:defRPr>
            </a:lvl4pPr>
            <a:lvl5pPr>
              <a:defRPr sz="1800" b="0" i="0">
                <a:latin typeface="Palatino Linotype"/>
                <a:cs typeface="Palatino Linotyp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6AE53F-E227-A345-A672-286B2CEC4DE6}" type="datetimeFigureOut">
              <a:rPr lang="en-US"/>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6AE53F-E227-A345-A672-286B2CEC4DE6}" type="datetimeFigureOut">
              <a:rPr lang="en-US"/>
              <a:pPr/>
              <a:t>3/16/2022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AE53F-E227-A345-A672-286B2CEC4DE6}" type="datetimeFigureOut">
              <a:rPr lang="en-US"/>
              <a:pPr/>
              <a:t>3/16/2022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1038" y="1278176"/>
            <a:ext cx="2784475" cy="887398"/>
          </a:xfrm>
        </p:spPr>
        <p:txBody>
          <a:bodyPr anchor="b">
            <a:normAutofit/>
          </a:bodyPr>
          <a:lstStyle>
            <a:lvl1pPr algn="l">
              <a:defRPr sz="1800" b="1"/>
            </a:lvl1pPr>
          </a:lstStyle>
          <a:p>
            <a:r>
              <a:rPr lang="en-US"/>
              <a:t>Click to edit Master title style</a:t>
            </a:r>
          </a:p>
        </p:txBody>
      </p:sp>
      <p:sp>
        <p:nvSpPr>
          <p:cNvPr id="3" name="Content Placeholder 2"/>
          <p:cNvSpPr>
            <a:spLocks noGrp="1"/>
          </p:cNvSpPr>
          <p:nvPr>
            <p:ph idx="1"/>
          </p:nvPr>
        </p:nvSpPr>
        <p:spPr>
          <a:xfrm>
            <a:off x="3575050" y="1816832"/>
            <a:ext cx="5111750" cy="4529138"/>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1038" y="2295831"/>
            <a:ext cx="2784475" cy="40501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AE53F-E227-A345-A672-286B2CEC4DE6}" type="datetimeFigureOut">
              <a:rPr lang="en-US"/>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505022"/>
            <a:ext cx="5486400" cy="566738"/>
          </a:xfrm>
        </p:spPr>
        <p:txBody>
          <a:bodyPr anchor="b"/>
          <a:lstStyle>
            <a:lvl1pPr algn="l">
              <a:defRPr sz="2000" b="0">
                <a:solidFill>
                  <a:schemeClr val="tx1"/>
                </a:solidFill>
                <a:latin typeface="Palatino Linotype"/>
                <a:cs typeface="Palatino Linotype"/>
              </a:defRPr>
            </a:lvl1pPr>
          </a:lstStyle>
          <a:p>
            <a:r>
              <a:rPr lang="en-US"/>
              <a:t>Click to edit Master title style</a:t>
            </a:r>
          </a:p>
        </p:txBody>
      </p:sp>
      <p:sp>
        <p:nvSpPr>
          <p:cNvPr id="3" name="Picture Placeholder 2"/>
          <p:cNvSpPr>
            <a:spLocks noGrp="1"/>
          </p:cNvSpPr>
          <p:nvPr>
            <p:ph type="pic" idx="1"/>
          </p:nvPr>
        </p:nvSpPr>
        <p:spPr>
          <a:xfrm>
            <a:off x="685800" y="1817688"/>
            <a:ext cx="7772349" cy="38211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6071760"/>
            <a:ext cx="5486400" cy="804862"/>
          </a:xfrm>
        </p:spPr>
        <p:txBody>
          <a:bodyPr/>
          <a:lstStyle>
            <a:lvl1pPr marL="0" indent="0">
              <a:buNone/>
              <a:defRPr sz="1400" b="1" i="0">
                <a:latin typeface="Calibri"/>
                <a:cs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AE53F-E227-A345-A672-286B2CEC4DE6}" type="datetimeFigureOut">
              <a:rPr lang="en-US"/>
              <a:pPr/>
              <a:t>3/16/2022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1038" y="1817688"/>
            <a:ext cx="8005762" cy="45080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AE53F-E227-A345-A672-286B2CEC4DE6}" type="datetimeFigureOut">
              <a:rPr lang="en-US"/>
              <a:pPr/>
              <a:t>3/16/2022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695E247-86B5-FF4D-B03E-72FF32F0A047}"/>
              </a:ext>
            </a:extLst>
          </p:cNvPr>
          <p:cNvPicPr>
            <a:picLocks noChangeAspect="1"/>
          </p:cNvPicPr>
          <p:nvPr userDrawn="1"/>
        </p:nvPicPr>
        <p:blipFill>
          <a:blip r:embed="rId12"/>
          <a:stretch>
            <a:fillRect/>
          </a:stretch>
        </p:blipFill>
        <p:spPr>
          <a:xfrm>
            <a:off x="0" y="2686"/>
            <a:ext cx="9144000" cy="6858000"/>
          </a:xfrm>
          <a:prstGeom prst="rect">
            <a:avLst/>
          </a:prstGeom>
        </p:spPr>
      </p:pic>
      <p:sp>
        <p:nvSpPr>
          <p:cNvPr id="2" name="Title Placeholder 1"/>
          <p:cNvSpPr>
            <a:spLocks noGrp="1"/>
          </p:cNvSpPr>
          <p:nvPr>
            <p:ph type="title"/>
          </p:nvPr>
        </p:nvSpPr>
        <p:spPr>
          <a:xfrm>
            <a:off x="681038" y="0"/>
            <a:ext cx="6122987" cy="944387"/>
          </a:xfrm>
          <a:prstGeom prst="rect">
            <a:avLst/>
          </a:prstGeom>
        </p:spPr>
        <p:txBody>
          <a:bodyPr vert="horz" lIns="0" tIns="45720" rIns="91440" bIns="0" rtlCol="0" anchor="ctr">
            <a:normAutofit/>
          </a:bodyPr>
          <a:lstStyle/>
          <a:p>
            <a:r>
              <a:rPr lang="en-US"/>
              <a:t>Click to edit Master title style</a:t>
            </a:r>
          </a:p>
        </p:txBody>
      </p:sp>
      <p:sp>
        <p:nvSpPr>
          <p:cNvPr id="3" name="Text Placeholder 2"/>
          <p:cNvSpPr>
            <a:spLocks noGrp="1"/>
          </p:cNvSpPr>
          <p:nvPr>
            <p:ph type="body" idx="1"/>
          </p:nvPr>
        </p:nvSpPr>
        <p:spPr>
          <a:xfrm>
            <a:off x="681038" y="1817688"/>
            <a:ext cx="8005762" cy="4308475"/>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95561"/>
            <a:ext cx="909770" cy="365125"/>
          </a:xfrm>
          <a:prstGeom prst="rect">
            <a:avLst/>
          </a:prstGeom>
        </p:spPr>
        <p:txBody>
          <a:bodyPr vert="horz" lIns="0" tIns="0" rIns="0" bIns="0" rtlCol="0" anchor="t"/>
          <a:lstStyle>
            <a:lvl1pPr algn="l">
              <a:defRPr sz="1200">
                <a:solidFill>
                  <a:schemeClr val="tx1">
                    <a:tint val="75000"/>
                  </a:schemeClr>
                </a:solidFill>
              </a:defRPr>
            </a:lvl1pPr>
          </a:lstStyle>
          <a:p>
            <a:fld id="{2F6AE53F-E227-A345-A672-286B2CEC4DE6}" type="datetimeFigureOut">
              <a:rPr lang="en-US"/>
              <a:pPr/>
              <a:t>3/16/2022</a:t>
            </a:fld>
            <a:endParaRPr lang="en-US"/>
          </a:p>
        </p:txBody>
      </p:sp>
      <p:sp>
        <p:nvSpPr>
          <p:cNvPr id="5" name="Footer Placeholder 4"/>
          <p:cNvSpPr>
            <a:spLocks noGrp="1"/>
          </p:cNvSpPr>
          <p:nvPr>
            <p:ph type="ftr" sz="quarter" idx="3"/>
          </p:nvPr>
        </p:nvSpPr>
        <p:spPr>
          <a:xfrm>
            <a:off x="1318787" y="6495561"/>
            <a:ext cx="3177013" cy="365125"/>
          </a:xfrm>
          <a:prstGeom prst="rect">
            <a:avLst/>
          </a:prstGeom>
        </p:spPr>
        <p:txBody>
          <a:bodyPr vert="horz" lIns="0" tIns="0" rIns="0" bIns="0" rtlCol="0" anchor="t"/>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495561"/>
            <a:ext cx="1904949" cy="365125"/>
          </a:xfrm>
          <a:prstGeom prst="rect">
            <a:avLst/>
          </a:prstGeom>
        </p:spPr>
        <p:txBody>
          <a:bodyPr vert="horz" lIns="0" tIns="0" rIns="0" bIns="0" rtlCol="0" anchor="t"/>
          <a:lstStyle>
            <a:lvl1pPr algn="r">
              <a:defRPr sz="1200">
                <a:solidFill>
                  <a:schemeClr val="tx1">
                    <a:tint val="75000"/>
                  </a:schemeClr>
                </a:solidFill>
              </a:defRPr>
            </a:lvl1pPr>
          </a:lstStyle>
          <a:p>
            <a:fld id="{10537617-F04D-2D48-8B5D-62F0364B9B5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txStyles>
    <p:titleStyle>
      <a:lvl1pPr algn="l" defTabSz="457200" rtl="0" eaLnBrk="1" latinLnBrk="0" hangingPunct="1">
        <a:lnSpc>
          <a:spcPts val="2400"/>
        </a:lnSpc>
        <a:spcBef>
          <a:spcPct val="0"/>
        </a:spcBef>
        <a:buNone/>
        <a:defRPr sz="2400" b="1" kern="1200">
          <a:solidFill>
            <a:schemeClr val="accent1"/>
          </a:solidFill>
          <a:latin typeface="+mj-lt"/>
          <a:ea typeface="+mj-ea"/>
          <a:cs typeface="+mj-cs"/>
        </a:defRPr>
      </a:lvl1pPr>
    </p:titleStyle>
    <p:body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0.png"/><Relationship Id="rId7" Type="http://schemas.openxmlformats.org/officeDocument/2006/relationships/image" Target="../media/image36.png"/><Relationship Id="rId2" Type="http://schemas.openxmlformats.org/officeDocument/2006/relationships/image" Target="../media/image290.png"/><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0.png"/></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 Id="rId5" Type="http://schemas.openxmlformats.org/officeDocument/2006/relationships/hyperlink" Target="https://doi.org/10.1002/cta.4490220403" TargetMode="External"/><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 Id="rId5" Type="http://schemas.openxmlformats.org/officeDocument/2006/relationships/hyperlink" Target="https://doi.org/10.1002/cta.4490220403" TargetMode="External"/><Relationship Id="rId4" Type="http://schemas.openxmlformats.org/officeDocument/2006/relationships/image" Target="../media/image50.png"/></Relationships>
</file>

<file path=ppt/slides/_rels/slide1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4.xml"/><Relationship Id="rId5" Type="http://schemas.openxmlformats.org/officeDocument/2006/relationships/image" Target="../media/image46.emf"/><Relationship Id="rId4" Type="http://schemas.openxmlformats.org/officeDocument/2006/relationships/image" Target="../media/image45.emf"/></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5" Type="http://schemas.openxmlformats.org/officeDocument/2006/relationships/image" Target="../media/image53.png"/><Relationship Id="rId4" Type="http://schemas.openxmlformats.org/officeDocument/2006/relationships/hyperlink" Target="https://doi.org/10.1109/TIE.2020.29821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doi.org/10.1109/PESC.1991.162755" TargetMode="External"/><Relationship Id="rId3" Type="http://schemas.openxmlformats.org/officeDocument/2006/relationships/hyperlink" Target="https://doi.org/10.1109/ICCCAS.2013.6765378" TargetMode="External"/><Relationship Id="rId7" Type="http://schemas.openxmlformats.org/officeDocument/2006/relationships/hyperlink" Target="https://doi.org/10.1002/cta.4490220403" TargetMode="External"/><Relationship Id="rId2" Type="http://schemas.openxmlformats.org/officeDocument/2006/relationships/hyperlink" Target="https://doi.org/10.1109/TIE.2020.2982116" TargetMode="External"/><Relationship Id="rId1" Type="http://schemas.openxmlformats.org/officeDocument/2006/relationships/slideLayout" Target="../slideLayouts/slideLayout4.xml"/><Relationship Id="rId6" Type="http://schemas.openxmlformats.org/officeDocument/2006/relationships/hyperlink" Target="https://doi.org/10.1109/81.703837" TargetMode="External"/><Relationship Id="rId5" Type="http://schemas.openxmlformats.org/officeDocument/2006/relationships/hyperlink" Target="https://doi.org/10.1109/81.828567" TargetMode="External"/><Relationship Id="rId4" Type="http://schemas.openxmlformats.org/officeDocument/2006/relationships/hyperlink" Target="https://doi.org/10.1142/S0218127403008685" TargetMode="External"/><Relationship Id="rId9" Type="http://schemas.openxmlformats.org/officeDocument/2006/relationships/hyperlink" Target="https://doi.org/10.1007/978-1-4614-2128-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 Id="rId9"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image" Target="../media/image16.emf"/></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93200"/>
            <a:ext cx="7777162" cy="1470025"/>
          </a:xfrm>
        </p:spPr>
        <p:txBody>
          <a:bodyPr>
            <a:normAutofit/>
          </a:bodyPr>
          <a:lstStyle/>
          <a:p>
            <a:pPr algn="ctr">
              <a:lnSpc>
                <a:spcPct val="100000"/>
              </a:lnSpc>
            </a:pPr>
            <a:r>
              <a:rPr lang="en-CA" altLang="zh-CN" sz="3200" kern="0" dirty="0">
                <a:effectLst/>
                <a:latin typeface="Palatino Linotype" panose="02040502050505030304" pitchFamily="18" charset="0"/>
                <a:ea typeface="SimSun" panose="02010600030101010101" pitchFamily="2" charset="-122"/>
              </a:rPr>
              <a:t>Dynamic Analysis of a Voltage Mode Buck Converter</a:t>
            </a:r>
            <a:endParaRPr lang="en-US" sz="5400" dirty="0">
              <a:latin typeface="Palatino Linotype" panose="02040502050505030304" pitchFamily="18" charset="0"/>
            </a:endParaRPr>
          </a:p>
        </p:txBody>
      </p:sp>
      <p:sp>
        <p:nvSpPr>
          <p:cNvPr id="3" name="Subtitle 2"/>
          <p:cNvSpPr>
            <a:spLocks noGrp="1"/>
          </p:cNvSpPr>
          <p:nvPr>
            <p:ph type="subTitle" idx="1"/>
          </p:nvPr>
        </p:nvSpPr>
        <p:spPr>
          <a:xfrm>
            <a:off x="685800" y="3992137"/>
            <a:ext cx="7772400" cy="1752600"/>
          </a:xfrm>
        </p:spPr>
        <p:txBody>
          <a:bodyPr/>
          <a:lstStyle/>
          <a:p>
            <a:pPr algn="ctr"/>
            <a:r>
              <a:rPr lang="en-US" dirty="0"/>
              <a:t>Final Project for ELEC 835</a:t>
            </a:r>
          </a:p>
          <a:p>
            <a:endParaRPr lang="en-US" dirty="0"/>
          </a:p>
          <a:p>
            <a:pPr algn="ctr"/>
            <a:r>
              <a:rPr lang="en-US" dirty="0"/>
              <a:t>Xiang Zhang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a:extLst>
              <a:ext uri="{FF2B5EF4-FFF2-40B4-BE49-F238E27FC236}">
                <a16:creationId xmlns:a16="http://schemas.microsoft.com/office/drawing/2014/main" id="{7F55F144-270C-4A30-9773-0227BBC1F100}"/>
              </a:ext>
            </a:extLst>
          </p:cNvPr>
          <p:cNvPicPr>
            <a:picLocks noChangeAspect="1"/>
          </p:cNvPicPr>
          <p:nvPr/>
        </p:nvPicPr>
        <p:blipFill>
          <a:blip r:embed="rId2"/>
          <a:stretch>
            <a:fillRect/>
          </a:stretch>
        </p:blipFill>
        <p:spPr>
          <a:xfrm>
            <a:off x="954256" y="2704149"/>
            <a:ext cx="2267587" cy="1882734"/>
          </a:xfrm>
          <a:prstGeom prst="rect">
            <a:avLst/>
          </a:prstGeom>
        </p:spPr>
      </p:pic>
      <p:sp>
        <p:nvSpPr>
          <p:cNvPr id="2" name="标题 1">
            <a:extLst>
              <a:ext uri="{FF2B5EF4-FFF2-40B4-BE49-F238E27FC236}">
                <a16:creationId xmlns:a16="http://schemas.microsoft.com/office/drawing/2014/main" id="{766A3F6E-CA1E-4DFC-A665-B724B3371FBB}"/>
              </a:ext>
            </a:extLst>
          </p:cNvPr>
          <p:cNvSpPr>
            <a:spLocks noGrp="1"/>
          </p:cNvSpPr>
          <p:nvPr>
            <p:ph type="title"/>
          </p:nvPr>
        </p:nvSpPr>
        <p:spPr>
          <a:xfrm>
            <a:off x="341586" y="0"/>
            <a:ext cx="6462439" cy="944387"/>
          </a:xfrm>
        </p:spPr>
        <p:txBody>
          <a:bodyPr/>
          <a:lstStyle/>
          <a:p>
            <a:r>
              <a:rPr lang="en-US" altLang="zh-CN" dirty="0">
                <a:latin typeface="Palatino Linotype" panose="02040502050505030304" pitchFamily="18" charset="0"/>
                <a:cs typeface="Palanquin Thin" panose="020B0502040204020203" pitchFamily="34" charset="0"/>
              </a:rPr>
              <a:t>Theoretical Analysis with Iteration Mapping</a:t>
            </a: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B3AE47C-B5B5-41A8-83FB-246538339505}"/>
                  </a:ext>
                </a:extLst>
              </p:cNvPr>
              <p:cNvSpPr txBox="1"/>
              <p:nvPr/>
            </p:nvSpPr>
            <p:spPr>
              <a:xfrm>
                <a:off x="93838" y="6324422"/>
                <a:ext cx="4840013" cy="335476"/>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m:t>
                          </m:r>
                        </m:sub>
                      </m:sSub>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9" name="文本框 18">
                <a:extLst>
                  <a:ext uri="{FF2B5EF4-FFF2-40B4-BE49-F238E27FC236}">
                    <a16:creationId xmlns:a16="http://schemas.microsoft.com/office/drawing/2014/main" id="{9B3AE47C-B5B5-41A8-83FB-246538339505}"/>
                  </a:ext>
                </a:extLst>
              </p:cNvPr>
              <p:cNvSpPr txBox="1">
                <a:spLocks noRot="1" noChangeAspect="1" noMove="1" noResize="1" noEditPoints="1" noAdjustHandles="1" noChangeArrowheads="1" noChangeShapeType="1" noTextEdit="1"/>
              </p:cNvSpPr>
              <p:nvPr/>
            </p:nvSpPr>
            <p:spPr>
              <a:xfrm>
                <a:off x="93838" y="6324422"/>
                <a:ext cx="4840013" cy="335476"/>
              </a:xfrm>
              <a:prstGeom prst="rect">
                <a:avLst/>
              </a:prstGeom>
              <a:blipFill>
                <a:blip r:embed="rId3"/>
                <a:stretch>
                  <a:fillRect b="-1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0121724-EBBF-4470-AAB5-1BC634EB1652}"/>
                  </a:ext>
                </a:extLst>
              </p:cNvPr>
              <p:cNvSpPr txBox="1"/>
              <p:nvPr/>
            </p:nvSpPr>
            <p:spPr>
              <a:xfrm>
                <a:off x="5148533" y="3693702"/>
                <a:ext cx="3310984" cy="1296573"/>
              </a:xfrm>
              <a:prstGeom prst="rect">
                <a:avLst/>
              </a:prstGeom>
              <a:noFill/>
            </p:spPr>
            <p:txBody>
              <a:bodyPr wrap="square">
                <a:spAutoFit/>
              </a:bodyPr>
              <a:lstStyle/>
              <a:p>
                <a14:m>
                  <m:oMath xmlns:m="http://schemas.openxmlformats.org/officeDocument/2006/math">
                    <m:sSub>
                      <m:sSub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oMath>
                </a14:m>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latin typeface="Palatino Linotype" panose="02040502050505030304" pitchFamily="18" charset="0"/>
                    <a:ea typeface="等线" panose="02010600030101010101" pitchFamily="2" charset="-122"/>
                    <a:cs typeface="Times New Roman" panose="02020603050405020304" pitchFamily="18" charset="0"/>
                  </a:rPr>
                  <a:t>(1- duty cycle)</a:t>
                </a:r>
                <a:endParaRPr lang="zh-CN" altLang="zh-CN" sz="1400" kern="100" dirty="0">
                  <a:effectLst/>
                  <a:latin typeface="Palatino Linotype" panose="02040502050505030304"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𝑒</m:t>
                          </m:r>
                        </m:e>
                        <m:sup>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sup>
                      </m:sSup>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m:t>
                          </m:r>
                        </m:sub>
                        <m: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𝑒</m:t>
                          </m:r>
                        </m:e>
                        <m:sup>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sup>
                      </m:s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𝑜𝑛</m:t>
                          </m:r>
                        </m:sub>
                      </m:sSub>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𝑒</m:t>
                          </m:r>
                        </m:e>
                        <m:sup>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sup>
                      </m:sSup>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sub>
                        <m: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𝑒</m:t>
                          </m:r>
                        </m:e>
                        <m:sup>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sup>
                      </m:s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sub>
                      </m:sSub>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50121724-EBBF-4470-AAB5-1BC634EB1652}"/>
                  </a:ext>
                </a:extLst>
              </p:cNvPr>
              <p:cNvSpPr txBox="1">
                <a:spLocks noRot="1" noChangeAspect="1" noMove="1" noResize="1" noEditPoints="1" noAdjustHandles="1" noChangeArrowheads="1" noChangeShapeType="1" noTextEdit="1"/>
              </p:cNvSpPr>
              <p:nvPr/>
            </p:nvSpPr>
            <p:spPr>
              <a:xfrm>
                <a:off x="5148533" y="3693702"/>
                <a:ext cx="3310984" cy="1296573"/>
              </a:xfrm>
              <a:prstGeom prst="rect">
                <a:avLst/>
              </a:prstGeom>
              <a:blipFill>
                <a:blip r:embed="rId4"/>
                <a:stretch>
                  <a:fillRect t="-4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608218D-D37C-4165-A2B8-55454D66509F}"/>
                  </a:ext>
                </a:extLst>
              </p:cNvPr>
              <p:cNvSpPr txBox="1"/>
              <p:nvPr/>
            </p:nvSpPr>
            <p:spPr>
              <a:xfrm>
                <a:off x="5113078" y="2369833"/>
                <a:ext cx="3705303" cy="82022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sz="1400" i="1" kern="100" smtClean="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1400" i="1" kern="100" dirty="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𝑜𝑛</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𝑜𝑓𝑓</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en-US" altLang="zh-CN" sz="1400" i="1" kern="100" dirty="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𝑜𝑛</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𝑜𝑓𝑓</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𝑖𝑛</m:t>
                          </m:r>
                        </m:sub>
                      </m:sSub>
                    </m:oMath>
                  </m:oMathPara>
                </a14:m>
                <a:endParaRPr lang="zh-CN"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5" name="文本框 24">
                <a:extLst>
                  <a:ext uri="{FF2B5EF4-FFF2-40B4-BE49-F238E27FC236}">
                    <a16:creationId xmlns:a16="http://schemas.microsoft.com/office/drawing/2014/main" id="{F608218D-D37C-4165-A2B8-55454D66509F}"/>
                  </a:ext>
                </a:extLst>
              </p:cNvPr>
              <p:cNvSpPr txBox="1">
                <a:spLocks noRot="1" noChangeAspect="1" noMove="1" noResize="1" noEditPoints="1" noAdjustHandles="1" noChangeArrowheads="1" noChangeShapeType="1" noTextEdit="1"/>
              </p:cNvSpPr>
              <p:nvPr/>
            </p:nvSpPr>
            <p:spPr>
              <a:xfrm>
                <a:off x="5113078" y="2369833"/>
                <a:ext cx="3705303" cy="820225"/>
              </a:xfrm>
              <a:prstGeom prst="rect">
                <a:avLst/>
              </a:prstGeom>
              <a:blipFill>
                <a:blip r:embed="rId5"/>
                <a:stretch>
                  <a:fillRect b="-7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3730D2D0-8B16-4046-8BF9-A9CEE2198041}"/>
                  </a:ext>
                </a:extLst>
              </p:cNvPr>
              <p:cNvSpPr txBox="1"/>
              <p:nvPr/>
            </p:nvSpPr>
            <p:spPr>
              <a:xfrm>
                <a:off x="5336612" y="6263856"/>
                <a:ext cx="3258237" cy="34368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𝑐𝑜𝑛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eqArr>
                            <m:eqArr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𝑟𝑎𝑚𝑝</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e>
                          </m:eqArr>
                        </m:sub>
                      </m:sSub>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e>
                      </m:d>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3730D2D0-8B16-4046-8BF9-A9CEE2198041}"/>
                  </a:ext>
                </a:extLst>
              </p:cNvPr>
              <p:cNvSpPr txBox="1">
                <a:spLocks noRot="1" noChangeAspect="1" noMove="1" noResize="1" noEditPoints="1" noAdjustHandles="1" noChangeArrowheads="1" noChangeShapeType="1" noTextEdit="1"/>
              </p:cNvSpPr>
              <p:nvPr/>
            </p:nvSpPr>
            <p:spPr>
              <a:xfrm>
                <a:off x="5336612" y="6263856"/>
                <a:ext cx="3258237" cy="343684"/>
              </a:xfrm>
              <a:prstGeom prst="rect">
                <a:avLst/>
              </a:prstGeom>
              <a:blipFill>
                <a:blip r:embed="rId6"/>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500A37CE-4CE3-43B2-B96B-AB56D014FCD6}"/>
              </a:ext>
            </a:extLst>
          </p:cNvPr>
          <p:cNvSpPr txBox="1"/>
          <p:nvPr/>
        </p:nvSpPr>
        <p:spPr>
          <a:xfrm>
            <a:off x="230603" y="1595903"/>
            <a:ext cx="4332305" cy="1077218"/>
          </a:xfrm>
          <a:prstGeom prst="rect">
            <a:avLst/>
          </a:prstGeom>
          <a:noFill/>
        </p:spPr>
        <p:txBody>
          <a:bodyPr wrap="square">
            <a:spAutoFit/>
          </a:bodyPr>
          <a:lstStyle/>
          <a:p>
            <a:r>
              <a:rPr lang="en-US" altLang="zh-CN" sz="1600" b="0" i="0" dirty="0">
                <a:solidFill>
                  <a:srgbClr val="000000"/>
                </a:solidFill>
                <a:effectLst/>
                <a:latin typeface="Palatino Linotype" panose="02040502050505030304" pitchFamily="18" charset="0"/>
              </a:rPr>
              <a:t>Now, we consider to establish a discrete iterative mapping (Poincare map) and perform stability analysis through the calculation of eigenvalues. </a:t>
            </a:r>
            <a:endParaRPr lang="zh-CN" altLang="en-US" sz="1600" dirty="0">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5441D22-BB66-48AC-9674-A1582CFB11C6}"/>
                  </a:ext>
                </a:extLst>
              </p:cNvPr>
              <p:cNvSpPr txBox="1"/>
              <p:nvPr/>
            </p:nvSpPr>
            <p:spPr>
              <a:xfrm>
                <a:off x="88582" y="4627309"/>
                <a:ext cx="4850525" cy="590226"/>
              </a:xfrm>
              <a:prstGeom prst="rect">
                <a:avLst/>
              </a:prstGeom>
              <a:noFill/>
            </p:spPr>
            <p:txBody>
              <a:bodyPr wrap="square">
                <a:spAutoFit/>
              </a:bodyPr>
              <a:lstStyle/>
              <a:p>
                <a:pPr marL="285750" indent="-285750">
                  <a:buFont typeface="Arial" panose="020B0604020202020204" pitchFamily="34" charset="0"/>
                  <a:buChar char="•"/>
                </a:pPr>
                <a:r>
                  <a:rPr lang="en-US" altLang="zh-CN" sz="1600" b="0" i="0" dirty="0">
                    <a:solidFill>
                      <a:srgbClr val="000000"/>
                    </a:solidFill>
                    <a:effectLst/>
                    <a:latin typeface="Palatino Linotype" panose="02040502050505030304" pitchFamily="18" charset="0"/>
                  </a:rPr>
                  <a:t>When </a:t>
                </a:r>
                <a14:m>
                  <m:oMath xmlns:m="http://schemas.openxmlformats.org/officeDocument/2006/math">
                    <m:r>
                      <a:rPr lang="en-US" altLang="zh-CN" sz="1400" i="1">
                        <a:latin typeface="Cambria Math" panose="02040503050406030204" pitchFamily="18" charset="0"/>
                      </a:rPr>
                      <m:t>𝑡</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𝑛</m:t>
                        </m:r>
                        <m:r>
                          <a:rPr lang="en-US" altLang="zh-CN" sz="1400" i="1">
                            <a:latin typeface="Cambria Math" panose="02040503050406030204" pitchFamily="18" charset="0"/>
                          </a:rPr>
                          <m:t>+</m:t>
                        </m:r>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𝑑</m:t>
                            </m:r>
                          </m:e>
                        </m:acc>
                      </m:sub>
                    </m:sSub>
                  </m:oMath>
                </a14:m>
                <a:r>
                  <a:rPr lang="en-US" altLang="zh-CN" sz="1600" b="0" i="0" dirty="0">
                    <a:solidFill>
                      <a:srgbClr val="000000"/>
                    </a:solidFill>
                    <a:effectLst/>
                    <a:latin typeface="Palatino Linotype" panose="02040502050505030304" pitchFamily="18" charset="0"/>
                  </a:rPr>
                  <a:t>, switch is in "off state", when this interval ends, the state-variable </a:t>
                </a:r>
                <a14:m>
                  <m:oMath xmlns:m="http://schemas.openxmlformats.org/officeDocument/2006/math">
                    <m:sSub>
                      <m:sSubPr>
                        <m:ctrlPr>
                          <a:rPr lang="zh-CN" altLang="zh-CN" sz="1600" i="1" smtClean="0">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600" i="1">
                                <a:effectLst/>
                                <a:latin typeface="Cambria Math" panose="02040503050406030204" pitchFamily="18" charset="0"/>
                                <a:ea typeface="Cambria Math" panose="02040503050406030204" pitchFamily="18" charset="0"/>
                              </a:rPr>
                            </m:ctrlPr>
                          </m:accPr>
                          <m:e>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𝑑</m:t>
                            </m:r>
                          </m:e>
                        </m:acc>
                      </m:sub>
                    </m:sSub>
                  </m:oMath>
                </a14:m>
                <a:endParaRPr lang="zh-CN" altLang="en-US" sz="1600" dirty="0">
                  <a:latin typeface="Palatino Linotype" panose="02040502050505030304" pitchFamily="18" charset="0"/>
                </a:endParaRPr>
              </a:p>
            </p:txBody>
          </p:sp>
        </mc:Choice>
        <mc:Fallback xmlns="">
          <p:sp>
            <p:nvSpPr>
              <p:cNvPr id="20" name="文本框 19">
                <a:extLst>
                  <a:ext uri="{FF2B5EF4-FFF2-40B4-BE49-F238E27FC236}">
                    <a16:creationId xmlns:a16="http://schemas.microsoft.com/office/drawing/2014/main" id="{D5441D22-BB66-48AC-9674-A1582CFB11C6}"/>
                  </a:ext>
                </a:extLst>
              </p:cNvPr>
              <p:cNvSpPr txBox="1">
                <a:spLocks noRot="1" noChangeAspect="1" noMove="1" noResize="1" noEditPoints="1" noAdjustHandles="1" noChangeArrowheads="1" noChangeShapeType="1" noTextEdit="1"/>
              </p:cNvSpPr>
              <p:nvPr/>
            </p:nvSpPr>
            <p:spPr>
              <a:xfrm>
                <a:off x="88582" y="4627309"/>
                <a:ext cx="4850525" cy="590226"/>
              </a:xfrm>
              <a:prstGeom prst="rect">
                <a:avLst/>
              </a:prstGeom>
              <a:blipFill>
                <a:blip r:embed="rId7"/>
                <a:stretch>
                  <a:fillRect l="-503" t="-3093" b="-113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9B2C4FD0-3F16-4DCA-A2C3-39BA1254C80E}"/>
                  </a:ext>
                </a:extLst>
              </p:cNvPr>
              <p:cNvSpPr txBox="1"/>
              <p:nvPr/>
            </p:nvSpPr>
            <p:spPr>
              <a:xfrm>
                <a:off x="310895" y="5278101"/>
                <a:ext cx="4405899" cy="340414"/>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sub>
                      </m:sSub>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9B2C4FD0-3F16-4DCA-A2C3-39BA1254C80E}"/>
                  </a:ext>
                </a:extLst>
              </p:cNvPr>
              <p:cNvSpPr txBox="1">
                <a:spLocks noRot="1" noChangeAspect="1" noMove="1" noResize="1" noEditPoints="1" noAdjustHandles="1" noChangeArrowheads="1" noChangeShapeType="1" noTextEdit="1"/>
              </p:cNvSpPr>
              <p:nvPr/>
            </p:nvSpPr>
            <p:spPr>
              <a:xfrm>
                <a:off x="310895" y="5278101"/>
                <a:ext cx="4405899" cy="340414"/>
              </a:xfrm>
              <a:prstGeom prst="rect">
                <a:avLst/>
              </a:prstGeom>
              <a:blipFill>
                <a:blip r:embed="rId8"/>
                <a:stretch>
                  <a:fillRect b="-1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5FBF8511-9C74-43A0-9FC8-AD1D69C88C02}"/>
                  </a:ext>
                </a:extLst>
              </p:cNvPr>
              <p:cNvSpPr txBox="1"/>
              <p:nvPr/>
            </p:nvSpPr>
            <p:spPr>
              <a:xfrm>
                <a:off x="88582" y="5679081"/>
                <a:ext cx="4850525" cy="584775"/>
              </a:xfrm>
              <a:prstGeom prst="rect">
                <a:avLst/>
              </a:prstGeom>
              <a:noFill/>
            </p:spPr>
            <p:txBody>
              <a:bodyPr wrap="square">
                <a:spAutoFit/>
              </a:bodyPr>
              <a:lstStyle/>
              <a:p>
                <a:pPr marL="285750" indent="-285750">
                  <a:buFont typeface="Arial" panose="020B0604020202020204" pitchFamily="34" charset="0"/>
                  <a:buChar char="•"/>
                </a:pPr>
                <a:r>
                  <a:rPr lang="en-US" altLang="zh-CN" sz="1600" b="0" i="0" dirty="0">
                    <a:solidFill>
                      <a:srgbClr val="000000"/>
                    </a:solidFill>
                    <a:effectLst/>
                    <a:latin typeface="Palatino Linotype" panose="02040502050505030304" pitchFamily="18" charset="0"/>
                  </a:rPr>
                  <a:t>When </a:t>
                </a:r>
                <a14:m>
                  <m:oMath xmlns:m="http://schemas.openxmlformats.org/officeDocument/2006/math">
                    <m:r>
                      <a:rPr lang="en-US" altLang="zh-CN" sz="1400" i="1">
                        <a:latin typeface="Cambria Math" panose="02040503050406030204" pitchFamily="18" charset="0"/>
                      </a:rPr>
                      <m:t>𝑡</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𝑛</m:t>
                        </m:r>
                        <m:r>
                          <a:rPr lang="en-US" altLang="zh-CN" sz="1400" i="1">
                            <a:latin typeface="Cambria Math" panose="02040503050406030204" pitchFamily="18" charset="0"/>
                          </a:rPr>
                          <m:t>+</m:t>
                        </m:r>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𝑑</m:t>
                            </m:r>
                          </m:e>
                        </m:acc>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𝑡</m:t>
                        </m:r>
                      </m:e>
                      <m:sub>
                        <m:r>
                          <a:rPr lang="en-US" altLang="zh-CN" sz="1400" i="1">
                            <a:latin typeface="Cambria Math" panose="02040503050406030204" pitchFamily="18" charset="0"/>
                          </a:rPr>
                          <m:t>𝑛</m:t>
                        </m:r>
                        <m:r>
                          <a:rPr lang="en-US" altLang="zh-CN" sz="1400" i="1">
                            <a:latin typeface="Cambria Math" panose="02040503050406030204" pitchFamily="18" charset="0"/>
                          </a:rPr>
                          <m:t>+1</m:t>
                        </m:r>
                      </m:sub>
                    </m:sSub>
                  </m:oMath>
                </a14:m>
                <a:r>
                  <a:rPr lang="en-US" altLang="zh-CN" sz="1600" b="0" i="0" dirty="0">
                    <a:solidFill>
                      <a:srgbClr val="000000"/>
                    </a:solidFill>
                    <a:effectLst/>
                    <a:latin typeface="Palatino Linotype" panose="02040502050505030304" pitchFamily="18" charset="0"/>
                  </a:rPr>
                  <a:t> switch is in “on state", when this interval ends, the state-variable </a:t>
                </a:r>
                <a14:m>
                  <m:oMath xmlns:m="http://schemas.openxmlformats.org/officeDocument/2006/math">
                    <m:sSub>
                      <m:sSubPr>
                        <m:ctrlPr>
                          <a:rPr lang="zh-CN" altLang="zh-CN" sz="1600" i="1" smtClean="0">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+1</m:t>
                        </m:r>
                      </m:sub>
                    </m:sSub>
                  </m:oMath>
                </a14:m>
                <a:endParaRPr lang="zh-CN" altLang="en-US" sz="1600" dirty="0">
                  <a:latin typeface="Palatino Linotype" panose="02040502050505030304" pitchFamily="18" charset="0"/>
                </a:endParaRPr>
              </a:p>
            </p:txBody>
          </p:sp>
        </mc:Choice>
        <mc:Fallback xmlns="">
          <p:sp>
            <p:nvSpPr>
              <p:cNvPr id="22" name="文本框 21">
                <a:extLst>
                  <a:ext uri="{FF2B5EF4-FFF2-40B4-BE49-F238E27FC236}">
                    <a16:creationId xmlns:a16="http://schemas.microsoft.com/office/drawing/2014/main" id="{5FBF8511-9C74-43A0-9FC8-AD1D69C88C02}"/>
                  </a:ext>
                </a:extLst>
              </p:cNvPr>
              <p:cNvSpPr txBox="1">
                <a:spLocks noRot="1" noChangeAspect="1" noMove="1" noResize="1" noEditPoints="1" noAdjustHandles="1" noChangeArrowheads="1" noChangeShapeType="1" noTextEdit="1"/>
              </p:cNvSpPr>
              <p:nvPr/>
            </p:nvSpPr>
            <p:spPr>
              <a:xfrm>
                <a:off x="88582" y="5679081"/>
                <a:ext cx="4850525" cy="584775"/>
              </a:xfrm>
              <a:prstGeom prst="rect">
                <a:avLst/>
              </a:prstGeom>
              <a:blipFill>
                <a:blip r:embed="rId9"/>
                <a:stretch>
                  <a:fillRect l="-503" t="-3125" b="-12500"/>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797F63B8-222A-4877-A502-F7F0EED36EF1}"/>
              </a:ext>
            </a:extLst>
          </p:cNvPr>
          <p:cNvSpPr txBox="1"/>
          <p:nvPr/>
        </p:nvSpPr>
        <p:spPr>
          <a:xfrm>
            <a:off x="4939107" y="1900397"/>
            <a:ext cx="3925614" cy="338554"/>
          </a:xfrm>
          <a:prstGeom prst="rect">
            <a:avLst/>
          </a:prstGeom>
          <a:noFill/>
        </p:spPr>
        <p:txBody>
          <a:bodyPr wrap="square">
            <a:spAutoFit/>
          </a:bodyPr>
          <a:lstStyle/>
          <a:p>
            <a:r>
              <a:rPr lang="en-US" altLang="zh-CN" sz="1600" dirty="0">
                <a:solidFill>
                  <a:srgbClr val="000000"/>
                </a:solidFill>
                <a:latin typeface="Palatino Linotype" panose="02040502050505030304" pitchFamily="18" charset="0"/>
              </a:rPr>
              <a:t>Therefore, the discrete iterative map: </a:t>
            </a:r>
            <a:endParaRPr lang="zh-CN" altLang="en-US" sz="1600" dirty="0">
              <a:solidFill>
                <a:srgbClr val="000000"/>
              </a:solidFill>
              <a:latin typeface="Palatino Linotype" panose="02040502050505030304" pitchFamily="18" charset="0"/>
            </a:endParaRPr>
          </a:p>
        </p:txBody>
      </p:sp>
      <p:sp>
        <p:nvSpPr>
          <p:cNvPr id="28" name="文本框 27">
            <a:extLst>
              <a:ext uri="{FF2B5EF4-FFF2-40B4-BE49-F238E27FC236}">
                <a16:creationId xmlns:a16="http://schemas.microsoft.com/office/drawing/2014/main" id="{F5172CB8-0FB9-4F4C-A04B-DD809677EB8E}"/>
              </a:ext>
            </a:extLst>
          </p:cNvPr>
          <p:cNvSpPr txBox="1"/>
          <p:nvPr/>
        </p:nvSpPr>
        <p:spPr>
          <a:xfrm>
            <a:off x="4939107" y="3279689"/>
            <a:ext cx="1075892" cy="338554"/>
          </a:xfrm>
          <a:prstGeom prst="rect">
            <a:avLst/>
          </a:prstGeom>
          <a:noFill/>
        </p:spPr>
        <p:txBody>
          <a:bodyPr wrap="square">
            <a:spAutoFit/>
          </a:bodyPr>
          <a:lstStyle/>
          <a:p>
            <a:r>
              <a:rPr lang="en-US" altLang="zh-CN" sz="1600" dirty="0">
                <a:solidFill>
                  <a:srgbClr val="000000"/>
                </a:solidFill>
                <a:latin typeface="Palatino Linotype" panose="02040502050505030304" pitchFamily="18" charset="0"/>
              </a:rPr>
              <a:t>where,</a:t>
            </a:r>
            <a:endParaRPr lang="zh-CN" altLang="en-US" sz="1600" dirty="0">
              <a:solidFill>
                <a:srgbClr val="000000"/>
              </a:solidFill>
              <a:latin typeface="Palatino Linotype" panose="02040502050505030304" pitchFamily="18" charset="0"/>
            </a:endParaRPr>
          </a:p>
        </p:txBody>
      </p:sp>
      <p:sp>
        <p:nvSpPr>
          <p:cNvPr id="30" name="文本框 29">
            <a:extLst>
              <a:ext uri="{FF2B5EF4-FFF2-40B4-BE49-F238E27FC236}">
                <a16:creationId xmlns:a16="http://schemas.microsoft.com/office/drawing/2014/main" id="{647FA96B-2510-4E74-813B-E8573A6C8B51}"/>
              </a:ext>
            </a:extLst>
          </p:cNvPr>
          <p:cNvSpPr txBox="1"/>
          <p:nvPr/>
        </p:nvSpPr>
        <p:spPr>
          <a:xfrm>
            <a:off x="5044762" y="5079906"/>
            <a:ext cx="3925614" cy="1077218"/>
          </a:xfrm>
          <a:prstGeom prst="rect">
            <a:avLst/>
          </a:prstGeom>
          <a:noFill/>
        </p:spPr>
        <p:txBody>
          <a:bodyPr wrap="square">
            <a:spAutoFit/>
          </a:bodyPr>
          <a:lstStyle/>
          <a:p>
            <a:r>
              <a:rPr lang="en-US" altLang="zh-CN" sz="1600" dirty="0">
                <a:solidFill>
                  <a:srgbClr val="000000"/>
                </a:solidFill>
                <a:latin typeface="Palatino Linotype" panose="02040502050505030304" pitchFamily="18" charset="0"/>
              </a:rPr>
              <a:t>In addition, we need to derive the duty cycle function, which requires finding the relationship between the switching instant and the state variable:</a:t>
            </a:r>
            <a:endParaRPr lang="zh-CN" altLang="en-US" sz="1600"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1346263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A3F6E-CA1E-4DFC-A665-B724B3371FBB}"/>
              </a:ext>
            </a:extLst>
          </p:cNvPr>
          <p:cNvSpPr>
            <a:spLocks noGrp="1"/>
          </p:cNvSpPr>
          <p:nvPr>
            <p:ph type="title"/>
          </p:nvPr>
        </p:nvSpPr>
        <p:spPr>
          <a:xfrm>
            <a:off x="341586" y="0"/>
            <a:ext cx="6462439" cy="944387"/>
          </a:xfrm>
        </p:spPr>
        <p:txBody>
          <a:bodyPr/>
          <a:lstStyle/>
          <a:p>
            <a:r>
              <a:rPr lang="en-US" altLang="zh-CN" dirty="0">
                <a:latin typeface="Palatino Linotype" panose="02040502050505030304" pitchFamily="18" charset="0"/>
                <a:cs typeface="Palanquin Thin" panose="020B0502040204020203" pitchFamily="34" charset="0"/>
              </a:rPr>
              <a:t>Theoretical Analysis with Iteration Mapping</a:t>
            </a:r>
            <a:endParaRPr lang="zh-CN" altLang="en-US" dirty="0"/>
          </a:p>
        </p:txBody>
      </p:sp>
      <p:sp>
        <p:nvSpPr>
          <p:cNvPr id="14" name="文本框 13">
            <a:extLst>
              <a:ext uri="{FF2B5EF4-FFF2-40B4-BE49-F238E27FC236}">
                <a16:creationId xmlns:a16="http://schemas.microsoft.com/office/drawing/2014/main" id="{2D4EE200-56FE-4FD1-9AA0-42FD78B4C048}"/>
              </a:ext>
            </a:extLst>
          </p:cNvPr>
          <p:cNvSpPr txBox="1"/>
          <p:nvPr/>
        </p:nvSpPr>
        <p:spPr>
          <a:xfrm>
            <a:off x="140500" y="6380811"/>
            <a:ext cx="8286953" cy="400110"/>
          </a:xfrm>
          <a:prstGeom prst="rect">
            <a:avLst/>
          </a:prstGeom>
          <a:noFill/>
        </p:spPr>
        <p:txBody>
          <a:bodyPr wrap="square">
            <a:spAutoFit/>
          </a:bodyPr>
          <a:lstStyle/>
          <a:p>
            <a:r>
              <a:rPr lang="en-US" altLang="zh-CN" sz="1000" b="0" i="0" dirty="0">
                <a:solidFill>
                  <a:srgbClr val="222222"/>
                </a:solidFill>
                <a:effectLst/>
                <a:latin typeface="Palatino Linotype" panose="02040502050505030304" pitchFamily="18" charset="0"/>
              </a:rPr>
              <a:t>[</a:t>
            </a:r>
            <a:r>
              <a:rPr lang="en-US" altLang="zh-CN" sz="1000" dirty="0">
                <a:effectLst/>
              </a:rPr>
              <a:t>4</a:t>
            </a:r>
            <a:r>
              <a:rPr lang="en-US" altLang="zh-CN" sz="1000" b="0" i="0" dirty="0">
                <a:solidFill>
                  <a:srgbClr val="222222"/>
                </a:solidFill>
                <a:effectLst/>
                <a:latin typeface="Palatino Linotype" panose="02040502050505030304" pitchFamily="18" charset="0"/>
              </a:rPr>
              <a:t>] Zhou, Y., </a:t>
            </a:r>
            <a:r>
              <a:rPr lang="en-US" altLang="zh-CN" sz="1000" b="0" i="0" dirty="0" err="1">
                <a:solidFill>
                  <a:srgbClr val="222222"/>
                </a:solidFill>
                <a:effectLst/>
                <a:latin typeface="Palatino Linotype" panose="02040502050505030304" pitchFamily="18" charset="0"/>
              </a:rPr>
              <a:t>Tse</a:t>
            </a:r>
            <a:r>
              <a:rPr lang="en-US" altLang="zh-CN" sz="1000" b="0" i="0" dirty="0">
                <a:solidFill>
                  <a:srgbClr val="222222"/>
                </a:solidFill>
                <a:effectLst/>
                <a:latin typeface="Palatino Linotype" panose="02040502050505030304" pitchFamily="18" charset="0"/>
              </a:rPr>
              <a:t>, C.K., </a:t>
            </a:r>
            <a:r>
              <a:rPr lang="en-US" altLang="zh-CN" sz="1000" b="0" i="0" dirty="0" err="1">
                <a:solidFill>
                  <a:srgbClr val="222222"/>
                </a:solidFill>
                <a:effectLst/>
                <a:latin typeface="Palatino Linotype" panose="02040502050505030304" pitchFamily="18" charset="0"/>
              </a:rPr>
              <a:t>Qiu</a:t>
            </a:r>
            <a:r>
              <a:rPr lang="en-US" altLang="zh-CN" sz="1000" b="0" i="0" dirty="0">
                <a:solidFill>
                  <a:srgbClr val="222222"/>
                </a:solidFill>
                <a:effectLst/>
                <a:latin typeface="Palatino Linotype" panose="02040502050505030304" pitchFamily="18" charset="0"/>
              </a:rPr>
              <a:t>, S.S. and Lau, F.C., 2003. Applying resonant parametric perturbation to control chaos in the buck dc/dc converter with phase shift and frequency mismatch considerations. </a:t>
            </a:r>
            <a:r>
              <a:rPr lang="en-US" altLang="zh-CN" sz="1000" b="0" i="1" dirty="0">
                <a:solidFill>
                  <a:srgbClr val="222222"/>
                </a:solidFill>
                <a:effectLst/>
                <a:latin typeface="Palatino Linotype" panose="02040502050505030304" pitchFamily="18" charset="0"/>
              </a:rPr>
              <a:t>International Journal of Bifurcation and Chaos</a:t>
            </a:r>
            <a:r>
              <a:rPr lang="en-US" altLang="zh-CN" sz="1000" b="0" i="0" dirty="0">
                <a:solidFill>
                  <a:srgbClr val="222222"/>
                </a:solidFill>
                <a:effectLst/>
                <a:latin typeface="Palatino Linotype" panose="02040502050505030304" pitchFamily="18" charset="0"/>
              </a:rPr>
              <a:t>, </a:t>
            </a:r>
            <a:r>
              <a:rPr lang="en-US" altLang="zh-CN" sz="1000" b="0" i="1" dirty="0">
                <a:solidFill>
                  <a:srgbClr val="222222"/>
                </a:solidFill>
                <a:effectLst/>
                <a:latin typeface="Palatino Linotype" panose="02040502050505030304" pitchFamily="18" charset="0"/>
              </a:rPr>
              <a:t>13</a:t>
            </a:r>
            <a:r>
              <a:rPr lang="en-US" altLang="zh-CN" sz="1000" b="0" i="0" dirty="0">
                <a:solidFill>
                  <a:srgbClr val="222222"/>
                </a:solidFill>
                <a:effectLst/>
                <a:latin typeface="Palatino Linotype" panose="02040502050505030304" pitchFamily="18" charset="0"/>
              </a:rPr>
              <a:t>(11), pp.3459-3471.</a:t>
            </a:r>
            <a:endParaRPr lang="zh-CN" altLang="en-US" sz="1000" dirty="0">
              <a:latin typeface="Palatino Linotype" panose="02040502050505030304" pitchFamily="18" charset="0"/>
            </a:endParaRPr>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FE556CB4-B249-4C8A-A1AC-2A48615656B0}"/>
                  </a:ext>
                </a:extLst>
              </p:cNvPr>
              <p:cNvSpPr txBox="1"/>
              <p:nvPr/>
            </p:nvSpPr>
            <p:spPr>
              <a:xfrm>
                <a:off x="1340781" y="2755543"/>
                <a:ext cx="6462438" cy="927177"/>
              </a:xfrm>
              <a:prstGeom prst="rect">
                <a:avLst/>
              </a:prstGeom>
              <a:noFill/>
            </p:spPr>
            <p:txBody>
              <a:bodyPr wrap="square">
                <a:spAutoFit/>
              </a:bodyPr>
              <a:lstStyle/>
              <a:p>
                <a:pPr algn="just"/>
                <a:r>
                  <a:rPr lang="en-US" altLang="zh-CN" sz="1400" i="1" kern="10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𝐾</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0</m:t>
                        </m:r>
                      </m:e>
                    </m:d>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m:t>
                                  </m:r>
                                </m:sub>
                              </m:sSub>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eqArr>
                                    <m:eqArr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𝑟𝑒𝑓</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e>
                                  </m:eqArr>
                                </m:sub>
                              </m:sSub>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e>
                              </m:d>
                            </m:e>
                          </m:mr>
                          <m:m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m:t>
                                  </m:r>
                                </m:e>
                                <m:sub>
                                  <m:eqArr>
                                    <m:eqArr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e>
                                  </m:eqArr>
                                </m:sub>
                              </m:sSub>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e>
                              </m:d>
                            </m:e>
                          </m:mr>
                        </m:m>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𝑈</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m:t>
                            </m:r>
                          </m:sub>
                        </m:sSub>
                      </m:e>
                    </m:d>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oMath>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𝐾</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0</m:t>
                          </m:r>
                        </m:e>
                      </m:d>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𝑜𝑓𝑓</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𝐾</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eqArr>
                            <m:eqArr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𝑟𝑒𝑓</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e>
                          </m:eqAr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𝑈</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m:t>
                              </m:r>
                            </m:sub>
                          </m:sSub>
                        </m:e>
                      </m:d>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15" name="文本框 14">
                <a:extLst>
                  <a:ext uri="{FF2B5EF4-FFF2-40B4-BE49-F238E27FC236}">
                    <a16:creationId xmlns:a16="http://schemas.microsoft.com/office/drawing/2014/main" id="{FE556CB4-B249-4C8A-A1AC-2A48615656B0}"/>
                  </a:ext>
                </a:extLst>
              </p:cNvPr>
              <p:cNvSpPr txBox="1">
                <a:spLocks noRot="1" noChangeAspect="1" noMove="1" noResize="1" noEditPoints="1" noAdjustHandles="1" noChangeArrowheads="1" noChangeShapeType="1" noTextEdit="1"/>
              </p:cNvSpPr>
              <p:nvPr/>
            </p:nvSpPr>
            <p:spPr>
              <a:xfrm>
                <a:off x="1340781" y="2755543"/>
                <a:ext cx="6462438" cy="92717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F7FCD517-FC45-4FE8-905D-F0AF182F3287}"/>
                  </a:ext>
                </a:extLst>
              </p:cNvPr>
              <p:cNvSpPr txBox="1"/>
              <p:nvPr/>
            </p:nvSpPr>
            <p:spPr>
              <a:xfrm>
                <a:off x="598329" y="3855995"/>
                <a:ext cx="7371293" cy="616515"/>
              </a:xfrm>
              <a:prstGeom prst="rect">
                <a:avLst/>
              </a:prstGeom>
              <a:noFill/>
            </p:spPr>
            <p:txBody>
              <a:bodyPr wrap="square">
                <a:spAutoFit/>
              </a:bodyPr>
              <a:lstStyle/>
              <a:p>
                <a:r>
                  <a:rPr lang="en-US" altLang="zh-CN" sz="1600" dirty="0">
                    <a:solidFill>
                      <a:srgbClr val="000000"/>
                    </a:solidFill>
                    <a:latin typeface="Palatino Linotype" panose="02040502050505030304" pitchFamily="18" charset="0"/>
                  </a:rPr>
                  <a:t>Therefore, function </a:t>
                </a:r>
                <a14:m>
                  <m:oMath xmlns:m="http://schemas.openxmlformats.org/officeDocument/2006/math">
                    <m:r>
                      <a:rPr lang="en-US" altLang="zh-CN" sz="1600" i="1" kern="100" smtClean="0">
                        <a:effectLst/>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600" b="0" i="1" kern="100" smtClean="0">
                        <a:effectLst/>
                        <a:latin typeface="Cambria Math" panose="02040503050406030204" pitchFamily="18" charset="0"/>
                        <a:ea typeface="等线" panose="02010600030101010101" pitchFamily="2" charset="-122"/>
                        <a:cs typeface="Times New Roman" panose="02020603050405020304" pitchFamily="18" charset="0"/>
                      </a:rPr>
                      <m:t>=0</m:t>
                    </m:r>
                  </m:oMath>
                </a14:m>
                <a:r>
                  <a:rPr lang="en-US" altLang="zh-CN" sz="1600" dirty="0">
                    <a:solidFill>
                      <a:srgbClr val="000000"/>
                    </a:solidFill>
                    <a:latin typeface="Palatino Linotype" panose="02040502050505030304" pitchFamily="18" charset="0"/>
                  </a:rPr>
                  <a:t> defines the timing of switching, where </a:t>
                </a:r>
                <a14:m>
                  <m:oMath xmlns:m="http://schemas.openxmlformats.org/officeDocument/2006/math">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6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600" b="0" i="1" kern="100" smtClean="0">
                        <a:latin typeface="Cambria Math" panose="02040503050406030204" pitchFamily="18" charset="0"/>
                        <a:ea typeface="等线" panose="02010600030101010101" pitchFamily="2" charset="-122"/>
                        <a:cs typeface="Times New Roman" panose="02020603050405020304" pitchFamily="18" charset="0"/>
                      </a:rPr>
                      <m:t>&lt;</m:t>
                    </m:r>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0</m:t>
                    </m:r>
                  </m:oMath>
                </a14:m>
                <a:r>
                  <a:rPr lang="zh-CN" altLang="en-US" sz="1600" dirty="0">
                    <a:solidFill>
                      <a:srgbClr val="000000"/>
                    </a:solidFill>
                    <a:latin typeface="Palatino Linotype" panose="02040502050505030304" pitchFamily="18" charset="0"/>
                  </a:rPr>
                  <a:t> </a:t>
                </a:r>
                <a:r>
                  <a:rPr lang="en-US" altLang="zh-CN" sz="1600" dirty="0">
                    <a:solidFill>
                      <a:srgbClr val="000000"/>
                    </a:solidFill>
                    <a:latin typeface="Palatino Linotype" panose="02040502050505030304" pitchFamily="18" charset="0"/>
                  </a:rPr>
                  <a:t>the </a:t>
                </a:r>
                <a:r>
                  <a:rPr lang="en-US" altLang="zh-CN" sz="1600" dirty="0" err="1">
                    <a:solidFill>
                      <a:srgbClr val="000000"/>
                    </a:solidFill>
                    <a:latin typeface="Palatino Linotype" panose="02040502050505030304" pitchFamily="18" charset="0"/>
                  </a:rPr>
                  <a:t>mosfet</a:t>
                </a:r>
                <a:r>
                  <a:rPr lang="en-US" altLang="zh-CN" sz="1600" dirty="0">
                    <a:solidFill>
                      <a:srgbClr val="000000"/>
                    </a:solidFill>
                    <a:latin typeface="Palatino Linotype" panose="02040502050505030304" pitchFamily="18" charset="0"/>
                  </a:rPr>
                  <a:t> is on, otherwise </a:t>
                </a:r>
                <a:r>
                  <a:rPr lang="en-US" altLang="zh-CN" sz="1600" dirty="0" err="1">
                    <a:solidFill>
                      <a:srgbClr val="000000"/>
                    </a:solidFill>
                    <a:latin typeface="Palatino Linotype" panose="02040502050505030304" pitchFamily="18" charset="0"/>
                  </a:rPr>
                  <a:t>mosfet</a:t>
                </a:r>
                <a:r>
                  <a:rPr lang="en-US" altLang="zh-CN" sz="1600" dirty="0">
                    <a:solidFill>
                      <a:srgbClr val="000000"/>
                    </a:solidFill>
                    <a:latin typeface="Palatino Linotype" panose="02040502050505030304" pitchFamily="18" charset="0"/>
                  </a:rPr>
                  <a:t> is off.</a:t>
                </a:r>
                <a:endParaRPr lang="zh-CN" altLang="en-US" sz="1600" dirty="0">
                  <a:solidFill>
                    <a:srgbClr val="000000"/>
                  </a:solidFill>
                  <a:latin typeface="Palatino Linotype" panose="02040502050505030304" pitchFamily="18" charset="0"/>
                </a:endParaRPr>
              </a:p>
            </p:txBody>
          </p:sp>
        </mc:Choice>
        <mc:Fallback>
          <p:sp>
            <p:nvSpPr>
              <p:cNvPr id="17" name="文本框 16">
                <a:extLst>
                  <a:ext uri="{FF2B5EF4-FFF2-40B4-BE49-F238E27FC236}">
                    <a16:creationId xmlns:a16="http://schemas.microsoft.com/office/drawing/2014/main" id="{F7FCD517-FC45-4FE8-905D-F0AF182F3287}"/>
                  </a:ext>
                </a:extLst>
              </p:cNvPr>
              <p:cNvSpPr txBox="1">
                <a:spLocks noRot="1" noChangeAspect="1" noMove="1" noResize="1" noEditPoints="1" noAdjustHandles="1" noChangeArrowheads="1" noChangeShapeType="1" noTextEdit="1"/>
              </p:cNvSpPr>
              <p:nvPr/>
            </p:nvSpPr>
            <p:spPr>
              <a:xfrm>
                <a:off x="598329" y="3855995"/>
                <a:ext cx="7371293" cy="616515"/>
              </a:xfrm>
              <a:prstGeom prst="rect">
                <a:avLst/>
              </a:prstGeom>
              <a:blipFill>
                <a:blip r:embed="rId3"/>
                <a:stretch>
                  <a:fillRect l="-414" b="-118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A8FA3ED7-19CC-458B-864B-75200521A74A}"/>
                  </a:ext>
                </a:extLst>
              </p:cNvPr>
              <p:cNvSpPr txBox="1"/>
              <p:nvPr/>
            </p:nvSpPr>
            <p:spPr>
              <a:xfrm>
                <a:off x="598329" y="1981543"/>
                <a:ext cx="7371293" cy="616515"/>
              </a:xfrm>
              <a:prstGeom prst="rect">
                <a:avLst/>
              </a:prstGeom>
              <a:noFill/>
            </p:spPr>
            <p:txBody>
              <a:bodyPr wrap="square">
                <a:spAutoFit/>
              </a:bodyPr>
              <a:lstStyle/>
              <a:p>
                <a:r>
                  <a:rPr lang="en-US" altLang="zh-CN" sz="1600" dirty="0">
                    <a:solidFill>
                      <a:srgbClr val="000000"/>
                    </a:solidFill>
                    <a:latin typeface="Palatino Linotype" panose="02040502050505030304" pitchFamily="18" charset="0"/>
                  </a:rPr>
                  <a:t>In order to fully understand the exact switching timing, the </a:t>
                </a:r>
                <a14:m>
                  <m:oMath xmlns:m="http://schemas.openxmlformats.org/officeDocument/2006/math">
                    <m:r>
                      <a:rPr lang="en-US" altLang="zh-CN" sz="1600" i="1" kern="100" smtClean="0">
                        <a:effectLst/>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e>
                    </m:d>
                  </m:oMath>
                </a14:m>
                <a:r>
                  <a:rPr lang="en-US" altLang="zh-CN" sz="1600" dirty="0">
                    <a:solidFill>
                      <a:srgbClr val="000000"/>
                    </a:solidFill>
                    <a:latin typeface="Palatino Linotype" panose="02040502050505030304" pitchFamily="18" charset="0"/>
                  </a:rPr>
                  <a:t> should be expand and correspond with state-variables, this tie relies on:</a:t>
                </a:r>
                <a:endParaRPr lang="zh-CN" altLang="en-US" sz="1600" dirty="0">
                  <a:solidFill>
                    <a:srgbClr val="000000"/>
                  </a:solidFill>
                  <a:latin typeface="Palatino Linotype" panose="02040502050505030304" pitchFamily="18" charset="0"/>
                </a:endParaRPr>
              </a:p>
            </p:txBody>
          </p:sp>
        </mc:Choice>
        <mc:Fallback>
          <p:sp>
            <p:nvSpPr>
              <p:cNvPr id="12" name="文本框 11">
                <a:extLst>
                  <a:ext uri="{FF2B5EF4-FFF2-40B4-BE49-F238E27FC236}">
                    <a16:creationId xmlns:a16="http://schemas.microsoft.com/office/drawing/2014/main" id="{A8FA3ED7-19CC-458B-864B-75200521A74A}"/>
                  </a:ext>
                </a:extLst>
              </p:cNvPr>
              <p:cNvSpPr txBox="1">
                <a:spLocks noRot="1" noChangeAspect="1" noMove="1" noResize="1" noEditPoints="1" noAdjustHandles="1" noChangeArrowheads="1" noChangeShapeType="1" noTextEdit="1"/>
              </p:cNvSpPr>
              <p:nvPr/>
            </p:nvSpPr>
            <p:spPr>
              <a:xfrm>
                <a:off x="598329" y="1981543"/>
                <a:ext cx="7371293" cy="616515"/>
              </a:xfrm>
              <a:prstGeom prst="rect">
                <a:avLst/>
              </a:prstGeom>
              <a:blipFill>
                <a:blip r:embed="rId4"/>
                <a:stretch>
                  <a:fillRect l="-414" b="-118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99D607BA-558C-4FE6-B87D-7BFB36F38DAC}"/>
                  </a:ext>
                </a:extLst>
              </p:cNvPr>
              <p:cNvSpPr txBox="1"/>
              <p:nvPr/>
            </p:nvSpPr>
            <p:spPr>
              <a:xfrm>
                <a:off x="1315350" y="4537651"/>
                <a:ext cx="5937250" cy="818044"/>
              </a:xfrm>
              <a:prstGeom prst="rect">
                <a:avLst/>
              </a:prstGeom>
              <a:noFill/>
            </p:spPr>
            <p:txBody>
              <a:bodyPr wrap="square">
                <a:spAutoFit/>
              </a:bodyPr>
              <a:lstStyle/>
              <a:p>
                <a:r>
                  <a:rPr lang="en-US" altLang="zh-CN" sz="1400" i="1" dirty="0"/>
                  <a:t> </a:t>
                </a:r>
                <a14:m>
                  <m:oMath xmlns:m="http://schemas.openxmlformats.org/officeDocument/2006/math">
                    <m:f>
                      <m:fPr>
                        <m:ctrlPr>
                          <a:rPr lang="zh-CN" altLang="zh-CN" sz="1400" i="1">
                            <a:latin typeface="Cambria Math" panose="02040503050406030204" pitchFamily="18" charset="0"/>
                          </a:rPr>
                        </m:ctrlPr>
                      </m:fPr>
                      <m:num>
                        <m:r>
                          <a:rPr lang="en-US" altLang="zh-CN" sz="1400" i="1">
                            <a:latin typeface="Cambria Math" panose="02040503050406030204" pitchFamily="18" charset="0"/>
                          </a:rPr>
                          <m:t>𝜕</m:t>
                        </m:r>
                        <m:r>
                          <a:rPr lang="en-US" altLang="zh-CN" sz="1400" i="1">
                            <a:latin typeface="Cambria Math" panose="02040503050406030204" pitchFamily="18" charset="0"/>
                          </a:rPr>
                          <m:t>𝑠</m:t>
                        </m:r>
                      </m:num>
                      <m:den>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𝑑</m:t>
                                </m:r>
                              </m:e>
                            </m:acc>
                          </m:e>
                          <m:sub>
                            <m:r>
                              <a:rPr lang="en-US" altLang="zh-CN" sz="1400" i="1">
                                <a:latin typeface="Cambria Math" panose="02040503050406030204" pitchFamily="18" charset="0"/>
                              </a:rPr>
                              <m:t>𝑛</m:t>
                            </m:r>
                          </m:sub>
                        </m:sSub>
                      </m:den>
                    </m:f>
                    <m:r>
                      <a:rPr lang="en-US" altLang="zh-CN" sz="1400" i="1">
                        <a:latin typeface="Cambria Math" panose="02040503050406030204" pitchFamily="18" charset="0"/>
                      </a:rPr>
                      <m:t>=</m:t>
                    </m:r>
                    <m:d>
                      <m:dPr>
                        <m:begChr m:val="⌊"/>
                        <m:endChr m:val="⌋"/>
                        <m:ctrlPr>
                          <a:rPr lang="zh-CN" altLang="zh-CN" sz="1400" i="1">
                            <a:latin typeface="Cambria Math" panose="02040503050406030204" pitchFamily="18" charset="0"/>
                          </a:rPr>
                        </m:ctrlPr>
                      </m:dPr>
                      <m:e>
                        <m:r>
                          <a:rPr lang="en-US" altLang="zh-CN" sz="1400" i="1">
                            <a:latin typeface="Cambria Math" panose="02040503050406030204" pitchFamily="18" charset="0"/>
                          </a:rPr>
                          <m:t>𝐾</m:t>
                        </m:r>
                        <m:r>
                          <a:rPr lang="en-US" altLang="zh-CN" sz="1400" i="1">
                            <a:latin typeface="Cambria Math" panose="02040503050406030204" pitchFamily="18" charset="0"/>
                          </a:rPr>
                          <m:t> 0</m:t>
                        </m:r>
                      </m:e>
                    </m:d>
                    <m:d>
                      <m:dPr>
                        <m:begChr m:val="⌊"/>
                        <m:endChr m:val="⌋"/>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𝐴</m:t>
                                </m:r>
                              </m:e>
                              <m:sub>
                                <m:r>
                                  <a:rPr lang="en-US" altLang="zh-CN" sz="1400" i="1">
                                    <a:latin typeface="Cambria Math" panose="02040503050406030204" pitchFamily="18" charset="0"/>
                                  </a:rPr>
                                  <m:t>𝑜𝑛</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𝑠</m:t>
                                </m:r>
                              </m:sub>
                            </m:sSub>
                            <m:r>
                              <a:rPr lang="en-US" altLang="zh-CN" sz="1400" i="1">
                                <a:latin typeface="Cambria Math" panose="02040503050406030204" pitchFamily="18" charset="0"/>
                              </a:rPr>
                              <m:t>𝑁</m:t>
                            </m:r>
                          </m:e>
                          <m:sub>
                            <m:r>
                              <a:rPr lang="en-US" altLang="zh-CN" sz="1400" i="1">
                                <a:latin typeface="Cambria Math" panose="02040503050406030204" pitchFamily="18" charset="0"/>
                              </a:rPr>
                              <m:t>𝑜𝑛</m:t>
                            </m:r>
                            <m:r>
                              <a:rPr lang="en-US" altLang="zh-CN" sz="1400" i="1">
                                <a:latin typeface="Cambria Math" panose="02040503050406030204" pitchFamily="18" charset="0"/>
                              </a:rPr>
                              <m:t> </m:t>
                            </m:r>
                          </m:sub>
                        </m:sSub>
                        <m:r>
                          <a:rPr lang="en-US" altLang="zh-CN" sz="1400" i="1">
                            <a:latin typeface="Cambria Math" panose="02040503050406030204" pitchFamily="18" charset="0"/>
                          </a:rPr>
                          <m:t>(1−</m:t>
                        </m:r>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𝑑</m:t>
                                </m:r>
                              </m:e>
                            </m:acc>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𝑠</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𝑁</m:t>
                            </m:r>
                          </m:e>
                          <m:sub>
                            <m:r>
                              <a:rPr lang="en-US" altLang="zh-CN" sz="1400" i="1">
                                <a:latin typeface="Cambria Math" panose="02040503050406030204" pitchFamily="18" charset="0"/>
                              </a:rPr>
                              <m:t>𝑜𝑓𝑓</m:t>
                            </m:r>
                            <m:r>
                              <a:rPr lang="en-US" altLang="zh-CN" sz="1400" i="1">
                                <a:latin typeface="Cambria Math" panose="02040503050406030204" pitchFamily="18" charset="0"/>
                              </a:rPr>
                              <m:t> </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acc>
                              <m:accPr>
                                <m:chr m:val="̅"/>
                                <m:ctrlPr>
                                  <a:rPr lang="zh-CN" altLang="zh-CN" sz="1400" i="1">
                                    <a:latin typeface="Cambria Math" panose="02040503050406030204" pitchFamily="18" charset="0"/>
                                  </a:rPr>
                                </m:ctrlPr>
                              </m:accPr>
                              <m:e>
                                <m:r>
                                  <a:rPr lang="en-US" altLang="zh-CN" sz="1400" i="1">
                                    <a:latin typeface="Cambria Math" panose="02040503050406030204" pitchFamily="18" charset="0"/>
                                  </a:rPr>
                                  <m:t>𝑑</m:t>
                                </m:r>
                              </m:e>
                            </m:acc>
                          </m:e>
                          <m:sub>
                            <m:r>
                              <a:rPr lang="en-US" altLang="zh-CN" sz="1400" i="1">
                                <a:latin typeface="Cambria Math" panose="02040503050406030204" pitchFamily="18" charset="0"/>
                              </a:rPr>
                              <m:t>𝑛</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𝐵</m:t>
                            </m:r>
                          </m:e>
                          <m:sub>
                            <m:r>
                              <a:rPr lang="en-US" altLang="zh-CN" sz="1400" i="1">
                                <a:latin typeface="Cambria Math" panose="02040503050406030204" pitchFamily="18" charset="0"/>
                              </a:rPr>
                              <m:t>𝑜𝑓𝑓</m:t>
                            </m:r>
                          </m:sub>
                        </m:sSub>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𝑉</m:t>
                            </m:r>
                          </m:e>
                          <m:sub>
                            <m:r>
                              <a:rPr lang="en-US" altLang="zh-CN" sz="1400" i="1">
                                <a:latin typeface="Cambria Math" panose="02040503050406030204" pitchFamily="18" charset="0"/>
                              </a:rPr>
                              <m:t>𝑖𝑛</m:t>
                            </m:r>
                          </m:sub>
                        </m:sSub>
                      </m:e>
                    </m:d>
                    <m:r>
                      <a:rPr lang="en-US" altLang="zh-CN" sz="1400" i="1">
                        <a:latin typeface="Cambria Math" panose="02040503050406030204" pitchFamily="18" charset="0"/>
                      </a:rPr>
                      <m:t>−</m:t>
                    </m:r>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𝑉</m:t>
                            </m:r>
                          </m:e>
                          <m:sub>
                            <m:r>
                              <a:rPr lang="en-US" altLang="zh-CN" sz="1400" i="1">
                                <a:latin typeface="Cambria Math" panose="02040503050406030204" pitchFamily="18" charset="0"/>
                              </a:rPr>
                              <m:t>𝑈</m:t>
                            </m:r>
                          </m:sub>
                        </m:sSub>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𝑉</m:t>
                            </m:r>
                          </m:e>
                          <m:sub>
                            <m:r>
                              <a:rPr lang="en-US" altLang="zh-CN" sz="1400" i="1">
                                <a:latin typeface="Cambria Math" panose="02040503050406030204" pitchFamily="18" charset="0"/>
                              </a:rPr>
                              <m:t>𝐿</m:t>
                            </m:r>
                          </m:sub>
                        </m:sSub>
                      </m:e>
                    </m:d>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𝑇</m:t>
                        </m:r>
                      </m:e>
                      <m:sub>
                        <m:r>
                          <a:rPr lang="en-US" altLang="zh-CN" sz="1400" i="1">
                            <a:latin typeface="Cambria Math" panose="02040503050406030204" pitchFamily="18" charset="0"/>
                          </a:rPr>
                          <m:t>𝑠</m:t>
                        </m:r>
                      </m:sub>
                    </m:sSub>
                  </m:oMath>
                </a14:m>
                <a:endParaRPr lang="zh-CN" altLang="zh-CN" sz="1400" dirty="0"/>
              </a:p>
              <a:p>
                <a:pPr/>
                <a14:m>
                  <m:oMathPara xmlns:m="http://schemas.openxmlformats.org/officeDocument/2006/math">
                    <m:oMathParaPr>
                      <m:jc m:val="left"/>
                    </m:oMathParaPr>
                    <m:oMath xmlns:m="http://schemas.openxmlformats.org/officeDocument/2006/math">
                      <m:f>
                        <m:fPr>
                          <m:ctrlPr>
                            <a:rPr lang="zh-CN" altLang="zh-CN" sz="1200" i="1">
                              <a:latin typeface="Cambria Math" panose="02040503050406030204" pitchFamily="18" charset="0"/>
                            </a:rPr>
                          </m:ctrlPr>
                        </m:fPr>
                        <m:num>
                          <m:r>
                            <a:rPr lang="en-US" altLang="zh-CN" sz="1200" i="1">
                              <a:latin typeface="Cambria Math" panose="02040503050406030204" pitchFamily="18" charset="0"/>
                            </a:rPr>
                            <m:t>𝜕</m:t>
                          </m:r>
                          <m:r>
                            <a:rPr lang="en-US" altLang="zh-CN" sz="1200" i="1">
                              <a:latin typeface="Cambria Math" panose="02040503050406030204" pitchFamily="18" charset="0"/>
                            </a:rPr>
                            <m:t>𝑠</m:t>
                          </m:r>
                        </m:num>
                        <m:den>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𝑛</m:t>
                              </m:r>
                            </m:sub>
                          </m:sSub>
                        </m:den>
                      </m:f>
                      <m:r>
                        <a:rPr lang="en-US" altLang="zh-CN" sz="1200" i="1">
                          <a:latin typeface="Cambria Math" panose="02040503050406030204" pitchFamily="18" charset="0"/>
                        </a:rPr>
                        <m:t>=</m:t>
                      </m:r>
                      <m:d>
                        <m:dPr>
                          <m:begChr m:val="⌊"/>
                          <m:endChr m:val="⌋"/>
                          <m:ctrlPr>
                            <a:rPr lang="zh-CN" altLang="zh-CN" sz="1200" i="1">
                              <a:latin typeface="Cambria Math" panose="02040503050406030204" pitchFamily="18" charset="0"/>
                            </a:rPr>
                          </m:ctrlPr>
                        </m:dPr>
                        <m:e>
                          <m:r>
                            <a:rPr lang="en-US" altLang="zh-CN" sz="1200" i="1">
                              <a:latin typeface="Cambria Math" panose="02040503050406030204" pitchFamily="18" charset="0"/>
                            </a:rPr>
                            <m:t>𝐾</m:t>
                          </m:r>
                          <m:r>
                            <a:rPr lang="en-US" altLang="zh-CN" sz="1200" i="1">
                              <a:latin typeface="Cambria Math" panose="02040503050406030204" pitchFamily="18" charset="0"/>
                            </a:rPr>
                            <m:t> 0</m:t>
                          </m:r>
                        </m:e>
                      </m:d>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𝑁</m:t>
                          </m:r>
                        </m:e>
                        <m:sub>
                          <m:r>
                            <a:rPr lang="en-US" altLang="zh-CN" sz="1200" i="1">
                              <a:latin typeface="Cambria Math" panose="02040503050406030204" pitchFamily="18" charset="0"/>
                            </a:rPr>
                            <m:t>𝑜𝑓𝑓</m:t>
                          </m:r>
                          <m:r>
                            <a:rPr lang="en-US" altLang="zh-CN" sz="1200" i="1">
                              <a:latin typeface="Cambria Math" panose="02040503050406030204" pitchFamily="18" charset="0"/>
                            </a:rPr>
                            <m:t> </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acc>
                            <m:accPr>
                              <m:chr m:val="̅"/>
                              <m:ctrlPr>
                                <a:rPr lang="zh-CN" altLang="zh-CN" sz="1200" i="1">
                                  <a:latin typeface="Cambria Math" panose="02040503050406030204" pitchFamily="18" charset="0"/>
                                </a:rPr>
                              </m:ctrlPr>
                            </m:accPr>
                            <m:e>
                              <m:r>
                                <a:rPr lang="en-US" altLang="zh-CN" sz="1200" i="1">
                                  <a:latin typeface="Cambria Math" panose="02040503050406030204" pitchFamily="18" charset="0"/>
                                </a:rPr>
                                <m:t>𝑑</m:t>
                              </m:r>
                            </m:e>
                          </m:acc>
                        </m:e>
                        <m:sub>
                          <m:r>
                            <a:rPr lang="en-US" altLang="zh-CN" sz="1200" i="1">
                              <a:latin typeface="Cambria Math" panose="02040503050406030204" pitchFamily="18" charset="0"/>
                            </a:rPr>
                            <m:t>𝑛</m:t>
                          </m:r>
                        </m:sub>
                      </m:sSub>
                      <m:r>
                        <a:rPr lang="en-US" altLang="zh-CN" sz="1200" i="1">
                          <a:latin typeface="Cambria Math" panose="02040503050406030204" pitchFamily="18" charset="0"/>
                        </a:rPr>
                        <m:t>)</m:t>
                      </m:r>
                    </m:oMath>
                  </m:oMathPara>
                </a14:m>
                <a:endParaRPr lang="zh-CN" altLang="zh-CN" sz="1400" dirty="0"/>
              </a:p>
            </p:txBody>
          </p:sp>
        </mc:Choice>
        <mc:Fallback>
          <p:sp>
            <p:nvSpPr>
              <p:cNvPr id="16" name="文本框 15">
                <a:extLst>
                  <a:ext uri="{FF2B5EF4-FFF2-40B4-BE49-F238E27FC236}">
                    <a16:creationId xmlns:a16="http://schemas.microsoft.com/office/drawing/2014/main" id="{99D607BA-558C-4FE6-B87D-7BFB36F38DAC}"/>
                  </a:ext>
                </a:extLst>
              </p:cNvPr>
              <p:cNvSpPr txBox="1">
                <a:spLocks noRot="1" noChangeAspect="1" noMove="1" noResize="1" noEditPoints="1" noAdjustHandles="1" noChangeArrowheads="1" noChangeShapeType="1" noTextEdit="1"/>
              </p:cNvSpPr>
              <p:nvPr/>
            </p:nvSpPr>
            <p:spPr>
              <a:xfrm>
                <a:off x="1315350" y="4537651"/>
                <a:ext cx="5937250" cy="81804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E9D59D15-1654-4BC4-A2ED-4FB89BF2640C}"/>
                  </a:ext>
                </a:extLst>
              </p:cNvPr>
              <p:cNvSpPr txBox="1"/>
              <p:nvPr/>
            </p:nvSpPr>
            <p:spPr>
              <a:xfrm>
                <a:off x="680879" y="5392305"/>
                <a:ext cx="7523321" cy="731034"/>
              </a:xfrm>
              <a:prstGeom prst="rect">
                <a:avLst/>
              </a:prstGeom>
              <a:noFill/>
            </p:spPr>
            <p:txBody>
              <a:bodyPr wrap="square">
                <a:spAutoFit/>
              </a:bodyPr>
              <a:lstStyle/>
              <a:p>
                <a:r>
                  <a:rPr lang="en-US" altLang="zh-CN" sz="1600" dirty="0">
                    <a:solidFill>
                      <a:srgbClr val="000000"/>
                    </a:solidFill>
                    <a:latin typeface="Palatino Linotype" panose="02040502050505030304" pitchFamily="18" charset="0"/>
                  </a:rPr>
                  <a:t>Also, we can calculate the</a:t>
                </a:r>
                <a:r>
                  <a:rPr lang="zh-CN" altLang="zh-CN" sz="1600" dirty="0"/>
                  <a:t> </a:t>
                </a:r>
                <a14:m>
                  <m:oMath xmlns:m="http://schemas.openxmlformats.org/officeDocument/2006/math">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𝑠</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𝑑</m:t>
                                </m:r>
                              </m:e>
                            </m:acc>
                          </m:e>
                          <m:sub>
                            <m:r>
                              <a:rPr lang="en-US" altLang="zh-CN" sz="1600" i="1">
                                <a:latin typeface="Cambria Math" panose="02040503050406030204" pitchFamily="18" charset="0"/>
                              </a:rPr>
                              <m:t>𝑛</m:t>
                            </m:r>
                          </m:sub>
                        </m:sSub>
                      </m:den>
                    </m:f>
                  </m:oMath>
                </a14:m>
                <a:r>
                  <a:rPr lang="en-US" altLang="zh-CN" sz="1600" dirty="0">
                    <a:solidFill>
                      <a:srgbClr val="000000"/>
                    </a:solidFill>
                    <a:latin typeface="Palatino Linotype" panose="02040502050505030304" pitchFamily="18" charset="0"/>
                  </a:rPr>
                  <a:t> and </a:t>
                </a:r>
                <a14:m>
                  <m:oMath xmlns:m="http://schemas.openxmlformats.org/officeDocument/2006/math">
                    <m:f>
                      <m:fPr>
                        <m:ctrlPr>
                          <a:rPr lang="zh-CN" altLang="zh-CN" sz="1600" i="1">
                            <a:latin typeface="Cambria Math" panose="02040503050406030204" pitchFamily="18" charset="0"/>
                          </a:rPr>
                        </m:ctrlPr>
                      </m:fPr>
                      <m:num>
                        <m:r>
                          <a:rPr lang="en-US" altLang="zh-CN" sz="1600" i="1">
                            <a:latin typeface="Cambria Math" panose="02040503050406030204" pitchFamily="18" charset="0"/>
                          </a:rPr>
                          <m:t>𝜕</m:t>
                        </m:r>
                        <m:r>
                          <a:rPr lang="en-US" altLang="zh-CN" sz="1600" i="1">
                            <a:latin typeface="Cambria Math" panose="02040503050406030204" pitchFamily="18" charset="0"/>
                          </a:rPr>
                          <m:t>𝑠</m:t>
                        </m:r>
                      </m:num>
                      <m:den>
                        <m:r>
                          <a:rPr lang="en-US" altLang="zh-CN" sz="1600" i="1">
                            <a:latin typeface="Cambria Math" panose="02040503050406030204" pitchFamily="18" charset="0"/>
                          </a:rPr>
                          <m:t>𝜕</m:t>
                        </m:r>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𝑛</m:t>
                            </m:r>
                          </m:sub>
                        </m:sSub>
                      </m:den>
                    </m:f>
                  </m:oMath>
                </a14:m>
                <a:r>
                  <a:rPr lang="en-US" altLang="zh-CN" sz="1600" dirty="0">
                    <a:solidFill>
                      <a:srgbClr val="000000"/>
                    </a:solidFill>
                    <a:latin typeface="Palatino Linotype" panose="02040502050505030304" pitchFamily="18" charset="0"/>
                  </a:rPr>
                  <a:t>, which is significant for further calculation because the Jacobian matrix is an implicit function of </a:t>
                </a:r>
                <a14:m>
                  <m:oMath xmlns:m="http://schemas.openxmlformats.org/officeDocument/2006/math">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𝑆</m:t>
                    </m:r>
                    <m:d>
                      <m:d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𝑛</m:t>
                            </m:r>
                          </m:sub>
                        </m:sSub>
                      </m:e>
                    </m:d>
                  </m:oMath>
                </a14:m>
                <a:r>
                  <a:rPr lang="en-US" altLang="zh-CN" sz="1600" dirty="0">
                    <a:solidFill>
                      <a:srgbClr val="000000"/>
                    </a:solidFill>
                    <a:latin typeface="Palatino Linotype" panose="02040502050505030304" pitchFamily="18" charset="0"/>
                  </a:rPr>
                  <a:t>.</a:t>
                </a:r>
                <a:endParaRPr lang="zh-CN" altLang="en-US" sz="1600" dirty="0">
                  <a:solidFill>
                    <a:srgbClr val="000000"/>
                  </a:solidFill>
                  <a:latin typeface="Palatino Linotype" panose="02040502050505030304" pitchFamily="18" charset="0"/>
                </a:endParaRPr>
              </a:p>
            </p:txBody>
          </p:sp>
        </mc:Choice>
        <mc:Fallback>
          <p:sp>
            <p:nvSpPr>
              <p:cNvPr id="18" name="文本框 17">
                <a:extLst>
                  <a:ext uri="{FF2B5EF4-FFF2-40B4-BE49-F238E27FC236}">
                    <a16:creationId xmlns:a16="http://schemas.microsoft.com/office/drawing/2014/main" id="{E9D59D15-1654-4BC4-A2ED-4FB89BF2640C}"/>
                  </a:ext>
                </a:extLst>
              </p:cNvPr>
              <p:cNvSpPr txBox="1">
                <a:spLocks noRot="1" noChangeAspect="1" noMove="1" noResize="1" noEditPoints="1" noAdjustHandles="1" noChangeArrowheads="1" noChangeShapeType="1" noTextEdit="1"/>
              </p:cNvSpPr>
              <p:nvPr/>
            </p:nvSpPr>
            <p:spPr>
              <a:xfrm>
                <a:off x="680879" y="5392305"/>
                <a:ext cx="7523321" cy="731034"/>
              </a:xfrm>
              <a:prstGeom prst="rect">
                <a:avLst/>
              </a:prstGeom>
              <a:blipFill>
                <a:blip r:embed="rId6"/>
                <a:stretch>
                  <a:fillRect l="-486" b="-109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020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003FB3B-3842-4E2F-BAB0-0D87FE6E1744}"/>
              </a:ext>
            </a:extLst>
          </p:cNvPr>
          <p:cNvSpPr>
            <a:spLocks noGrp="1"/>
          </p:cNvSpPr>
          <p:nvPr>
            <p:ph type="title"/>
          </p:nvPr>
        </p:nvSpPr>
        <p:spPr>
          <a:xfrm>
            <a:off x="420130" y="0"/>
            <a:ext cx="6383895" cy="944387"/>
          </a:xfrm>
        </p:spPr>
        <p:txBody>
          <a:bodyPr/>
          <a:lstStyle/>
          <a:p>
            <a:r>
              <a:rPr lang="en-US" altLang="zh-CN" dirty="0">
                <a:latin typeface="Palatino Linotype" panose="02040502050505030304" pitchFamily="18" charset="0"/>
                <a:cs typeface="Palanquin Thin" panose="020B0502040204020203" pitchFamily="34" charset="0"/>
              </a:rPr>
              <a:t>Theoretical Analysis with Iteration Mapping</a:t>
            </a:r>
            <a:endParaRPr lang="en-US" dirty="0"/>
          </a:p>
        </p:txBody>
      </p:sp>
      <p:sp>
        <p:nvSpPr>
          <p:cNvPr id="6" name="文本框 5">
            <a:extLst>
              <a:ext uri="{FF2B5EF4-FFF2-40B4-BE49-F238E27FC236}">
                <a16:creationId xmlns:a16="http://schemas.microsoft.com/office/drawing/2014/main" id="{1EB5C0EE-A29D-43A5-9132-41B1B9DB1358}"/>
              </a:ext>
            </a:extLst>
          </p:cNvPr>
          <p:cNvSpPr txBox="1"/>
          <p:nvPr/>
        </p:nvSpPr>
        <p:spPr>
          <a:xfrm>
            <a:off x="604243" y="2576446"/>
            <a:ext cx="7935514" cy="1077218"/>
          </a:xfrm>
          <a:prstGeom prst="rect">
            <a:avLst/>
          </a:prstGeom>
          <a:noFill/>
        </p:spPr>
        <p:txBody>
          <a:bodyPr wrap="square">
            <a:spAutoFit/>
          </a:bodyPr>
          <a:lstStyle/>
          <a:p>
            <a:r>
              <a:rPr lang="en-US" altLang="zh-CN" sz="1600" dirty="0">
                <a:latin typeface="Palatino Linotype" panose="02040502050505030304" pitchFamily="18" charset="0"/>
              </a:rPr>
              <a:t>The iteration map could help to study the stability of the system, we can calculate the eigenvalues near the equilibrium point, analyze the instability process of the regular state of the system when some parameters change.</a:t>
            </a:r>
            <a:endParaRPr lang="en-US" altLang="zh-CN" sz="1600" dirty="0">
              <a:solidFill>
                <a:srgbClr val="000000"/>
              </a:solidFill>
              <a:latin typeface="Palatino Linotype" panose="02040502050505030304" pitchFamily="18" charset="0"/>
            </a:endParaRPr>
          </a:p>
          <a:p>
            <a:r>
              <a:rPr lang="en-US" altLang="zh-CN" sz="1600" dirty="0">
                <a:solidFill>
                  <a:srgbClr val="000000"/>
                </a:solidFill>
                <a:latin typeface="Palatino Linotype" panose="02040502050505030304" pitchFamily="18" charset="0"/>
              </a:rPr>
              <a:t>So the </a:t>
            </a:r>
            <a:r>
              <a:rPr lang="en-US" altLang="zh-CN" sz="1600" dirty="0" err="1">
                <a:solidFill>
                  <a:srgbClr val="000000"/>
                </a:solidFill>
                <a:latin typeface="Palatino Linotype" panose="02040502050505030304" pitchFamily="18" charset="0"/>
              </a:rPr>
              <a:t>jacobian</a:t>
            </a:r>
            <a:r>
              <a:rPr lang="en-US" altLang="zh-CN" sz="1600" dirty="0">
                <a:solidFill>
                  <a:srgbClr val="000000"/>
                </a:solidFill>
                <a:latin typeface="Palatino Linotype" panose="02040502050505030304" pitchFamily="18" charset="0"/>
              </a:rPr>
              <a:t> matrix will be:</a:t>
            </a:r>
            <a:endParaRPr lang="en-US" altLang="zh-CN" sz="1600" dirty="0">
              <a:latin typeface="Palatino Linotype" panose="02040502050505030304" pitchFamily="18"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03D96F2D-E833-4C55-849A-0F3CCEF11B57}"/>
                  </a:ext>
                </a:extLst>
              </p:cNvPr>
              <p:cNvSpPr txBox="1"/>
              <p:nvPr/>
            </p:nvSpPr>
            <p:spPr>
              <a:xfrm>
                <a:off x="623319" y="2035136"/>
                <a:ext cx="7804134" cy="340414"/>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sz="1400" i="1" kern="100" smtClean="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smtClean="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𝑜𝑛</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𝑜𝑓𝑓</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𝑜𝑛</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𝑜𝑓𝑓</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𝑜𝑛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acc>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𝑖𝑛</m:t>
                          </m:r>
                        </m:sub>
                      </m:sSub>
                    </m:oMath>
                  </m:oMathPara>
                </a14:m>
                <a:endParaRPr lang="zh-CN"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03D96F2D-E833-4C55-849A-0F3CCEF11B57}"/>
                  </a:ext>
                </a:extLst>
              </p:cNvPr>
              <p:cNvSpPr txBox="1">
                <a:spLocks noRot="1" noChangeAspect="1" noMove="1" noResize="1" noEditPoints="1" noAdjustHandles="1" noChangeArrowheads="1" noChangeShapeType="1" noTextEdit="1"/>
              </p:cNvSpPr>
              <p:nvPr/>
            </p:nvSpPr>
            <p:spPr>
              <a:xfrm>
                <a:off x="623319" y="2035136"/>
                <a:ext cx="7804134" cy="340414"/>
              </a:xfrm>
              <a:prstGeom prst="rect">
                <a:avLst/>
              </a:prstGeom>
              <a:blipFill>
                <a:blip r:embed="rId2"/>
                <a:stretch>
                  <a:fillRect b="-17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2AE3E2F2-4718-47DB-A773-F288BD3FA98B}"/>
                  </a:ext>
                </a:extLst>
              </p:cNvPr>
              <p:cNvSpPr txBox="1"/>
              <p:nvPr/>
            </p:nvSpPr>
            <p:spPr>
              <a:xfrm>
                <a:off x="2145205" y="3698389"/>
                <a:ext cx="4572000" cy="618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𝐽𝑎𝑐𝑜𝑏𝑖𝑎𝑛</m:t>
                      </m:r>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𝑥</m:t>
                              </m:r>
                            </m:e>
                            <m:sub>
                              <m:r>
                                <a:rPr lang="zh-CN" altLang="en-US" sz="1400" i="1">
                                  <a:latin typeface="Cambria Math" panose="02040503050406030204" pitchFamily="18" charset="0"/>
                                </a:rPr>
                                <m:t>𝑛</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𝑑</m:t>
                                  </m:r>
                                </m:e>
                              </m:acc>
                            </m:e>
                            <m:sub>
                              <m:r>
                                <a:rPr lang="zh-CN" altLang="en-US" sz="1400" i="1">
                                  <a:latin typeface="Cambria Math" panose="02040503050406030204" pitchFamily="18" charset="0"/>
                                </a:rPr>
                                <m:t>𝑛</m:t>
                              </m:r>
                            </m:sub>
                          </m:sSub>
                        </m:e>
                      </m:d>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𝑥</m:t>
                              </m:r>
                            </m:e>
                            <m:sub>
                              <m:r>
                                <a:rPr lang="zh-CN" altLang="en-US" sz="1400" i="1">
                                  <a:latin typeface="Cambria Math" panose="02040503050406030204" pitchFamily="18" charset="0"/>
                                </a:rPr>
                                <m:t>𝑛</m:t>
                              </m:r>
                              <m:r>
                                <a:rPr lang="zh-CN" altLang="en-US" sz="1400" i="0">
                                  <a:latin typeface="Cambria Math" panose="02040503050406030204" pitchFamily="18" charset="0"/>
                                </a:rPr>
                                <m:t>+1</m:t>
                              </m:r>
                            </m:sub>
                          </m:sSub>
                        </m:num>
                        <m:den>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𝑥</m:t>
                              </m:r>
                            </m:e>
                            <m:sub>
                              <m:r>
                                <a:rPr lang="zh-CN" altLang="en-US" sz="1400" i="1">
                                  <a:latin typeface="Cambria Math" panose="02040503050406030204" pitchFamily="18" charset="0"/>
                                </a:rPr>
                                <m:t>𝑛</m:t>
                              </m:r>
                            </m:sub>
                          </m:sSub>
                        </m:den>
                      </m:f>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m:t>
                          </m:r>
                          <m:r>
                            <a:rPr lang="zh-CN" altLang="en-US" sz="1400" i="1">
                              <a:latin typeface="Cambria Math" panose="02040503050406030204" pitchFamily="18" charset="0"/>
                            </a:rPr>
                            <m:t>𝑓</m:t>
                          </m:r>
                        </m:num>
                        <m:den>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𝑥</m:t>
                              </m:r>
                            </m:e>
                            <m:sub>
                              <m:r>
                                <a:rPr lang="zh-CN" altLang="en-US" sz="1400" i="1">
                                  <a:latin typeface="Cambria Math" panose="02040503050406030204" pitchFamily="18" charset="0"/>
                                </a:rPr>
                                <m:t>𝑛</m:t>
                              </m:r>
                            </m:sub>
                          </m:sSub>
                        </m:den>
                      </m:f>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m:t>
                          </m:r>
                          <m:r>
                            <a:rPr lang="zh-CN" altLang="en-US" sz="1400" i="1">
                              <a:latin typeface="Cambria Math" panose="02040503050406030204" pitchFamily="18" charset="0"/>
                            </a:rPr>
                            <m:t>𝑓</m:t>
                          </m:r>
                        </m:num>
                        <m:den>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𝑑</m:t>
                                  </m:r>
                                </m:e>
                              </m:acc>
                            </m:e>
                            <m:sub>
                              <m:r>
                                <a:rPr lang="zh-CN" altLang="en-US" sz="1400" i="1">
                                  <a:latin typeface="Cambria Math" panose="02040503050406030204" pitchFamily="18" charset="0"/>
                                </a:rPr>
                                <m:t>𝑛</m:t>
                              </m:r>
                            </m:sub>
                          </m:sSub>
                        </m:den>
                      </m:f>
                      <m:sSup>
                        <m:sSupPr>
                          <m:ctrlPr>
                            <a:rPr lang="zh-CN" altLang="en-US" sz="1400" i="1">
                              <a:solidFill>
                                <a:srgbClr val="836967"/>
                              </a:solidFill>
                              <a:latin typeface="Cambria Math" panose="02040503050406030204" pitchFamily="18" charset="0"/>
                            </a:rPr>
                          </m:ctrlPr>
                        </m:sSupPr>
                        <m:e>
                          <m:d>
                            <m:dPr>
                              <m:ctrlPr>
                                <a:rPr lang="zh-CN" altLang="en-US" sz="1400" i="1">
                                  <a:latin typeface="Cambria Math" panose="02040503050406030204" pitchFamily="18" charset="0"/>
                                </a:rPr>
                              </m:ctrlPr>
                            </m:dPr>
                            <m:e>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m:t>
                                  </m:r>
                                  <m:r>
                                    <a:rPr lang="zh-CN" altLang="en-US" sz="1400" i="1">
                                      <a:latin typeface="Cambria Math" panose="02040503050406030204" pitchFamily="18" charset="0"/>
                                    </a:rPr>
                                    <m:t>𝑠</m:t>
                                  </m:r>
                                </m:num>
                                <m:den>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𝑑</m:t>
                                          </m:r>
                                        </m:e>
                                      </m:acc>
                                    </m:e>
                                    <m:sub>
                                      <m:r>
                                        <a:rPr lang="zh-CN" altLang="en-US" sz="1400" i="1">
                                          <a:latin typeface="Cambria Math" panose="02040503050406030204" pitchFamily="18" charset="0"/>
                                        </a:rPr>
                                        <m:t>𝑛</m:t>
                                      </m:r>
                                    </m:sub>
                                  </m:sSub>
                                </m:den>
                              </m:f>
                            </m:e>
                          </m:d>
                        </m:e>
                        <m:sup>
                          <m:r>
                            <a:rPr lang="zh-CN" altLang="en-US" sz="1400" i="0">
                              <a:latin typeface="Cambria Math" panose="02040503050406030204" pitchFamily="18" charset="0"/>
                            </a:rPr>
                            <m:t>−1</m:t>
                          </m:r>
                        </m:sup>
                      </m:sSup>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m:t>
                          </m:r>
                          <m:r>
                            <a:rPr lang="zh-CN" altLang="en-US" sz="1400" i="1">
                              <a:latin typeface="Cambria Math" panose="02040503050406030204" pitchFamily="18" charset="0"/>
                            </a:rPr>
                            <m:t>𝑠</m:t>
                          </m:r>
                        </m:num>
                        <m:den>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𝑥</m:t>
                              </m:r>
                            </m:e>
                            <m:sub>
                              <m:r>
                                <a:rPr lang="zh-CN" altLang="en-US" sz="1400" i="1">
                                  <a:latin typeface="Cambria Math" panose="02040503050406030204" pitchFamily="18" charset="0"/>
                                </a:rPr>
                                <m:t>𝑛</m:t>
                              </m:r>
                            </m:sub>
                          </m:sSub>
                        </m:den>
                      </m:f>
                    </m:oMath>
                  </m:oMathPara>
                </a14:m>
                <a:endParaRPr lang="zh-CN" altLang="en-US" dirty="0"/>
              </a:p>
            </p:txBody>
          </p:sp>
        </mc:Choice>
        <mc:Fallback>
          <p:sp>
            <p:nvSpPr>
              <p:cNvPr id="11" name="文本框 10">
                <a:extLst>
                  <a:ext uri="{FF2B5EF4-FFF2-40B4-BE49-F238E27FC236}">
                    <a16:creationId xmlns:a16="http://schemas.microsoft.com/office/drawing/2014/main" id="{2AE3E2F2-4718-47DB-A773-F288BD3FA98B}"/>
                  </a:ext>
                </a:extLst>
              </p:cNvPr>
              <p:cNvSpPr txBox="1">
                <a:spLocks noRot="1" noChangeAspect="1" noMove="1" noResize="1" noEditPoints="1" noAdjustHandles="1" noChangeArrowheads="1" noChangeShapeType="1" noTextEdit="1"/>
              </p:cNvSpPr>
              <p:nvPr/>
            </p:nvSpPr>
            <p:spPr>
              <a:xfrm>
                <a:off x="2145205" y="3698389"/>
                <a:ext cx="4572000" cy="61843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AA04F1A7-A6F0-4A9E-ACF5-55E70837620F}"/>
                  </a:ext>
                </a:extLst>
              </p:cNvPr>
              <p:cNvSpPr txBox="1"/>
              <p:nvPr/>
            </p:nvSpPr>
            <p:spPr>
              <a:xfrm>
                <a:off x="420130" y="4512076"/>
                <a:ext cx="4572000" cy="118308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zh-CN" altLang="zh-CN" sz="1100" i="1" smtClean="0">
                              <a:latin typeface="Cambria Math" panose="02040503050406030204" pitchFamily="18" charset="0"/>
                            </a:rPr>
                          </m:ctrlPr>
                        </m:fPr>
                        <m:num>
                          <m:r>
                            <a:rPr lang="en-US" altLang="zh-CN" sz="1100" i="1">
                              <a:latin typeface="Cambria Math" panose="02040503050406030204" pitchFamily="18" charset="0"/>
                            </a:rPr>
                            <m:t>𝜕</m:t>
                          </m:r>
                          <m:r>
                            <a:rPr lang="en-US" altLang="zh-CN" sz="1100" i="1">
                              <a:latin typeface="Cambria Math" panose="02040503050406030204" pitchFamily="18" charset="0"/>
                            </a:rPr>
                            <m:t>𝑓</m:t>
                          </m:r>
                        </m:num>
                        <m:den>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𝑥</m:t>
                              </m:r>
                            </m:e>
                            <m:sub>
                              <m:r>
                                <a:rPr lang="en-US" altLang="zh-CN" sz="1100" i="1">
                                  <a:latin typeface="Cambria Math" panose="02040503050406030204" pitchFamily="18" charset="0"/>
                                </a:rPr>
                                <m:t>𝑛</m:t>
                              </m:r>
                            </m:sub>
                          </m:sSub>
                        </m:den>
                      </m:f>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𝑁</m:t>
                          </m:r>
                        </m:e>
                        <m:sub>
                          <m:r>
                            <a:rPr lang="en-US" altLang="zh-CN" sz="1100" i="1">
                              <a:latin typeface="Cambria Math" panose="02040503050406030204" pitchFamily="18" charset="0"/>
                            </a:rPr>
                            <m:t>𝑜𝑛</m:t>
                          </m:r>
                          <m:r>
                            <a:rPr lang="en-US" altLang="zh-CN" sz="1100" i="1">
                              <a:latin typeface="Cambria Math" panose="02040503050406030204" pitchFamily="18" charset="0"/>
                            </a:rPr>
                            <m:t> </m:t>
                          </m:r>
                        </m:sub>
                      </m:sSub>
                      <m:r>
                        <a:rPr lang="en-US" altLang="zh-CN" sz="1100" i="1">
                          <a:latin typeface="Cambria Math" panose="02040503050406030204" pitchFamily="18" charset="0"/>
                        </a:rPr>
                        <m:t>(1−</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𝑁</m:t>
                          </m:r>
                        </m:e>
                        <m:sub>
                          <m:r>
                            <a:rPr lang="en-US" altLang="zh-CN" sz="1100" i="1">
                              <a:latin typeface="Cambria Math" panose="02040503050406030204" pitchFamily="18" charset="0"/>
                            </a:rPr>
                            <m:t>𝑜𝑓𝑓</m:t>
                          </m:r>
                          <m:r>
                            <a:rPr lang="en-US" altLang="zh-CN" sz="1100" i="1">
                              <a:latin typeface="Cambria Math" panose="02040503050406030204" pitchFamily="18" charset="0"/>
                            </a:rPr>
                            <m:t> </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oMath>
                  </m:oMathPara>
                </a14:m>
                <a:endParaRPr lang="zh-CN" altLang="zh-CN" sz="1100" dirty="0"/>
              </a:p>
              <a:p>
                <a:pPr/>
                <a14:m>
                  <m:oMathPara xmlns:m="http://schemas.openxmlformats.org/officeDocument/2006/math">
                    <m:oMathParaPr>
                      <m:jc m:val="left"/>
                    </m:oMathParaPr>
                    <m:oMath xmlns:m="http://schemas.openxmlformats.org/officeDocument/2006/math">
                      <m:f>
                        <m:fPr>
                          <m:ctrlPr>
                            <a:rPr lang="zh-CN" altLang="zh-CN" sz="1100" i="1">
                              <a:latin typeface="Cambria Math" panose="02040503050406030204" pitchFamily="18" charset="0"/>
                            </a:rPr>
                          </m:ctrlPr>
                        </m:fPr>
                        <m:num>
                          <m:r>
                            <a:rPr lang="en-US" altLang="zh-CN" sz="1100" i="1">
                              <a:latin typeface="Cambria Math" panose="02040503050406030204" pitchFamily="18" charset="0"/>
                            </a:rPr>
                            <m:t>𝜕</m:t>
                          </m:r>
                          <m:r>
                            <a:rPr lang="en-US" altLang="zh-CN" sz="1100" i="1">
                              <a:latin typeface="Cambria Math" panose="02040503050406030204" pitchFamily="18" charset="0"/>
                            </a:rPr>
                            <m:t>𝑓</m:t>
                          </m:r>
                        </m:num>
                        <m:den>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den>
                      </m:f>
                      <m:r>
                        <a:rPr lang="en-US" altLang="zh-CN" sz="1100" i="1">
                          <a:latin typeface="Cambria Math" panose="02040503050406030204" pitchFamily="18" charset="0"/>
                        </a:rPr>
                        <m:t>=</m:t>
                      </m:r>
                      <m:d>
                        <m:dPr>
                          <m:begChr m:val="⌊"/>
                          <m:endChr m:val="⌋"/>
                          <m:ctrlPr>
                            <a:rPr lang="zh-CN" altLang="zh-CN" sz="1100" i="1">
                              <a:latin typeface="Cambria Math" panose="02040503050406030204" pitchFamily="18" charset="0"/>
                            </a:rPr>
                          </m:ctrlPr>
                        </m:dPr>
                        <m:e>
                          <m:f>
                            <m:fPr>
                              <m:ctrlPr>
                                <a:rPr lang="zh-CN" altLang="zh-CN" sz="1100" i="1">
                                  <a:latin typeface="Cambria Math" panose="02040503050406030204" pitchFamily="18" charset="0"/>
                                </a:rPr>
                              </m:ctrlPr>
                            </m:fPr>
                            <m:num>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𝑁</m:t>
                                  </m:r>
                                </m:e>
                                <m:sub>
                                  <m:r>
                                    <a:rPr lang="en-US" altLang="zh-CN" sz="1100" i="1">
                                      <a:latin typeface="Cambria Math" panose="02040503050406030204" pitchFamily="18" charset="0"/>
                                    </a:rPr>
                                    <m:t>𝑜𝑛</m:t>
                                  </m:r>
                                  <m:r>
                                    <a:rPr lang="en-US" altLang="zh-CN" sz="1100" i="1">
                                      <a:latin typeface="Cambria Math" panose="02040503050406030204" pitchFamily="18" charset="0"/>
                                    </a:rPr>
                                    <m:t> </m:t>
                                  </m:r>
                                </m:sub>
                              </m:sSub>
                              <m:r>
                                <a:rPr lang="en-US" altLang="zh-CN" sz="1100" i="1">
                                  <a:latin typeface="Cambria Math" panose="02040503050406030204" pitchFamily="18" charset="0"/>
                                </a:rPr>
                                <m:t>(1−</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num>
                            <m:den>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den>
                          </m:f>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𝑁</m:t>
                              </m:r>
                            </m:e>
                            <m:sub>
                              <m:r>
                                <a:rPr lang="en-US" altLang="zh-CN" sz="1100" i="1">
                                  <a:latin typeface="Cambria Math" panose="02040503050406030204" pitchFamily="18" charset="0"/>
                                </a:rPr>
                                <m:t>𝑜𝑓𝑓</m:t>
                              </m:r>
                              <m:r>
                                <a:rPr lang="en-US" altLang="zh-CN" sz="1100" i="1">
                                  <a:latin typeface="Cambria Math" panose="02040503050406030204" pitchFamily="18" charset="0"/>
                                </a:rPr>
                                <m:t> </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𝑁</m:t>
                              </m:r>
                            </m:e>
                            <m:sub>
                              <m:r>
                                <a:rPr lang="en-US" altLang="zh-CN" sz="1100" i="1">
                                  <a:latin typeface="Cambria Math" panose="02040503050406030204" pitchFamily="18" charset="0"/>
                                </a:rPr>
                                <m:t>𝑜𝑛</m:t>
                              </m:r>
                              <m:r>
                                <a:rPr lang="en-US" altLang="zh-CN" sz="1100" i="1">
                                  <a:latin typeface="Cambria Math" panose="02040503050406030204" pitchFamily="18" charset="0"/>
                                </a:rPr>
                                <m:t> </m:t>
                              </m:r>
                            </m:sub>
                          </m:sSub>
                          <m:r>
                            <a:rPr lang="en-US" altLang="zh-CN" sz="1100" i="1">
                              <a:latin typeface="Cambria Math" panose="02040503050406030204" pitchFamily="18" charset="0"/>
                            </a:rPr>
                            <m:t>(1−</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f>
                            <m:fPr>
                              <m:ctrlPr>
                                <a:rPr lang="zh-CN" altLang="zh-CN" sz="1100" i="1">
                                  <a:latin typeface="Cambria Math" panose="02040503050406030204" pitchFamily="18" charset="0"/>
                                </a:rPr>
                              </m:ctrlPr>
                            </m:fPr>
                            <m:num>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𝑁</m:t>
                                  </m:r>
                                </m:e>
                                <m:sub>
                                  <m:r>
                                    <a:rPr lang="en-US" altLang="zh-CN" sz="1100" i="1">
                                      <a:latin typeface="Cambria Math" panose="02040503050406030204" pitchFamily="18" charset="0"/>
                                    </a:rPr>
                                    <m:t>𝑜𝑓𝑓</m:t>
                                  </m:r>
                                  <m:r>
                                    <a:rPr lang="en-US" altLang="zh-CN" sz="1100" i="1">
                                      <a:latin typeface="Cambria Math" panose="02040503050406030204" pitchFamily="18" charset="0"/>
                                    </a:rPr>
                                    <m:t> </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num>
                            <m:den>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den>
                          </m:f>
                        </m:e>
                      </m:d>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𝑥</m:t>
                          </m:r>
                        </m:e>
                        <m:sub>
                          <m:r>
                            <a:rPr lang="en-US" altLang="zh-CN" sz="1100" i="1">
                              <a:latin typeface="Cambria Math" panose="02040503050406030204" pitchFamily="18" charset="0"/>
                            </a:rPr>
                            <m:t>𝑛</m:t>
                          </m:r>
                        </m:sub>
                      </m:sSub>
                    </m:oMath>
                  </m:oMathPara>
                </a14:m>
                <a:endParaRPr lang="en-US" altLang="zh-CN" sz="1100" i="1" dirty="0"/>
              </a:p>
              <a:p>
                <a:r>
                  <a:rPr lang="en-US" altLang="zh-CN" sz="1100" dirty="0"/>
                  <a:t>	</a:t>
                </a:r>
                <a14:m>
                  <m:oMath xmlns:m="http://schemas.openxmlformats.org/officeDocument/2006/math">
                    <m:r>
                      <a:rPr lang="en-US" altLang="zh-CN" sz="1100" i="1">
                        <a:latin typeface="Cambria Math" panose="02040503050406030204" pitchFamily="18" charset="0"/>
                      </a:rPr>
                      <m:t>+</m:t>
                    </m:r>
                    <m:d>
                      <m:dPr>
                        <m:begChr m:val="⌊"/>
                        <m:endChr m:val="⌋"/>
                        <m:ctrlPr>
                          <a:rPr lang="zh-CN" altLang="zh-CN" sz="1100" i="1">
                            <a:latin typeface="Cambria Math" panose="02040503050406030204" pitchFamily="18" charset="0"/>
                          </a:rPr>
                        </m:ctrlPr>
                      </m:dPr>
                      <m:e>
                        <m:f>
                          <m:fPr>
                            <m:ctrlPr>
                              <a:rPr lang="zh-CN" altLang="zh-CN" sz="1100" i="1">
                                <a:latin typeface="Cambria Math" panose="02040503050406030204" pitchFamily="18" charset="0"/>
                              </a:rPr>
                            </m:ctrlPr>
                          </m:fPr>
                          <m:num>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𝑁</m:t>
                                </m:r>
                              </m:e>
                              <m:sub>
                                <m:r>
                                  <a:rPr lang="en-US" altLang="zh-CN" sz="1100" i="1">
                                    <a:latin typeface="Cambria Math" panose="02040503050406030204" pitchFamily="18" charset="0"/>
                                  </a:rPr>
                                  <m:t>𝑜𝑛</m:t>
                                </m:r>
                                <m:r>
                                  <a:rPr lang="en-US" altLang="zh-CN" sz="1100" i="1">
                                    <a:latin typeface="Cambria Math" panose="02040503050406030204" pitchFamily="18" charset="0"/>
                                  </a:rPr>
                                  <m:t> </m:t>
                                </m:r>
                              </m:sub>
                            </m:sSub>
                            <m:r>
                              <a:rPr lang="en-US" altLang="zh-CN" sz="1100" i="1">
                                <a:latin typeface="Cambria Math" panose="02040503050406030204" pitchFamily="18" charset="0"/>
                              </a:rPr>
                              <m:t>(1−</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num>
                          <m:den>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den>
                        </m:f>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𝑁</m:t>
                            </m:r>
                          </m:e>
                          <m:sub>
                            <m:r>
                              <a:rPr lang="en-US" altLang="zh-CN" sz="1100" i="1">
                                <a:latin typeface="Cambria Math" panose="02040503050406030204" pitchFamily="18" charset="0"/>
                              </a:rPr>
                              <m:t>𝑜𝑓𝑓</m:t>
                            </m:r>
                            <m:r>
                              <a:rPr lang="en-US" altLang="zh-CN" sz="1100" i="1">
                                <a:latin typeface="Cambria Math" panose="02040503050406030204" pitchFamily="18" charset="0"/>
                              </a:rPr>
                              <m:t> </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𝑁</m:t>
                            </m:r>
                          </m:e>
                          <m:sub>
                            <m:r>
                              <a:rPr lang="en-US" altLang="zh-CN" sz="1100" i="1">
                                <a:latin typeface="Cambria Math" panose="02040503050406030204" pitchFamily="18" charset="0"/>
                              </a:rPr>
                              <m:t>𝑜𝑛</m:t>
                            </m:r>
                            <m:r>
                              <a:rPr lang="en-US" altLang="zh-CN" sz="1100" i="1">
                                <a:latin typeface="Cambria Math" panose="02040503050406030204" pitchFamily="18" charset="0"/>
                              </a:rPr>
                              <m:t> </m:t>
                            </m:r>
                          </m:sub>
                        </m:sSub>
                        <m:r>
                          <a:rPr lang="en-US" altLang="zh-CN" sz="1100" i="1">
                            <a:latin typeface="Cambria Math" panose="02040503050406030204" pitchFamily="18" charset="0"/>
                          </a:rPr>
                          <m:t>(1−</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f>
                          <m:fPr>
                            <m:ctrlPr>
                              <a:rPr lang="zh-CN" altLang="zh-CN" sz="1100" i="1">
                                <a:latin typeface="Cambria Math" panose="02040503050406030204" pitchFamily="18" charset="0"/>
                              </a:rPr>
                            </m:ctrlPr>
                          </m:fPr>
                          <m:num>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𝑀</m:t>
                                </m:r>
                              </m:e>
                              <m:sub>
                                <m:r>
                                  <a:rPr lang="en-US" altLang="zh-CN" sz="1100" i="1">
                                    <a:latin typeface="Cambria Math" panose="02040503050406030204" pitchFamily="18" charset="0"/>
                                  </a:rPr>
                                  <m:t>𝑜𝑓𝑓</m:t>
                                </m:r>
                                <m:r>
                                  <a:rPr lang="en-US" altLang="zh-CN" sz="1100" i="1">
                                    <a:latin typeface="Cambria Math" panose="02040503050406030204" pitchFamily="18" charset="0"/>
                                  </a:rPr>
                                  <m:t> </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num>
                          <m:den>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den>
                        </m:f>
                        <m:r>
                          <a:rPr lang="en-US" altLang="zh-CN" sz="1100" i="1">
                            <a:latin typeface="Cambria Math" panose="02040503050406030204" pitchFamily="18" charset="0"/>
                          </a:rPr>
                          <m:t>+</m:t>
                        </m:r>
                        <m:f>
                          <m:fPr>
                            <m:ctrlPr>
                              <a:rPr lang="zh-CN" altLang="zh-CN" sz="1100" i="1">
                                <a:latin typeface="Cambria Math" panose="02040503050406030204" pitchFamily="18" charset="0"/>
                              </a:rPr>
                            </m:ctrlPr>
                          </m:fPr>
                          <m:num>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𝑀</m:t>
                                </m:r>
                              </m:e>
                              <m:sub>
                                <m:r>
                                  <a:rPr lang="en-US" altLang="zh-CN" sz="1100" i="1">
                                    <a:latin typeface="Cambria Math" panose="02040503050406030204" pitchFamily="18" charset="0"/>
                                  </a:rPr>
                                  <m:t>𝑜𝑓𝑓</m:t>
                                </m:r>
                                <m:r>
                                  <a:rPr lang="en-US" altLang="zh-CN" sz="1100" i="1">
                                    <a:latin typeface="Cambria Math" panose="02040503050406030204" pitchFamily="18" charset="0"/>
                                  </a:rPr>
                                  <m:t> </m:t>
                                </m:r>
                              </m:sub>
                            </m:sSub>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r>
                              <a:rPr lang="en-US" altLang="zh-CN" sz="1100" i="1">
                                <a:latin typeface="Cambria Math" panose="02040503050406030204" pitchFamily="18" charset="0"/>
                              </a:rPr>
                              <m:t>)</m:t>
                            </m:r>
                          </m:num>
                          <m:den>
                            <m:r>
                              <a:rPr lang="en-US" altLang="zh-CN" sz="1100" i="1">
                                <a:latin typeface="Cambria Math" panose="02040503050406030204" pitchFamily="18" charset="0"/>
                              </a:rPr>
                              <m:t>𝜕</m:t>
                            </m:r>
                            <m:sSub>
                              <m:sSubPr>
                                <m:ctrlPr>
                                  <a:rPr lang="zh-CN" altLang="zh-CN" sz="1100" i="1">
                                    <a:latin typeface="Cambria Math" panose="02040503050406030204" pitchFamily="18" charset="0"/>
                                  </a:rPr>
                                </m:ctrlPr>
                              </m:sSubPr>
                              <m:e>
                                <m:acc>
                                  <m:accPr>
                                    <m:chr m:val="̅"/>
                                    <m:ctrlPr>
                                      <a:rPr lang="zh-CN" altLang="zh-CN" sz="1100" i="1">
                                        <a:latin typeface="Cambria Math" panose="02040503050406030204" pitchFamily="18" charset="0"/>
                                      </a:rPr>
                                    </m:ctrlPr>
                                  </m:accPr>
                                  <m:e>
                                    <m:r>
                                      <a:rPr lang="en-US" altLang="zh-CN" sz="1100" i="1">
                                        <a:latin typeface="Cambria Math" panose="02040503050406030204" pitchFamily="18" charset="0"/>
                                      </a:rPr>
                                      <m:t>𝑑</m:t>
                                    </m:r>
                                  </m:e>
                                </m:acc>
                              </m:e>
                              <m:sub>
                                <m:r>
                                  <a:rPr lang="en-US" altLang="zh-CN" sz="1100" i="1">
                                    <a:latin typeface="Cambria Math" panose="02040503050406030204" pitchFamily="18" charset="0"/>
                                  </a:rPr>
                                  <m:t>𝑛</m:t>
                                </m:r>
                              </m:sub>
                            </m:sSub>
                          </m:den>
                        </m:f>
                      </m:e>
                    </m:d>
                    <m:sSub>
                      <m:sSubPr>
                        <m:ctrlPr>
                          <a:rPr lang="zh-CN" altLang="zh-CN" sz="1100" i="1">
                            <a:latin typeface="Cambria Math" panose="02040503050406030204" pitchFamily="18" charset="0"/>
                          </a:rPr>
                        </m:ctrlPr>
                      </m:sSubPr>
                      <m:e>
                        <m:r>
                          <a:rPr lang="en-US" altLang="zh-CN" sz="1100" i="1">
                            <a:latin typeface="Cambria Math" panose="02040503050406030204" pitchFamily="18" charset="0"/>
                          </a:rPr>
                          <m:t>𝑉</m:t>
                        </m:r>
                      </m:e>
                      <m:sub>
                        <m:r>
                          <a:rPr lang="en-US" altLang="zh-CN" sz="1100" i="1">
                            <a:latin typeface="Cambria Math" panose="02040503050406030204" pitchFamily="18" charset="0"/>
                          </a:rPr>
                          <m:t>𝑖𝑛</m:t>
                        </m:r>
                      </m:sub>
                    </m:sSub>
                  </m:oMath>
                </a14:m>
                <a:endParaRPr lang="zh-CN" altLang="zh-CN" sz="1100" dirty="0"/>
              </a:p>
            </p:txBody>
          </p:sp>
        </mc:Choice>
        <mc:Fallback>
          <p:sp>
            <p:nvSpPr>
              <p:cNvPr id="12" name="文本框 11">
                <a:extLst>
                  <a:ext uri="{FF2B5EF4-FFF2-40B4-BE49-F238E27FC236}">
                    <a16:creationId xmlns:a16="http://schemas.microsoft.com/office/drawing/2014/main" id="{AA04F1A7-A6F0-4A9E-ACF5-55E70837620F}"/>
                  </a:ext>
                </a:extLst>
              </p:cNvPr>
              <p:cNvSpPr txBox="1">
                <a:spLocks noRot="1" noChangeAspect="1" noMove="1" noResize="1" noEditPoints="1" noAdjustHandles="1" noChangeArrowheads="1" noChangeShapeType="1" noTextEdit="1"/>
              </p:cNvSpPr>
              <p:nvPr/>
            </p:nvSpPr>
            <p:spPr>
              <a:xfrm>
                <a:off x="420130" y="4512076"/>
                <a:ext cx="4572000" cy="118308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86D09DAD-40BB-4F89-8AB7-E3B7A0D53F98}"/>
                  </a:ext>
                </a:extLst>
              </p:cNvPr>
              <p:cNvSpPr txBox="1"/>
              <p:nvPr/>
            </p:nvSpPr>
            <p:spPr>
              <a:xfrm>
                <a:off x="5142842" y="5333643"/>
                <a:ext cx="3827190" cy="4882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𝑑𝑒𝑡</m:t>
                          </m:r>
                          <m:d>
                            <m:dPr>
                              <m:begChr m:val=""/>
                              <m:endChr m:val="|"/>
                              <m:ctrlPr>
                                <a:rPr lang="zh-CN" altLang="en-US" sz="1400" i="1">
                                  <a:latin typeface="Cambria Math" panose="02040503050406030204" pitchFamily="18" charset="0"/>
                                </a:rPr>
                              </m:ctrlPr>
                            </m:dPr>
                            <m:e>
                              <m:d>
                                <m:dPr>
                                  <m:begChr m:val="["/>
                                  <m:endChr m:val="]"/>
                                  <m:ctrlPr>
                                    <a:rPr lang="zh-CN" altLang="en-US" sz="1400" i="1">
                                      <a:latin typeface="Cambria Math" panose="02040503050406030204" pitchFamily="18" charset="0"/>
                                    </a:rPr>
                                  </m:ctrlPr>
                                </m:dPr>
                                <m:e>
                                  <m:r>
                                    <m:rPr>
                                      <m:sty m:val="p"/>
                                    </m:rPr>
                                    <a:rPr lang="zh-CN" altLang="en-US" sz="1400" i="0">
                                      <a:latin typeface="Cambria Math" panose="02040503050406030204" pitchFamily="18" charset="0"/>
                                    </a:rPr>
                                    <m:t>λI</m:t>
                                  </m:r>
                                  <m:r>
                                    <a:rPr lang="zh-CN" altLang="en-US" sz="1400" i="0">
                                      <a:latin typeface="Cambria Math" panose="02040503050406030204" pitchFamily="18" charset="0"/>
                                    </a:rPr>
                                    <m:t>− </m:t>
                                  </m:r>
                                  <m:r>
                                    <a:rPr lang="zh-CN" altLang="en-US" sz="1400" i="1">
                                      <a:latin typeface="Cambria Math" panose="02040503050406030204" pitchFamily="18" charset="0"/>
                                    </a:rPr>
                                    <m:t>𝐽𝑎𝑐𝑜𝑏𝑖𝑎𝑛</m:t>
                                  </m:r>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𝑥</m:t>
                                          </m:r>
                                        </m:e>
                                        <m:sub>
                                          <m:r>
                                            <a:rPr lang="zh-CN" altLang="en-US" sz="1400" i="1">
                                              <a:latin typeface="Cambria Math" panose="02040503050406030204" pitchFamily="18" charset="0"/>
                                            </a:rPr>
                                            <m:t>𝑛</m:t>
                                          </m:r>
                                        </m:sub>
                                      </m:sSub>
                                      <m:r>
                                        <a:rPr lang="zh-CN" altLang="en-US" sz="140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𝑑</m:t>
                                              </m:r>
                                            </m:e>
                                          </m:acc>
                                        </m:e>
                                        <m:sub>
                                          <m:r>
                                            <a:rPr lang="zh-CN" altLang="en-US" sz="1400" i="1">
                                              <a:latin typeface="Cambria Math" panose="02040503050406030204" pitchFamily="18" charset="0"/>
                                            </a:rPr>
                                            <m:t>𝑛</m:t>
                                          </m:r>
                                        </m:sub>
                                      </m:sSub>
                                    </m:e>
                                  </m:d>
                                </m:e>
                              </m:d>
                            </m:e>
                          </m:d>
                        </m:e>
                        <m:sub>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𝑥</m:t>
                              </m:r>
                            </m:e>
                            <m:sub>
                              <m:r>
                                <a:rPr lang="zh-CN" altLang="en-US" sz="1400" i="1">
                                  <a:latin typeface="Cambria Math" panose="02040503050406030204" pitchFamily="18" charset="0"/>
                                </a:rPr>
                                <m:t>𝑛</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𝑥</m:t>
                              </m:r>
                            </m:e>
                            <m:sub>
                              <m:r>
                                <a:rPr lang="zh-CN" altLang="en-US" sz="1400" i="1">
                                  <a:latin typeface="Cambria Math" panose="02040503050406030204" pitchFamily="18" charset="0"/>
                                </a:rPr>
                                <m:t>𝑄</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𝑑</m:t>
                                  </m:r>
                                </m:e>
                              </m:acc>
                            </m:e>
                            <m:sub>
                              <m:r>
                                <a:rPr lang="zh-CN" altLang="en-US" sz="1400" i="1">
                                  <a:latin typeface="Cambria Math" panose="02040503050406030204" pitchFamily="18" charset="0"/>
                                </a:rPr>
                                <m:t>𝑛</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𝑑</m:t>
                                  </m:r>
                                </m:e>
                              </m:acc>
                            </m:e>
                            <m:sub>
                              <m:r>
                                <a:rPr lang="zh-CN" altLang="en-US" sz="1400" i="1">
                                  <a:latin typeface="Cambria Math" panose="02040503050406030204" pitchFamily="18" charset="0"/>
                                </a:rPr>
                                <m:t>𝑄</m:t>
                              </m:r>
                            </m:sub>
                          </m:sSub>
                        </m:sub>
                      </m:sSub>
                    </m:oMath>
                  </m:oMathPara>
                </a14:m>
                <a:endParaRPr lang="zh-CN" altLang="en-US" sz="1400" dirty="0"/>
              </a:p>
            </p:txBody>
          </p:sp>
        </mc:Choice>
        <mc:Fallback>
          <p:sp>
            <p:nvSpPr>
              <p:cNvPr id="17" name="文本框 16">
                <a:extLst>
                  <a:ext uri="{FF2B5EF4-FFF2-40B4-BE49-F238E27FC236}">
                    <a16:creationId xmlns:a16="http://schemas.microsoft.com/office/drawing/2014/main" id="{86D09DAD-40BB-4F89-8AB7-E3B7A0D53F98}"/>
                  </a:ext>
                </a:extLst>
              </p:cNvPr>
              <p:cNvSpPr txBox="1">
                <a:spLocks noRot="1" noChangeAspect="1" noMove="1" noResize="1" noEditPoints="1" noAdjustHandles="1" noChangeArrowheads="1" noChangeShapeType="1" noTextEdit="1"/>
              </p:cNvSpPr>
              <p:nvPr/>
            </p:nvSpPr>
            <p:spPr>
              <a:xfrm>
                <a:off x="5142842" y="5333643"/>
                <a:ext cx="3827190" cy="488275"/>
              </a:xfrm>
              <a:prstGeom prst="rect">
                <a:avLst/>
              </a:prstGeom>
              <a:blipFill>
                <a:blip r:embed="rId5"/>
                <a:stretch>
                  <a:fillRect t="-135000" b="-186250"/>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E326E4E-CA68-4120-A0E8-B309D1B0B764}"/>
              </a:ext>
            </a:extLst>
          </p:cNvPr>
          <p:cNvSpPr txBox="1"/>
          <p:nvPr/>
        </p:nvSpPr>
        <p:spPr>
          <a:xfrm>
            <a:off x="140500" y="6358321"/>
            <a:ext cx="8286953" cy="400110"/>
          </a:xfrm>
          <a:prstGeom prst="rect">
            <a:avLst/>
          </a:prstGeom>
          <a:noFill/>
        </p:spPr>
        <p:txBody>
          <a:bodyPr wrap="square">
            <a:spAutoFit/>
          </a:bodyPr>
          <a:lstStyle/>
          <a:p>
            <a:r>
              <a:rPr lang="en-US" altLang="zh-CN" sz="1000" b="0" i="0" dirty="0">
                <a:solidFill>
                  <a:srgbClr val="222222"/>
                </a:solidFill>
                <a:effectLst/>
                <a:latin typeface="+mj-lt"/>
              </a:rPr>
              <a:t>[</a:t>
            </a:r>
            <a:r>
              <a:rPr lang="en-US" altLang="zh-CN" sz="1000" dirty="0">
                <a:effectLst/>
              </a:rPr>
              <a:t>4</a:t>
            </a:r>
            <a:r>
              <a:rPr lang="en-US" altLang="zh-CN" sz="1000" b="0" i="0" dirty="0">
                <a:solidFill>
                  <a:srgbClr val="222222"/>
                </a:solidFill>
                <a:effectLst/>
                <a:latin typeface="+mj-lt"/>
              </a:rPr>
              <a:t>] Zhou, Y., </a:t>
            </a:r>
            <a:r>
              <a:rPr lang="en-US" altLang="zh-CN" sz="1000" b="0" i="0" dirty="0" err="1">
                <a:solidFill>
                  <a:srgbClr val="222222"/>
                </a:solidFill>
                <a:effectLst/>
                <a:latin typeface="+mj-lt"/>
              </a:rPr>
              <a:t>Tse</a:t>
            </a:r>
            <a:r>
              <a:rPr lang="en-US" altLang="zh-CN" sz="1000" b="0" i="0" dirty="0">
                <a:solidFill>
                  <a:srgbClr val="222222"/>
                </a:solidFill>
                <a:effectLst/>
                <a:latin typeface="+mj-lt"/>
              </a:rPr>
              <a:t>, C.K., </a:t>
            </a:r>
            <a:r>
              <a:rPr lang="en-US" altLang="zh-CN" sz="1000" b="0" i="0" dirty="0" err="1">
                <a:solidFill>
                  <a:srgbClr val="222222"/>
                </a:solidFill>
                <a:effectLst/>
                <a:latin typeface="+mj-lt"/>
              </a:rPr>
              <a:t>Qiu</a:t>
            </a:r>
            <a:r>
              <a:rPr lang="en-US" altLang="zh-CN" sz="1000" b="0" i="0" dirty="0">
                <a:solidFill>
                  <a:srgbClr val="222222"/>
                </a:solidFill>
                <a:effectLst/>
                <a:latin typeface="+mj-lt"/>
              </a:rPr>
              <a:t>, S.S. and Lau, F.C., 2003. Applying resonant parametric perturbation to control chaos in the buck dc/dc converter with phase shift and frequency mismatch considerations. </a:t>
            </a:r>
            <a:r>
              <a:rPr lang="en-US" altLang="zh-CN" sz="1000" b="0" i="1" dirty="0">
                <a:solidFill>
                  <a:srgbClr val="222222"/>
                </a:solidFill>
                <a:effectLst/>
                <a:latin typeface="+mj-lt"/>
              </a:rPr>
              <a:t>International Journal of Bifurcation and Chaos</a:t>
            </a:r>
            <a:r>
              <a:rPr lang="en-US" altLang="zh-CN" sz="1000" b="0" i="0" dirty="0">
                <a:solidFill>
                  <a:srgbClr val="222222"/>
                </a:solidFill>
                <a:effectLst/>
                <a:latin typeface="+mj-lt"/>
              </a:rPr>
              <a:t>, </a:t>
            </a:r>
            <a:r>
              <a:rPr lang="en-US" altLang="zh-CN" sz="1000" b="0" i="1" dirty="0">
                <a:solidFill>
                  <a:srgbClr val="222222"/>
                </a:solidFill>
                <a:effectLst/>
                <a:latin typeface="+mj-lt"/>
              </a:rPr>
              <a:t>13</a:t>
            </a:r>
            <a:r>
              <a:rPr lang="en-US" altLang="zh-CN" sz="1000" b="0" i="0" dirty="0">
                <a:solidFill>
                  <a:srgbClr val="222222"/>
                </a:solidFill>
                <a:effectLst/>
                <a:latin typeface="+mj-lt"/>
              </a:rPr>
              <a:t>(11), pp.3459-3471.</a:t>
            </a:r>
            <a:endParaRPr lang="zh-CN" altLang="en-US" sz="1000" dirty="0">
              <a:latin typeface="+mj-lt"/>
            </a:endParaRPr>
          </a:p>
        </p:txBody>
      </p:sp>
      <p:sp>
        <p:nvSpPr>
          <p:cNvPr id="19" name="文本框 18">
            <a:extLst>
              <a:ext uri="{FF2B5EF4-FFF2-40B4-BE49-F238E27FC236}">
                <a16:creationId xmlns:a16="http://schemas.microsoft.com/office/drawing/2014/main" id="{A3D05236-0A6F-4546-9889-FC416A6F6C5D}"/>
              </a:ext>
            </a:extLst>
          </p:cNvPr>
          <p:cNvSpPr txBox="1"/>
          <p:nvPr/>
        </p:nvSpPr>
        <p:spPr>
          <a:xfrm>
            <a:off x="5216962" y="4560843"/>
            <a:ext cx="3670740" cy="584775"/>
          </a:xfrm>
          <a:prstGeom prst="rect">
            <a:avLst/>
          </a:prstGeom>
          <a:noFill/>
        </p:spPr>
        <p:txBody>
          <a:bodyPr wrap="square">
            <a:spAutoFit/>
          </a:bodyPr>
          <a:lstStyle/>
          <a:p>
            <a:r>
              <a:rPr lang="en-US" altLang="zh-CN" sz="1600" dirty="0">
                <a:latin typeface="Palatino Linotype" panose="02040502050505030304" pitchFamily="18" charset="0"/>
              </a:rPr>
              <a:t>Then the eigenvalue for the equilibrium point can be calculated as:</a:t>
            </a:r>
          </a:p>
        </p:txBody>
      </p:sp>
    </p:spTree>
    <p:extLst>
      <p:ext uri="{BB962C8B-B14F-4D97-AF65-F5344CB8AC3E}">
        <p14:creationId xmlns:p14="http://schemas.microsoft.com/office/powerpoint/2010/main" val="3845071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003FB3B-3842-4E2F-BAB0-0D87FE6E1744}"/>
              </a:ext>
            </a:extLst>
          </p:cNvPr>
          <p:cNvSpPr>
            <a:spLocks noGrp="1"/>
          </p:cNvSpPr>
          <p:nvPr>
            <p:ph type="title"/>
          </p:nvPr>
        </p:nvSpPr>
        <p:spPr>
          <a:xfrm>
            <a:off x="401594" y="0"/>
            <a:ext cx="6402431" cy="944387"/>
          </a:xfrm>
        </p:spPr>
        <p:txBody>
          <a:bodyPr/>
          <a:lstStyle/>
          <a:p>
            <a:r>
              <a:rPr lang="en-US" altLang="zh-CN" dirty="0">
                <a:latin typeface="Palatino Linotype" panose="02040502050505030304" pitchFamily="18" charset="0"/>
                <a:cs typeface="Palanquin Thin" panose="020B0502040204020203" pitchFamily="34" charset="0"/>
              </a:rPr>
              <a:t>Theoretical Analysis with Iteration Mapping</a:t>
            </a:r>
            <a:endParaRPr lang="en-US" dirty="0"/>
          </a:p>
        </p:txBody>
      </p:sp>
      <p:sp>
        <p:nvSpPr>
          <p:cNvPr id="5" name="文本框 4">
            <a:extLst>
              <a:ext uri="{FF2B5EF4-FFF2-40B4-BE49-F238E27FC236}">
                <a16:creationId xmlns:a16="http://schemas.microsoft.com/office/drawing/2014/main" id="{1EC45CFC-6BC1-4CDE-88DF-BE077B64AF06}"/>
              </a:ext>
            </a:extLst>
          </p:cNvPr>
          <p:cNvSpPr txBox="1"/>
          <p:nvPr/>
        </p:nvSpPr>
        <p:spPr>
          <a:xfrm>
            <a:off x="452394" y="2145380"/>
            <a:ext cx="4024356" cy="2554545"/>
          </a:xfrm>
          <a:prstGeom prst="rect">
            <a:avLst/>
          </a:prstGeom>
          <a:noFill/>
        </p:spPr>
        <p:txBody>
          <a:bodyPr wrap="square">
            <a:spAutoFit/>
          </a:bodyPr>
          <a:lstStyle/>
          <a:p>
            <a:r>
              <a:rPr lang="en-US" altLang="zh-CN" sz="1600" b="1" dirty="0">
                <a:latin typeface="Palatino Linotype" panose="02040502050505030304" pitchFamily="18" charset="0"/>
              </a:rPr>
              <a:t>Stability criterion</a:t>
            </a:r>
            <a:r>
              <a:rPr lang="en-US" altLang="zh-CN" sz="1600" dirty="0">
                <a:latin typeface="Palatino Linotype" panose="02040502050505030304" pitchFamily="18" charset="0"/>
              </a:rPr>
              <a:t>: c</a:t>
            </a:r>
            <a:r>
              <a:rPr lang="zh-CN" altLang="en-US" sz="1600" dirty="0">
                <a:latin typeface="Palatino Linotype" panose="02040502050505030304" pitchFamily="18" charset="0"/>
              </a:rPr>
              <a:t>haracteristic multipliers are the eigenvalues of the Jacobian of a discrete-time iterative system. </a:t>
            </a:r>
            <a:endParaRPr lang="en-US" altLang="zh-CN" sz="1600" dirty="0">
              <a:latin typeface="Palatino Linotype" panose="02040502050505030304" pitchFamily="18" charset="0"/>
            </a:endParaRPr>
          </a:p>
          <a:p>
            <a:endParaRPr lang="en-US" altLang="zh-CN" sz="1600" dirty="0">
              <a:latin typeface="Palatino Linotype" panose="02040502050505030304" pitchFamily="18" charset="0"/>
            </a:endParaRPr>
          </a:p>
          <a:p>
            <a:pPr marL="285750" indent="-285750">
              <a:buFont typeface="Arial" panose="020B0604020202020204" pitchFamily="34" charset="0"/>
              <a:buChar char="•"/>
            </a:pPr>
            <a:r>
              <a:rPr lang="zh-CN" altLang="en-US" sz="1600" dirty="0">
                <a:latin typeface="Palatino Linotype" panose="02040502050505030304" pitchFamily="18" charset="0"/>
              </a:rPr>
              <a:t>The system is locally stable if all the characteristic multipliers have a magnitude of less than 1 </a:t>
            </a:r>
            <a:r>
              <a:rPr lang="en-US" altLang="zh-CN" sz="1600" dirty="0">
                <a:latin typeface="Palatino Linotype" panose="02040502050505030304" pitchFamily="18" charset="0"/>
              </a:rPr>
              <a:t>(in unity cycle)</a:t>
            </a:r>
          </a:p>
          <a:p>
            <a:endParaRPr lang="en-US" altLang="zh-CN" sz="1600" dirty="0">
              <a:latin typeface="Palatino Linotype" panose="02040502050505030304" pitchFamily="18" charset="0"/>
            </a:endParaRPr>
          </a:p>
          <a:p>
            <a:pPr marL="285750" indent="-285750">
              <a:buFont typeface="Arial" panose="020B0604020202020204" pitchFamily="34" charset="0"/>
              <a:buChar char="•"/>
            </a:pPr>
            <a:r>
              <a:rPr lang="en-US" altLang="zh-CN" sz="1600" dirty="0">
                <a:latin typeface="Palatino Linotype" panose="02040502050505030304" pitchFamily="18" charset="0"/>
              </a:rPr>
              <a:t>When the first</a:t>
            </a:r>
            <a:r>
              <a:rPr lang="zh-CN" altLang="en-US" sz="1600" dirty="0">
                <a:latin typeface="Palatino Linotype" panose="02040502050505030304" pitchFamily="18" charset="0"/>
              </a:rPr>
              <a:t> </a:t>
            </a:r>
            <a:r>
              <a:rPr lang="en-US" altLang="zh-CN" sz="1600" dirty="0">
                <a:latin typeface="Palatino Linotype" panose="02040502050505030304" pitchFamily="18" charset="0"/>
              </a:rPr>
              <a:t>multiplier go out of the unity cycle, the bifurcation begins</a:t>
            </a:r>
          </a:p>
        </p:txBody>
      </p:sp>
      <p:sp>
        <p:nvSpPr>
          <p:cNvPr id="13" name="文本框 12">
            <a:extLst>
              <a:ext uri="{FF2B5EF4-FFF2-40B4-BE49-F238E27FC236}">
                <a16:creationId xmlns:a16="http://schemas.microsoft.com/office/drawing/2014/main" id="{B5B4A210-45DF-48BC-B725-CFA7361C269E}"/>
              </a:ext>
            </a:extLst>
          </p:cNvPr>
          <p:cNvSpPr txBox="1"/>
          <p:nvPr/>
        </p:nvSpPr>
        <p:spPr>
          <a:xfrm>
            <a:off x="562260" y="5428832"/>
            <a:ext cx="7828979" cy="738664"/>
          </a:xfrm>
          <a:prstGeom prst="rect">
            <a:avLst/>
          </a:prstGeom>
          <a:noFill/>
        </p:spPr>
        <p:txBody>
          <a:bodyPr wrap="square">
            <a:spAutoFit/>
          </a:bodyPr>
          <a:lstStyle/>
          <a:p>
            <a:pPr marL="285750" indent="-285750">
              <a:buFont typeface="Wingdings" panose="05000000000000000000" pitchFamily="2" charset="2"/>
              <a:buChar char="Ø"/>
            </a:pPr>
            <a:r>
              <a:rPr lang="en-US" altLang="zh-CN" sz="1400" dirty="0">
                <a:solidFill>
                  <a:srgbClr val="000000"/>
                </a:solidFill>
                <a:latin typeface="Palatino Linotype" panose="02040502050505030304" pitchFamily="18" charset="0"/>
              </a:rPr>
              <a:t>As the figure show right, under specific condition R=22</a:t>
            </a:r>
            <a:r>
              <a:rPr lang="el-GR" altLang="zh-CN" sz="1400" dirty="0">
                <a:solidFill>
                  <a:srgbClr val="000000"/>
                </a:solidFill>
                <a:latin typeface="Palatino Linotype" panose="02040502050505030304" pitchFamily="18" charset="0"/>
              </a:rPr>
              <a:t>Ω</a:t>
            </a:r>
            <a:r>
              <a:rPr lang="en-US" altLang="zh-CN" sz="1400" dirty="0">
                <a:solidFill>
                  <a:srgbClr val="000000"/>
                </a:solidFill>
                <a:latin typeface="Palatino Linotype" panose="02040502050505030304" pitchFamily="18" charset="0"/>
              </a:rPr>
              <a:t>, L=20mH, C=47uF, fs =2500Hz, the input voltage changes from 20~35V, the system eigenvalues will first converge to the real axis and then separate in different direction. (1-periodic evolution to 2-periodic)</a:t>
            </a:r>
            <a:endParaRPr lang="pt-BR" altLang="zh-CN" sz="1400" dirty="0">
              <a:solidFill>
                <a:srgbClr val="000000"/>
              </a:solidFill>
              <a:latin typeface="Palatino Linotype" panose="02040502050505030304" pitchFamily="18" charset="0"/>
            </a:endParaRPr>
          </a:p>
        </p:txBody>
      </p:sp>
      <p:sp>
        <p:nvSpPr>
          <p:cNvPr id="14" name="文本框 13">
            <a:extLst>
              <a:ext uri="{FF2B5EF4-FFF2-40B4-BE49-F238E27FC236}">
                <a16:creationId xmlns:a16="http://schemas.microsoft.com/office/drawing/2014/main" id="{6E6F482A-84BF-4A1A-9EC5-5BF825359EDF}"/>
              </a:ext>
            </a:extLst>
          </p:cNvPr>
          <p:cNvSpPr txBox="1"/>
          <p:nvPr/>
        </p:nvSpPr>
        <p:spPr>
          <a:xfrm>
            <a:off x="140500" y="6365346"/>
            <a:ext cx="8286953" cy="400110"/>
          </a:xfrm>
          <a:prstGeom prst="rect">
            <a:avLst/>
          </a:prstGeom>
          <a:noFill/>
        </p:spPr>
        <p:txBody>
          <a:bodyPr wrap="square">
            <a:spAutoFit/>
          </a:bodyPr>
          <a:lstStyle/>
          <a:p>
            <a:r>
              <a:rPr lang="en-US" altLang="zh-CN" sz="1000" b="0" i="0" dirty="0">
                <a:solidFill>
                  <a:srgbClr val="222222"/>
                </a:solidFill>
                <a:effectLst/>
                <a:latin typeface="+mj-lt"/>
              </a:rPr>
              <a:t>[</a:t>
            </a:r>
            <a:r>
              <a:rPr lang="en-US" altLang="zh-CN" sz="1000" dirty="0">
                <a:effectLst/>
              </a:rPr>
              <a:t>4</a:t>
            </a:r>
            <a:r>
              <a:rPr lang="en-US" altLang="zh-CN" sz="1000" b="0" i="0" dirty="0">
                <a:solidFill>
                  <a:srgbClr val="222222"/>
                </a:solidFill>
                <a:effectLst/>
                <a:latin typeface="+mj-lt"/>
              </a:rPr>
              <a:t>] Zhou, Y., </a:t>
            </a:r>
            <a:r>
              <a:rPr lang="en-US" altLang="zh-CN" sz="1000" b="0" i="0" dirty="0" err="1">
                <a:solidFill>
                  <a:srgbClr val="222222"/>
                </a:solidFill>
                <a:effectLst/>
                <a:latin typeface="+mj-lt"/>
              </a:rPr>
              <a:t>Tse</a:t>
            </a:r>
            <a:r>
              <a:rPr lang="en-US" altLang="zh-CN" sz="1000" b="0" i="0" dirty="0">
                <a:solidFill>
                  <a:srgbClr val="222222"/>
                </a:solidFill>
                <a:effectLst/>
                <a:latin typeface="+mj-lt"/>
              </a:rPr>
              <a:t>, C.K., </a:t>
            </a:r>
            <a:r>
              <a:rPr lang="en-US" altLang="zh-CN" sz="1000" b="0" i="0" dirty="0" err="1">
                <a:solidFill>
                  <a:srgbClr val="222222"/>
                </a:solidFill>
                <a:effectLst/>
                <a:latin typeface="+mj-lt"/>
              </a:rPr>
              <a:t>Qiu</a:t>
            </a:r>
            <a:r>
              <a:rPr lang="en-US" altLang="zh-CN" sz="1000" b="0" i="0" dirty="0">
                <a:solidFill>
                  <a:srgbClr val="222222"/>
                </a:solidFill>
                <a:effectLst/>
                <a:latin typeface="+mj-lt"/>
              </a:rPr>
              <a:t>, S.S. and Lau, F.C., 2003. Applying resonant parametric perturbation to control chaos in the buck dc/dc converter with phase shift and frequency mismatch considerations. </a:t>
            </a:r>
            <a:r>
              <a:rPr lang="en-US" altLang="zh-CN" sz="1000" b="0" i="1" dirty="0">
                <a:solidFill>
                  <a:srgbClr val="222222"/>
                </a:solidFill>
                <a:effectLst/>
                <a:latin typeface="+mj-lt"/>
              </a:rPr>
              <a:t>International Journal of Bifurcation and Chaos</a:t>
            </a:r>
            <a:r>
              <a:rPr lang="en-US" altLang="zh-CN" sz="1000" b="0" i="0" dirty="0">
                <a:solidFill>
                  <a:srgbClr val="222222"/>
                </a:solidFill>
                <a:effectLst/>
                <a:latin typeface="+mj-lt"/>
              </a:rPr>
              <a:t>, </a:t>
            </a:r>
            <a:r>
              <a:rPr lang="en-US" altLang="zh-CN" sz="1000" b="0" i="1" dirty="0">
                <a:solidFill>
                  <a:srgbClr val="222222"/>
                </a:solidFill>
                <a:effectLst/>
                <a:latin typeface="+mj-lt"/>
              </a:rPr>
              <a:t>13</a:t>
            </a:r>
            <a:r>
              <a:rPr lang="en-US" altLang="zh-CN" sz="1000" b="0" i="0" dirty="0">
                <a:solidFill>
                  <a:srgbClr val="222222"/>
                </a:solidFill>
                <a:effectLst/>
                <a:latin typeface="+mj-lt"/>
              </a:rPr>
              <a:t>(11), pp.3459-3471.</a:t>
            </a:r>
            <a:endParaRPr lang="zh-CN" altLang="en-US" sz="1000" dirty="0">
              <a:latin typeface="+mj-lt"/>
            </a:endParaRPr>
          </a:p>
        </p:txBody>
      </p:sp>
      <p:grpSp>
        <p:nvGrpSpPr>
          <p:cNvPr id="47" name="组合 46">
            <a:extLst>
              <a:ext uri="{FF2B5EF4-FFF2-40B4-BE49-F238E27FC236}">
                <a16:creationId xmlns:a16="http://schemas.microsoft.com/office/drawing/2014/main" id="{0B00E262-9423-4CCD-9D93-02B5E0D385A3}"/>
              </a:ext>
            </a:extLst>
          </p:cNvPr>
          <p:cNvGrpSpPr/>
          <p:nvPr/>
        </p:nvGrpSpPr>
        <p:grpSpPr>
          <a:xfrm>
            <a:off x="4521915" y="1695716"/>
            <a:ext cx="4622085" cy="3466563"/>
            <a:chOff x="4521915" y="1695716"/>
            <a:chExt cx="4622085" cy="3466563"/>
          </a:xfrm>
        </p:grpSpPr>
        <p:grpSp>
          <p:nvGrpSpPr>
            <p:cNvPr id="38" name="组合 37">
              <a:extLst>
                <a:ext uri="{FF2B5EF4-FFF2-40B4-BE49-F238E27FC236}">
                  <a16:creationId xmlns:a16="http://schemas.microsoft.com/office/drawing/2014/main" id="{E904D502-73D8-4B64-8F7D-81EF1EA87DF6}"/>
                </a:ext>
              </a:extLst>
            </p:cNvPr>
            <p:cNvGrpSpPr/>
            <p:nvPr/>
          </p:nvGrpSpPr>
          <p:grpSpPr>
            <a:xfrm>
              <a:off x="4521915" y="1695716"/>
              <a:ext cx="4622085" cy="3466563"/>
              <a:chOff x="4521915" y="1695716"/>
              <a:chExt cx="4622085" cy="3466563"/>
            </a:xfrm>
          </p:grpSpPr>
          <p:pic>
            <p:nvPicPr>
              <p:cNvPr id="7" name="图片 6">
                <a:extLst>
                  <a:ext uri="{FF2B5EF4-FFF2-40B4-BE49-F238E27FC236}">
                    <a16:creationId xmlns:a16="http://schemas.microsoft.com/office/drawing/2014/main" id="{CC05A34D-6BFA-4681-81B9-1B0A144B832E}"/>
                  </a:ext>
                </a:extLst>
              </p:cNvPr>
              <p:cNvPicPr>
                <a:picLocks noChangeAspect="1"/>
              </p:cNvPicPr>
              <p:nvPr/>
            </p:nvPicPr>
            <p:blipFill>
              <a:blip r:embed="rId2"/>
              <a:stretch>
                <a:fillRect/>
              </a:stretch>
            </p:blipFill>
            <p:spPr>
              <a:xfrm>
                <a:off x="4521915" y="1695716"/>
                <a:ext cx="4622085" cy="3466563"/>
              </a:xfrm>
              <a:prstGeom prst="rect">
                <a:avLst/>
              </a:prstGeom>
            </p:spPr>
          </p:pic>
          <p:sp>
            <p:nvSpPr>
              <p:cNvPr id="29" name="弧形 28">
                <a:extLst>
                  <a:ext uri="{FF2B5EF4-FFF2-40B4-BE49-F238E27FC236}">
                    <a16:creationId xmlns:a16="http://schemas.microsoft.com/office/drawing/2014/main" id="{CEF323C2-365C-493A-9ECD-FDB2A8A0D803}"/>
                  </a:ext>
                </a:extLst>
              </p:cNvPr>
              <p:cNvSpPr/>
              <p:nvPr/>
            </p:nvSpPr>
            <p:spPr>
              <a:xfrm rot="16200000">
                <a:off x="7050730" y="2923322"/>
                <a:ext cx="1165206" cy="838827"/>
              </a:xfrm>
              <a:prstGeom prst="arc">
                <a:avLst>
                  <a:gd name="adj1" fmla="val 16200000"/>
                  <a:gd name="adj2" fmla="val 20903460"/>
                </a:avLst>
              </a:prstGeom>
              <a:ln>
                <a:solidFill>
                  <a:srgbClr val="FFC00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33" name="弧形 32">
                <a:extLst>
                  <a:ext uri="{FF2B5EF4-FFF2-40B4-BE49-F238E27FC236}">
                    <a16:creationId xmlns:a16="http://schemas.microsoft.com/office/drawing/2014/main" id="{58C7A35C-1A9B-49A3-B6E5-8C93B2416AC4}"/>
                  </a:ext>
                </a:extLst>
              </p:cNvPr>
              <p:cNvSpPr/>
              <p:nvPr/>
            </p:nvSpPr>
            <p:spPr>
              <a:xfrm rot="5400000" flipV="1">
                <a:off x="7365161" y="2947620"/>
                <a:ext cx="968233" cy="950066"/>
              </a:xfrm>
              <a:prstGeom prst="arc">
                <a:avLst>
                  <a:gd name="adj1" fmla="val 16200000"/>
                  <a:gd name="adj2" fmla="val 20903460"/>
                </a:avLst>
              </a:prstGeom>
              <a:ln>
                <a:solidFill>
                  <a:srgbClr val="92D05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CB48D318-079A-4063-AB71-D8BC2671DD49}"/>
                  </a:ext>
                </a:extLst>
              </p:cNvPr>
              <p:cNvCxnSpPr/>
              <p:nvPr/>
            </p:nvCxnSpPr>
            <p:spPr>
              <a:xfrm flipH="1">
                <a:off x="6680519" y="3306233"/>
                <a:ext cx="499534"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AA349714-0A0E-4F7D-B542-220EA913C7C4}"/>
                  </a:ext>
                </a:extLst>
              </p:cNvPr>
              <p:cNvCxnSpPr>
                <a:cxnSpLocks/>
              </p:cNvCxnSpPr>
              <p:nvPr/>
            </p:nvCxnSpPr>
            <p:spPr>
              <a:xfrm>
                <a:off x="7373303" y="3435347"/>
                <a:ext cx="450849" cy="0"/>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连接符: 曲线 39">
              <a:extLst>
                <a:ext uri="{FF2B5EF4-FFF2-40B4-BE49-F238E27FC236}">
                  <a16:creationId xmlns:a16="http://schemas.microsoft.com/office/drawing/2014/main" id="{AD0EB63E-4095-4D3F-A3AC-CD6625163258}"/>
                </a:ext>
              </a:extLst>
            </p:cNvPr>
            <p:cNvCxnSpPr>
              <a:cxnSpLocks/>
              <a:stCxn id="41" idx="3"/>
            </p:cNvCxnSpPr>
            <p:nvPr/>
          </p:nvCxnSpPr>
          <p:spPr>
            <a:xfrm>
              <a:off x="7168754" y="2562616"/>
              <a:ext cx="383513" cy="11708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id="{2A286B07-ACFB-439F-AAED-9A733E28A4AD}"/>
                </a:ext>
              </a:extLst>
            </p:cNvPr>
            <p:cNvSpPr txBox="1"/>
            <p:nvPr/>
          </p:nvSpPr>
          <p:spPr>
            <a:xfrm>
              <a:off x="6268186" y="2424116"/>
              <a:ext cx="900568" cy="276999"/>
            </a:xfrm>
            <a:prstGeom prst="rect">
              <a:avLst/>
            </a:prstGeom>
            <a:noFill/>
          </p:spPr>
          <p:txBody>
            <a:bodyPr wrap="none" rtlCol="0">
              <a:spAutoFit/>
            </a:bodyPr>
            <a:lstStyle/>
            <a:p>
              <a:r>
                <a:rPr lang="en-US" altLang="zh-CN" sz="1200" dirty="0">
                  <a:solidFill>
                    <a:srgbClr val="002060"/>
                  </a:solidFill>
                </a:rPr>
                <a:t>Unity Circle</a:t>
              </a:r>
              <a:endParaRPr lang="zh-CN" altLang="en-US" sz="1400" dirty="0">
                <a:solidFill>
                  <a:srgbClr val="002060"/>
                </a:solidFill>
              </a:endParaRPr>
            </a:p>
          </p:txBody>
        </p:sp>
        <p:cxnSp>
          <p:nvCxnSpPr>
            <p:cNvPr id="42" name="连接符: 曲线 41">
              <a:extLst>
                <a:ext uri="{FF2B5EF4-FFF2-40B4-BE49-F238E27FC236}">
                  <a16:creationId xmlns:a16="http://schemas.microsoft.com/office/drawing/2014/main" id="{C8203D6C-555F-4EA9-880B-9A0836C410D5}"/>
                </a:ext>
              </a:extLst>
            </p:cNvPr>
            <p:cNvCxnSpPr>
              <a:cxnSpLocks/>
            </p:cNvCxnSpPr>
            <p:nvPr/>
          </p:nvCxnSpPr>
          <p:spPr>
            <a:xfrm rot="5400000" flipH="1" flipV="1">
              <a:off x="6485754" y="3454330"/>
              <a:ext cx="743997" cy="57694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43">
              <a:extLst>
                <a:ext uri="{FF2B5EF4-FFF2-40B4-BE49-F238E27FC236}">
                  <a16:creationId xmlns:a16="http://schemas.microsoft.com/office/drawing/2014/main" id="{7D036930-A1AA-48E5-8E8D-29C1562BE94F}"/>
                </a:ext>
              </a:extLst>
            </p:cNvPr>
            <p:cNvSpPr txBox="1"/>
            <p:nvPr/>
          </p:nvSpPr>
          <p:spPr>
            <a:xfrm>
              <a:off x="5779951" y="4183878"/>
              <a:ext cx="1433277" cy="461665"/>
            </a:xfrm>
            <a:prstGeom prst="rect">
              <a:avLst/>
            </a:prstGeom>
            <a:noFill/>
          </p:spPr>
          <p:txBody>
            <a:bodyPr wrap="none" rtlCol="0">
              <a:spAutoFit/>
            </a:bodyPr>
            <a:lstStyle/>
            <a:p>
              <a:pPr algn="ctr"/>
              <a:r>
                <a:rPr lang="en-US" altLang="zh-CN" sz="1200" dirty="0">
                  <a:solidFill>
                    <a:srgbClr val="002060"/>
                  </a:solidFill>
                </a:rPr>
                <a:t>Bifurcation happens</a:t>
              </a:r>
            </a:p>
            <a:p>
              <a:pPr algn="ctr"/>
              <a:r>
                <a:rPr lang="en-US" altLang="zh-CN" sz="1200" dirty="0">
                  <a:solidFill>
                    <a:srgbClr val="002060"/>
                  </a:solidFill>
                </a:rPr>
                <a:t> Vin =24.516V</a:t>
              </a:r>
              <a:endParaRPr lang="zh-CN" altLang="en-US" sz="1400" dirty="0">
                <a:solidFill>
                  <a:srgbClr val="002060"/>
                </a:solidFill>
              </a:endParaRPr>
            </a:p>
          </p:txBody>
        </p:sp>
        <p:sp>
          <p:nvSpPr>
            <p:cNvPr id="45" name="文本框 44">
              <a:extLst>
                <a:ext uri="{FF2B5EF4-FFF2-40B4-BE49-F238E27FC236}">
                  <a16:creationId xmlns:a16="http://schemas.microsoft.com/office/drawing/2014/main" id="{5704743F-1C12-4B6B-9E94-007A326B1A76}"/>
                </a:ext>
              </a:extLst>
            </p:cNvPr>
            <p:cNvSpPr txBox="1"/>
            <p:nvPr/>
          </p:nvSpPr>
          <p:spPr>
            <a:xfrm>
              <a:off x="7773530" y="3370803"/>
              <a:ext cx="473206" cy="276999"/>
            </a:xfrm>
            <a:prstGeom prst="rect">
              <a:avLst/>
            </a:prstGeom>
            <a:noFill/>
          </p:spPr>
          <p:txBody>
            <a:bodyPr wrap="none" rtlCol="0">
              <a:spAutoFit/>
            </a:bodyPr>
            <a:lstStyle/>
            <a:p>
              <a:r>
                <a:rPr lang="en-US" altLang="zh-CN" sz="1200" dirty="0">
                  <a:solidFill>
                    <a:srgbClr val="002060"/>
                  </a:solidFill>
                </a:rPr>
                <a:t>(0,0)</a:t>
              </a:r>
              <a:endParaRPr lang="zh-CN" altLang="en-US" sz="1400" dirty="0">
                <a:solidFill>
                  <a:srgbClr val="002060"/>
                </a:solidFill>
              </a:endParaRPr>
            </a:p>
          </p:txBody>
        </p:sp>
      </p:grpSp>
    </p:spTree>
    <p:extLst>
      <p:ext uri="{BB962C8B-B14F-4D97-AF65-F5344CB8AC3E}">
        <p14:creationId xmlns:p14="http://schemas.microsoft.com/office/powerpoint/2010/main" val="2962552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003FB3B-3842-4E2F-BAB0-0D87FE6E1744}"/>
              </a:ext>
            </a:extLst>
          </p:cNvPr>
          <p:cNvSpPr>
            <a:spLocks noGrp="1"/>
          </p:cNvSpPr>
          <p:nvPr>
            <p:ph type="title"/>
          </p:nvPr>
        </p:nvSpPr>
        <p:spPr>
          <a:xfrm>
            <a:off x="410794" y="0"/>
            <a:ext cx="6393232" cy="944387"/>
          </a:xfrm>
        </p:spPr>
        <p:txBody>
          <a:bodyPr/>
          <a:lstStyle/>
          <a:p>
            <a:r>
              <a:rPr lang="en-US" altLang="zh-CN" dirty="0">
                <a:latin typeface="Palatino Linotype" panose="02040502050505030304" pitchFamily="18" charset="0"/>
                <a:cs typeface="Palanquin Thin" panose="020B0502040204020203" pitchFamily="34" charset="0"/>
              </a:rPr>
              <a:t>Discrete iteration mapping for DCM Buck</a:t>
            </a:r>
            <a:endParaRPr 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7C4187A-52B5-4269-B3F2-DAEFE3F4E948}"/>
                  </a:ext>
                </a:extLst>
              </p:cNvPr>
              <p:cNvSpPr txBox="1"/>
              <p:nvPr/>
            </p:nvSpPr>
            <p:spPr>
              <a:xfrm>
                <a:off x="498618" y="2775263"/>
                <a:ext cx="5977759" cy="1307474"/>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acc>
                        <m:accPr>
                          <m:chr m:val="̇"/>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acc>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𝑅𝐶</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𝐶</m:t>
                                    </m:r>
                                  </m:e>
                                </m:m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mr>
                              </m:m>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m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m:t>
                                    </m:r>
                                  </m:e>
                                </m:mr>
                              </m:m>
                            </m:e>
                          </m:d>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eqArr>
                            <m:eqArr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e>
                          </m:eqAr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b="0" i="1" kern="100" smtClean="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b="0" i="1" kern="100" smtClean="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b="0" i="1" kern="100" smtClean="0">
                          <a:effectLst/>
                          <a:latin typeface="Cambria Math" panose="02040503050406030204" pitchFamily="18" charset="0"/>
                          <a:ea typeface="等线" panose="02010600030101010101" pitchFamily="2" charset="-122"/>
                          <a:cs typeface="Times New Roman" panose="02020603050405020304" pitchFamily="18" charset="0"/>
                        </a:rPr>
                        <m:t>&lt;</m:t>
                      </m:r>
                      <m:r>
                        <a:rPr lang="en-US" altLang="zh-CN" sz="1400" b="0" i="1" kern="100" smtClean="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b="0" i="1" kern="100" smtClean="0">
                          <a:effectLst/>
                          <a:latin typeface="Cambria Math" panose="02040503050406030204" pitchFamily="18" charset="0"/>
                          <a:ea typeface="等线" panose="02010600030101010101" pitchFamily="2" charset="-122"/>
                          <a:cs typeface="Times New Roman" panose="02020603050405020304" pitchFamily="18" charset="0"/>
                        </a:rPr>
                        <m:t>&lt;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b="0" i="1" kern="100" smtClean="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b="0" i="1" kern="100" smtClean="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1400" b="0" i="1" kern="100" smtClean="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acc>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𝑅𝐶</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𝐶</m:t>
                                    </m:r>
                                  </m:e>
                                </m:m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mr>
                              </m:m>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m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mr>
                              </m:m>
                            </m:e>
                          </m:d>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eqArr>
                            <m:eqArr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eqArr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e>
                          </m:eqAr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&lt;</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&lt;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1400" b="0" i="1" kern="10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b="0" i="1" kern="100" smtClean="0">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e>
                      </m:acc>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2"/>
                                        <m:mcJc m:val="center"/>
                                      </m:mcPr>
                                    </m:mc>
                                  </m:mcs>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𝑅𝐶</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m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mr>
                              </m:m>
                            </m:e>
                          </m:d>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1"/>
                                        <m:mcJc m:val="center"/>
                                      </m:mcPr>
                                    </m:mc>
                                  </m:mcs>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0</m:t>
                                    </m:r>
                                  </m:e>
                                </m:mr>
                                <m:m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m:t>
                                    </m:r>
                                  </m:e>
                                </m:mr>
                              </m:m>
                            </m:e>
                          </m:d>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3</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1</m:t>
                          </m:r>
                        </m:sub>
                      </m:s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2</m:t>
                          </m:r>
                        </m:sub>
                      </m:s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&lt;</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𝑡</m:t>
                      </m:r>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&lt;</m:t>
                      </m:r>
                      <m:sSub>
                        <m:sSubPr>
                          <m:ctrlPr>
                            <a:rPr lang="zh-CN" altLang="zh-CN"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latin typeface="Cambria Math" panose="02040503050406030204" pitchFamily="18" charset="0"/>
                              <a:ea typeface="Cambria Math" panose="02040503050406030204" pitchFamily="18" charset="0"/>
                              <a:cs typeface="Times New Roman" panose="02020603050405020304" pitchFamily="18" charset="0"/>
                            </a:rPr>
                            <m:t>𝑡</m:t>
                          </m:r>
                        </m:e>
                        <m: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b="0" i="1" kern="100" smtClean="0">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400" kern="100" dirty="0">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D7C4187A-52B5-4269-B3F2-DAEFE3F4E948}"/>
                  </a:ext>
                </a:extLst>
              </p:cNvPr>
              <p:cNvSpPr txBox="1">
                <a:spLocks noRot="1" noChangeAspect="1" noMove="1" noResize="1" noEditPoints="1" noAdjustHandles="1" noChangeArrowheads="1" noChangeShapeType="1" noTextEdit="1"/>
              </p:cNvSpPr>
              <p:nvPr/>
            </p:nvSpPr>
            <p:spPr>
              <a:xfrm>
                <a:off x="498618" y="2775263"/>
                <a:ext cx="5977759" cy="1307474"/>
              </a:xfrm>
              <a:prstGeom prst="rect">
                <a:avLst/>
              </a:prstGeom>
              <a:blipFill>
                <a:blip r:embed="rId2"/>
                <a:stretch>
                  <a:fillRect b="-18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DE04A89-AE49-4879-8021-DBCAA9FF2991}"/>
                  </a:ext>
                </a:extLst>
              </p:cNvPr>
              <p:cNvSpPr txBox="1"/>
              <p:nvPr/>
            </p:nvSpPr>
            <p:spPr>
              <a:xfrm>
                <a:off x="681038" y="4566796"/>
                <a:ext cx="7578582" cy="518283"/>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zh-CN" altLang="zh-CN" sz="1400" i="1" kern="100" smtClean="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3 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3</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2 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3 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3</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2 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3 </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3</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3</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3</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𝑖𝑛</m:t>
                          </m:r>
                        </m:sub>
                      </m:sSub>
                    </m:oMath>
                  </m:oMathPara>
                </a14:m>
                <a:endParaRPr lang="zh-CN"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6DE04A89-AE49-4879-8021-DBCAA9FF2991}"/>
                  </a:ext>
                </a:extLst>
              </p:cNvPr>
              <p:cNvSpPr txBox="1">
                <a:spLocks noRot="1" noChangeAspect="1" noMove="1" noResize="1" noEditPoints="1" noAdjustHandles="1" noChangeArrowheads="1" noChangeShapeType="1" noTextEdit="1"/>
              </p:cNvSpPr>
              <p:nvPr/>
            </p:nvSpPr>
            <p:spPr>
              <a:xfrm>
                <a:off x="681038" y="4566796"/>
                <a:ext cx="7578582" cy="518283"/>
              </a:xfrm>
              <a:prstGeom prst="rect">
                <a:avLst/>
              </a:prstGeom>
              <a:blipFill>
                <a:blip r:embed="rId3"/>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185E68E-757C-433F-B9B7-1D41A5143C55}"/>
                  </a:ext>
                </a:extLst>
              </p:cNvPr>
              <p:cNvSpPr txBox="1"/>
              <p:nvPr/>
            </p:nvSpPr>
            <p:spPr>
              <a:xfrm>
                <a:off x="1093075" y="5283237"/>
                <a:ext cx="2827283" cy="1198983"/>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𝑒</m:t>
                          </m:r>
                        </m:e>
                        <m:sup>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sup>
                      </m:sSup>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14:m>
                  <m:oMathPara xmlns:m="http://schemas.openxmlformats.org/officeDocument/2006/math">
                    <m:oMathParaPr>
                      <m:jc m:val="left"/>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𝑀</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sup>
                      </m:sSub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 (</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𝑒</m:t>
                          </m:r>
                        </m:e>
                        <m:sup>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𝐴</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sup>
                      </m:s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𝐵</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lgn="ctr"/>
                <a14:m>
                  <m:oMathPara xmlns:m="http://schemas.openxmlformats.org/officeDocument/2006/math">
                    <m:oMathParaPr>
                      <m:jc m:val="left"/>
                    </m:oMathParaPr>
                    <m:oMath xmlns:m="http://schemas.openxmlformats.org/officeDocument/2006/math">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3</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oMath>
                  </m:oMathPara>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a:p>
                <a:pPr/>
                <a14:m>
                  <m:oMathPara xmlns:m="http://schemas.openxmlformats.org/officeDocument/2006/math">
                    <m:oMathParaPr>
                      <m:jc m:val="left"/>
                    </m:oMathParaPr>
                    <m:oMath xmlns:m="http://schemas.openxmlformats.org/officeDocument/2006/math">
                      <m:f>
                        <m:fPr>
                          <m:ctrlPr>
                            <a:rPr lang="zh-CN" altLang="zh-CN" sz="1400" i="1">
                              <a:effectLst/>
                              <a:latin typeface="Cambria Math" panose="02040503050406030204" pitchFamily="18" charset="0"/>
                              <a:ea typeface="Cambria Math" panose="02040503050406030204" pitchFamily="18" charset="0"/>
                            </a:rPr>
                          </m:ctrlPr>
                        </m:fPr>
                        <m:num>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𝑛</m:t>
                              </m:r>
                            </m:sub>
                          </m:sSub>
                        </m:num>
                        <m:den>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𝑛</m:t>
                              </m:r>
                            </m:sub>
                          </m:sSub>
                        </m:den>
                      </m:f>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400" i="1">
                              <a:effectLst/>
                              <a:latin typeface="Cambria Math" panose="02040503050406030204" pitchFamily="18" charset="0"/>
                              <a:ea typeface="Cambria Math" panose="02040503050406030204" pitchFamily="18" charset="0"/>
                            </a:rPr>
                          </m:ctrlPr>
                        </m:fPr>
                        <m:num>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𝑉𝑜</m:t>
                          </m:r>
                        </m:num>
                        <m:den>
                          <m:r>
                            <a:rPr lang="en-US" altLang="zh-CN" sz="1400" i="1">
                              <a:effectLst/>
                              <a:latin typeface="Cambria Math" panose="02040503050406030204" pitchFamily="18" charset="0"/>
                              <a:ea typeface="等线" panose="02010600030101010101" pitchFamily="2" charset="-122"/>
                              <a:cs typeface="Times New Roman" panose="02020603050405020304" pitchFamily="18" charset="0"/>
                            </a:rPr>
                            <m:t>𝑉𝑜</m:t>
                          </m:r>
                        </m:den>
                      </m:f>
                    </m:oMath>
                  </m:oMathPara>
                </a14:m>
                <a:endParaRPr lang="zh-CN" altLang="en-US" sz="1400" dirty="0"/>
              </a:p>
            </p:txBody>
          </p:sp>
        </mc:Choice>
        <mc:Fallback xmlns="">
          <p:sp>
            <p:nvSpPr>
              <p:cNvPr id="11" name="文本框 10">
                <a:extLst>
                  <a:ext uri="{FF2B5EF4-FFF2-40B4-BE49-F238E27FC236}">
                    <a16:creationId xmlns:a16="http://schemas.microsoft.com/office/drawing/2014/main" id="{6185E68E-757C-433F-B9B7-1D41A5143C55}"/>
                  </a:ext>
                </a:extLst>
              </p:cNvPr>
              <p:cNvSpPr txBox="1">
                <a:spLocks noRot="1" noChangeAspect="1" noMove="1" noResize="1" noEditPoints="1" noAdjustHandles="1" noChangeArrowheads="1" noChangeShapeType="1" noTextEdit="1"/>
              </p:cNvSpPr>
              <p:nvPr/>
            </p:nvSpPr>
            <p:spPr>
              <a:xfrm>
                <a:off x="1093075" y="5283237"/>
                <a:ext cx="2827283" cy="11989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7DE8A0D-E761-4DDC-8029-E5D5DB2EDF9C}"/>
                  </a:ext>
                </a:extLst>
              </p:cNvPr>
              <p:cNvSpPr txBox="1"/>
              <p:nvPr/>
            </p:nvSpPr>
            <p:spPr>
              <a:xfrm>
                <a:off x="498618" y="1664995"/>
                <a:ext cx="6393232" cy="1077218"/>
              </a:xfrm>
              <a:prstGeom prst="rect">
                <a:avLst/>
              </a:prstGeom>
              <a:noFill/>
            </p:spPr>
            <p:txBody>
              <a:bodyPr wrap="square" rtlCol="0">
                <a:spAutoFit/>
              </a:bodyPr>
              <a:lstStyle/>
              <a:p>
                <a:r>
                  <a:rPr lang="en-US" altLang="zh-CN" sz="1600" b="1" dirty="0">
                    <a:latin typeface="Palatino Linotype" panose="02040502050505030304" pitchFamily="18" charset="0"/>
                    <a:cs typeface="Palanquin Thin" panose="020B0502040204020203" pitchFamily="34" charset="0"/>
                  </a:rPr>
                  <a:t>Bifurcation phenomenon in DCM Voltage Mode Buck Converter</a:t>
                </a:r>
              </a:p>
              <a:p>
                <a:endParaRPr lang="en-US" altLang="zh-CN" sz="1600" dirty="0">
                  <a:latin typeface="Palatino Linotype" panose="02040502050505030304" pitchFamily="18" charset="0"/>
                  <a:cs typeface="Palanquin Thin" panose="020B0502040204020203" pitchFamily="34" charset="0"/>
                </a:endParaRPr>
              </a:p>
              <a:p>
                <a:r>
                  <a:rPr lang="en-US" altLang="zh-CN" sz="1600" dirty="0">
                    <a:latin typeface="Palatino Linotype" panose="02040502050505030304" pitchFamily="18" charset="0"/>
                    <a:cs typeface="Palanquin Thin" panose="020B0502040204020203" pitchFamily="34" charset="0"/>
                  </a:rPr>
                  <a:t>Same as CCM buck converter, we can struct state- variables as follows, in which </a:t>
                </a:r>
                <a14:m>
                  <m:oMath xmlns:m="http://schemas.openxmlformats.org/officeDocument/2006/math">
                    <m:r>
                      <a:rPr lang="en-US" altLang="zh-CN" sz="1600" i="1" kern="100" smtClean="0">
                        <a:effectLst/>
                        <a:latin typeface="Cambria Math" panose="02040503050406030204" pitchFamily="18" charset="0"/>
                        <a:ea typeface="等线" panose="02010600030101010101" pitchFamily="2" charset="-122"/>
                        <a:cs typeface="Times New Roman" panose="02020603050405020304" pitchFamily="18" charset="0"/>
                      </a:rPr>
                      <m:t>𝑥</m:t>
                    </m:r>
                    <m:r>
                      <a:rPr lang="en-US" altLang="zh-CN" sz="1600" i="1" kern="100" smtClean="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𝑉𝑜</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𝑖</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𝑇</m:t>
                        </m:r>
                      </m:sup>
                    </m:sSup>
                  </m:oMath>
                </a14:m>
                <a:endParaRPr lang="en-US" altLang="zh-CN" sz="1600" dirty="0">
                  <a:latin typeface="Palatino Linotype" panose="02040502050505030304" pitchFamily="18" charset="0"/>
                  <a:cs typeface="Palanquin Thin" panose="020B0502040204020203" pitchFamily="34" charset="0"/>
                </a:endParaRPr>
              </a:p>
            </p:txBody>
          </p:sp>
        </mc:Choice>
        <mc:Fallback xmlns="">
          <p:sp>
            <p:nvSpPr>
              <p:cNvPr id="13" name="文本框 12">
                <a:extLst>
                  <a:ext uri="{FF2B5EF4-FFF2-40B4-BE49-F238E27FC236}">
                    <a16:creationId xmlns:a16="http://schemas.microsoft.com/office/drawing/2014/main" id="{87DE8A0D-E761-4DDC-8029-E5D5DB2EDF9C}"/>
                  </a:ext>
                </a:extLst>
              </p:cNvPr>
              <p:cNvSpPr txBox="1">
                <a:spLocks noRot="1" noChangeAspect="1" noMove="1" noResize="1" noEditPoints="1" noAdjustHandles="1" noChangeArrowheads="1" noChangeShapeType="1" noTextEdit="1"/>
              </p:cNvSpPr>
              <p:nvPr/>
            </p:nvSpPr>
            <p:spPr>
              <a:xfrm>
                <a:off x="498618" y="1664995"/>
                <a:ext cx="6393232" cy="1077218"/>
              </a:xfrm>
              <a:prstGeom prst="rect">
                <a:avLst/>
              </a:prstGeom>
              <a:blipFill>
                <a:blip r:embed="rId5"/>
                <a:stretch>
                  <a:fillRect l="-572" t="-1695" b="-6215"/>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0A0220DC-4FD3-4D25-851D-D2A2C570D176}"/>
              </a:ext>
            </a:extLst>
          </p:cNvPr>
          <p:cNvPicPr>
            <a:picLocks noChangeAspect="1"/>
          </p:cNvPicPr>
          <p:nvPr/>
        </p:nvPicPr>
        <p:blipFill>
          <a:blip r:embed="rId6"/>
          <a:stretch>
            <a:fillRect/>
          </a:stretch>
        </p:blipFill>
        <p:spPr>
          <a:xfrm>
            <a:off x="6677223" y="2103760"/>
            <a:ext cx="2300378" cy="1737348"/>
          </a:xfrm>
          <a:prstGeom prst="rect">
            <a:avLst/>
          </a:prstGeom>
        </p:spPr>
      </p:pic>
      <p:sp>
        <p:nvSpPr>
          <p:cNvPr id="15" name="文本框 14">
            <a:extLst>
              <a:ext uri="{FF2B5EF4-FFF2-40B4-BE49-F238E27FC236}">
                <a16:creationId xmlns:a16="http://schemas.microsoft.com/office/drawing/2014/main" id="{D6C0E248-9CF3-4040-B380-3D6DA6A62187}"/>
              </a:ext>
            </a:extLst>
          </p:cNvPr>
          <p:cNvSpPr txBox="1"/>
          <p:nvPr/>
        </p:nvSpPr>
        <p:spPr>
          <a:xfrm>
            <a:off x="498617" y="4176842"/>
            <a:ext cx="7457713" cy="338554"/>
          </a:xfrm>
          <a:prstGeom prst="rect">
            <a:avLst/>
          </a:prstGeom>
          <a:noFill/>
        </p:spPr>
        <p:txBody>
          <a:bodyPr wrap="square" rtlCol="0">
            <a:spAutoFit/>
          </a:bodyPr>
          <a:lstStyle/>
          <a:p>
            <a:r>
              <a:rPr lang="en-US" altLang="zh-CN" sz="1600" dirty="0">
                <a:latin typeface="Palatino Linotype" panose="02040502050505030304" pitchFamily="18" charset="0"/>
                <a:cs typeface="Palanquin Thin" panose="020B0502040204020203" pitchFamily="34" charset="0"/>
              </a:rPr>
              <a:t>Solving these state equation then we can obtain the expression of iterative map  </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9D4455E7-FD3F-411A-A3F2-CB1675BAE73D}"/>
                  </a:ext>
                </a:extLst>
              </p:cNvPr>
              <p:cNvSpPr txBox="1"/>
              <p:nvPr/>
            </p:nvSpPr>
            <p:spPr>
              <a:xfrm>
                <a:off x="4135821" y="5233695"/>
                <a:ext cx="4430109" cy="830997"/>
              </a:xfrm>
              <a:prstGeom prst="rect">
                <a:avLst/>
              </a:prstGeom>
              <a:noFill/>
            </p:spPr>
            <p:txBody>
              <a:bodyPr wrap="square" rtlCol="0">
                <a:spAutoFit/>
              </a:bodyPr>
              <a:lstStyle/>
              <a:p>
                <a:r>
                  <a:rPr lang="en-US" altLang="zh-CN" sz="1600" dirty="0">
                    <a:latin typeface="Palatino Linotype" panose="02040502050505030304" pitchFamily="18" charset="0"/>
                    <a:cs typeface="Palanquin Thin" panose="020B0502040204020203" pitchFamily="34" charset="0"/>
                  </a:rPr>
                  <a:t>It should note that the </a:t>
                </a:r>
                <a14:m>
                  <m:oMath xmlns:m="http://schemas.openxmlformats.org/officeDocument/2006/math">
                    <m:sSub>
                      <m:sSubPr>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𝑖𝑛</m:t>
                        </m:r>
                      </m:sub>
                    </m:sSub>
                  </m:oMath>
                </a14:m>
                <a:r>
                  <a:rPr lang="en-US" altLang="zh-CN" sz="1600" dirty="0">
                    <a:latin typeface="Palatino Linotype" panose="02040502050505030304" pitchFamily="18" charset="0"/>
                    <a:cs typeface="Palanquin Thin" panose="020B0502040204020203" pitchFamily="34" charset="0"/>
                  </a:rPr>
                  <a:t> is a time varying parameter corresponding to the sate-variables</a:t>
                </a:r>
                <a:r>
                  <a:rPr lang="en-US" altLang="zh-CN" sz="1600" kern="100" dirty="0">
                    <a:ea typeface="等线" panose="02010600030101010101" pitchFamily="2" charset="-122"/>
                    <a:cs typeface="Times New Roman" panose="02020603050405020304" pitchFamily="18" charset="0"/>
                  </a:rPr>
                  <a:t> </a:t>
                </a:r>
                <a14:m>
                  <m:oMath xmlns:m="http://schemas.openxmlformats.org/officeDocument/2006/math">
                    <m:r>
                      <a:rPr lang="en-US" altLang="zh-CN" sz="1600" i="1" kern="100">
                        <a:latin typeface="Cambria Math" panose="02040503050406030204" pitchFamily="18" charset="0"/>
                        <a:ea typeface="等线" panose="02010600030101010101" pitchFamily="2" charset="-122"/>
                        <a:cs typeface="Times New Roman" panose="02020603050405020304" pitchFamily="18" charset="0"/>
                      </a:rPr>
                      <m:t>𝑥</m:t>
                    </m:r>
                  </m:oMath>
                </a14:m>
                <a:r>
                  <a:rPr lang="en-US" altLang="zh-CN" sz="1600" dirty="0">
                    <a:latin typeface="Palatino Linotype" panose="02040502050505030304" pitchFamily="18" charset="0"/>
                    <a:cs typeface="Palanquin Thin" panose="020B0502040204020203" pitchFamily="34" charset="0"/>
                  </a:rPr>
                  <a:t>, in VCM buck converter, we have:</a:t>
                </a:r>
              </a:p>
            </p:txBody>
          </p:sp>
        </mc:Choice>
        <mc:Fallback xmlns="">
          <p:sp>
            <p:nvSpPr>
              <p:cNvPr id="16" name="文本框 15">
                <a:extLst>
                  <a:ext uri="{FF2B5EF4-FFF2-40B4-BE49-F238E27FC236}">
                    <a16:creationId xmlns:a16="http://schemas.microsoft.com/office/drawing/2014/main" id="{9D4455E7-FD3F-411A-A3F2-CB1675BAE73D}"/>
                  </a:ext>
                </a:extLst>
              </p:cNvPr>
              <p:cNvSpPr txBox="1">
                <a:spLocks noRot="1" noChangeAspect="1" noMove="1" noResize="1" noEditPoints="1" noAdjustHandles="1" noChangeArrowheads="1" noChangeShapeType="1" noTextEdit="1"/>
              </p:cNvSpPr>
              <p:nvPr/>
            </p:nvSpPr>
            <p:spPr>
              <a:xfrm>
                <a:off x="4135821" y="5233695"/>
                <a:ext cx="4430109" cy="830997"/>
              </a:xfrm>
              <a:prstGeom prst="rect">
                <a:avLst/>
              </a:prstGeom>
              <a:blipFill>
                <a:blip r:embed="rId7"/>
                <a:stretch>
                  <a:fillRect l="-688" t="-2206"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49EB878-9A53-4E9B-A81B-B7D6C914145F}"/>
                  </a:ext>
                </a:extLst>
              </p:cNvPr>
              <p:cNvSpPr txBox="1"/>
              <p:nvPr/>
            </p:nvSpPr>
            <p:spPr>
              <a:xfrm>
                <a:off x="4903076" y="6064692"/>
                <a:ext cx="2617076" cy="3404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𝑑</m:t>
                          </m:r>
                        </m:e>
                        <m:sub>
                          <m:r>
                            <a:rPr lang="zh-CN" altLang="en-US" sz="1400" i="0">
                              <a:latin typeface="Cambria Math" panose="02040503050406030204" pitchFamily="18" charset="0"/>
                            </a:rPr>
                            <m:t>1</m:t>
                          </m:r>
                          <m:r>
                            <a:rPr lang="zh-CN" altLang="en-US" sz="1400" i="1">
                              <a:latin typeface="Cambria Math" panose="02040503050406030204" pitchFamily="18" charset="0"/>
                            </a:rPr>
                            <m:t>𝑛</m:t>
                          </m:r>
                        </m:sub>
                      </m:sSub>
                      <m:r>
                        <a:rPr lang="zh-CN" altLang="en-US" sz="1400" i="0">
                          <a:latin typeface="Cambria Math" panose="02040503050406030204" pitchFamily="18" charset="0"/>
                        </a:rPr>
                        <m:t>=</m:t>
                      </m:r>
                      <m:r>
                        <a:rPr lang="zh-CN" altLang="en-US" sz="1400" i="1">
                          <a:latin typeface="Cambria Math" panose="02040503050406030204" pitchFamily="18" charset="0"/>
                        </a:rPr>
                        <m:t>𝐷</m:t>
                      </m:r>
                      <m:r>
                        <a:rPr lang="zh-CN" altLang="en-US" sz="1400" i="0">
                          <a:latin typeface="Cambria Math" panose="02040503050406030204" pitchFamily="18" charset="0"/>
                        </a:rPr>
                        <m:t>−</m:t>
                      </m:r>
                      <m:r>
                        <a:rPr lang="zh-CN" altLang="en-US" sz="1400" i="1">
                          <a:latin typeface="Cambria Math" panose="02040503050406030204" pitchFamily="18" charset="0"/>
                        </a:rPr>
                        <m:t>𝐾</m:t>
                      </m:r>
                      <m:d>
                        <m:dPr>
                          <m:ctrlPr>
                            <a:rPr lang="zh-CN" altLang="en-US" sz="1400" i="1">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𝑟𝑒𝑓</m:t>
                              </m:r>
                            </m:sub>
                          </m:sSub>
                        </m:e>
                      </m:d>
                    </m:oMath>
                  </m:oMathPara>
                </a14:m>
                <a:endParaRPr lang="zh-CN" altLang="en-US" dirty="0"/>
              </a:p>
            </p:txBody>
          </p:sp>
        </mc:Choice>
        <mc:Fallback xmlns="">
          <p:sp>
            <p:nvSpPr>
              <p:cNvPr id="18" name="文本框 17">
                <a:extLst>
                  <a:ext uri="{FF2B5EF4-FFF2-40B4-BE49-F238E27FC236}">
                    <a16:creationId xmlns:a16="http://schemas.microsoft.com/office/drawing/2014/main" id="{A49EB878-9A53-4E9B-A81B-B7D6C914145F}"/>
                  </a:ext>
                </a:extLst>
              </p:cNvPr>
              <p:cNvSpPr txBox="1">
                <a:spLocks noRot="1" noChangeAspect="1" noMove="1" noResize="1" noEditPoints="1" noAdjustHandles="1" noChangeArrowheads="1" noChangeShapeType="1" noTextEdit="1"/>
              </p:cNvSpPr>
              <p:nvPr/>
            </p:nvSpPr>
            <p:spPr>
              <a:xfrm>
                <a:off x="4903076" y="6064692"/>
                <a:ext cx="2617076" cy="340414"/>
              </a:xfrm>
              <a:prstGeom prst="rect">
                <a:avLst/>
              </a:prstGeom>
              <a:blipFill>
                <a:blip r:embed="rId8"/>
                <a:stretch>
                  <a:fillRect b="-17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4915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57723DD-47B6-4318-BBCB-854ABFD9ABC6}"/>
                  </a:ext>
                </a:extLst>
              </p:cNvPr>
              <p:cNvSpPr txBox="1"/>
              <p:nvPr/>
            </p:nvSpPr>
            <p:spPr>
              <a:xfrm>
                <a:off x="2165131" y="5282424"/>
                <a:ext cx="4572000" cy="56406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zh-CN" altLang="zh-CN" sz="1400" i="1" kern="100" smtClean="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b="0" i="1" kern="100" smtClean="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b="0" i="1" kern="100" smtClean="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𝑔</m:t>
                      </m:r>
                      <m:d>
                        <m:d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𝛼</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𝛽</m:t>
                      </m:r>
                      <m:f>
                        <m:f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up>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2</m:t>
                              </m:r>
                            </m:sup>
                          </m:sSubSup>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 )</m:t>
                          </m:r>
                        </m:num>
                        <m:den>
                          <m:sSub>
                            <m:sSubPr>
                              <m:ctrlPr>
                                <a:rPr lang="zh-CN" altLang="zh-CN" sz="14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 </m:t>
                          </m:r>
                        </m:den>
                      </m:f>
                    </m:oMath>
                  </m:oMathPara>
                </a14:m>
                <a:endParaRPr lang="zh-CN"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C57723DD-47B6-4318-BBCB-854ABFD9ABC6}"/>
                  </a:ext>
                </a:extLst>
              </p:cNvPr>
              <p:cNvSpPr txBox="1">
                <a:spLocks noRot="1" noChangeAspect="1" noMove="1" noResize="1" noEditPoints="1" noAdjustHandles="1" noChangeArrowheads="1" noChangeShapeType="1" noTextEdit="1"/>
              </p:cNvSpPr>
              <p:nvPr/>
            </p:nvSpPr>
            <p:spPr>
              <a:xfrm>
                <a:off x="2165131" y="5282424"/>
                <a:ext cx="4572000" cy="56406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1BAFF4A-9D2F-4654-9386-B0B911650F60}"/>
                  </a:ext>
                </a:extLst>
              </p:cNvPr>
              <p:cNvSpPr txBox="1"/>
              <p:nvPr/>
            </p:nvSpPr>
            <p:spPr>
              <a:xfrm>
                <a:off x="3139114" y="5856970"/>
                <a:ext cx="2724168" cy="461793"/>
              </a:xfrm>
              <a:prstGeom prst="rect">
                <a:avLst/>
              </a:prstGeom>
              <a:noFill/>
            </p:spPr>
            <p:txBody>
              <a:bodyPr wrap="square">
                <a:spAutoFit/>
              </a:bodyPr>
              <a:lstStyle/>
              <a:p>
                <a:pPr algn="just"/>
                <a14:m>
                  <m:oMath xmlns:m="http://schemas.openxmlformats.org/officeDocument/2006/math">
                    <m:r>
                      <a:rPr lang="en-US" altLang="zh-CN" sz="1400" i="1" kern="100" smtClean="0">
                        <a:effectLst/>
                        <a:latin typeface="Cambria Math" panose="02040503050406030204" pitchFamily="18" charset="0"/>
                        <a:ea typeface="等线" panose="02010600030101010101" pitchFamily="2" charset="-122"/>
                        <a:cs typeface="Times New Roman" panose="02020603050405020304" pitchFamily="18" charset="0"/>
                      </a:rPr>
                      <m:t>𝛼</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=1−</m:t>
                    </m:r>
                    <m:f>
                      <m:f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num>
                      <m:den>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𝑅𝐶</m:t>
                        </m:r>
                      </m:den>
                    </m:f>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e>
                          <m: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sup>
                        </m:sSup>
                      </m:num>
                      <m:den>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𝑅𝐶</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sup>
                        </m:sSup>
                      </m:den>
                    </m:f>
                  </m:oMath>
                </a14:m>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kern="100" dirty="0">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𝛽</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m:t>
                    </m:r>
                    <m:f>
                      <m:f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𝑅</m:t>
                        </m:r>
                        <m:sSup>
                          <m:sSup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zh-CN" altLang="zh-CN" sz="1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𝑇</m:t>
                                </m:r>
                              </m:e>
                              <m:sub>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𝑠</m:t>
                                </m:r>
                              </m:sub>
                            </m:sSub>
                          </m:e>
                          <m:sup>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sup>
                        </m:sSup>
                      </m:num>
                      <m:den>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400" i="1" kern="100">
                            <a:effectLst/>
                            <a:latin typeface="Cambria Math" panose="02040503050406030204" pitchFamily="18" charset="0"/>
                            <a:ea typeface="等线" panose="02010600030101010101" pitchFamily="2" charset="-122"/>
                            <a:cs typeface="Times New Roman" panose="02020603050405020304" pitchFamily="18" charset="0"/>
                          </a:rPr>
                          <m:t>𝐿𝐶𝑅</m:t>
                        </m:r>
                      </m:den>
                    </m:f>
                  </m:oMath>
                </a14:m>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31BAFF4A-9D2F-4654-9386-B0B911650F60}"/>
                  </a:ext>
                </a:extLst>
              </p:cNvPr>
              <p:cNvSpPr txBox="1">
                <a:spLocks noRot="1" noChangeAspect="1" noMove="1" noResize="1" noEditPoints="1" noAdjustHandles="1" noChangeArrowheads="1" noChangeShapeType="1" noTextEdit="1"/>
              </p:cNvSpPr>
              <p:nvPr/>
            </p:nvSpPr>
            <p:spPr>
              <a:xfrm>
                <a:off x="3139114" y="5856970"/>
                <a:ext cx="2724168" cy="461793"/>
              </a:xfrm>
              <a:prstGeom prst="rect">
                <a:avLst/>
              </a:prstGeom>
              <a:blipFill>
                <a:blip r:embed="rId3"/>
                <a:stretch>
                  <a:fillRect b="-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DFB6571-EA5B-4EF0-9822-5B82AC3AA836}"/>
                  </a:ext>
                </a:extLst>
              </p:cNvPr>
              <p:cNvSpPr txBox="1"/>
              <p:nvPr/>
            </p:nvSpPr>
            <p:spPr>
              <a:xfrm>
                <a:off x="268156" y="2001691"/>
                <a:ext cx="8466083" cy="2713050"/>
              </a:xfrm>
              <a:prstGeom prst="rect">
                <a:avLst/>
              </a:prstGeom>
              <a:noFill/>
            </p:spPr>
            <p:txBody>
              <a:bodyPr wrap="square" rtlCol="0">
                <a:spAutoFit/>
              </a:bodyPr>
              <a:lstStyle/>
              <a:p>
                <a:r>
                  <a:rPr lang="en-US" altLang="zh-CN" sz="1600" dirty="0">
                    <a:latin typeface="Palatino Linotype" panose="02040502050505030304" pitchFamily="18" charset="0"/>
                    <a:cs typeface="Palanquin Thin" panose="020B0502040204020203" pitchFamily="34" charset="0"/>
                  </a:rPr>
                  <a:t>In fact, solving the original iterative map </a:t>
                </a:r>
                <a14:m>
                  <m:oMath xmlns:m="http://schemas.openxmlformats.org/officeDocument/2006/math">
                    <m:sSub>
                      <m:sSubPr>
                        <m:ctrlPr>
                          <a:rPr lang="zh-CN" altLang="zh-CN" sz="1600" i="1" kern="100" smtClean="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𝑓</m:t>
                    </m:r>
                    <m:d>
                      <m:dPr>
                        <m:ctrlPr>
                          <a:rPr lang="zh-CN" altLang="zh-CN" sz="16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6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𝑥</m:t>
                            </m:r>
                          </m:e>
                          <m:sub>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6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 </m:t>
                    </m:r>
                  </m:oMath>
                </a14:m>
                <a:r>
                  <a:rPr lang="en-US" altLang="zh-CN" sz="1600" dirty="0">
                    <a:latin typeface="Palatino Linotype" panose="02040502050505030304" pitchFamily="18" charset="0"/>
                    <a:cs typeface="Palanquin Thin" panose="020B0502040204020203" pitchFamily="34" charset="0"/>
                  </a:rPr>
                  <a:t>is very hard. In practical analysis, we consider using several techniques to simplify the expression:</a:t>
                </a:r>
              </a:p>
              <a:p>
                <a:endParaRPr lang="en-US" altLang="zh-CN" sz="1600" dirty="0">
                  <a:latin typeface="Palatino Linotype" panose="02040502050505030304" pitchFamily="18" charset="0"/>
                  <a:cs typeface="Palanquin Thin" panose="020B0502040204020203" pitchFamily="34" charset="0"/>
                </a:endParaRPr>
              </a:p>
              <a:p>
                <a:pPr marL="342900" indent="-342900">
                  <a:buAutoNum type="arabicPeriod"/>
                </a:pPr>
                <a:r>
                  <a:rPr lang="en-US" altLang="zh-CN" sz="1600" dirty="0">
                    <a:latin typeface="Palatino Linotype" panose="02040502050505030304" pitchFamily="18" charset="0"/>
                    <a:cs typeface="Palanquin Thin" panose="020B0502040204020203" pitchFamily="34" charset="0"/>
                  </a:rPr>
                  <a:t>In DCM buck converter, the switching period is much longer than the capacitance-load-resistance time constant, thus, for every state-variables: </a:t>
                </a:r>
                <a14:m>
                  <m:oMath xmlns:m="http://schemas.openxmlformats.org/officeDocument/2006/math">
                    <m:sSub>
                      <m:sSubPr>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𝑖</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𝑖</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=0</m:t>
                    </m:r>
                  </m:oMath>
                </a14:m>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marL="342900" indent="-342900">
                  <a:buAutoNum type="arabicPeriod"/>
                </a:pPr>
                <a:endPar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buFontTx/>
                  <a:buAutoNum type="arabicPeriod"/>
                </a:pPr>
                <a:r>
                  <a:rPr lang="en-US" altLang="zh-CN" sz="1600" dirty="0">
                    <a:latin typeface="Palatino Linotype" panose="02040502050505030304" pitchFamily="18" charset="0"/>
                    <a:cs typeface="Palanquin Thin" panose="020B0502040204020203" pitchFamily="34" charset="0"/>
                  </a:rPr>
                  <a:t>Rather than solving the transition matrix </a:t>
                </a:r>
                <a14:m>
                  <m:oMath xmlns:m="http://schemas.openxmlformats.org/officeDocument/2006/math">
                    <m:sSub>
                      <m:sSubPr>
                        <m:ctrlPr>
                          <a:rPr lang="zh-CN" altLang="zh-CN" sz="1600" i="1">
                            <a:latin typeface="Cambria Math" panose="02040503050406030204" pitchFamily="18" charset="0"/>
                            <a:cs typeface="Palanquin Thin" panose="020B0502040204020203" pitchFamily="34" charset="0"/>
                          </a:rPr>
                        </m:ctrlPr>
                      </m:sSubPr>
                      <m:e>
                        <m:r>
                          <a:rPr lang="en-US" altLang="zh-CN" sz="1600">
                            <a:latin typeface="Cambria Math" panose="02040503050406030204" pitchFamily="18" charset="0"/>
                            <a:cs typeface="Palanquin Thin" panose="020B0502040204020203" pitchFamily="34" charset="0"/>
                          </a:rPr>
                          <m:t>𝑁</m:t>
                        </m:r>
                      </m:e>
                      <m:sub>
                        <m:r>
                          <a:rPr lang="en-US" altLang="zh-CN" sz="1600">
                            <a:latin typeface="Cambria Math" panose="02040503050406030204" pitchFamily="18" charset="0"/>
                            <a:cs typeface="Palanquin Thin" panose="020B0502040204020203" pitchFamily="34" charset="0"/>
                          </a:rPr>
                          <m:t>𝑖</m:t>
                        </m:r>
                        <m:r>
                          <a:rPr lang="en-US" altLang="zh-CN" sz="1600">
                            <a:latin typeface="Cambria Math" panose="02040503050406030204" pitchFamily="18" charset="0"/>
                            <a:cs typeface="Palanquin Thin" panose="020B0502040204020203" pitchFamily="34" charset="0"/>
                          </a:rPr>
                          <m:t> </m:t>
                        </m:r>
                      </m:sub>
                    </m:sSub>
                    <m:r>
                      <a:rPr lang="en-US" altLang="zh-CN" sz="1600">
                        <a:latin typeface="Cambria Math" panose="02040503050406030204" pitchFamily="18" charset="0"/>
                        <a:cs typeface="Palanquin Thin" panose="020B0502040204020203" pitchFamily="34" charset="0"/>
                      </a:rPr>
                      <m:t>(</m:t>
                    </m:r>
                    <m:sSub>
                      <m:sSubPr>
                        <m:ctrlPr>
                          <a:rPr lang="zh-CN" altLang="zh-CN" sz="1600" i="1">
                            <a:latin typeface="Cambria Math" panose="02040503050406030204" pitchFamily="18" charset="0"/>
                            <a:cs typeface="Palanquin Thin" panose="020B0502040204020203" pitchFamily="34" charset="0"/>
                          </a:rPr>
                        </m:ctrlPr>
                      </m:sSubPr>
                      <m:e>
                        <m:r>
                          <a:rPr lang="en-US" altLang="zh-CN" sz="1600">
                            <a:latin typeface="Cambria Math" panose="02040503050406030204" pitchFamily="18" charset="0"/>
                            <a:cs typeface="Palanquin Thin" panose="020B0502040204020203" pitchFamily="34" charset="0"/>
                          </a:rPr>
                          <m:t>𝑑</m:t>
                        </m:r>
                      </m:e>
                      <m:sub>
                        <m:r>
                          <a:rPr lang="en-US" altLang="zh-CN" sz="1600">
                            <a:latin typeface="Cambria Math" panose="02040503050406030204" pitchFamily="18" charset="0"/>
                            <a:cs typeface="Palanquin Thin" panose="020B0502040204020203" pitchFamily="34" charset="0"/>
                          </a:rPr>
                          <m:t>𝑖𝑛</m:t>
                        </m:r>
                      </m:sub>
                    </m:sSub>
                    <m:r>
                      <a:rPr lang="en-US" altLang="zh-CN" sz="1600" b="0" i="0" smtClean="0">
                        <a:latin typeface="Cambria Math" panose="02040503050406030204" pitchFamily="18" charset="0"/>
                        <a:cs typeface="Palanquin Thin" panose="020B0502040204020203" pitchFamily="34" charset="0"/>
                      </a:rPr>
                      <m:t>)</m:t>
                    </m:r>
                  </m:oMath>
                </a14:m>
                <a:r>
                  <a:rPr lang="en-US" altLang="zh-CN" sz="1600" dirty="0">
                    <a:latin typeface="Palatino Linotype" panose="02040502050505030304" pitchFamily="18" charset="0"/>
                    <a:cs typeface="Palanquin Thin" panose="020B0502040204020203" pitchFamily="34" charset="0"/>
                  </a:rPr>
                  <a:t>, </a:t>
                </a:r>
                <a14:m>
                  <m:oMath xmlns:m="http://schemas.openxmlformats.org/officeDocument/2006/math">
                    <m:sSub>
                      <m:sSubPr>
                        <m:ctrlPr>
                          <a:rPr lang="zh-CN" altLang="zh-CN" sz="1600" i="1">
                            <a:latin typeface="Cambria Math" panose="02040503050406030204" pitchFamily="18" charset="0"/>
                            <a:cs typeface="Palanquin Thin" panose="020B0502040204020203" pitchFamily="34" charset="0"/>
                          </a:rPr>
                        </m:ctrlPr>
                      </m:sSubPr>
                      <m:e>
                        <m:r>
                          <a:rPr lang="en-US" altLang="zh-CN" sz="1600">
                            <a:latin typeface="Cambria Math" panose="02040503050406030204" pitchFamily="18" charset="0"/>
                            <a:cs typeface="Palanquin Thin" panose="020B0502040204020203" pitchFamily="34" charset="0"/>
                          </a:rPr>
                          <m:t>𝑀</m:t>
                        </m:r>
                      </m:e>
                      <m:sub>
                        <m:r>
                          <a:rPr lang="en-US" altLang="zh-CN" sz="1600">
                            <a:latin typeface="Cambria Math" panose="02040503050406030204" pitchFamily="18" charset="0"/>
                            <a:cs typeface="Palanquin Thin" panose="020B0502040204020203" pitchFamily="34" charset="0"/>
                          </a:rPr>
                          <m:t>𝑖</m:t>
                        </m:r>
                        <m:r>
                          <a:rPr lang="en-US" altLang="zh-CN" sz="1600">
                            <a:latin typeface="Cambria Math" panose="02040503050406030204" pitchFamily="18" charset="0"/>
                            <a:cs typeface="Palanquin Thin" panose="020B0502040204020203" pitchFamily="34" charset="0"/>
                          </a:rPr>
                          <m:t> </m:t>
                        </m:r>
                      </m:sub>
                    </m:sSub>
                    <m:r>
                      <a:rPr lang="en-US" altLang="zh-CN" sz="1600">
                        <a:latin typeface="Cambria Math" panose="02040503050406030204" pitchFamily="18" charset="0"/>
                        <a:cs typeface="Palanquin Thin" panose="020B0502040204020203" pitchFamily="34" charset="0"/>
                      </a:rPr>
                      <m:t>(</m:t>
                    </m:r>
                    <m:sSub>
                      <m:sSubPr>
                        <m:ctrlPr>
                          <a:rPr lang="zh-CN" altLang="zh-CN" sz="1600" i="1">
                            <a:latin typeface="Cambria Math" panose="02040503050406030204" pitchFamily="18" charset="0"/>
                            <a:cs typeface="Palanquin Thin" panose="020B0502040204020203" pitchFamily="34" charset="0"/>
                          </a:rPr>
                        </m:ctrlPr>
                      </m:sSubPr>
                      <m:e>
                        <m:r>
                          <a:rPr lang="en-US" altLang="zh-CN" sz="1600">
                            <a:latin typeface="Cambria Math" panose="02040503050406030204" pitchFamily="18" charset="0"/>
                            <a:cs typeface="Palanquin Thin" panose="020B0502040204020203" pitchFamily="34" charset="0"/>
                          </a:rPr>
                          <m:t>𝑑</m:t>
                        </m:r>
                      </m:e>
                      <m:sub>
                        <m:r>
                          <a:rPr lang="en-US" altLang="zh-CN" sz="1600">
                            <a:latin typeface="Cambria Math" panose="02040503050406030204" pitchFamily="18" charset="0"/>
                            <a:cs typeface="Palanquin Thin" panose="020B0502040204020203" pitchFamily="34" charset="0"/>
                          </a:rPr>
                          <m:t>𝑖𝑛</m:t>
                        </m:r>
                      </m:sub>
                    </m:sSub>
                    <m:r>
                      <a:rPr lang="en-US" altLang="zh-CN" sz="1600" b="0" i="0" smtClean="0">
                        <a:latin typeface="Cambria Math" panose="02040503050406030204" pitchFamily="18" charset="0"/>
                        <a:cs typeface="Palanquin Thin" panose="020B0502040204020203" pitchFamily="34" charset="0"/>
                      </a:rPr>
                      <m:t>)</m:t>
                    </m:r>
                  </m:oMath>
                </a14:m>
                <a:r>
                  <a:rPr lang="en-US" altLang="zh-CN" sz="1600" dirty="0">
                    <a:latin typeface="Palatino Linotype" panose="02040502050505030304" pitchFamily="18" charset="0"/>
                    <a:cs typeface="Palanquin Thin" panose="020B0502040204020203" pitchFamily="34" charset="0"/>
                  </a:rPr>
                  <a:t>, a finite series approximation can be adopted to decrease the calculation complexity, in fact the first two terms is accurate enough for the evaluation of stability.</a:t>
                </a:r>
              </a:p>
              <a:p>
                <a:pPr/>
                <a14:m>
                  <m:oMathPara xmlns:m="http://schemas.openxmlformats.org/officeDocument/2006/math">
                    <m:oMathParaPr>
                      <m:jc m:val="centerGroup"/>
                    </m:oMathParaPr>
                    <m:oMath xmlns:m="http://schemas.openxmlformats.org/officeDocument/2006/math">
                      <m:sSup>
                        <m:sSupPr>
                          <m:ctrlPr>
                            <a:rPr lang="zh-CN" altLang="zh-CN" sz="1400" i="1" smtClean="0">
                              <a:latin typeface="Cambria Math" panose="02040503050406030204" pitchFamily="18" charset="0"/>
                            </a:rPr>
                          </m:ctrlPr>
                        </m:sSupPr>
                        <m:e>
                          <m:r>
                            <a:rPr lang="en-US" altLang="zh-CN" sz="1400" i="1">
                              <a:latin typeface="Cambria Math" panose="02040503050406030204" pitchFamily="18" charset="0"/>
                            </a:rPr>
                            <m:t>𝑒</m:t>
                          </m:r>
                        </m:e>
                        <m:sup>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𝐴</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𝑡</m:t>
                          </m:r>
                        </m:sup>
                      </m:sSup>
                      <m:r>
                        <a:rPr lang="en-US" altLang="zh-CN" sz="1400" i="1">
                          <a:latin typeface="Cambria Math" panose="02040503050406030204" pitchFamily="18" charset="0"/>
                        </a:rPr>
                        <m:t>=</m:t>
                      </m:r>
                      <m:r>
                        <a:rPr lang="en-US" altLang="zh-CN" sz="1400" i="1">
                          <a:latin typeface="Cambria Math" panose="02040503050406030204" pitchFamily="18" charset="0"/>
                        </a:rPr>
                        <m:t>𝐼</m:t>
                      </m:r>
                      <m:r>
                        <a:rPr lang="en-US" altLang="zh-CN" sz="1400" i="1">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𝐴</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𝑡</m:t>
                      </m:r>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sSub>
                            <m:sSubPr>
                              <m:ctrlPr>
                                <a:rPr lang="zh-CN" altLang="zh-CN" sz="1400" i="1">
                                  <a:latin typeface="Cambria Math" panose="02040503050406030204" pitchFamily="18" charset="0"/>
                                </a:rPr>
                              </m:ctrlPr>
                            </m:sSubPr>
                            <m:e>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2</m:t>
                                  </m:r>
                                </m:den>
                              </m:f>
                              <m:r>
                                <a:rPr lang="en-US" altLang="zh-CN" sz="1400" i="1">
                                  <a:latin typeface="Cambria Math" panose="02040503050406030204" pitchFamily="18" charset="0"/>
                                </a:rPr>
                                <m:t>(</m:t>
                              </m:r>
                              <m:r>
                                <a:rPr lang="en-US" altLang="zh-CN" sz="1400" i="1">
                                  <a:latin typeface="Cambria Math" panose="02040503050406030204" pitchFamily="18" charset="0"/>
                                </a:rPr>
                                <m:t>𝐴</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𝑡</m:t>
                          </m:r>
                          <m:r>
                            <a:rPr lang="en-US" altLang="zh-CN" sz="1400" i="1">
                              <a:latin typeface="Cambria Math" panose="02040503050406030204" pitchFamily="18" charset="0"/>
                            </a:rPr>
                            <m:t>)</m:t>
                          </m:r>
                        </m:e>
                        <m:sup>
                          <m:r>
                            <a:rPr lang="en-US" altLang="zh-CN" sz="1400" i="1">
                              <a:latin typeface="Cambria Math" panose="02040503050406030204" pitchFamily="18" charset="0"/>
                            </a:rPr>
                            <m:t>2</m:t>
                          </m:r>
                        </m:sup>
                      </m:sSup>
                      <m:r>
                        <a:rPr lang="en-US" altLang="zh-CN" sz="1400" i="1">
                          <a:latin typeface="Cambria Math" panose="02040503050406030204" pitchFamily="18" charset="0"/>
                        </a:rPr>
                        <m:t>+</m:t>
                      </m:r>
                      <m:sSup>
                        <m:sSupPr>
                          <m:ctrlPr>
                            <a:rPr lang="zh-CN" altLang="zh-CN" sz="1400" i="1">
                              <a:latin typeface="Cambria Math" panose="02040503050406030204" pitchFamily="18" charset="0"/>
                            </a:rPr>
                          </m:ctrlPr>
                        </m:sSupPr>
                        <m:e>
                          <m:sSub>
                            <m:sSubPr>
                              <m:ctrlPr>
                                <a:rPr lang="zh-CN" altLang="zh-CN" sz="1400" i="1">
                                  <a:latin typeface="Cambria Math" panose="02040503050406030204" pitchFamily="18" charset="0"/>
                                </a:rPr>
                              </m:ctrlPr>
                            </m:sSubPr>
                            <m:e>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r>
                                    <a:rPr lang="en-US" altLang="zh-CN" sz="1400" i="1">
                                      <a:latin typeface="Cambria Math" panose="02040503050406030204" pitchFamily="18" charset="0"/>
                                    </a:rPr>
                                    <m:t>3</m:t>
                                  </m:r>
                                </m:den>
                              </m:f>
                              <m:r>
                                <a:rPr lang="en-US" altLang="zh-CN" sz="1400" i="1">
                                  <a:latin typeface="Cambria Math" panose="02040503050406030204" pitchFamily="18" charset="0"/>
                                </a:rPr>
                                <m:t>(</m:t>
                              </m:r>
                              <m:r>
                                <a:rPr lang="en-US" altLang="zh-CN" sz="1400" i="1">
                                  <a:latin typeface="Cambria Math" panose="02040503050406030204" pitchFamily="18" charset="0"/>
                                </a:rPr>
                                <m:t>𝐴</m:t>
                              </m:r>
                            </m:e>
                            <m:sub>
                              <m:r>
                                <a:rPr lang="en-US" altLang="zh-CN" sz="1400" i="1">
                                  <a:latin typeface="Cambria Math" panose="02040503050406030204" pitchFamily="18" charset="0"/>
                                </a:rPr>
                                <m:t>𝑖</m:t>
                              </m:r>
                            </m:sub>
                          </m:sSub>
                          <m:r>
                            <a:rPr lang="en-US" altLang="zh-CN" sz="1400" i="1">
                              <a:latin typeface="Cambria Math" panose="02040503050406030204" pitchFamily="18" charset="0"/>
                            </a:rPr>
                            <m:t>𝑡</m:t>
                          </m:r>
                          <m:r>
                            <a:rPr lang="en-US" altLang="zh-CN" sz="1400" i="1">
                              <a:latin typeface="Cambria Math" panose="02040503050406030204" pitchFamily="18" charset="0"/>
                            </a:rPr>
                            <m:t>)</m:t>
                          </m:r>
                        </m:e>
                        <m:sup>
                          <m:r>
                            <a:rPr lang="en-US" altLang="zh-CN" sz="1400" i="1">
                              <a:latin typeface="Cambria Math" panose="02040503050406030204" pitchFamily="18" charset="0"/>
                            </a:rPr>
                            <m:t>3</m:t>
                          </m:r>
                        </m:sup>
                      </m:sSup>
                      <m:r>
                        <a:rPr lang="en-US" altLang="zh-CN" sz="1400" i="1">
                          <a:latin typeface="Cambria Math" panose="02040503050406030204" pitchFamily="18" charset="0"/>
                        </a:rPr>
                        <m:t>+...</m:t>
                      </m:r>
                    </m:oMath>
                  </m:oMathPara>
                </a14:m>
                <a:endParaRPr lang="zh-CN" altLang="zh-CN" sz="1400" dirty="0"/>
              </a:p>
            </p:txBody>
          </p:sp>
        </mc:Choice>
        <mc:Fallback xmlns="">
          <p:sp>
            <p:nvSpPr>
              <p:cNvPr id="27" name="文本框 26">
                <a:extLst>
                  <a:ext uri="{FF2B5EF4-FFF2-40B4-BE49-F238E27FC236}">
                    <a16:creationId xmlns:a16="http://schemas.microsoft.com/office/drawing/2014/main" id="{7DFB6571-EA5B-4EF0-9822-5B82AC3AA836}"/>
                  </a:ext>
                </a:extLst>
              </p:cNvPr>
              <p:cNvSpPr txBox="1">
                <a:spLocks noRot="1" noChangeAspect="1" noMove="1" noResize="1" noEditPoints="1" noAdjustHandles="1" noChangeArrowheads="1" noChangeShapeType="1" noTextEdit="1"/>
              </p:cNvSpPr>
              <p:nvPr/>
            </p:nvSpPr>
            <p:spPr>
              <a:xfrm>
                <a:off x="268156" y="2001691"/>
                <a:ext cx="8466083" cy="2713050"/>
              </a:xfrm>
              <a:prstGeom prst="rect">
                <a:avLst/>
              </a:prstGeom>
              <a:blipFill>
                <a:blip r:embed="rId4"/>
                <a:stretch>
                  <a:fillRect l="-576" t="-674" r="-1584"/>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445A2FF3-568F-4CF3-B3A9-84C861020FB8}"/>
              </a:ext>
            </a:extLst>
          </p:cNvPr>
          <p:cNvSpPr txBox="1"/>
          <p:nvPr/>
        </p:nvSpPr>
        <p:spPr>
          <a:xfrm>
            <a:off x="410794" y="4823181"/>
            <a:ext cx="5113284" cy="338554"/>
          </a:xfrm>
          <a:prstGeom prst="rect">
            <a:avLst/>
          </a:prstGeom>
          <a:noFill/>
        </p:spPr>
        <p:txBody>
          <a:bodyPr wrap="square">
            <a:spAutoFit/>
          </a:bodyPr>
          <a:lstStyle/>
          <a:p>
            <a:r>
              <a:rPr lang="en-US" altLang="zh-CN" sz="1600" dirty="0">
                <a:latin typeface="Palatino Linotype" panose="02040502050505030304" pitchFamily="18" charset="0"/>
                <a:cs typeface="Palanquin Thin" panose="020B0502040204020203" pitchFamily="34" charset="0"/>
              </a:rPr>
              <a:t>After simplification, we can rewrite the iterative map:</a:t>
            </a:r>
            <a:endParaRPr lang="zh-CN" altLang="zh-CN" sz="1600" dirty="0">
              <a:latin typeface="Palatino Linotype" panose="02040502050505030304" pitchFamily="18" charset="0"/>
              <a:cs typeface="Palanquin Thin" panose="020B0502040204020203" pitchFamily="34" charset="0"/>
            </a:endParaRPr>
          </a:p>
        </p:txBody>
      </p:sp>
      <p:sp>
        <p:nvSpPr>
          <p:cNvPr id="12" name="Title 1">
            <a:extLst>
              <a:ext uri="{FF2B5EF4-FFF2-40B4-BE49-F238E27FC236}">
                <a16:creationId xmlns:a16="http://schemas.microsoft.com/office/drawing/2014/main" id="{349E531A-7224-4572-B3AB-E7769E07BB4C}"/>
              </a:ext>
            </a:extLst>
          </p:cNvPr>
          <p:cNvSpPr txBox="1">
            <a:spLocks/>
          </p:cNvSpPr>
          <p:nvPr/>
        </p:nvSpPr>
        <p:spPr>
          <a:xfrm>
            <a:off x="410794" y="0"/>
            <a:ext cx="6393232" cy="944387"/>
          </a:xfrm>
          <a:prstGeom prst="rect">
            <a:avLst/>
          </a:prstGeom>
        </p:spPr>
        <p:txBody>
          <a:bodyPr vert="horz" lIns="0" tIns="45720" rIns="91440" bIns="0" rtlCol="0" anchor="ctr">
            <a:normAutofit/>
          </a:bodyPr>
          <a:lstStyle>
            <a:lvl1pPr algn="l" defTabSz="457200" rtl="0" eaLnBrk="1" latinLnBrk="0" hangingPunct="1">
              <a:lnSpc>
                <a:spcPts val="2400"/>
              </a:lnSpc>
              <a:spcBef>
                <a:spcPct val="0"/>
              </a:spcBef>
              <a:buNone/>
              <a:defRPr sz="2400" b="1" kern="1200">
                <a:solidFill>
                  <a:schemeClr val="accent1"/>
                </a:solidFill>
                <a:latin typeface="+mj-lt"/>
                <a:ea typeface="+mj-ea"/>
                <a:cs typeface="+mj-cs"/>
              </a:defRPr>
            </a:lvl1pPr>
          </a:lstStyle>
          <a:p>
            <a:r>
              <a:rPr lang="en-US" altLang="zh-CN" dirty="0">
                <a:latin typeface="Palatino Linotype" panose="02040502050505030304" pitchFamily="18" charset="0"/>
                <a:cs typeface="Palanquin Thin" panose="020B0502040204020203" pitchFamily="34" charset="0"/>
              </a:rPr>
              <a:t>Discrete iteration mapping for DCM Buck</a:t>
            </a:r>
            <a:endParaRPr lang="en-US" dirty="0"/>
          </a:p>
        </p:txBody>
      </p:sp>
      <p:sp>
        <p:nvSpPr>
          <p:cNvPr id="15" name="文本框 14">
            <a:extLst>
              <a:ext uri="{FF2B5EF4-FFF2-40B4-BE49-F238E27FC236}">
                <a16:creationId xmlns:a16="http://schemas.microsoft.com/office/drawing/2014/main" id="{D11746D8-2364-400F-8DFA-22311C6BC108}"/>
              </a:ext>
            </a:extLst>
          </p:cNvPr>
          <p:cNvSpPr txBox="1"/>
          <p:nvPr/>
        </p:nvSpPr>
        <p:spPr>
          <a:xfrm>
            <a:off x="0" y="6447932"/>
            <a:ext cx="5053306" cy="400110"/>
          </a:xfrm>
          <a:prstGeom prst="rect">
            <a:avLst/>
          </a:prstGeom>
          <a:noFill/>
        </p:spPr>
        <p:txBody>
          <a:bodyPr wrap="square">
            <a:spAutoFit/>
          </a:bodyPr>
          <a:lstStyle/>
          <a:p>
            <a:pPr algn="r"/>
            <a:r>
              <a:rPr lang="en-US" altLang="zh-CN" sz="1000" dirty="0">
                <a:effectLst/>
              </a:rPr>
              <a:t>[7]C. K. </a:t>
            </a:r>
            <a:r>
              <a:rPr lang="en-US" altLang="zh-CN" sz="1000" dirty="0" err="1">
                <a:effectLst/>
              </a:rPr>
              <a:t>Tse</a:t>
            </a:r>
            <a:r>
              <a:rPr lang="en-US" altLang="zh-CN" sz="1000" dirty="0">
                <a:effectLst/>
              </a:rPr>
              <a:t>, “Chaos from a buck switching regulator operating in discontinuous mode,” </a:t>
            </a:r>
            <a:r>
              <a:rPr lang="en-US" altLang="zh-CN" sz="1000" i="1" dirty="0">
                <a:effectLst/>
              </a:rPr>
              <a:t>Int. J. Circ. </a:t>
            </a:r>
            <a:r>
              <a:rPr lang="en-US" altLang="zh-CN" sz="1000" i="1" dirty="0" err="1">
                <a:effectLst/>
              </a:rPr>
              <a:t>Theor</a:t>
            </a:r>
            <a:r>
              <a:rPr lang="en-US" altLang="zh-CN" sz="1000" i="1" dirty="0">
                <a:effectLst/>
              </a:rPr>
              <a:t>. Appl.</a:t>
            </a:r>
            <a:r>
              <a:rPr lang="en-US" altLang="zh-CN" sz="1000" dirty="0">
                <a:effectLst/>
              </a:rPr>
              <a:t>, vol. 22, no. 4, pp. 263–278, Jul. 1994, </a:t>
            </a:r>
            <a:r>
              <a:rPr lang="en-US" altLang="zh-CN" sz="1000" dirty="0" err="1">
                <a:effectLst/>
              </a:rPr>
              <a:t>doi</a:t>
            </a:r>
            <a:r>
              <a:rPr lang="en-US" altLang="zh-CN" sz="1000" dirty="0">
                <a:effectLst/>
              </a:rPr>
              <a:t>: </a:t>
            </a:r>
            <a:r>
              <a:rPr lang="en-US" altLang="zh-CN" sz="1000" dirty="0">
                <a:effectLst/>
                <a:hlinkClick r:id="rId5"/>
              </a:rPr>
              <a:t>10.1002/cta.4490220403</a:t>
            </a:r>
            <a:r>
              <a:rPr lang="en-US" altLang="zh-CN" sz="1000" dirty="0">
                <a:effectLst/>
              </a:rPr>
              <a:t>.</a:t>
            </a:r>
          </a:p>
        </p:txBody>
      </p:sp>
    </p:spTree>
    <p:extLst>
      <p:ext uri="{BB962C8B-B14F-4D97-AF65-F5344CB8AC3E}">
        <p14:creationId xmlns:p14="http://schemas.microsoft.com/office/powerpoint/2010/main" val="427861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003FB3B-3842-4E2F-BAB0-0D87FE6E1744}"/>
              </a:ext>
            </a:extLst>
          </p:cNvPr>
          <p:cNvSpPr>
            <a:spLocks noGrp="1"/>
          </p:cNvSpPr>
          <p:nvPr>
            <p:ph type="title"/>
          </p:nvPr>
        </p:nvSpPr>
        <p:spPr>
          <a:xfrm>
            <a:off x="415964" y="6178"/>
            <a:ext cx="6122987" cy="944387"/>
          </a:xfrm>
        </p:spPr>
        <p:txBody>
          <a:bodyPr/>
          <a:lstStyle/>
          <a:p>
            <a:r>
              <a:rPr lang="en-US" altLang="zh-CN" dirty="0">
                <a:latin typeface="Palatino Linotype" panose="02040502050505030304" pitchFamily="18" charset="0"/>
                <a:cs typeface="Palanquin Thin" panose="020B0502040204020203" pitchFamily="34" charset="0"/>
              </a:rPr>
              <a:t>Discrete iteration mapping for DCM Buck</a:t>
            </a:r>
            <a:endParaRPr lang="en-US" altLang="zh-CN" dirty="0"/>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DFB6571-EA5B-4EF0-9822-5B82AC3AA836}"/>
                  </a:ext>
                </a:extLst>
              </p:cNvPr>
              <p:cNvSpPr txBox="1"/>
              <p:nvPr/>
            </p:nvSpPr>
            <p:spPr>
              <a:xfrm>
                <a:off x="415964" y="5094516"/>
                <a:ext cx="4369943" cy="1570366"/>
              </a:xfrm>
              <a:prstGeom prst="rect">
                <a:avLst/>
              </a:prstGeom>
              <a:noFill/>
            </p:spPr>
            <p:txBody>
              <a:bodyPr wrap="square" rtlCol="0">
                <a:spAutoFit/>
              </a:bodyPr>
              <a:lstStyle/>
              <a:p>
                <a:r>
                  <a:rPr lang="en-US" altLang="zh-CN" sz="1600" dirty="0">
                    <a:latin typeface="Palatino Linotype" panose="02040502050505030304" pitchFamily="18" charset="0"/>
                    <a:cs typeface="Palanquin Thin" panose="020B0502040204020203" pitchFamily="34" charset="0"/>
                  </a:rPr>
                  <a:t>In fact, as we have simplified the system with states approximation and</a:t>
                </a:r>
                <a:r>
                  <a:rPr lang="zh-CN" altLang="zh-CN" sz="1600" dirty="0"/>
                  <a:t> </a:t>
                </a:r>
                <a14:m>
                  <m:oMath xmlns:m="http://schemas.openxmlformats.org/officeDocument/2006/math">
                    <m:sSup>
                      <m:sSupPr>
                        <m:ctrlPr>
                          <a:rPr lang="zh-CN" altLang="zh-CN" sz="1600" i="1" smtClean="0">
                            <a:latin typeface="Cambria Math" panose="02040503050406030204" pitchFamily="18" charset="0"/>
                          </a:rPr>
                        </m:ctrlPr>
                      </m:sSupPr>
                      <m:e>
                        <m:r>
                          <a:rPr lang="en-US" altLang="zh-CN" sz="1600" i="1">
                            <a:latin typeface="Cambria Math" panose="02040503050406030204" pitchFamily="18" charset="0"/>
                          </a:rPr>
                          <m:t>𝑒</m:t>
                        </m:r>
                      </m:e>
                      <m:sup>
                        <m:sSub>
                          <m:sSubPr>
                            <m:ctrlPr>
                              <a:rPr lang="zh-CN" altLang="zh-CN" sz="1600" i="1">
                                <a:latin typeface="Cambria Math" panose="02040503050406030204" pitchFamily="18" charset="0"/>
                              </a:rPr>
                            </m:ctrlPr>
                          </m:sSubPr>
                          <m:e>
                            <m:r>
                              <a:rPr lang="en-US" altLang="zh-CN" sz="1600" i="1">
                                <a:latin typeface="Cambria Math" panose="02040503050406030204" pitchFamily="18" charset="0"/>
                              </a:rPr>
                              <m:t>𝐴</m:t>
                            </m:r>
                          </m:e>
                          <m:sub>
                            <m:r>
                              <a:rPr lang="en-US" altLang="zh-CN" sz="1600" i="1">
                                <a:latin typeface="Cambria Math" panose="02040503050406030204" pitchFamily="18" charset="0"/>
                              </a:rPr>
                              <m:t>𝑖</m:t>
                            </m:r>
                          </m:sub>
                        </m:sSub>
                        <m:r>
                          <a:rPr lang="en-US" altLang="zh-CN" sz="1600" i="1">
                            <a:latin typeface="Cambria Math" panose="02040503050406030204" pitchFamily="18" charset="0"/>
                          </a:rPr>
                          <m:t>𝑡</m:t>
                        </m:r>
                      </m:sup>
                    </m:sSup>
                  </m:oMath>
                </a14:m>
                <a:r>
                  <a:rPr lang="en-US" altLang="zh-CN" sz="1600" dirty="0">
                    <a:latin typeface="Palatino Linotype" panose="02040502050505030304" pitchFamily="18" charset="0"/>
                    <a:cs typeface="Palanquin Thin" panose="020B0502040204020203" pitchFamily="34" charset="0"/>
                  </a:rPr>
                  <a:t> calculator approximation, the system may suffer from distortion in the output, in the real system, the output voltage will not exceed the input voltage.</a:t>
                </a:r>
                <a:endParaRPr lang="en-US" altLang="zh-CN" sz="1400" i="1" dirty="0"/>
              </a:p>
            </p:txBody>
          </p:sp>
        </mc:Choice>
        <mc:Fallback xmlns="">
          <p:sp>
            <p:nvSpPr>
              <p:cNvPr id="27" name="文本框 26">
                <a:extLst>
                  <a:ext uri="{FF2B5EF4-FFF2-40B4-BE49-F238E27FC236}">
                    <a16:creationId xmlns:a16="http://schemas.microsoft.com/office/drawing/2014/main" id="{7DFB6571-EA5B-4EF0-9822-5B82AC3AA836}"/>
                  </a:ext>
                </a:extLst>
              </p:cNvPr>
              <p:cNvSpPr txBox="1">
                <a:spLocks noRot="1" noChangeAspect="1" noMove="1" noResize="1" noEditPoints="1" noAdjustHandles="1" noChangeArrowheads="1" noChangeShapeType="1" noTextEdit="1"/>
              </p:cNvSpPr>
              <p:nvPr/>
            </p:nvSpPr>
            <p:spPr>
              <a:xfrm>
                <a:off x="415964" y="5094516"/>
                <a:ext cx="4369943" cy="1570366"/>
              </a:xfrm>
              <a:prstGeom prst="rect">
                <a:avLst/>
              </a:prstGeom>
              <a:blipFill>
                <a:blip r:embed="rId2"/>
                <a:stretch>
                  <a:fillRect l="-697" t="-1167" r="-1534" b="-4280"/>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C92C8B85-60D5-4195-9BB4-08FC43006CB8}"/>
              </a:ext>
            </a:extLst>
          </p:cNvPr>
          <p:cNvGrpSpPr/>
          <p:nvPr/>
        </p:nvGrpSpPr>
        <p:grpSpPr>
          <a:xfrm>
            <a:off x="4924861" y="2026209"/>
            <a:ext cx="4156841" cy="3117291"/>
            <a:chOff x="4924862" y="1870354"/>
            <a:chExt cx="4156841" cy="3117291"/>
          </a:xfrm>
        </p:grpSpPr>
        <p:pic>
          <p:nvPicPr>
            <p:cNvPr id="12" name="图片 11" descr="图表&#10;&#10;描述已自动生成">
              <a:extLst>
                <a:ext uri="{FF2B5EF4-FFF2-40B4-BE49-F238E27FC236}">
                  <a16:creationId xmlns:a16="http://schemas.microsoft.com/office/drawing/2014/main" id="{96D7AF75-C7DB-4138-9789-7FC0B7FA48AE}"/>
                </a:ext>
              </a:extLst>
            </p:cNvPr>
            <p:cNvPicPr>
              <a:picLocks noChangeAspect="1"/>
            </p:cNvPicPr>
            <p:nvPr/>
          </p:nvPicPr>
          <p:blipFill>
            <a:blip r:embed="rId3"/>
            <a:stretch>
              <a:fillRect/>
            </a:stretch>
          </p:blipFill>
          <p:spPr>
            <a:xfrm>
              <a:off x="4924862" y="1870354"/>
              <a:ext cx="4156841" cy="3117291"/>
            </a:xfrm>
            <a:prstGeom prst="rect">
              <a:avLst/>
            </a:prstGeom>
          </p:spPr>
        </p:pic>
        <p:cxnSp>
          <p:nvCxnSpPr>
            <p:cNvPr id="5" name="连接符: 曲线 4">
              <a:extLst>
                <a:ext uri="{FF2B5EF4-FFF2-40B4-BE49-F238E27FC236}">
                  <a16:creationId xmlns:a16="http://schemas.microsoft.com/office/drawing/2014/main" id="{0A37FC9B-B675-400A-AAB2-6045CD810AF2}"/>
                </a:ext>
              </a:extLst>
            </p:cNvPr>
            <p:cNvCxnSpPr>
              <a:cxnSpLocks/>
            </p:cNvCxnSpPr>
            <p:nvPr/>
          </p:nvCxnSpPr>
          <p:spPr>
            <a:xfrm rot="16200000" flipH="1">
              <a:off x="6284969" y="3419316"/>
              <a:ext cx="407276" cy="37837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连接符: 曲线 15">
              <a:extLst>
                <a:ext uri="{FF2B5EF4-FFF2-40B4-BE49-F238E27FC236}">
                  <a16:creationId xmlns:a16="http://schemas.microsoft.com/office/drawing/2014/main" id="{BD0D3034-6973-4EB5-9BE6-3AF66B8E7697}"/>
                </a:ext>
              </a:extLst>
            </p:cNvPr>
            <p:cNvCxnSpPr>
              <a:cxnSpLocks/>
            </p:cNvCxnSpPr>
            <p:nvPr/>
          </p:nvCxnSpPr>
          <p:spPr>
            <a:xfrm rot="16200000" flipH="1">
              <a:off x="5671646" y="3737255"/>
              <a:ext cx="407276" cy="37837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连接符: 曲线 16">
              <a:extLst>
                <a:ext uri="{FF2B5EF4-FFF2-40B4-BE49-F238E27FC236}">
                  <a16:creationId xmlns:a16="http://schemas.microsoft.com/office/drawing/2014/main" id="{7929EE38-752E-4AE9-8249-0BB7AC5FE2A5}"/>
                </a:ext>
              </a:extLst>
            </p:cNvPr>
            <p:cNvCxnSpPr>
              <a:cxnSpLocks/>
            </p:cNvCxnSpPr>
            <p:nvPr/>
          </p:nvCxnSpPr>
          <p:spPr>
            <a:xfrm rot="16200000" flipH="1">
              <a:off x="6740306" y="3192031"/>
              <a:ext cx="407276" cy="378372"/>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文本框 22">
              <a:extLst>
                <a:ext uri="{FF2B5EF4-FFF2-40B4-BE49-F238E27FC236}">
                  <a16:creationId xmlns:a16="http://schemas.microsoft.com/office/drawing/2014/main" id="{B8D9836C-C49D-4EE9-9288-6C94AF419EE4}"/>
                </a:ext>
              </a:extLst>
            </p:cNvPr>
            <p:cNvSpPr txBox="1"/>
            <p:nvPr/>
          </p:nvSpPr>
          <p:spPr>
            <a:xfrm>
              <a:off x="5451147" y="3471164"/>
              <a:ext cx="570734" cy="276999"/>
            </a:xfrm>
            <a:prstGeom prst="rect">
              <a:avLst/>
            </a:prstGeom>
            <a:noFill/>
          </p:spPr>
          <p:txBody>
            <a:bodyPr wrap="none" rtlCol="0">
              <a:spAutoFit/>
            </a:bodyPr>
            <a:lstStyle/>
            <a:p>
              <a:r>
                <a:rPr lang="en-US" altLang="zh-CN" sz="1200" dirty="0">
                  <a:solidFill>
                    <a:srgbClr val="002060"/>
                  </a:solidFill>
                </a:rPr>
                <a:t>Stable</a:t>
              </a:r>
              <a:endParaRPr lang="zh-CN" altLang="en-US" sz="1200" dirty="0">
                <a:solidFill>
                  <a:srgbClr val="002060"/>
                </a:solidFill>
              </a:endParaRPr>
            </a:p>
          </p:txBody>
        </p:sp>
        <p:sp>
          <p:nvSpPr>
            <p:cNvPr id="24" name="文本框 23">
              <a:extLst>
                <a:ext uri="{FF2B5EF4-FFF2-40B4-BE49-F238E27FC236}">
                  <a16:creationId xmlns:a16="http://schemas.microsoft.com/office/drawing/2014/main" id="{B7D27040-B99A-4796-9A30-F7BB509A7A40}"/>
                </a:ext>
              </a:extLst>
            </p:cNvPr>
            <p:cNvSpPr txBox="1"/>
            <p:nvPr/>
          </p:nvSpPr>
          <p:spPr>
            <a:xfrm>
              <a:off x="5825053" y="3156638"/>
              <a:ext cx="713785" cy="276999"/>
            </a:xfrm>
            <a:prstGeom prst="rect">
              <a:avLst/>
            </a:prstGeom>
            <a:noFill/>
          </p:spPr>
          <p:txBody>
            <a:bodyPr wrap="none" rtlCol="0">
              <a:spAutoFit/>
            </a:bodyPr>
            <a:lstStyle/>
            <a:p>
              <a:r>
                <a:rPr lang="en-US" altLang="zh-CN" sz="1200" dirty="0">
                  <a:solidFill>
                    <a:srgbClr val="002060"/>
                  </a:solidFill>
                </a:rPr>
                <a:t>Period-2</a:t>
              </a:r>
              <a:endParaRPr lang="zh-CN" altLang="en-US" sz="1400" dirty="0">
                <a:solidFill>
                  <a:srgbClr val="002060"/>
                </a:solidFill>
              </a:endParaRPr>
            </a:p>
          </p:txBody>
        </p:sp>
        <p:sp>
          <p:nvSpPr>
            <p:cNvPr id="25" name="文本框 24">
              <a:extLst>
                <a:ext uri="{FF2B5EF4-FFF2-40B4-BE49-F238E27FC236}">
                  <a16:creationId xmlns:a16="http://schemas.microsoft.com/office/drawing/2014/main" id="{A49E3E46-DC62-42AC-B7EC-4A3612555EC5}"/>
                </a:ext>
              </a:extLst>
            </p:cNvPr>
            <p:cNvSpPr txBox="1"/>
            <p:nvPr/>
          </p:nvSpPr>
          <p:spPr>
            <a:xfrm>
              <a:off x="6456312" y="2947243"/>
              <a:ext cx="713785" cy="276999"/>
            </a:xfrm>
            <a:prstGeom prst="rect">
              <a:avLst/>
            </a:prstGeom>
            <a:noFill/>
          </p:spPr>
          <p:txBody>
            <a:bodyPr wrap="none" rtlCol="0">
              <a:spAutoFit/>
            </a:bodyPr>
            <a:lstStyle/>
            <a:p>
              <a:r>
                <a:rPr lang="en-US" altLang="zh-CN" sz="1200" dirty="0">
                  <a:solidFill>
                    <a:srgbClr val="002060"/>
                  </a:solidFill>
                </a:rPr>
                <a:t>Period-4</a:t>
              </a:r>
              <a:endParaRPr lang="zh-CN" altLang="en-US" sz="1400" dirty="0">
                <a:solidFill>
                  <a:srgbClr val="002060"/>
                </a:solidFill>
              </a:endParaRPr>
            </a:p>
          </p:txBody>
        </p:sp>
        <p:sp>
          <p:nvSpPr>
            <p:cNvPr id="28" name="文本框 27">
              <a:extLst>
                <a:ext uri="{FF2B5EF4-FFF2-40B4-BE49-F238E27FC236}">
                  <a16:creationId xmlns:a16="http://schemas.microsoft.com/office/drawing/2014/main" id="{FED1AC47-1B3F-41FB-A839-391C562AFE54}"/>
                </a:ext>
              </a:extLst>
            </p:cNvPr>
            <p:cNvSpPr txBox="1"/>
            <p:nvPr/>
          </p:nvSpPr>
          <p:spPr>
            <a:xfrm>
              <a:off x="7877845" y="2339906"/>
              <a:ext cx="562975" cy="276999"/>
            </a:xfrm>
            <a:prstGeom prst="rect">
              <a:avLst/>
            </a:prstGeom>
            <a:noFill/>
          </p:spPr>
          <p:txBody>
            <a:bodyPr wrap="none" rtlCol="0">
              <a:spAutoFit/>
            </a:bodyPr>
            <a:lstStyle/>
            <a:p>
              <a:r>
                <a:rPr lang="en-US" altLang="zh-CN" sz="1200" dirty="0">
                  <a:solidFill>
                    <a:srgbClr val="002060"/>
                  </a:solidFill>
                </a:rPr>
                <a:t>Chaos</a:t>
              </a:r>
              <a:endParaRPr lang="zh-CN" altLang="en-US" sz="1400" dirty="0">
                <a:solidFill>
                  <a:srgbClr val="002060"/>
                </a:solidFill>
              </a:endParaRPr>
            </a:p>
          </p:txBody>
        </p:sp>
      </p:grpSp>
      <p:sp>
        <p:nvSpPr>
          <p:cNvPr id="13" name="文本框 12">
            <a:extLst>
              <a:ext uri="{FF2B5EF4-FFF2-40B4-BE49-F238E27FC236}">
                <a16:creationId xmlns:a16="http://schemas.microsoft.com/office/drawing/2014/main" id="{4FAF193F-CD74-43AF-A25F-3AAFE80F1504}"/>
              </a:ext>
            </a:extLst>
          </p:cNvPr>
          <p:cNvSpPr txBox="1"/>
          <p:nvPr/>
        </p:nvSpPr>
        <p:spPr>
          <a:xfrm>
            <a:off x="5069706" y="5440426"/>
            <a:ext cx="3867152" cy="1169551"/>
          </a:xfrm>
          <a:prstGeom prst="rect">
            <a:avLst/>
          </a:prstGeom>
          <a:noFill/>
        </p:spPr>
        <p:txBody>
          <a:bodyPr wrap="square">
            <a:spAutoFit/>
          </a:bodyPr>
          <a:lstStyle/>
          <a:p>
            <a:pPr marL="285750" indent="-285750">
              <a:buFont typeface="Wingdings" panose="05000000000000000000" pitchFamily="2" charset="2"/>
              <a:buChar char="Ø"/>
            </a:pPr>
            <a:r>
              <a:rPr lang="en-US" altLang="zh-CN" sz="1400" dirty="0">
                <a:solidFill>
                  <a:srgbClr val="000000"/>
                </a:solidFill>
                <a:latin typeface="Palatino Linotype" panose="02040502050505030304" pitchFamily="18" charset="0"/>
              </a:rPr>
              <a:t>As the figure show above, under specific condition Vin=33V, R =12.5</a:t>
            </a:r>
            <a:r>
              <a:rPr lang="el-GR" altLang="zh-CN" sz="1400" dirty="0">
                <a:solidFill>
                  <a:srgbClr val="000000"/>
                </a:solidFill>
                <a:latin typeface="Palatino Linotype" panose="02040502050505030304" pitchFamily="18" charset="0"/>
              </a:rPr>
              <a:t>Ω</a:t>
            </a:r>
            <a:r>
              <a:rPr lang="en-US" altLang="zh-CN" sz="1400" dirty="0">
                <a:solidFill>
                  <a:srgbClr val="000000"/>
                </a:solidFill>
                <a:latin typeface="Palatino Linotype" panose="02040502050505030304" pitchFamily="18" charset="0"/>
              </a:rPr>
              <a:t>, L=208uH, C=222uF, fs=3000Hz, the discrete iteration mapping predicts feedback gain value will bifurcate the system.</a:t>
            </a:r>
            <a:endParaRPr lang="pt-BR" altLang="zh-CN" sz="1400" dirty="0">
              <a:solidFill>
                <a:srgbClr val="000000"/>
              </a:solidFill>
              <a:latin typeface="Palatino Linotype" panose="02040502050505030304"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E3FADA3E-3D6F-4D1B-9A36-64B4D555C60D}"/>
                  </a:ext>
                </a:extLst>
              </p:cNvPr>
              <p:cNvSpPr txBox="1"/>
              <p:nvPr/>
            </p:nvSpPr>
            <p:spPr>
              <a:xfrm>
                <a:off x="247828" y="1696651"/>
                <a:ext cx="4572000" cy="564065"/>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zh-CN" altLang="zh-CN" sz="1400" i="1" kern="100" smtClean="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𝑛</m:t>
                          </m:r>
                          <m:r>
                            <a:rPr lang="en-US" altLang="zh-CN" sz="1400" b="0" i="1" kern="100" smtClean="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b="0" i="1" kern="100" smtClean="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𝑔</m:t>
                      </m:r>
                      <m:d>
                        <m:dPr>
                          <m:ctrlPr>
                            <a:rPr lang="zh-CN" altLang="zh-CN" sz="14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4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𝑛</m:t>
                              </m:r>
                            </m:sub>
                          </m:sSub>
                        </m:e>
                      </m:d>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𝛼</m:t>
                      </m:r>
                      <m:sSub>
                        <m:sSubPr>
                          <m:ctrlPr>
                            <a:rPr lang="zh-CN" altLang="zh-CN" sz="14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𝛽</m:t>
                      </m:r>
                      <m:f>
                        <m:fPr>
                          <m:ctrlPr>
                            <a:rPr lang="zh-CN" altLang="zh-CN" sz="14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fPr>
                        <m:num>
                          <m:sSubSup>
                            <m:sSubSupPr>
                              <m:ctrlPr>
                                <a:rPr lang="zh-CN" altLang="zh-CN" sz="1400" i="1" kern="100" smtClean="0">
                                  <a:solidFill>
                                    <a:srgbClr val="C00000"/>
                                  </a:solidFill>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400" i="1" kern="1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h</m:t>
                              </m:r>
                            </m:e>
                            <m:sub>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𝑛</m:t>
                              </m:r>
                            </m:sub>
                            <m:sup>
                              <m:r>
                                <a:rPr lang="en-US" altLang="zh-CN" sz="1400" i="1" kern="100">
                                  <a:solidFill>
                                    <a:srgbClr val="C00000"/>
                                  </a:solidFill>
                                  <a:effectLst/>
                                  <a:latin typeface="Cambria Math" panose="02040503050406030204" pitchFamily="18" charset="0"/>
                                  <a:ea typeface="等线" panose="02010600030101010101" pitchFamily="2" charset="-122"/>
                                  <a:cs typeface="Times New Roman" panose="02020603050405020304" pitchFamily="18" charset="0"/>
                                </a:rPr>
                                <m:t>2</m:t>
                              </m:r>
                            </m:sup>
                          </m:sSubSup>
                          <m:sSub>
                            <m:sSubPr>
                              <m:ctrlPr>
                                <a:rPr lang="zh-CN" altLang="zh-CN" sz="14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𝑉</m:t>
                              </m:r>
                            </m:e>
                            <m: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𝑖𝑛</m:t>
                              </m:r>
                            </m:sub>
                          </m:s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4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 )</m:t>
                          </m:r>
                        </m:num>
                        <m:den>
                          <m:sSub>
                            <m:sSubPr>
                              <m:ctrlPr>
                                <a:rPr lang="zh-CN" altLang="zh-CN" sz="1400" i="1" kern="100">
                                  <a:solidFill>
                                    <a:srgbClr val="00206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𝑉𝑜</m:t>
                              </m:r>
                            </m:e>
                            <m: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𝑛</m:t>
                              </m:r>
                            </m:sub>
                          </m:sSub>
                          <m:r>
                            <a:rPr lang="en-US" altLang="zh-CN" sz="1400" i="1" kern="100">
                              <a:solidFill>
                                <a:srgbClr val="002060"/>
                              </a:solidFill>
                              <a:effectLst/>
                              <a:latin typeface="Cambria Math" panose="02040503050406030204" pitchFamily="18" charset="0"/>
                              <a:ea typeface="等线" panose="02010600030101010101" pitchFamily="2" charset="-122"/>
                              <a:cs typeface="Times New Roman" panose="02020603050405020304" pitchFamily="18" charset="0"/>
                            </a:rPr>
                            <m:t> </m:t>
                          </m:r>
                        </m:den>
                      </m:f>
                    </m:oMath>
                  </m:oMathPara>
                </a14:m>
                <a:endParaRPr lang="zh-CN" altLang="zh-CN" sz="1400" kern="100" dirty="0">
                  <a:solidFill>
                    <a:srgbClr val="002060"/>
                  </a:solidFill>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E3FADA3E-3D6F-4D1B-9A36-64B4D555C60D}"/>
                  </a:ext>
                </a:extLst>
              </p:cNvPr>
              <p:cNvSpPr txBox="1">
                <a:spLocks noRot="1" noChangeAspect="1" noMove="1" noResize="1" noEditPoints="1" noAdjustHandles="1" noChangeArrowheads="1" noChangeShapeType="1" noTextEdit="1"/>
              </p:cNvSpPr>
              <p:nvPr/>
            </p:nvSpPr>
            <p:spPr>
              <a:xfrm>
                <a:off x="247828" y="1696651"/>
                <a:ext cx="4572000" cy="5640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2A354D51-C4C1-4ED1-8530-6BB0B6F80983}"/>
                  </a:ext>
                </a:extLst>
              </p:cNvPr>
              <p:cNvSpPr txBox="1"/>
              <p:nvPr/>
            </p:nvSpPr>
            <p:spPr>
              <a:xfrm>
                <a:off x="1116731" y="2961071"/>
                <a:ext cx="2483719" cy="7801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h</m:t>
                          </m:r>
                        </m:e>
                        <m:sub>
                          <m:r>
                            <a:rPr lang="zh-CN" altLang="en-US" sz="1400" i="0">
                              <a:latin typeface="Cambria Math" panose="02040503050406030204" pitchFamily="18" charset="0"/>
                            </a:rPr>
                            <m:t>1</m:t>
                          </m:r>
                          <m:r>
                            <a:rPr lang="zh-CN" altLang="en-US" sz="1400" i="1">
                              <a:latin typeface="Cambria Math" panose="02040503050406030204" pitchFamily="18" charset="0"/>
                            </a:rPr>
                            <m:t>𝑛</m:t>
                          </m:r>
                        </m:sub>
                      </m:sSub>
                      <m:r>
                        <a:rPr lang="zh-CN" altLang="en-US" sz="1400" i="0">
                          <a:latin typeface="Cambria Math" panose="02040503050406030204" pitchFamily="18" charset="0"/>
                        </a:rPr>
                        <m:t>=</m:t>
                      </m:r>
                      <m:d>
                        <m:dPr>
                          <m:begChr m:val="{"/>
                          <m:endChr m:val=""/>
                          <m:ctrlPr>
                            <a:rPr lang="zh-CN" altLang="en-US" sz="1400" i="1">
                              <a:solidFill>
                                <a:srgbClr val="836967"/>
                              </a:solidFill>
                              <a:latin typeface="Cambria Math" panose="02040503050406030204" pitchFamily="18" charset="0"/>
                            </a:rPr>
                          </m:ctrlPr>
                        </m:dPr>
                        <m:e>
                          <m:eqArr>
                            <m:eqArrPr>
                              <m:ctrlPr>
                                <a:rPr lang="zh-CN" altLang="en-US" sz="1400" i="1">
                                  <a:solidFill>
                                    <a:srgbClr val="836967"/>
                                  </a:solidFill>
                                  <a:latin typeface="Cambria Math" panose="02040503050406030204" pitchFamily="18" charset="0"/>
                                </a:rPr>
                              </m:ctrlPr>
                            </m:eqArrPr>
                            <m:e>
                              <m:r>
                                <a:rPr lang="zh-CN" altLang="en-US" sz="1400" i="0">
                                  <a:latin typeface="Cambria Math" panose="02040503050406030204" pitchFamily="18" charset="0"/>
                                </a:rPr>
                                <m:t>&amp;0      </m:t>
                              </m:r>
                              <m:r>
                                <a:rPr lang="zh-CN" altLang="en-US" sz="1400" i="1">
                                  <a:latin typeface="Cambria Math" panose="02040503050406030204" pitchFamily="18" charset="0"/>
                                </a:rPr>
                                <m:t>𝑤h𝑒𝑛</m:t>
                              </m:r>
                              <m:r>
                                <a:rPr lang="zh-CN" altLang="en-US" sz="1400" i="0">
                                  <a:latin typeface="Cambria Math" panose="02040503050406030204" pitchFamily="18" charset="0"/>
                                </a:rPr>
                                <m:t> </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𝑑</m:t>
                                  </m:r>
                                </m:e>
                                <m:sub>
                                  <m:r>
                                    <a:rPr lang="zh-CN" altLang="en-US" sz="1400" i="0">
                                      <a:latin typeface="Cambria Math" panose="02040503050406030204" pitchFamily="18" charset="0"/>
                                    </a:rPr>
                                    <m:t>1</m:t>
                                  </m:r>
                                  <m:r>
                                    <a:rPr lang="zh-CN" altLang="en-US" sz="1400" i="1">
                                      <a:latin typeface="Cambria Math" panose="02040503050406030204" pitchFamily="18" charset="0"/>
                                    </a:rPr>
                                    <m:t>𝑛</m:t>
                                  </m:r>
                                </m:sub>
                              </m:sSub>
                              <m:r>
                                <a:rPr lang="zh-CN" altLang="en-US" sz="1400" i="0">
                                  <a:latin typeface="Cambria Math" panose="02040503050406030204" pitchFamily="18" charset="0"/>
                                </a:rPr>
                                <m:t>&lt;0 </m:t>
                              </m:r>
                            </m:e>
                            <m:e>
                              <m:r>
                                <a:rPr lang="zh-CN" altLang="en-US" sz="1400" i="0">
                                  <a:latin typeface="Cambria Math" panose="02040503050406030204" pitchFamily="18" charset="0"/>
                                </a:rPr>
                                <m:t>&amp;</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𝑑</m:t>
                                  </m:r>
                                </m:e>
                                <m:sub>
                                  <m:r>
                                    <a:rPr lang="zh-CN" altLang="en-US" sz="1400" i="0">
                                      <a:latin typeface="Cambria Math" panose="02040503050406030204" pitchFamily="18" charset="0"/>
                                    </a:rPr>
                                    <m:t>1</m:t>
                                  </m:r>
                                  <m:r>
                                    <a:rPr lang="zh-CN" altLang="en-US" sz="1400" i="1">
                                      <a:latin typeface="Cambria Math" panose="02040503050406030204" pitchFamily="18" charset="0"/>
                                    </a:rPr>
                                    <m:t>𝑛</m:t>
                                  </m:r>
                                </m:sub>
                              </m:sSub>
                              <m:r>
                                <a:rPr lang="zh-CN" altLang="en-US" sz="1400" i="0">
                                  <a:latin typeface="Cambria Math" panose="02040503050406030204" pitchFamily="18" charset="0"/>
                                </a:rPr>
                                <m:t>    </m:t>
                              </m:r>
                              <m:r>
                                <a:rPr lang="zh-CN" altLang="en-US" sz="1400" i="1">
                                  <a:latin typeface="Cambria Math" panose="02040503050406030204" pitchFamily="18" charset="0"/>
                                </a:rPr>
                                <m:t>𝑓𝑜𝑟</m:t>
                              </m:r>
                              <m:r>
                                <a:rPr lang="zh-CN" altLang="en-US" sz="1400" i="0">
                                  <a:latin typeface="Cambria Math" panose="02040503050406030204" pitchFamily="18" charset="0"/>
                                </a:rPr>
                                <m:t> 0</m:t>
                              </m:r>
                              <m:sSub>
                                <m:sSubPr>
                                  <m:ctrlPr>
                                    <a:rPr lang="zh-CN" altLang="en-US" sz="1400" i="1">
                                      <a:solidFill>
                                        <a:srgbClr val="836967"/>
                                      </a:solidFill>
                                      <a:latin typeface="Cambria Math" panose="02040503050406030204" pitchFamily="18" charset="0"/>
                                    </a:rPr>
                                  </m:ctrlPr>
                                </m:sSubPr>
                                <m:e>
                                  <m:r>
                                    <a:rPr lang="zh-CN" altLang="en-US" sz="1400" i="0">
                                      <a:latin typeface="Cambria Math" panose="02040503050406030204" pitchFamily="18" charset="0"/>
                                    </a:rPr>
                                    <m:t>&lt;</m:t>
                                  </m:r>
                                  <m:r>
                                    <a:rPr lang="zh-CN" altLang="en-US" sz="1400" i="1">
                                      <a:latin typeface="Cambria Math" panose="02040503050406030204" pitchFamily="18" charset="0"/>
                                    </a:rPr>
                                    <m:t>𝑑</m:t>
                                  </m:r>
                                </m:e>
                                <m:sub>
                                  <m:r>
                                    <a:rPr lang="zh-CN" altLang="en-US" sz="1400" i="0">
                                      <a:latin typeface="Cambria Math" panose="02040503050406030204" pitchFamily="18" charset="0"/>
                                    </a:rPr>
                                    <m:t>1</m:t>
                                  </m:r>
                                  <m:r>
                                    <a:rPr lang="zh-CN" altLang="en-US" sz="1400" i="1">
                                      <a:latin typeface="Cambria Math" panose="02040503050406030204" pitchFamily="18" charset="0"/>
                                    </a:rPr>
                                    <m:t>𝑛</m:t>
                                  </m:r>
                                </m:sub>
                              </m:sSub>
                              <m:r>
                                <a:rPr lang="zh-CN" altLang="en-US" sz="1400" i="0">
                                  <a:latin typeface="Cambria Math" panose="02040503050406030204" pitchFamily="18" charset="0"/>
                                </a:rPr>
                                <m:t>&lt;1</m:t>
                              </m:r>
                            </m:e>
                            <m:e>
                              <m:r>
                                <a:rPr lang="zh-CN" altLang="en-US" sz="1400" i="0">
                                  <a:latin typeface="Cambria Math" panose="02040503050406030204" pitchFamily="18" charset="0"/>
                                </a:rPr>
                                <m:t>&amp;1      </m:t>
                              </m:r>
                              <m:r>
                                <a:rPr lang="zh-CN" altLang="en-US" sz="1400" i="1">
                                  <a:latin typeface="Cambria Math" panose="02040503050406030204" pitchFamily="18" charset="0"/>
                                </a:rPr>
                                <m:t>𝑤h𝑒𝑛</m:t>
                              </m:r>
                              <m:r>
                                <a:rPr lang="zh-CN" altLang="en-US" sz="1400" i="0">
                                  <a:latin typeface="Cambria Math" panose="02040503050406030204" pitchFamily="18" charset="0"/>
                                </a:rPr>
                                <m:t> </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𝑑</m:t>
                                  </m:r>
                                </m:e>
                                <m:sub>
                                  <m:r>
                                    <a:rPr lang="zh-CN" altLang="en-US" sz="1400" i="0">
                                      <a:latin typeface="Cambria Math" panose="02040503050406030204" pitchFamily="18" charset="0"/>
                                    </a:rPr>
                                    <m:t>1</m:t>
                                  </m:r>
                                  <m:r>
                                    <a:rPr lang="zh-CN" altLang="en-US" sz="1400" i="1">
                                      <a:latin typeface="Cambria Math" panose="02040503050406030204" pitchFamily="18" charset="0"/>
                                    </a:rPr>
                                    <m:t>𝑛</m:t>
                                  </m:r>
                                </m:sub>
                              </m:sSub>
                              <m:r>
                                <a:rPr lang="zh-CN" altLang="en-US" sz="1400" i="0">
                                  <a:latin typeface="Cambria Math" panose="02040503050406030204" pitchFamily="18" charset="0"/>
                                </a:rPr>
                                <m:t>&gt;1</m:t>
                              </m:r>
                            </m:e>
                          </m:eqArr>
                        </m:e>
                      </m:d>
                    </m:oMath>
                  </m:oMathPara>
                </a14:m>
                <a:endParaRPr lang="zh-CN" altLang="en-US" dirty="0"/>
              </a:p>
            </p:txBody>
          </p:sp>
        </mc:Choice>
        <mc:Fallback xmlns="">
          <p:sp>
            <p:nvSpPr>
              <p:cNvPr id="18" name="文本框 17">
                <a:extLst>
                  <a:ext uri="{FF2B5EF4-FFF2-40B4-BE49-F238E27FC236}">
                    <a16:creationId xmlns:a16="http://schemas.microsoft.com/office/drawing/2014/main" id="{2A354D51-C4C1-4ED1-8530-6BB0B6F80983}"/>
                  </a:ext>
                </a:extLst>
              </p:cNvPr>
              <p:cNvSpPr txBox="1">
                <a:spLocks noRot="1" noChangeAspect="1" noMove="1" noResize="1" noEditPoints="1" noAdjustHandles="1" noChangeArrowheads="1" noChangeShapeType="1" noTextEdit="1"/>
              </p:cNvSpPr>
              <p:nvPr/>
            </p:nvSpPr>
            <p:spPr>
              <a:xfrm>
                <a:off x="1116731" y="2961071"/>
                <a:ext cx="2483719" cy="78015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7E60932-12FC-4E67-B100-0991E5EA4125}"/>
                  </a:ext>
                </a:extLst>
              </p:cNvPr>
              <p:cNvSpPr txBox="1"/>
              <p:nvPr/>
            </p:nvSpPr>
            <p:spPr>
              <a:xfrm>
                <a:off x="441371" y="2281002"/>
                <a:ext cx="4369943" cy="584775"/>
              </a:xfrm>
              <a:prstGeom prst="rect">
                <a:avLst/>
              </a:prstGeom>
              <a:noFill/>
            </p:spPr>
            <p:txBody>
              <a:bodyPr wrap="square" rtlCol="0">
                <a:spAutoFit/>
              </a:bodyPr>
              <a:lstStyle/>
              <a:p>
                <a:r>
                  <a:rPr lang="en-US" altLang="zh-CN" sz="1600" dirty="0">
                    <a:latin typeface="Palatino Linotype" panose="02040502050505030304" pitchFamily="18" charset="0"/>
                    <a:cs typeface="Palanquin Thin" panose="020B0502040204020203" pitchFamily="34" charset="0"/>
                  </a:rPr>
                  <a:t>It should be noted that </a:t>
                </a:r>
                <a14:m>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𝑑</m:t>
                        </m:r>
                      </m:e>
                      <m:sub>
                        <m:r>
                          <a:rPr lang="zh-CN" altLang="en-US" sz="1600" i="0">
                            <a:latin typeface="Cambria Math" panose="02040503050406030204" pitchFamily="18" charset="0"/>
                          </a:rPr>
                          <m:t>1</m:t>
                        </m:r>
                        <m:r>
                          <a:rPr lang="zh-CN" altLang="en-US" sz="1600" i="1">
                            <a:latin typeface="Cambria Math" panose="02040503050406030204" pitchFamily="18" charset="0"/>
                          </a:rPr>
                          <m:t>𝑛</m:t>
                        </m:r>
                      </m:sub>
                    </m:sSub>
                  </m:oMath>
                </a14:m>
                <a:r>
                  <a:rPr lang="en-US" altLang="zh-CN" sz="1600" dirty="0">
                    <a:latin typeface="Palatino Linotype" panose="02040502050505030304" pitchFamily="18" charset="0"/>
                    <a:cs typeface="Palanquin Thin" panose="020B0502040204020203" pitchFamily="34" charset="0"/>
                  </a:rPr>
                  <a:t> will be substituted by </a:t>
                </a:r>
                <a14:m>
                  <m:oMath xmlns:m="http://schemas.openxmlformats.org/officeDocument/2006/math">
                    <m:sSub>
                      <m:sSubPr>
                        <m:ctrlPr>
                          <a:rPr lang="zh-CN" altLang="en-US" sz="1600" i="1">
                            <a:latin typeface="Cambria Math" panose="02040503050406030204" pitchFamily="18" charset="0"/>
                            <a:cs typeface="Palanquin Thin" panose="020B0502040204020203" pitchFamily="34" charset="0"/>
                          </a:rPr>
                        </m:ctrlPr>
                      </m:sSubPr>
                      <m:e>
                        <m:r>
                          <a:rPr lang="zh-CN" altLang="en-US" sz="1600">
                            <a:latin typeface="Cambria Math" panose="02040503050406030204" pitchFamily="18" charset="0"/>
                            <a:cs typeface="Palanquin Thin" panose="020B0502040204020203" pitchFamily="34" charset="0"/>
                          </a:rPr>
                          <m:t>h</m:t>
                        </m:r>
                      </m:e>
                      <m:sub>
                        <m:r>
                          <a:rPr lang="zh-CN" altLang="en-US" sz="1600">
                            <a:latin typeface="Cambria Math" panose="02040503050406030204" pitchFamily="18" charset="0"/>
                            <a:cs typeface="Palanquin Thin" panose="020B0502040204020203" pitchFamily="34" charset="0"/>
                          </a:rPr>
                          <m:t>1</m:t>
                        </m:r>
                        <m:r>
                          <a:rPr lang="zh-CN" altLang="en-US" sz="1600">
                            <a:latin typeface="Cambria Math" panose="02040503050406030204" pitchFamily="18" charset="0"/>
                            <a:cs typeface="Palanquin Thin" panose="020B0502040204020203" pitchFamily="34" charset="0"/>
                          </a:rPr>
                          <m:t>𝑛</m:t>
                        </m:r>
                      </m:sub>
                    </m:sSub>
                  </m:oMath>
                </a14:m>
                <a:r>
                  <a:rPr lang="en-US" altLang="zh-CN" sz="1600" dirty="0">
                    <a:latin typeface="Palatino Linotype" panose="02040502050505030304" pitchFamily="18" charset="0"/>
                    <a:cs typeface="Palanquin Thin" panose="020B0502040204020203" pitchFamily="34" charset="0"/>
                  </a:rPr>
                  <a:t> because the duty cycle could saturate  </a:t>
                </a:r>
              </a:p>
            </p:txBody>
          </p:sp>
        </mc:Choice>
        <mc:Fallback xmlns="">
          <p:sp>
            <p:nvSpPr>
              <p:cNvPr id="19" name="文本框 18">
                <a:extLst>
                  <a:ext uri="{FF2B5EF4-FFF2-40B4-BE49-F238E27FC236}">
                    <a16:creationId xmlns:a16="http://schemas.microsoft.com/office/drawing/2014/main" id="{87E60932-12FC-4E67-B100-0991E5EA4125}"/>
                  </a:ext>
                </a:extLst>
              </p:cNvPr>
              <p:cNvSpPr txBox="1">
                <a:spLocks noRot="1" noChangeAspect="1" noMove="1" noResize="1" noEditPoints="1" noAdjustHandles="1" noChangeArrowheads="1" noChangeShapeType="1" noTextEdit="1"/>
              </p:cNvSpPr>
              <p:nvPr/>
            </p:nvSpPr>
            <p:spPr>
              <a:xfrm>
                <a:off x="441371" y="2281002"/>
                <a:ext cx="4369943" cy="584775"/>
              </a:xfrm>
              <a:prstGeom prst="rect">
                <a:avLst/>
              </a:prstGeom>
              <a:blipFill>
                <a:blip r:embed="rId6"/>
                <a:stretch>
                  <a:fillRect l="-697" t="-3125" r="-279"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128D9F93-B174-43FE-A153-7FFC67DFCE66}"/>
                  </a:ext>
                </a:extLst>
              </p:cNvPr>
              <p:cNvSpPr txBox="1"/>
              <p:nvPr/>
            </p:nvSpPr>
            <p:spPr>
              <a:xfrm>
                <a:off x="1368368" y="4348824"/>
                <a:ext cx="2218410"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𝐷</m:t>
                      </m:r>
                      <m:r>
                        <a:rPr lang="zh-CN" altLang="en-US" sz="1400" i="0">
                          <a:latin typeface="Cambria Math" panose="02040503050406030204" pitchFamily="18" charset="0"/>
                        </a:rPr>
                        <m:t>=</m:t>
                      </m:r>
                      <m:rad>
                        <m:radPr>
                          <m:degHide m:val="on"/>
                          <m:ctrlPr>
                            <a:rPr lang="zh-CN" altLang="en-US" sz="1400" i="1">
                              <a:solidFill>
                                <a:srgbClr val="836967"/>
                              </a:solidFill>
                              <a:latin typeface="Cambria Math" panose="02040503050406030204" pitchFamily="18" charset="0"/>
                            </a:rPr>
                          </m:ctrlPr>
                        </m:radPr>
                        <m:deg/>
                        <m:e>
                          <m:f>
                            <m:fPr>
                              <m:ctrlPr>
                                <a:rPr lang="zh-CN" altLang="en-US" sz="1400" i="1">
                                  <a:solidFill>
                                    <a:srgbClr val="836967"/>
                                  </a:solidFill>
                                  <a:latin typeface="Cambria Math" panose="02040503050406030204" pitchFamily="18" charset="0"/>
                                </a:rPr>
                              </m:ctrlPr>
                            </m:fPr>
                            <m:num>
                              <m:d>
                                <m:dPr>
                                  <m:ctrlPr>
                                    <a:rPr lang="zh-CN" altLang="en-US" sz="1400" i="1">
                                      <a:latin typeface="Cambria Math" panose="02040503050406030204" pitchFamily="18" charset="0"/>
                                    </a:rPr>
                                  </m:ctrlPr>
                                </m:dPr>
                                <m:e>
                                  <m:r>
                                    <a:rPr lang="zh-CN" altLang="en-US" sz="1400" i="0">
                                      <a:latin typeface="Cambria Math" panose="02040503050406030204" pitchFamily="18" charset="0"/>
                                    </a:rPr>
                                    <m:t>1−</m:t>
                                  </m:r>
                                  <m:r>
                                    <a:rPr lang="zh-CN" altLang="en-US" sz="1400" i="1">
                                      <a:latin typeface="Cambria Math" panose="02040503050406030204" pitchFamily="18" charset="0"/>
                                    </a:rPr>
                                    <m:t>𝛼</m:t>
                                  </m:r>
                                </m:e>
                              </m:d>
                              <m:sSup>
                                <m:sSupPr>
                                  <m:ctrlPr>
                                    <a:rPr lang="zh-CN" altLang="en-US" sz="1400" i="1">
                                      <a:solidFill>
                                        <a:srgbClr val="836967"/>
                                      </a:solidFill>
                                      <a:latin typeface="Cambria Math" panose="02040503050406030204" pitchFamily="18" charset="0"/>
                                    </a:rPr>
                                  </m:ctrlPr>
                                </m:sSup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sub>
                                  </m:sSub>
                                </m:e>
                                <m:sup>
                                  <m:r>
                                    <a:rPr lang="zh-CN" altLang="en-US" sz="1400" i="0">
                                      <a:latin typeface="Cambria Math" panose="02040503050406030204" pitchFamily="18" charset="0"/>
                                    </a:rPr>
                                    <m:t>2</m:t>
                                  </m:r>
                                </m:sup>
                              </m:sSup>
                            </m:num>
                            <m:den>
                              <m:r>
                                <a:rPr lang="zh-CN" altLang="en-US" sz="1400" i="1">
                                  <a:latin typeface="Cambria Math" panose="02040503050406030204" pitchFamily="18" charset="0"/>
                                </a:rPr>
                                <m:t>𝛽</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𝑖𝑛</m:t>
                                  </m:r>
                                </m:sub>
                              </m:sSub>
                              <m:d>
                                <m:dPr>
                                  <m:ctrlPr>
                                    <a:rPr lang="zh-CN" altLang="en-US" sz="1400" i="1">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𝑖𝑛</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sub>
                                  </m:sSub>
                                  <m:r>
                                    <a:rPr lang="zh-CN" altLang="en-US" sz="1400" i="0">
                                      <a:latin typeface="Cambria Math" panose="02040503050406030204" pitchFamily="18" charset="0"/>
                                    </a:rPr>
                                    <m:t> </m:t>
                                  </m:r>
                                </m:e>
                              </m:d>
                            </m:den>
                          </m:f>
                        </m:e>
                      </m:rad>
                    </m:oMath>
                  </m:oMathPara>
                </a14:m>
                <a:endParaRPr lang="zh-CN" altLang="en-US" sz="1400" dirty="0"/>
              </a:p>
            </p:txBody>
          </p:sp>
        </mc:Choice>
        <mc:Fallback xmlns="">
          <p:sp>
            <p:nvSpPr>
              <p:cNvPr id="20" name="文本框 19">
                <a:extLst>
                  <a:ext uri="{FF2B5EF4-FFF2-40B4-BE49-F238E27FC236}">
                    <a16:creationId xmlns:a16="http://schemas.microsoft.com/office/drawing/2014/main" id="{128D9F93-B174-43FE-A153-7FFC67DFCE66}"/>
                  </a:ext>
                </a:extLst>
              </p:cNvPr>
              <p:cNvSpPr txBox="1">
                <a:spLocks noRot="1" noChangeAspect="1" noMove="1" noResize="1" noEditPoints="1" noAdjustHandles="1" noChangeArrowheads="1" noChangeShapeType="1" noTextEdit="1"/>
              </p:cNvSpPr>
              <p:nvPr/>
            </p:nvSpPr>
            <p:spPr>
              <a:xfrm>
                <a:off x="1368368" y="4348824"/>
                <a:ext cx="2218410" cy="72885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BC3F214-ED98-45BE-9558-0CBA3D68123E}"/>
                  </a:ext>
                </a:extLst>
              </p:cNvPr>
              <p:cNvSpPr txBox="1"/>
              <p:nvPr/>
            </p:nvSpPr>
            <p:spPr>
              <a:xfrm>
                <a:off x="445403" y="3775768"/>
                <a:ext cx="4078528" cy="588879"/>
              </a:xfrm>
              <a:prstGeom prst="rect">
                <a:avLst/>
              </a:prstGeom>
              <a:noFill/>
            </p:spPr>
            <p:txBody>
              <a:bodyPr wrap="square">
                <a:spAutoFit/>
              </a:bodyPr>
              <a:lstStyle/>
              <a:p>
                <a:r>
                  <a:rPr lang="en-US" altLang="zh-CN" sz="1600" dirty="0">
                    <a:latin typeface="Palatino Linotype" panose="02040502050505030304" pitchFamily="18" charset="0"/>
                    <a:cs typeface="Palanquin Thin" panose="020B0502040204020203" pitchFamily="34" charset="0"/>
                  </a:rPr>
                  <a:t>The system is open loop stable, so: </a:t>
                </a:r>
                <a14:m>
                  <m:oMath xmlns:m="http://schemas.openxmlformats.org/officeDocument/2006/math">
                    <m:sSub>
                      <m:sSubPr>
                        <m:ctrlPr>
                          <a:rPr lang="zh-CN" altLang="en-US" sz="1600" i="1" smtClean="0">
                            <a:solidFill>
                              <a:srgbClr val="836967"/>
                            </a:solidFill>
                            <a:latin typeface="Cambria Math" panose="02040503050406030204" pitchFamily="18" charset="0"/>
                          </a:rPr>
                        </m:ctrlPr>
                      </m:sSubPr>
                      <m:e>
                        <m:r>
                          <a:rPr lang="zh-CN" altLang="en-US" sz="1600" i="1">
                            <a:latin typeface="Cambria Math" panose="02040503050406030204" pitchFamily="18" charset="0"/>
                          </a:rPr>
                          <m:t>𝑉𝑜</m:t>
                        </m:r>
                      </m:e>
                      <m:sub>
                        <m:r>
                          <a:rPr lang="zh-CN" altLang="en-US" sz="1600" i="1">
                            <a:latin typeface="Cambria Math" panose="02040503050406030204" pitchFamily="18" charset="0"/>
                          </a:rPr>
                          <m:t>𝑛</m:t>
                        </m:r>
                        <m:r>
                          <a:rPr lang="zh-CN" altLang="en-US" sz="1600" i="0">
                            <a:latin typeface="Cambria Math" panose="02040503050406030204" pitchFamily="18" charset="0"/>
                          </a:rPr>
                          <m:t>+1</m:t>
                        </m:r>
                      </m:sub>
                    </m:sSub>
                  </m:oMath>
                </a14:m>
                <a:r>
                  <a:rPr lang="en-US" altLang="zh-CN" sz="1600" dirty="0"/>
                  <a:t>=</a:t>
                </a:r>
                <a:r>
                  <a:rPr lang="zh-CN" altLang="en-US" sz="1600" dirty="0">
                    <a:solidFill>
                      <a:srgbClr val="836967"/>
                    </a:solidFill>
                  </a:rPr>
                  <a:t> </a:t>
                </a:r>
                <a14:m>
                  <m:oMath xmlns:m="http://schemas.openxmlformats.org/officeDocument/2006/math">
                    <m:sSub>
                      <m:sSubPr>
                        <m:ctrlPr>
                          <a:rPr lang="zh-CN" altLang="en-US" sz="1600" i="1">
                            <a:solidFill>
                              <a:srgbClr val="836967"/>
                            </a:solidFill>
                            <a:latin typeface="Cambria Math" panose="02040503050406030204" pitchFamily="18" charset="0"/>
                          </a:rPr>
                        </m:ctrlPr>
                      </m:sSubPr>
                      <m:e>
                        <m:r>
                          <a:rPr lang="zh-CN" altLang="en-US" sz="1600" i="1">
                            <a:latin typeface="Cambria Math" panose="02040503050406030204" pitchFamily="18" charset="0"/>
                          </a:rPr>
                          <m:t>𝑉𝑜</m:t>
                        </m:r>
                      </m:e>
                      <m:sub>
                        <m:r>
                          <a:rPr lang="zh-CN" altLang="en-US" sz="1600" i="1">
                            <a:latin typeface="Cambria Math" panose="02040503050406030204" pitchFamily="18" charset="0"/>
                          </a:rPr>
                          <m:t>𝑛</m:t>
                        </m:r>
                      </m:sub>
                    </m:sSub>
                  </m:oMath>
                </a14:m>
                <a:r>
                  <a:rPr lang="en-US" altLang="zh-CN" sz="1600" dirty="0">
                    <a:latin typeface="Palatino Linotype" panose="02040502050505030304" pitchFamily="18" charset="0"/>
                    <a:cs typeface="Palanquin Thin" panose="020B0502040204020203" pitchFamily="34" charset="0"/>
                  </a:rPr>
                  <a:t> when </a:t>
                </a:r>
                <a14:m>
                  <m:oMath xmlns:m="http://schemas.openxmlformats.org/officeDocument/2006/math">
                    <m:sSubSup>
                      <m:sSubSupPr>
                        <m:ctrlPr>
                          <a:rPr lang="zh-CN" altLang="zh-CN" sz="16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600" i="1" kern="100">
                            <a:solidFill>
                              <a:schemeClr val="tx1"/>
                            </a:solidFill>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600" i="1" kern="100">
                            <a:solidFill>
                              <a:schemeClr val="tx1"/>
                            </a:solidFill>
                            <a:latin typeface="Cambria Math" panose="02040503050406030204" pitchFamily="18" charset="0"/>
                            <a:ea typeface="等线" panose="02010600030101010101" pitchFamily="2" charset="-122"/>
                            <a:cs typeface="Times New Roman" panose="02020603050405020304" pitchFamily="18" charset="0"/>
                          </a:rPr>
                          <m:t>1</m:t>
                        </m:r>
                        <m:r>
                          <a:rPr lang="en-US" altLang="zh-CN" sz="1600" i="1" kern="100">
                            <a:solidFill>
                              <a:schemeClr val="tx1"/>
                            </a:solidFill>
                            <a:latin typeface="Cambria Math" panose="02040503050406030204" pitchFamily="18" charset="0"/>
                            <a:ea typeface="等线" panose="02010600030101010101" pitchFamily="2" charset="-122"/>
                            <a:cs typeface="Times New Roman" panose="02020603050405020304" pitchFamily="18" charset="0"/>
                          </a:rPr>
                          <m:t>𝑛</m:t>
                        </m:r>
                      </m:sub>
                      <m:sup>
                        <m:r>
                          <a:rPr lang="en-US" altLang="zh-CN" sz="1600" i="1" kern="100">
                            <a:solidFill>
                              <a:schemeClr val="tx1"/>
                            </a:solidFill>
                            <a:latin typeface="Cambria Math" panose="02040503050406030204" pitchFamily="18" charset="0"/>
                            <a:ea typeface="等线" panose="02010600030101010101" pitchFamily="2" charset="-122"/>
                            <a:cs typeface="Times New Roman" panose="02020603050405020304" pitchFamily="18" charset="0"/>
                          </a:rPr>
                          <m:t>2</m:t>
                        </m:r>
                      </m:sup>
                    </m:sSubSup>
                    <m:r>
                      <a:rPr lang="en-US" altLang="zh-CN" sz="1600" b="0" i="1" kern="100"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m:t>
                    </m:r>
                    <m:r>
                      <a:rPr lang="en-US" altLang="zh-CN" sz="1600" b="0" i="1" kern="100" smtClean="0">
                        <a:solidFill>
                          <a:schemeClr val="tx1"/>
                        </a:solidFill>
                        <a:latin typeface="Cambria Math" panose="02040503050406030204" pitchFamily="18" charset="0"/>
                        <a:ea typeface="等线" panose="02010600030101010101" pitchFamily="2" charset="-122"/>
                        <a:cs typeface="Times New Roman" panose="02020603050405020304" pitchFamily="18" charset="0"/>
                      </a:rPr>
                      <m:t>𝐷</m:t>
                    </m:r>
                  </m:oMath>
                </a14:m>
                <a:r>
                  <a:rPr lang="en-US" altLang="zh-CN" sz="1600" dirty="0">
                    <a:latin typeface="Palatino Linotype" panose="02040502050505030304" pitchFamily="18" charset="0"/>
                    <a:cs typeface="Palanquin Thin" panose="020B0502040204020203" pitchFamily="34" charset="0"/>
                  </a:rPr>
                  <a:t>:</a:t>
                </a:r>
                <a:endParaRPr lang="zh-CN" altLang="zh-CN" sz="1600" dirty="0">
                  <a:latin typeface="Palatino Linotype" panose="02040502050505030304" pitchFamily="18" charset="0"/>
                  <a:cs typeface="Palanquin Thin" panose="020B0502040204020203" pitchFamily="34" charset="0"/>
                </a:endParaRPr>
              </a:p>
            </p:txBody>
          </p:sp>
        </mc:Choice>
        <mc:Fallback xmlns="">
          <p:sp>
            <p:nvSpPr>
              <p:cNvPr id="21" name="文本框 20">
                <a:extLst>
                  <a:ext uri="{FF2B5EF4-FFF2-40B4-BE49-F238E27FC236}">
                    <a16:creationId xmlns:a16="http://schemas.microsoft.com/office/drawing/2014/main" id="{1BC3F214-ED98-45BE-9558-0CBA3D68123E}"/>
                  </a:ext>
                </a:extLst>
              </p:cNvPr>
              <p:cNvSpPr txBox="1">
                <a:spLocks noRot="1" noChangeAspect="1" noMove="1" noResize="1" noEditPoints="1" noAdjustHandles="1" noChangeArrowheads="1" noChangeShapeType="1" noTextEdit="1"/>
              </p:cNvSpPr>
              <p:nvPr/>
            </p:nvSpPr>
            <p:spPr>
              <a:xfrm>
                <a:off x="445403" y="3775768"/>
                <a:ext cx="4078528" cy="588879"/>
              </a:xfrm>
              <a:prstGeom prst="rect">
                <a:avLst/>
              </a:prstGeom>
              <a:blipFill>
                <a:blip r:embed="rId8"/>
                <a:stretch>
                  <a:fillRect l="-747" t="-3093" b="-123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5931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003FB3B-3842-4E2F-BAB0-0D87FE6E1744}"/>
              </a:ext>
            </a:extLst>
          </p:cNvPr>
          <p:cNvSpPr>
            <a:spLocks noGrp="1"/>
          </p:cNvSpPr>
          <p:nvPr>
            <p:ph type="title"/>
          </p:nvPr>
        </p:nvSpPr>
        <p:spPr>
          <a:xfrm>
            <a:off x="268013" y="0"/>
            <a:ext cx="6781517" cy="944387"/>
          </a:xfrm>
        </p:spPr>
        <p:txBody>
          <a:bodyPr/>
          <a:lstStyle/>
          <a:p>
            <a:r>
              <a:rPr lang="en-US" altLang="zh-CN" dirty="0">
                <a:latin typeface="Palatino Linotype" panose="02040502050505030304" pitchFamily="18" charset="0"/>
                <a:cs typeface="Palanquin Thin" panose="020B0502040204020203" pitchFamily="34" charset="0"/>
              </a:rPr>
              <a:t>Stability Analysis under Discrete iteration map</a:t>
            </a:r>
            <a:endParaRPr lang="en-US" altLang="zh-CN" dirty="0"/>
          </a:p>
        </p:txBody>
      </p:sp>
      <p:sp>
        <p:nvSpPr>
          <p:cNvPr id="7" name="文本框 6">
            <a:extLst>
              <a:ext uri="{FF2B5EF4-FFF2-40B4-BE49-F238E27FC236}">
                <a16:creationId xmlns:a16="http://schemas.microsoft.com/office/drawing/2014/main" id="{BF0F8FD6-3272-4636-BB71-D92D6AF09961}"/>
              </a:ext>
            </a:extLst>
          </p:cNvPr>
          <p:cNvSpPr txBox="1"/>
          <p:nvPr/>
        </p:nvSpPr>
        <p:spPr>
          <a:xfrm>
            <a:off x="268013" y="1677947"/>
            <a:ext cx="8466083" cy="1323439"/>
          </a:xfrm>
          <a:prstGeom prst="rect">
            <a:avLst/>
          </a:prstGeom>
          <a:noFill/>
        </p:spPr>
        <p:txBody>
          <a:bodyPr wrap="square" rtlCol="0">
            <a:spAutoFit/>
          </a:bodyPr>
          <a:lstStyle/>
          <a:p>
            <a:r>
              <a:rPr lang="en-US" altLang="zh-CN" sz="1600" b="1" dirty="0">
                <a:latin typeface="Palatino Linotype" panose="02040502050505030304" pitchFamily="18" charset="0"/>
                <a:cs typeface="Palanquin Thin" panose="020B0502040204020203" pitchFamily="34" charset="0"/>
              </a:rPr>
              <a:t>Stability Analysis using iterative map</a:t>
            </a:r>
          </a:p>
          <a:p>
            <a:endParaRPr lang="en-US" altLang="zh-CN" sz="1600" b="1" i="1" dirty="0">
              <a:latin typeface="Palatino Linotype" panose="02040502050505030304" pitchFamily="18" charset="0"/>
              <a:cs typeface="Palanquin Thin" panose="020B0502040204020203" pitchFamily="34" charset="0"/>
            </a:endParaRPr>
          </a:p>
          <a:p>
            <a:r>
              <a:rPr lang="en-US" altLang="zh-CN" sz="1600" dirty="0">
                <a:latin typeface="Palatino Linotype" panose="02040502050505030304" pitchFamily="18" charset="0"/>
                <a:cs typeface="Palanquin Thin" panose="020B0502040204020203" pitchFamily="34" charset="0"/>
              </a:rPr>
              <a:t>In terms of the stable closed-loop system with one single steady-state fixed point, the Taylor series around the equilibrium is a helpful tools to determine the threshold of bifurcation happens:</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6C5BB19-F2E6-4586-B9D6-E89B8C716076}"/>
                  </a:ext>
                </a:extLst>
              </p:cNvPr>
              <p:cNvSpPr txBox="1"/>
              <p:nvPr/>
            </p:nvSpPr>
            <p:spPr>
              <a:xfrm>
                <a:off x="2430516" y="2993756"/>
                <a:ext cx="4141076" cy="7183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𝛥</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r>
                            <a:rPr lang="zh-CN" altLang="en-US" sz="1400" i="0">
                              <a:latin typeface="Cambria Math" panose="02040503050406030204" pitchFamily="18" charset="0"/>
                            </a:rPr>
                            <m:t>+1</m:t>
                          </m:r>
                        </m:sub>
                      </m:sSub>
                      <m:r>
                        <a:rPr lang="zh-CN" altLang="en-US" sz="1400" i="0">
                          <a:latin typeface="Cambria Math" panose="02040503050406030204" pitchFamily="18" charset="0"/>
                        </a:rPr>
                        <m:t>=</m:t>
                      </m:r>
                      <m:nary>
                        <m:naryPr>
                          <m:chr m:val="∑"/>
                          <m:limLoc m:val="undOvr"/>
                          <m:ctrlPr>
                            <a:rPr lang="zh-CN" altLang="en-US" sz="1400" i="1">
                              <a:latin typeface="Cambria Math" panose="02040503050406030204" pitchFamily="18" charset="0"/>
                            </a:rPr>
                          </m:ctrlPr>
                        </m:naryPr>
                        <m:sub>
                          <m:r>
                            <a:rPr lang="zh-CN" altLang="en-US" sz="1400" i="1">
                              <a:latin typeface="Cambria Math" panose="02040503050406030204" pitchFamily="18" charset="0"/>
                            </a:rPr>
                            <m:t>𝑘</m:t>
                          </m:r>
                          <m:r>
                            <a:rPr lang="zh-CN" altLang="en-US" sz="1400" i="0">
                              <a:latin typeface="Cambria Math" panose="02040503050406030204" pitchFamily="18" charset="0"/>
                            </a:rPr>
                            <m:t>=1</m:t>
                          </m:r>
                        </m:sub>
                        <m:sup>
                          <m:r>
                            <a:rPr lang="zh-CN" altLang="en-US" sz="1400" i="0">
                              <a:latin typeface="Cambria Math" panose="02040503050406030204" pitchFamily="18" charset="0"/>
                            </a:rPr>
                            <m:t>∞</m:t>
                          </m:r>
                        </m:sup>
                        <m:e>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1</m:t>
                              </m:r>
                            </m:num>
                            <m:den>
                              <m:r>
                                <a:rPr lang="zh-CN" altLang="en-US" sz="1400" i="1">
                                  <a:latin typeface="Cambria Math" panose="02040503050406030204" pitchFamily="18" charset="0"/>
                                </a:rPr>
                                <m:t>𝑘</m:t>
                              </m:r>
                              <m:r>
                                <a:rPr lang="zh-CN" altLang="en-US" sz="1400" i="0">
                                  <a:latin typeface="Cambria Math" panose="02040503050406030204" pitchFamily="18" charset="0"/>
                                </a:rPr>
                                <m:t>!</m:t>
                              </m:r>
                            </m:den>
                          </m:f>
                        </m:e>
                      </m:nary>
                      <m:sSub>
                        <m:sSubPr>
                          <m:ctrlPr>
                            <a:rPr lang="zh-CN" altLang="en-US" sz="1400" i="1">
                              <a:solidFill>
                                <a:srgbClr val="836967"/>
                              </a:solidFill>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m:t>
                                  </m:r>
                                  <m:r>
                                    <a:rPr lang="zh-CN" altLang="en-US" sz="1400" i="1">
                                      <a:latin typeface="Cambria Math" panose="02040503050406030204" pitchFamily="18" charset="0"/>
                                    </a:rPr>
                                    <m:t>𝑔</m:t>
                                  </m:r>
                                  <m:d>
                                    <m:dPr>
                                      <m:ctrlPr>
                                        <a:rPr lang="zh-CN" altLang="en-US" sz="1400" i="1">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sub>
                                      </m:sSub>
                                    </m:e>
                                  </m:d>
                                </m:num>
                                <m:den>
                                  <m:r>
                                    <a:rPr lang="zh-CN" altLang="en-US" sz="1400" i="0">
                                      <a:latin typeface="Cambria Math" panose="02040503050406030204" pitchFamily="18" charset="0"/>
                                    </a:rPr>
                                    <m:t>𝜕</m:t>
                                  </m:r>
                                  <m:sSup>
                                    <m:sSupPr>
                                      <m:ctrlPr>
                                        <a:rPr lang="zh-CN" altLang="en-US" sz="1400" i="1">
                                          <a:solidFill>
                                            <a:srgbClr val="836967"/>
                                          </a:solidFill>
                                          <a:latin typeface="Cambria Math" panose="02040503050406030204" pitchFamily="18" charset="0"/>
                                        </a:rPr>
                                      </m:ctrlPr>
                                    </m:sSup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sub>
                                      </m:sSub>
                                    </m:e>
                                    <m:sup>
                                      <m:r>
                                        <a:rPr lang="zh-CN" altLang="en-US" sz="1400" i="1">
                                          <a:latin typeface="Cambria Math" panose="02040503050406030204" pitchFamily="18" charset="0"/>
                                        </a:rPr>
                                        <m:t>𝑘</m:t>
                                      </m:r>
                                    </m:sup>
                                  </m:sSup>
                                </m:den>
                              </m:f>
                            </m:e>
                          </m:d>
                        </m:e>
                        <m:sub>
                          <m:r>
                            <a:rPr lang="zh-CN" altLang="en-US" sz="1400" i="1">
                              <a:latin typeface="Cambria Math" panose="02040503050406030204" pitchFamily="18" charset="0"/>
                            </a:rPr>
                            <m:t>𝑉𝑜</m:t>
                          </m:r>
                          <m:r>
                            <a:rPr lang="zh-CN" altLang="en-US" sz="1400" i="0">
                              <a:latin typeface="Cambria Math" panose="02040503050406030204" pitchFamily="18" charset="0"/>
                            </a:rPr>
                            <m:t>=</m:t>
                          </m:r>
                          <m:r>
                            <a:rPr lang="zh-CN" altLang="en-US" sz="1400" i="1">
                              <a:latin typeface="Cambria Math" panose="02040503050406030204" pitchFamily="18" charset="0"/>
                            </a:rPr>
                            <m:t>𝑉𝑟𝑒𝑓</m:t>
                          </m:r>
                        </m:sub>
                      </m:sSub>
                      <m:sSup>
                        <m:sSupPr>
                          <m:ctrlPr>
                            <a:rPr lang="zh-CN" altLang="en-US" sz="1400" i="1">
                              <a:solidFill>
                                <a:srgbClr val="836967"/>
                              </a:solidFill>
                              <a:latin typeface="Cambria Math" panose="02040503050406030204" pitchFamily="18" charset="0"/>
                            </a:rPr>
                          </m:ctrlPr>
                        </m:sSupPr>
                        <m:e>
                          <m:d>
                            <m:dPr>
                              <m:ctrlPr>
                                <a:rPr lang="zh-CN" altLang="en-US" sz="1400" i="1">
                                  <a:latin typeface="Cambria Math" panose="02040503050406030204" pitchFamily="18" charset="0"/>
                                </a:rPr>
                              </m:ctrlPr>
                            </m:dPr>
                            <m:e>
                              <m:r>
                                <a:rPr lang="zh-CN" altLang="en-US" sz="1400" i="1">
                                  <a:latin typeface="Cambria Math" panose="02040503050406030204" pitchFamily="18" charset="0"/>
                                </a:rPr>
                                <m:t>𝛥</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sub>
                              </m:sSub>
                            </m:e>
                          </m:d>
                        </m:e>
                        <m:sup>
                          <m:r>
                            <a:rPr lang="zh-CN" altLang="en-US" sz="1400" i="1">
                              <a:latin typeface="Cambria Math" panose="02040503050406030204" pitchFamily="18" charset="0"/>
                            </a:rPr>
                            <m:t>𝑘</m:t>
                          </m:r>
                        </m:sup>
                      </m:sSup>
                    </m:oMath>
                  </m:oMathPara>
                </a14:m>
                <a:endParaRPr lang="zh-CN" altLang="en-US" dirty="0"/>
              </a:p>
            </p:txBody>
          </p:sp>
        </mc:Choice>
        <mc:Fallback xmlns="">
          <p:sp>
            <p:nvSpPr>
              <p:cNvPr id="12" name="文本框 11">
                <a:extLst>
                  <a:ext uri="{FF2B5EF4-FFF2-40B4-BE49-F238E27FC236}">
                    <a16:creationId xmlns:a16="http://schemas.microsoft.com/office/drawing/2014/main" id="{46C5BB19-F2E6-4586-B9D6-E89B8C716076}"/>
                  </a:ext>
                </a:extLst>
              </p:cNvPr>
              <p:cNvSpPr txBox="1">
                <a:spLocks noRot="1" noChangeAspect="1" noMove="1" noResize="1" noEditPoints="1" noAdjustHandles="1" noChangeArrowheads="1" noChangeShapeType="1" noTextEdit="1"/>
              </p:cNvSpPr>
              <p:nvPr/>
            </p:nvSpPr>
            <p:spPr>
              <a:xfrm>
                <a:off x="2430516" y="2993756"/>
                <a:ext cx="4141076" cy="71833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440BECD-623C-4DCD-ADDF-6A79093CBC61}"/>
                  </a:ext>
                </a:extLst>
              </p:cNvPr>
              <p:cNvSpPr txBox="1"/>
              <p:nvPr/>
            </p:nvSpPr>
            <p:spPr>
              <a:xfrm>
                <a:off x="338958" y="3825787"/>
                <a:ext cx="8570264" cy="830997"/>
              </a:xfrm>
              <a:prstGeom prst="rect">
                <a:avLst/>
              </a:prstGeom>
              <a:noFill/>
            </p:spPr>
            <p:txBody>
              <a:bodyPr wrap="square" rtlCol="0">
                <a:spAutoFit/>
              </a:bodyPr>
              <a:lstStyle/>
              <a:p>
                <a:r>
                  <a:rPr lang="en-US" altLang="zh-CN" sz="1600" dirty="0">
                    <a:solidFill>
                      <a:schemeClr val="tx1"/>
                    </a:solidFill>
                    <a:latin typeface="Palatino Linotype" panose="02040502050505030304" pitchFamily="18" charset="0"/>
                    <a:cs typeface="Palanquin Thin" panose="020B0502040204020203" pitchFamily="34" charset="0"/>
                  </a:rPr>
                  <a:t>Assuming </a:t>
                </a:r>
                <a14:m>
                  <m:oMath xmlns:m="http://schemas.openxmlformats.org/officeDocument/2006/math">
                    <m:r>
                      <a:rPr lang="en-US" altLang="zh-CN" sz="1600" b="0" i="0"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0&lt;</m:t>
                    </m:r>
                    <m:sSub>
                      <m:sSubPr>
                        <m:ctrlPr>
                          <a:rPr lang="zh-CN" altLang="zh-CN" sz="1600" i="1" kern="10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600" b="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1</m:t>
                        </m:r>
                        <m:r>
                          <a:rPr lang="en-US" altLang="zh-CN" sz="1600" b="0" i="1" kern="100">
                            <a:solidFill>
                              <a:schemeClr val="tx1"/>
                            </a:solidFill>
                            <a:effectLst/>
                            <a:latin typeface="Cambria Math" panose="02040503050406030204" pitchFamily="18" charset="0"/>
                            <a:ea typeface="等线" panose="02010600030101010101" pitchFamily="2" charset="-122"/>
                            <a:cs typeface="Times New Roman" panose="02020603050405020304" pitchFamily="18" charset="0"/>
                          </a:rPr>
                          <m:t>𝑛</m:t>
                        </m:r>
                      </m:sub>
                    </m:sSub>
                  </m:oMath>
                </a14:m>
                <a:r>
                  <a:rPr lang="en-US" altLang="zh-CN" sz="1600" dirty="0">
                    <a:solidFill>
                      <a:schemeClr val="tx1"/>
                    </a:solidFill>
                    <a:latin typeface="Palatino Linotype" panose="02040502050505030304" pitchFamily="18" charset="0"/>
                    <a:cs typeface="Palanquin Thin" panose="020B0502040204020203" pitchFamily="34" charset="0"/>
                  </a:rPr>
                  <a:t>&lt;1, then we can rule out the saturation nonlinearity, before the first fork bifurcation happens, the system should strictly stable according to </a:t>
                </a:r>
                <a:r>
                  <a:rPr lang="en-US" altLang="zh-CN" sz="1600" dirty="0" err="1">
                    <a:solidFill>
                      <a:schemeClr val="tx1"/>
                    </a:solidFill>
                    <a:latin typeface="Palatino Linotype" panose="02040502050505030304" pitchFamily="18" charset="0"/>
                    <a:cs typeface="Palanquin Thin" panose="020B0502040204020203" pitchFamily="34" charset="0"/>
                  </a:rPr>
                  <a:t>Floquet</a:t>
                </a:r>
                <a:r>
                  <a:rPr lang="en-US" altLang="zh-CN" sz="1600" dirty="0">
                    <a:solidFill>
                      <a:schemeClr val="tx1"/>
                    </a:solidFill>
                    <a:latin typeface="Palatino Linotype" panose="02040502050505030304" pitchFamily="18" charset="0"/>
                    <a:cs typeface="Palanquin Thin" panose="020B0502040204020203" pitchFamily="34" charset="0"/>
                  </a:rPr>
                  <a:t> Theory,  therefore, after omitting the high-level terms(if don’t omitting then the threshold will be slightly larger):</a:t>
                </a:r>
              </a:p>
            </p:txBody>
          </p:sp>
        </mc:Choice>
        <mc:Fallback xmlns="">
          <p:sp>
            <p:nvSpPr>
              <p:cNvPr id="13" name="文本框 12">
                <a:extLst>
                  <a:ext uri="{FF2B5EF4-FFF2-40B4-BE49-F238E27FC236}">
                    <a16:creationId xmlns:a16="http://schemas.microsoft.com/office/drawing/2014/main" id="{8440BECD-623C-4DCD-ADDF-6A79093CBC61}"/>
                  </a:ext>
                </a:extLst>
              </p:cNvPr>
              <p:cNvSpPr txBox="1">
                <a:spLocks noRot="1" noChangeAspect="1" noMove="1" noResize="1" noEditPoints="1" noAdjustHandles="1" noChangeArrowheads="1" noChangeShapeType="1" noTextEdit="1"/>
              </p:cNvSpPr>
              <p:nvPr/>
            </p:nvSpPr>
            <p:spPr>
              <a:xfrm>
                <a:off x="338958" y="3825787"/>
                <a:ext cx="8570264" cy="830997"/>
              </a:xfrm>
              <a:prstGeom prst="rect">
                <a:avLst/>
              </a:prstGeom>
              <a:blipFill>
                <a:blip r:embed="rId3"/>
                <a:stretch>
                  <a:fillRect l="-427" t="-2206" r="-925" b="-88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056FFA2-12DB-49CB-ADCB-525C4DA0ED4D}"/>
                  </a:ext>
                </a:extLst>
              </p:cNvPr>
              <p:cNvSpPr txBox="1"/>
              <p:nvPr/>
            </p:nvSpPr>
            <p:spPr>
              <a:xfrm>
                <a:off x="1185182" y="4838316"/>
                <a:ext cx="6631743" cy="6649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1400" i="1" smtClean="0">
                              <a:solidFill>
                                <a:srgbClr val="836967"/>
                              </a:solidFill>
                              <a:latin typeface="Cambria Math" panose="02040503050406030204" pitchFamily="18" charset="0"/>
                            </a:rPr>
                          </m:ctrlPr>
                        </m:dPr>
                        <m:e>
                          <m:f>
                            <m:fPr>
                              <m:ctrlPr>
                                <a:rPr lang="zh-CN" altLang="en-US" sz="1400" i="1">
                                  <a:solidFill>
                                    <a:srgbClr val="836967"/>
                                  </a:solidFill>
                                  <a:latin typeface="Cambria Math" panose="02040503050406030204" pitchFamily="18" charset="0"/>
                                </a:rPr>
                              </m:ctrlPr>
                            </m:fPr>
                            <m:num>
                              <m:r>
                                <a:rPr lang="zh-CN" altLang="en-US" sz="140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r>
                                    <a:rPr lang="zh-CN" altLang="en-US" sz="1400" i="0">
                                      <a:latin typeface="Cambria Math" panose="02040503050406030204" pitchFamily="18" charset="0"/>
                                    </a:rPr>
                                    <m:t>+1</m:t>
                                  </m:r>
                                </m:sub>
                              </m:sSub>
                            </m:num>
                            <m:den>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sub>
                              </m:sSub>
                            </m:den>
                          </m:f>
                        </m:e>
                      </m:d>
                      <m:r>
                        <a:rPr lang="zh-CN" altLang="en-US" sz="1400" i="0">
                          <a:latin typeface="Cambria Math" panose="02040503050406030204" pitchFamily="18" charset="0"/>
                        </a:rPr>
                        <m:t>=</m:t>
                      </m:r>
                      <m:d>
                        <m:dPr>
                          <m:begChr m:val="|"/>
                          <m:endChr m:val="|"/>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d>
                                <m:dPr>
                                  <m:begChr m:val=""/>
                                  <m:endChr m:val="|"/>
                                  <m:ctrlPr>
                                    <a:rPr lang="zh-CN" altLang="en-US" sz="1400" i="1">
                                      <a:latin typeface="Cambria Math" panose="02040503050406030204" pitchFamily="18" charset="0"/>
                                    </a:rPr>
                                  </m:ctrlPr>
                                </m:dPr>
                                <m:e>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m:t>
                                      </m:r>
                                      <m:r>
                                        <a:rPr lang="zh-CN" altLang="en-US" sz="1400" i="1">
                                          <a:latin typeface="Cambria Math" panose="02040503050406030204" pitchFamily="18" charset="0"/>
                                        </a:rPr>
                                        <m:t>𝑔</m:t>
                                      </m:r>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sub>
                                          </m:sSub>
                                        </m:e>
                                      </m:d>
                                    </m:num>
                                    <m:den>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𝑉𝑜</m:t>
                                          </m:r>
                                        </m:e>
                                        <m:sub>
                                          <m:r>
                                            <a:rPr lang="zh-CN" altLang="en-US" sz="1400" i="1">
                                              <a:latin typeface="Cambria Math" panose="02040503050406030204" pitchFamily="18" charset="0"/>
                                            </a:rPr>
                                            <m:t>𝑛</m:t>
                                          </m:r>
                                        </m:sub>
                                      </m:sSub>
                                    </m:den>
                                  </m:f>
                                </m:e>
                              </m:d>
                            </m:e>
                            <m:sub>
                              <m:r>
                                <a:rPr lang="zh-CN" altLang="en-US" sz="1400" i="1">
                                  <a:latin typeface="Cambria Math" panose="02040503050406030204" pitchFamily="18" charset="0"/>
                                </a:rPr>
                                <m:t>𝑉𝑜</m:t>
                              </m:r>
                              <m:r>
                                <a:rPr lang="zh-CN" altLang="en-US" sz="1400" i="0">
                                  <a:latin typeface="Cambria Math" panose="02040503050406030204" pitchFamily="18" charset="0"/>
                                </a:rPr>
                                <m:t>=</m:t>
                              </m:r>
                              <m:r>
                                <a:rPr lang="zh-CN" altLang="en-US" sz="1400" i="1">
                                  <a:latin typeface="Cambria Math" panose="02040503050406030204" pitchFamily="18" charset="0"/>
                                </a:rPr>
                                <m:t>𝑉𝑟𝑒𝑓</m:t>
                              </m:r>
                            </m:sub>
                          </m:sSub>
                        </m:e>
                      </m:d>
                      <m:r>
                        <a:rPr lang="zh-CN" altLang="en-US" sz="1400" i="0">
                          <a:latin typeface="Cambria Math" panose="02040503050406030204" pitchFamily="18" charset="0"/>
                        </a:rPr>
                        <m:t>≤1  </m:t>
                      </m:r>
                      <m:r>
                        <m:rPr>
                          <m:sty m:val="p"/>
                        </m:rPr>
                        <a:rPr lang="en-US" altLang="zh-CN" sz="1400" b="0" i="0" smtClean="0">
                          <a:latin typeface="Cambria Math" panose="02040503050406030204" pitchFamily="18" charset="0"/>
                        </a:rPr>
                        <m:t>or</m:t>
                      </m:r>
                      <m:d>
                        <m:dPr>
                          <m:begChr m:val="|"/>
                          <m:endChr m:val="|"/>
                          <m:ctrlPr>
                            <a:rPr lang="zh-CN" altLang="en-US" sz="1400" i="1">
                              <a:solidFill>
                                <a:srgbClr val="836967"/>
                              </a:solidFill>
                              <a:latin typeface="Cambria Math" panose="02040503050406030204" pitchFamily="18" charset="0"/>
                            </a:rPr>
                          </m:ctrlPr>
                        </m:dPr>
                        <m:e>
                          <m:r>
                            <a:rPr lang="zh-CN" altLang="en-US" sz="1400" i="1">
                              <a:latin typeface="Cambria Math" panose="02040503050406030204" pitchFamily="18" charset="0"/>
                            </a:rPr>
                            <m:t>𝛼</m:t>
                          </m:r>
                          <m:r>
                            <a:rPr lang="zh-CN" altLang="en-US" sz="1400" i="0">
                              <a:latin typeface="Cambria Math" panose="02040503050406030204" pitchFamily="18" charset="0"/>
                            </a:rPr>
                            <m:t>−</m:t>
                          </m:r>
                          <m:r>
                            <a:rPr lang="zh-CN" altLang="en-US" sz="1400" i="1">
                              <a:latin typeface="Cambria Math" panose="02040503050406030204" pitchFamily="18" charset="0"/>
                            </a:rPr>
                            <m:t>𝛽</m:t>
                          </m:r>
                          <m:f>
                            <m:fPr>
                              <m:ctrlPr>
                                <a:rPr lang="zh-CN" altLang="en-US" sz="1400" i="1">
                                  <a:solidFill>
                                    <a:srgbClr val="836967"/>
                                  </a:solidFill>
                                  <a:latin typeface="Cambria Math" panose="02040503050406030204" pitchFamily="18" charset="0"/>
                                </a:rPr>
                              </m:ctrlPr>
                            </m:fPr>
                            <m:num>
                              <m:r>
                                <a:rPr lang="zh-CN" altLang="en-US" sz="1400" i="1">
                                  <a:latin typeface="Cambria Math" panose="02040503050406030204" pitchFamily="18" charset="0"/>
                                </a:rPr>
                                <m:t>𝐷</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𝑖𝑛</m:t>
                                  </m:r>
                                </m:sub>
                              </m:sSub>
                              <m:d>
                                <m:dPr>
                                  <m:begChr m:val="["/>
                                  <m:endChr m:val="]"/>
                                  <m:ctrlPr>
                                    <a:rPr lang="zh-CN" altLang="en-US" sz="1400" i="1">
                                      <a:latin typeface="Cambria Math" panose="02040503050406030204" pitchFamily="18" charset="0"/>
                                    </a:rPr>
                                  </m:ctrlPr>
                                </m:dPr>
                                <m:e>
                                  <m:r>
                                    <a:rPr lang="zh-CN" altLang="en-US" sz="1400" i="0">
                                      <a:latin typeface="Cambria Math" panose="02040503050406030204" pitchFamily="18" charset="0"/>
                                    </a:rPr>
                                    <m:t>2</m:t>
                                  </m:r>
                                  <m:r>
                                    <a:rPr lang="zh-CN" altLang="en-US" sz="1400" i="1">
                                      <a:latin typeface="Cambria Math" panose="02040503050406030204" pitchFamily="18" charset="0"/>
                                    </a:rPr>
                                    <m:t>𝐾</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𝑟𝑒𝑓</m:t>
                                      </m:r>
                                    </m:sub>
                                  </m:sSub>
                                  <m:d>
                                    <m:dPr>
                                      <m:ctrlPr>
                                        <a:rPr lang="zh-CN" altLang="en-US" sz="1400" i="1">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𝑖𝑛</m:t>
                                          </m:r>
                                        </m:sub>
                                      </m:sSub>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𝑟𝑒𝑓</m:t>
                                          </m:r>
                                        </m:sub>
                                      </m:sSub>
                                      <m:r>
                                        <a:rPr lang="zh-CN" altLang="en-US" sz="1400" i="0">
                                          <a:latin typeface="Cambria Math" panose="02040503050406030204" pitchFamily="18" charset="0"/>
                                        </a:rPr>
                                        <m:t> </m:t>
                                      </m:r>
                                    </m:e>
                                  </m:d>
                                  <m:r>
                                    <a:rPr lang="zh-CN" altLang="en-US" sz="1400" i="0">
                                      <a:latin typeface="Cambria Math" panose="02040503050406030204" pitchFamily="18" charset="0"/>
                                    </a:rPr>
                                    <m:t>+</m:t>
                                  </m:r>
                                  <m:r>
                                    <a:rPr lang="zh-CN" altLang="en-US" sz="1400" i="1">
                                      <a:latin typeface="Cambria Math" panose="02040503050406030204" pitchFamily="18" charset="0"/>
                                    </a:rPr>
                                    <m:t>𝐷</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𝑖𝑛</m:t>
                                      </m:r>
                                    </m:sub>
                                  </m:sSub>
                                </m:e>
                              </m:d>
                            </m:num>
                            <m:den>
                              <m:sSup>
                                <m:sSupPr>
                                  <m:ctrlPr>
                                    <a:rPr lang="zh-CN" altLang="en-US" sz="1400" i="1">
                                      <a:solidFill>
                                        <a:srgbClr val="836967"/>
                                      </a:solidFill>
                                      <a:latin typeface="Cambria Math" panose="02040503050406030204" pitchFamily="18" charset="0"/>
                                    </a:rPr>
                                  </m:ctrlPr>
                                </m:sSupPr>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𝑉</m:t>
                                      </m:r>
                                    </m:e>
                                    <m:sub>
                                      <m:r>
                                        <a:rPr lang="zh-CN" altLang="en-US" sz="1400" i="1">
                                          <a:latin typeface="Cambria Math" panose="02040503050406030204" pitchFamily="18" charset="0"/>
                                        </a:rPr>
                                        <m:t>𝑟𝑒𝑓</m:t>
                                      </m:r>
                                    </m:sub>
                                  </m:sSub>
                                </m:e>
                                <m:sup>
                                  <m:r>
                                    <a:rPr lang="zh-CN" altLang="en-US" sz="1400" i="0">
                                      <a:latin typeface="Cambria Math" panose="02040503050406030204" pitchFamily="18" charset="0"/>
                                    </a:rPr>
                                    <m:t>2</m:t>
                                  </m:r>
                                </m:sup>
                              </m:sSup>
                            </m:den>
                          </m:f>
                        </m:e>
                      </m:d>
                      <m:r>
                        <a:rPr lang="zh-CN" altLang="en-US" sz="1400" i="0">
                          <a:latin typeface="Cambria Math" panose="02040503050406030204" pitchFamily="18" charset="0"/>
                        </a:rPr>
                        <m:t>≤1</m:t>
                      </m:r>
                    </m:oMath>
                  </m:oMathPara>
                </a14:m>
                <a:endParaRPr lang="zh-CN" altLang="en-US" sz="1400" dirty="0"/>
              </a:p>
            </p:txBody>
          </p:sp>
        </mc:Choice>
        <mc:Fallback xmlns="">
          <p:sp>
            <p:nvSpPr>
              <p:cNvPr id="17" name="文本框 16">
                <a:extLst>
                  <a:ext uri="{FF2B5EF4-FFF2-40B4-BE49-F238E27FC236}">
                    <a16:creationId xmlns:a16="http://schemas.microsoft.com/office/drawing/2014/main" id="{9056FFA2-12DB-49CB-ADCB-525C4DA0ED4D}"/>
                  </a:ext>
                </a:extLst>
              </p:cNvPr>
              <p:cNvSpPr txBox="1">
                <a:spLocks noRot="1" noChangeAspect="1" noMove="1" noResize="1" noEditPoints="1" noAdjustHandles="1" noChangeArrowheads="1" noChangeShapeType="1" noTextEdit="1"/>
              </p:cNvSpPr>
              <p:nvPr/>
            </p:nvSpPr>
            <p:spPr>
              <a:xfrm>
                <a:off x="1185182" y="4838316"/>
                <a:ext cx="6631743" cy="664926"/>
              </a:xfrm>
              <a:prstGeom prst="rect">
                <a:avLst/>
              </a:prstGeom>
              <a:blipFill>
                <a:blip r:embed="rId4"/>
                <a:stretch>
                  <a:fillRect/>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940B2D4F-62CB-41C6-8991-5D814BD77574}"/>
              </a:ext>
            </a:extLst>
          </p:cNvPr>
          <p:cNvSpPr txBox="1"/>
          <p:nvPr/>
        </p:nvSpPr>
        <p:spPr>
          <a:xfrm>
            <a:off x="338958" y="5719287"/>
            <a:ext cx="8570264" cy="584775"/>
          </a:xfrm>
          <a:prstGeom prst="rect">
            <a:avLst/>
          </a:prstGeom>
          <a:noFill/>
        </p:spPr>
        <p:txBody>
          <a:bodyPr wrap="square" rtlCol="0">
            <a:spAutoFit/>
          </a:bodyPr>
          <a:lstStyle/>
          <a:p>
            <a:r>
              <a:rPr lang="en-US" altLang="zh-CN" sz="1600" dirty="0">
                <a:latin typeface="Palatino Linotype" panose="02040502050505030304" pitchFamily="18" charset="0"/>
                <a:cs typeface="Palanquin Thin" panose="020B0502040204020203" pitchFamily="34" charset="0"/>
              </a:rPr>
              <a:t>After </a:t>
            </a:r>
            <a:r>
              <a:rPr lang="en-US" altLang="zh-CN" sz="1600" dirty="0">
                <a:solidFill>
                  <a:schemeClr val="tx1"/>
                </a:solidFill>
                <a:latin typeface="Palatino Linotype" panose="02040502050505030304" pitchFamily="18" charset="0"/>
                <a:cs typeface="Palanquin Thin" panose="020B0502040204020203" pitchFamily="34" charset="0"/>
              </a:rPr>
              <a:t>calculation we can obtain Kc = 0.1335, go back to the bifurcation plot using iterative map, the first fork bifurcation can be predicted accurately.</a:t>
            </a:r>
          </a:p>
        </p:txBody>
      </p:sp>
      <p:sp>
        <p:nvSpPr>
          <p:cNvPr id="21" name="文本框 20">
            <a:extLst>
              <a:ext uri="{FF2B5EF4-FFF2-40B4-BE49-F238E27FC236}">
                <a16:creationId xmlns:a16="http://schemas.microsoft.com/office/drawing/2014/main" id="{6225E896-2D31-4C4B-A141-3E589414EDC8}"/>
              </a:ext>
            </a:extLst>
          </p:cNvPr>
          <p:cNvSpPr txBox="1"/>
          <p:nvPr/>
        </p:nvSpPr>
        <p:spPr>
          <a:xfrm>
            <a:off x="0" y="6447932"/>
            <a:ext cx="5053306" cy="400110"/>
          </a:xfrm>
          <a:prstGeom prst="rect">
            <a:avLst/>
          </a:prstGeom>
          <a:noFill/>
        </p:spPr>
        <p:txBody>
          <a:bodyPr wrap="square">
            <a:spAutoFit/>
          </a:bodyPr>
          <a:lstStyle/>
          <a:p>
            <a:pPr algn="r"/>
            <a:r>
              <a:rPr lang="en-US" altLang="zh-CN" sz="1000" dirty="0">
                <a:effectLst/>
              </a:rPr>
              <a:t>[7]C. K. </a:t>
            </a:r>
            <a:r>
              <a:rPr lang="en-US" altLang="zh-CN" sz="1000" dirty="0" err="1">
                <a:effectLst/>
              </a:rPr>
              <a:t>Tse</a:t>
            </a:r>
            <a:r>
              <a:rPr lang="en-US" altLang="zh-CN" sz="1000" dirty="0">
                <a:effectLst/>
              </a:rPr>
              <a:t>, “Chaos from a buck switching regulator operating in discontinuous mode,” </a:t>
            </a:r>
            <a:r>
              <a:rPr lang="en-US" altLang="zh-CN" sz="1000" i="1" dirty="0">
                <a:effectLst/>
              </a:rPr>
              <a:t>Int. J. Circ. </a:t>
            </a:r>
            <a:r>
              <a:rPr lang="en-US" altLang="zh-CN" sz="1000" i="1" dirty="0" err="1">
                <a:effectLst/>
              </a:rPr>
              <a:t>Theor</a:t>
            </a:r>
            <a:r>
              <a:rPr lang="en-US" altLang="zh-CN" sz="1000" i="1" dirty="0">
                <a:effectLst/>
              </a:rPr>
              <a:t>. Appl.</a:t>
            </a:r>
            <a:r>
              <a:rPr lang="en-US" altLang="zh-CN" sz="1000" dirty="0">
                <a:effectLst/>
              </a:rPr>
              <a:t>, vol. 22, no. 4, pp. 263–278, Jul. 1994, </a:t>
            </a:r>
            <a:r>
              <a:rPr lang="en-US" altLang="zh-CN" sz="1000" dirty="0" err="1">
                <a:effectLst/>
              </a:rPr>
              <a:t>doi</a:t>
            </a:r>
            <a:r>
              <a:rPr lang="en-US" altLang="zh-CN" sz="1000" dirty="0">
                <a:effectLst/>
              </a:rPr>
              <a:t>: </a:t>
            </a:r>
            <a:r>
              <a:rPr lang="en-US" altLang="zh-CN" sz="1000" dirty="0">
                <a:effectLst/>
                <a:hlinkClick r:id="rId5"/>
              </a:rPr>
              <a:t>10.1002/cta.4490220403</a:t>
            </a:r>
            <a:r>
              <a:rPr lang="en-US" altLang="zh-CN" sz="1000" dirty="0">
                <a:effectLst/>
              </a:rPr>
              <a:t>.</a:t>
            </a:r>
          </a:p>
        </p:txBody>
      </p:sp>
    </p:spTree>
    <p:extLst>
      <p:ext uri="{BB962C8B-B14F-4D97-AF65-F5344CB8AC3E}">
        <p14:creationId xmlns:p14="http://schemas.microsoft.com/office/powerpoint/2010/main" val="3632685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003FB3B-3842-4E2F-BAB0-0D87FE6E1744}"/>
              </a:ext>
            </a:extLst>
          </p:cNvPr>
          <p:cNvSpPr>
            <a:spLocks noGrp="1"/>
          </p:cNvSpPr>
          <p:nvPr>
            <p:ph type="title"/>
          </p:nvPr>
        </p:nvSpPr>
        <p:spPr>
          <a:xfrm>
            <a:off x="105032" y="27193"/>
            <a:ext cx="7364627" cy="944387"/>
          </a:xfrm>
        </p:spPr>
        <p:txBody>
          <a:bodyPr/>
          <a:lstStyle/>
          <a:p>
            <a:r>
              <a:rPr lang="en-US" dirty="0">
                <a:latin typeface="Palatino Linotype" panose="02040502050505030304" pitchFamily="18" charset="0"/>
                <a:cs typeface="Palanquin Thin" panose="020B0502040204020203" pitchFamily="34" charset="0"/>
              </a:rPr>
              <a:t>DCM buck simulation with bifurcation parameters</a:t>
            </a:r>
            <a:endParaRPr lang="en-US" dirty="0"/>
          </a:p>
        </p:txBody>
      </p:sp>
      <p:pic>
        <p:nvPicPr>
          <p:cNvPr id="11" name="图片 10">
            <a:extLst>
              <a:ext uri="{FF2B5EF4-FFF2-40B4-BE49-F238E27FC236}">
                <a16:creationId xmlns:a16="http://schemas.microsoft.com/office/drawing/2014/main" id="{D702686B-A623-469E-8C0E-C11068B31B6C}"/>
              </a:ext>
            </a:extLst>
          </p:cNvPr>
          <p:cNvPicPr>
            <a:picLocks noChangeAspect="1"/>
          </p:cNvPicPr>
          <p:nvPr/>
        </p:nvPicPr>
        <p:blipFill>
          <a:blip r:embed="rId2"/>
          <a:stretch>
            <a:fillRect/>
          </a:stretch>
        </p:blipFill>
        <p:spPr>
          <a:xfrm>
            <a:off x="44148" y="1704495"/>
            <a:ext cx="3262812" cy="2447109"/>
          </a:xfrm>
          <a:prstGeom prst="rect">
            <a:avLst/>
          </a:prstGeom>
        </p:spPr>
      </p:pic>
      <p:pic>
        <p:nvPicPr>
          <p:cNvPr id="13" name="图片 12">
            <a:extLst>
              <a:ext uri="{FF2B5EF4-FFF2-40B4-BE49-F238E27FC236}">
                <a16:creationId xmlns:a16="http://schemas.microsoft.com/office/drawing/2014/main" id="{6180E708-34C5-43E0-9226-63C014D53F04}"/>
              </a:ext>
            </a:extLst>
          </p:cNvPr>
          <p:cNvPicPr>
            <a:picLocks noChangeAspect="1"/>
          </p:cNvPicPr>
          <p:nvPr/>
        </p:nvPicPr>
        <p:blipFill>
          <a:blip r:embed="rId3"/>
          <a:stretch>
            <a:fillRect/>
          </a:stretch>
        </p:blipFill>
        <p:spPr>
          <a:xfrm>
            <a:off x="2940594" y="1704495"/>
            <a:ext cx="3262812" cy="2447109"/>
          </a:xfrm>
          <a:prstGeom prst="rect">
            <a:avLst/>
          </a:prstGeom>
        </p:spPr>
      </p:pic>
      <p:pic>
        <p:nvPicPr>
          <p:cNvPr id="21" name="图片 20">
            <a:extLst>
              <a:ext uri="{FF2B5EF4-FFF2-40B4-BE49-F238E27FC236}">
                <a16:creationId xmlns:a16="http://schemas.microsoft.com/office/drawing/2014/main" id="{72196B45-0A9E-46A6-8391-AEBE7CDA6114}"/>
              </a:ext>
            </a:extLst>
          </p:cNvPr>
          <p:cNvPicPr>
            <a:picLocks noChangeAspect="1"/>
          </p:cNvPicPr>
          <p:nvPr/>
        </p:nvPicPr>
        <p:blipFill>
          <a:blip r:embed="rId4"/>
          <a:stretch>
            <a:fillRect/>
          </a:stretch>
        </p:blipFill>
        <p:spPr>
          <a:xfrm>
            <a:off x="44148" y="4242237"/>
            <a:ext cx="3262812" cy="2447109"/>
          </a:xfrm>
          <a:prstGeom prst="rect">
            <a:avLst/>
          </a:prstGeom>
        </p:spPr>
      </p:pic>
      <p:sp>
        <p:nvSpPr>
          <p:cNvPr id="22" name="文本框 21">
            <a:extLst>
              <a:ext uri="{FF2B5EF4-FFF2-40B4-BE49-F238E27FC236}">
                <a16:creationId xmlns:a16="http://schemas.microsoft.com/office/drawing/2014/main" id="{2BBD4EB9-711E-4F1D-87B9-877D90A66746}"/>
              </a:ext>
            </a:extLst>
          </p:cNvPr>
          <p:cNvSpPr txBox="1"/>
          <p:nvPr/>
        </p:nvSpPr>
        <p:spPr>
          <a:xfrm>
            <a:off x="6203406" y="2012557"/>
            <a:ext cx="2624863" cy="4278094"/>
          </a:xfrm>
          <a:prstGeom prst="rect">
            <a:avLst/>
          </a:prstGeom>
          <a:noFill/>
        </p:spPr>
        <p:txBody>
          <a:bodyPr wrap="square" rtlCol="0">
            <a:spAutoFit/>
          </a:bodyPr>
          <a:lstStyle/>
          <a:p>
            <a:r>
              <a:rPr lang="en-US" altLang="zh-CN" sz="1600" b="1" dirty="0">
                <a:latin typeface="Palatino Linotype" panose="02040502050505030304" pitchFamily="18" charset="0"/>
                <a:cs typeface="Palanquin Thin" panose="020B0502040204020203" pitchFamily="34" charset="0"/>
              </a:rPr>
              <a:t>Bifurcation phenomenon in DCM Buck Converter</a:t>
            </a:r>
          </a:p>
          <a:p>
            <a:endParaRPr lang="en-US" altLang="zh-CN" sz="1600" dirty="0">
              <a:latin typeface="Palatino Linotype" panose="02040502050505030304" pitchFamily="18" charset="0"/>
              <a:cs typeface="Palanquin Thin" panose="020B0502040204020203" pitchFamily="34" charset="0"/>
            </a:endParaRPr>
          </a:p>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Like CCM buck converter, DCM buck converter can go through bifurcation with multiple parameters</a:t>
            </a:r>
          </a:p>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The left diagram is the phase portrait when the feedback gain changing from 0.1~0.187, the state variables will go through one/two/four period and finally lead to chaos.</a:t>
            </a:r>
          </a:p>
        </p:txBody>
      </p:sp>
      <p:pic>
        <p:nvPicPr>
          <p:cNvPr id="3" name="图片 2">
            <a:extLst>
              <a:ext uri="{FF2B5EF4-FFF2-40B4-BE49-F238E27FC236}">
                <a16:creationId xmlns:a16="http://schemas.microsoft.com/office/drawing/2014/main" id="{238EA468-AFF8-4147-8CD4-86B770E0D215}"/>
              </a:ext>
            </a:extLst>
          </p:cNvPr>
          <p:cNvPicPr>
            <a:picLocks noChangeAspect="1"/>
          </p:cNvPicPr>
          <p:nvPr/>
        </p:nvPicPr>
        <p:blipFill>
          <a:blip r:embed="rId5"/>
          <a:stretch>
            <a:fillRect/>
          </a:stretch>
        </p:blipFill>
        <p:spPr>
          <a:xfrm>
            <a:off x="2940594" y="4242237"/>
            <a:ext cx="3262812" cy="2447109"/>
          </a:xfrm>
          <a:prstGeom prst="rect">
            <a:avLst/>
          </a:prstGeom>
        </p:spPr>
      </p:pic>
    </p:spTree>
    <p:extLst>
      <p:ext uri="{BB962C8B-B14F-4D97-AF65-F5344CB8AC3E}">
        <p14:creationId xmlns:p14="http://schemas.microsoft.com/office/powerpoint/2010/main" val="4235238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003FB3B-3842-4E2F-BAB0-0D87FE6E1744}"/>
              </a:ext>
            </a:extLst>
          </p:cNvPr>
          <p:cNvSpPr>
            <a:spLocks noGrp="1"/>
          </p:cNvSpPr>
          <p:nvPr>
            <p:ph type="title"/>
          </p:nvPr>
        </p:nvSpPr>
        <p:spPr>
          <a:xfrm>
            <a:off x="463378" y="0"/>
            <a:ext cx="6870357" cy="944387"/>
          </a:xfrm>
        </p:spPr>
        <p:txBody>
          <a:bodyPr/>
          <a:lstStyle/>
          <a:p>
            <a:r>
              <a:rPr lang="en-US" altLang="zh-CN" dirty="0">
                <a:latin typeface="Palatino Linotype" panose="02040502050505030304" pitchFamily="18" charset="0"/>
                <a:cs typeface="Palanquin Thin" panose="020B0502040204020203" pitchFamily="34" charset="0"/>
              </a:rPr>
              <a:t>Possible Application for Buck complex behavior</a:t>
            </a:r>
            <a:endParaRPr lang="en-US" dirty="0"/>
          </a:p>
        </p:txBody>
      </p:sp>
      <p:sp>
        <p:nvSpPr>
          <p:cNvPr id="11" name="文本框 10">
            <a:extLst>
              <a:ext uri="{FF2B5EF4-FFF2-40B4-BE49-F238E27FC236}">
                <a16:creationId xmlns:a16="http://schemas.microsoft.com/office/drawing/2014/main" id="{FC809FEA-24C5-4AEE-944D-D047852AABFE}"/>
              </a:ext>
            </a:extLst>
          </p:cNvPr>
          <p:cNvSpPr txBox="1"/>
          <p:nvPr/>
        </p:nvSpPr>
        <p:spPr>
          <a:xfrm>
            <a:off x="4979773" y="2066157"/>
            <a:ext cx="4066941" cy="3785652"/>
          </a:xfrm>
          <a:prstGeom prst="rect">
            <a:avLst/>
          </a:prstGeom>
          <a:noFill/>
        </p:spPr>
        <p:txBody>
          <a:bodyPr wrap="square">
            <a:spAutoFit/>
          </a:bodyPr>
          <a:lstStyle/>
          <a:p>
            <a:pPr marL="285750" indent="-285750">
              <a:buFont typeface="Arial" panose="020B0604020202020204" pitchFamily="34" charset="0"/>
              <a:buChar char="•"/>
            </a:pPr>
            <a:r>
              <a:rPr lang="zh-CN" altLang="en-US" sz="1600" dirty="0">
                <a:latin typeface="Palatino Linotype" panose="02040502050505030304" pitchFamily="18" charset="0"/>
                <a:cs typeface="Palanquin Thin" panose="020B0502040204020203" pitchFamily="34" charset="0"/>
              </a:rPr>
              <a:t>Cascade converters in renewable energy generation are usually cascaded from two subconverters. The output voltage of the front end is usually the ripple dc voltage, which serves as the input voltage of the downstream dc–dc converter</a:t>
            </a:r>
            <a:r>
              <a:rPr lang="en-US" altLang="zh-CN" sz="1600" dirty="0">
                <a:latin typeface="Palatino Linotype" panose="02040502050505030304" pitchFamily="18" charset="0"/>
                <a:cs typeface="Palanquin Thin" panose="020B0502040204020203" pitchFamily="34" charset="0"/>
              </a:rPr>
              <a:t>;</a:t>
            </a:r>
          </a:p>
          <a:p>
            <a:pPr marL="285750" indent="-285750">
              <a:buFont typeface="Arial" panose="020B0604020202020204" pitchFamily="34" charset="0"/>
              <a:buChar char="•"/>
            </a:pPr>
            <a:endParaRPr lang="en-US" altLang="zh-CN" sz="1600" dirty="0">
              <a:latin typeface="Palatino Linotype" panose="02040502050505030304" pitchFamily="18" charset="0"/>
              <a:cs typeface="Palanquin Thin" panose="020B0502040204020203" pitchFamily="34" charset="0"/>
            </a:endParaRPr>
          </a:p>
          <a:p>
            <a:pPr marL="285750" indent="-285750">
              <a:buFont typeface="Arial" panose="020B0604020202020204" pitchFamily="34" charset="0"/>
              <a:buChar char="•"/>
            </a:pPr>
            <a:r>
              <a:rPr lang="zh-CN" altLang="en-US" sz="1600" dirty="0">
                <a:latin typeface="Palatino Linotype" panose="02040502050505030304" pitchFamily="18" charset="0"/>
                <a:cs typeface="Palanquin Thin" panose="020B0502040204020203" pitchFamily="34" charset="0"/>
              </a:rPr>
              <a:t>The stability of a dc–dc converter with periodic input ripple voltage </a:t>
            </a:r>
            <a:r>
              <a:rPr lang="en-US" altLang="zh-CN" sz="1600" dirty="0">
                <a:latin typeface="Palatino Linotype" panose="02040502050505030304" pitchFamily="18" charset="0"/>
                <a:cs typeface="Palanquin Thin" panose="020B0502040204020203" pitchFamily="34" charset="0"/>
              </a:rPr>
              <a:t>can perform chaotic behavior;</a:t>
            </a:r>
          </a:p>
          <a:p>
            <a:pPr marL="285750" indent="-285750">
              <a:buFont typeface="Arial" panose="020B0604020202020204" pitchFamily="34" charset="0"/>
              <a:buChar char="•"/>
            </a:pPr>
            <a:endParaRPr lang="en-US" altLang="zh-CN" sz="1600" dirty="0">
              <a:latin typeface="Palatino Linotype" panose="02040502050505030304" pitchFamily="18" charset="0"/>
              <a:cs typeface="Palanquin Thin" panose="020B0502040204020203" pitchFamily="34" charset="0"/>
            </a:endParaRPr>
          </a:p>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These complex behavior and stability can be analyzed by iterative mapping and Jacobian matrix eigenvalues.</a:t>
            </a:r>
            <a:endParaRPr lang="zh-CN" altLang="en-US" sz="1600" dirty="0">
              <a:latin typeface="Palatino Linotype" panose="02040502050505030304" pitchFamily="18" charset="0"/>
              <a:cs typeface="Palanquin Thin" panose="020B0502040204020203" pitchFamily="34" charset="0"/>
            </a:endParaRPr>
          </a:p>
        </p:txBody>
      </p:sp>
      <p:pic>
        <p:nvPicPr>
          <p:cNvPr id="13" name="图片 12">
            <a:extLst>
              <a:ext uri="{FF2B5EF4-FFF2-40B4-BE49-F238E27FC236}">
                <a16:creationId xmlns:a16="http://schemas.microsoft.com/office/drawing/2014/main" id="{A7B6D85A-66F8-44D9-BA65-5FC522D29A0A}"/>
              </a:ext>
            </a:extLst>
          </p:cNvPr>
          <p:cNvPicPr>
            <a:picLocks noChangeAspect="1"/>
          </p:cNvPicPr>
          <p:nvPr/>
        </p:nvPicPr>
        <p:blipFill>
          <a:blip r:embed="rId2"/>
          <a:stretch>
            <a:fillRect/>
          </a:stretch>
        </p:blipFill>
        <p:spPr>
          <a:xfrm>
            <a:off x="163391" y="1689022"/>
            <a:ext cx="2306256" cy="1645630"/>
          </a:xfrm>
          <a:prstGeom prst="rect">
            <a:avLst/>
          </a:prstGeom>
        </p:spPr>
      </p:pic>
      <p:pic>
        <p:nvPicPr>
          <p:cNvPr id="15" name="图片 14">
            <a:extLst>
              <a:ext uri="{FF2B5EF4-FFF2-40B4-BE49-F238E27FC236}">
                <a16:creationId xmlns:a16="http://schemas.microsoft.com/office/drawing/2014/main" id="{B9885ACB-7BC8-4CFB-AD2E-11E7A2702CC2}"/>
              </a:ext>
            </a:extLst>
          </p:cNvPr>
          <p:cNvPicPr>
            <a:picLocks noChangeAspect="1"/>
          </p:cNvPicPr>
          <p:nvPr/>
        </p:nvPicPr>
        <p:blipFill>
          <a:blip r:embed="rId3"/>
          <a:stretch>
            <a:fillRect/>
          </a:stretch>
        </p:blipFill>
        <p:spPr>
          <a:xfrm>
            <a:off x="2501214" y="1689022"/>
            <a:ext cx="2395085" cy="1645630"/>
          </a:xfrm>
          <a:prstGeom prst="rect">
            <a:avLst/>
          </a:prstGeom>
        </p:spPr>
      </p:pic>
      <p:sp>
        <p:nvSpPr>
          <p:cNvPr id="19" name="文本框 18">
            <a:extLst>
              <a:ext uri="{FF2B5EF4-FFF2-40B4-BE49-F238E27FC236}">
                <a16:creationId xmlns:a16="http://schemas.microsoft.com/office/drawing/2014/main" id="{AF07907D-FD92-44CB-BE24-4D0C805B8506}"/>
              </a:ext>
            </a:extLst>
          </p:cNvPr>
          <p:cNvSpPr txBox="1"/>
          <p:nvPr/>
        </p:nvSpPr>
        <p:spPr>
          <a:xfrm>
            <a:off x="4572000" y="6057438"/>
            <a:ext cx="4306330" cy="707886"/>
          </a:xfrm>
          <a:prstGeom prst="rect">
            <a:avLst/>
          </a:prstGeom>
          <a:noFill/>
        </p:spPr>
        <p:txBody>
          <a:bodyPr wrap="square">
            <a:spAutoFit/>
          </a:bodyPr>
          <a:lstStyle/>
          <a:p>
            <a:r>
              <a:rPr lang="en-US" altLang="zh-CN" sz="1000" dirty="0">
                <a:effectLst/>
              </a:rPr>
              <a:t>[1] W. Hu, R. Yang, X. Wang, and F. Zhang, “Stability Analysis of Voltage Controlled Buck Converter Feed From a Periodic Input,” </a:t>
            </a:r>
            <a:r>
              <a:rPr lang="en-US" altLang="zh-CN" sz="1000" i="1" dirty="0">
                <a:effectLst/>
              </a:rPr>
              <a:t>IEEE Transactions on Industrial Electronics</a:t>
            </a:r>
            <a:r>
              <a:rPr lang="en-US" altLang="zh-CN" sz="1000" dirty="0">
                <a:effectLst/>
              </a:rPr>
              <a:t>, vol. 68, no. 4, pp. 3079–3089, Apr. 2021, </a:t>
            </a:r>
            <a:r>
              <a:rPr lang="en-US" altLang="zh-CN" sz="1000" dirty="0" err="1">
                <a:effectLst/>
              </a:rPr>
              <a:t>doi</a:t>
            </a:r>
            <a:r>
              <a:rPr lang="en-US" altLang="zh-CN" sz="1000" dirty="0">
                <a:effectLst/>
              </a:rPr>
              <a:t>: </a:t>
            </a:r>
            <a:r>
              <a:rPr lang="en-US" altLang="zh-CN" sz="1000" dirty="0">
                <a:effectLst/>
                <a:hlinkClick r:id="rId4"/>
              </a:rPr>
              <a:t>10.1109/TIE.2020.2982116</a:t>
            </a:r>
            <a:r>
              <a:rPr lang="en-US" altLang="zh-CN" sz="1000" dirty="0">
                <a:effectLst/>
              </a:rPr>
              <a:t>.</a:t>
            </a:r>
          </a:p>
        </p:txBody>
      </p:sp>
      <p:pic>
        <p:nvPicPr>
          <p:cNvPr id="20" name="图片 19">
            <a:extLst>
              <a:ext uri="{FF2B5EF4-FFF2-40B4-BE49-F238E27FC236}">
                <a16:creationId xmlns:a16="http://schemas.microsoft.com/office/drawing/2014/main" id="{60BAA7F7-D011-4058-80E9-A048D1A6F5F2}"/>
              </a:ext>
            </a:extLst>
          </p:cNvPr>
          <p:cNvPicPr>
            <a:picLocks noChangeAspect="1"/>
          </p:cNvPicPr>
          <p:nvPr/>
        </p:nvPicPr>
        <p:blipFill>
          <a:blip r:embed="rId5"/>
          <a:stretch>
            <a:fillRect/>
          </a:stretch>
        </p:blipFill>
        <p:spPr>
          <a:xfrm>
            <a:off x="563838" y="3334652"/>
            <a:ext cx="3683864" cy="3499428"/>
          </a:xfrm>
          <a:prstGeom prst="rect">
            <a:avLst/>
          </a:prstGeom>
        </p:spPr>
      </p:pic>
    </p:spTree>
    <p:extLst>
      <p:ext uri="{BB962C8B-B14F-4D97-AF65-F5344CB8AC3E}">
        <p14:creationId xmlns:p14="http://schemas.microsoft.com/office/powerpoint/2010/main" val="343439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F1C32-A185-4872-9BE2-2181C9E48D87}"/>
              </a:ext>
            </a:extLst>
          </p:cNvPr>
          <p:cNvSpPr>
            <a:spLocks noGrp="1"/>
          </p:cNvSpPr>
          <p:nvPr>
            <p:ph type="title"/>
          </p:nvPr>
        </p:nvSpPr>
        <p:spPr/>
        <p:txBody>
          <a:bodyPr/>
          <a:lstStyle/>
          <a:p>
            <a:r>
              <a:rPr lang="en-US" altLang="zh-CN" b="1" dirty="0">
                <a:latin typeface="Palatino Linotype" panose="02040502050505030304" pitchFamily="18" charset="0"/>
                <a:cs typeface="Palanquin Thin" panose="020B0502040204020203" pitchFamily="34" charset="0"/>
              </a:rPr>
              <a:t>Content</a:t>
            </a:r>
            <a:endParaRPr lang="zh-CN" altLang="en-US" dirty="0"/>
          </a:p>
        </p:txBody>
      </p:sp>
      <p:sp>
        <p:nvSpPr>
          <p:cNvPr id="3" name="内容占位符 2">
            <a:extLst>
              <a:ext uri="{FF2B5EF4-FFF2-40B4-BE49-F238E27FC236}">
                <a16:creationId xmlns:a16="http://schemas.microsoft.com/office/drawing/2014/main" id="{7BD24D5F-5BB9-413A-B6CC-63E967AF0A9B}"/>
              </a:ext>
            </a:extLst>
          </p:cNvPr>
          <p:cNvSpPr>
            <a:spLocks noGrp="1"/>
          </p:cNvSpPr>
          <p:nvPr>
            <p:ph idx="1"/>
          </p:nvPr>
        </p:nvSpPr>
        <p:spPr>
          <a:xfrm>
            <a:off x="617838" y="1817688"/>
            <a:ext cx="8068962" cy="4308475"/>
          </a:xfrm>
        </p:spPr>
        <p:txBody>
          <a:bodyPr anchor="ctr">
            <a:normAutofit/>
          </a:bodyPr>
          <a:lstStyle/>
          <a:p>
            <a:r>
              <a:rPr lang="en-US" altLang="zh-CN" sz="1800" dirty="0">
                <a:latin typeface="Palatino Linotype" panose="02040502050505030304" pitchFamily="18" charset="0"/>
                <a:cs typeface="Palanquin Thin" panose="020B0502040204020203" pitchFamily="34" charset="0"/>
              </a:rPr>
              <a:t>Introduction </a:t>
            </a:r>
          </a:p>
          <a:p>
            <a:r>
              <a:rPr lang="en-US" altLang="zh-CN" sz="1800" dirty="0">
                <a:latin typeface="Palatino Linotype" panose="02040502050505030304" pitchFamily="18" charset="0"/>
                <a:cs typeface="Palanquin Thin" panose="020B0502040204020203" pitchFamily="34" charset="0"/>
              </a:rPr>
              <a:t>State Space Equation in CCM VCM buck converter</a:t>
            </a:r>
          </a:p>
          <a:p>
            <a:r>
              <a:rPr lang="en-US" altLang="zh-CN" sz="1800" dirty="0">
                <a:latin typeface="Palatino Linotype" panose="02040502050505030304" pitchFamily="18" charset="0"/>
                <a:cs typeface="Palanquin Thin" panose="020B0502040204020203" pitchFamily="34" charset="0"/>
              </a:rPr>
              <a:t>Iteration Mapping in CCM VCM buck converter</a:t>
            </a:r>
          </a:p>
          <a:p>
            <a:r>
              <a:rPr lang="en-US" altLang="zh-CN" sz="1800" dirty="0">
                <a:latin typeface="Palatino Linotype" panose="02040502050505030304" pitchFamily="18" charset="0"/>
                <a:cs typeface="Palanquin Thin" panose="020B0502040204020203" pitchFamily="34" charset="0"/>
              </a:rPr>
              <a:t>Discrete iteration mapping for DCM buck converter</a:t>
            </a:r>
          </a:p>
          <a:p>
            <a:r>
              <a:rPr lang="en-US" altLang="zh-CN" sz="1800" dirty="0">
                <a:latin typeface="Palatino Linotype" panose="02040502050505030304" pitchFamily="18" charset="0"/>
                <a:cs typeface="Palanquin Thin" panose="020B0502040204020203" pitchFamily="34" charset="0"/>
              </a:rPr>
              <a:t>Stability Analysis under Discrete iteration map</a:t>
            </a:r>
          </a:p>
          <a:p>
            <a:r>
              <a:rPr lang="en-US" altLang="zh-CN" sz="1800" dirty="0">
                <a:latin typeface="Palatino Linotype" panose="02040502050505030304" pitchFamily="18" charset="0"/>
                <a:cs typeface="Palanquin Thin" panose="020B0502040204020203" pitchFamily="34" charset="0"/>
              </a:rPr>
              <a:t>Possible Application for Buck complex behavior</a:t>
            </a:r>
          </a:p>
          <a:p>
            <a:r>
              <a:rPr lang="en-US" altLang="zh-CN" sz="1800" dirty="0" err="1">
                <a:latin typeface="Palatino Linotype" panose="02040502050505030304" pitchFamily="18" charset="0"/>
                <a:cs typeface="Palanquin Thin" panose="020B0502040204020203" pitchFamily="34" charset="0"/>
              </a:rPr>
              <a:t>Conlusion</a:t>
            </a:r>
            <a:endParaRPr lang="zh-CN" altLang="en-US" sz="1800" dirty="0"/>
          </a:p>
        </p:txBody>
      </p:sp>
    </p:spTree>
    <p:extLst>
      <p:ext uri="{BB962C8B-B14F-4D97-AF65-F5344CB8AC3E}">
        <p14:creationId xmlns:p14="http://schemas.microsoft.com/office/powerpoint/2010/main" val="403880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003FB3B-3842-4E2F-BAB0-0D87FE6E1744}"/>
              </a:ext>
            </a:extLst>
          </p:cNvPr>
          <p:cNvSpPr>
            <a:spLocks noGrp="1"/>
          </p:cNvSpPr>
          <p:nvPr>
            <p:ph type="title"/>
          </p:nvPr>
        </p:nvSpPr>
        <p:spPr>
          <a:xfrm>
            <a:off x="681038" y="0"/>
            <a:ext cx="6122987" cy="944387"/>
          </a:xfrm>
        </p:spPr>
        <p:txBody>
          <a:bodyPr/>
          <a:lstStyle/>
          <a:p>
            <a:r>
              <a:rPr lang="en-US" altLang="zh-CN" dirty="0">
                <a:latin typeface="Palatino Linotype" panose="02040502050505030304" pitchFamily="18" charset="0"/>
                <a:cs typeface="Palanquin Thin" panose="020B0502040204020203" pitchFamily="34" charset="0"/>
              </a:rPr>
              <a:t>Conclusion</a:t>
            </a:r>
            <a:endParaRPr lang="en-US" dirty="0"/>
          </a:p>
        </p:txBody>
      </p:sp>
      <p:sp>
        <p:nvSpPr>
          <p:cNvPr id="8" name="文本框 7">
            <a:extLst>
              <a:ext uri="{FF2B5EF4-FFF2-40B4-BE49-F238E27FC236}">
                <a16:creationId xmlns:a16="http://schemas.microsoft.com/office/drawing/2014/main" id="{059D92D0-23DE-47FC-AF2D-3F1123BF90E5}"/>
              </a:ext>
            </a:extLst>
          </p:cNvPr>
          <p:cNvSpPr txBox="1"/>
          <p:nvPr/>
        </p:nvSpPr>
        <p:spPr>
          <a:xfrm>
            <a:off x="579916" y="2532502"/>
            <a:ext cx="7662041"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Palatino Linotype" panose="02040502050505030304" pitchFamily="18" charset="0"/>
                <a:cs typeface="Palanquin Thin" panose="020B0502040204020203" pitchFamily="34" charset="0"/>
              </a:rPr>
              <a:t>Buck Converter can have very complex behavior coming from varying parameters: Circuit components values, Input voltage; as well as control parameters, feedback gains, reference;</a:t>
            </a:r>
          </a:p>
          <a:p>
            <a:pPr marL="285750" indent="-285750">
              <a:buFont typeface="Arial" panose="020B0604020202020204" pitchFamily="34" charset="0"/>
              <a:buChar char="•"/>
            </a:pPr>
            <a:endParaRPr lang="en-US" altLang="zh-CN" dirty="0">
              <a:latin typeface="Palatino Linotype" panose="02040502050505030304" pitchFamily="18" charset="0"/>
              <a:cs typeface="Palanquin Thin" panose="020B0502040204020203" pitchFamily="34" charset="0"/>
            </a:endParaRPr>
          </a:p>
          <a:p>
            <a:pPr marL="285750" indent="-285750">
              <a:buFont typeface="Arial" panose="020B0604020202020204" pitchFamily="34" charset="0"/>
              <a:buChar char="•"/>
            </a:pPr>
            <a:r>
              <a:rPr lang="en-US" altLang="zh-CN" dirty="0">
                <a:latin typeface="Palatino Linotype" panose="02040502050505030304" pitchFamily="18" charset="0"/>
                <a:cs typeface="Palanquin Thin" panose="020B0502040204020203" pitchFamily="34" charset="0"/>
              </a:rPr>
              <a:t>Two category of methods are widely used to predicts and analysis the complex behavior: complete numeric state equations and discrete iterative mapping;</a:t>
            </a:r>
          </a:p>
          <a:p>
            <a:pPr marL="285750" indent="-285750">
              <a:buFont typeface="Arial" panose="020B0604020202020204" pitchFamily="34" charset="0"/>
              <a:buChar char="•"/>
            </a:pPr>
            <a:endParaRPr lang="en-US" altLang="zh-CN" dirty="0">
              <a:latin typeface="Palatino Linotype" panose="02040502050505030304" pitchFamily="18" charset="0"/>
              <a:cs typeface="Palanquin Thin" panose="020B0502040204020203" pitchFamily="34" charset="0"/>
            </a:endParaRPr>
          </a:p>
          <a:p>
            <a:pPr marL="285750" indent="-285750">
              <a:buFont typeface="Arial" panose="020B0604020202020204" pitchFamily="34" charset="0"/>
              <a:buChar char="•"/>
            </a:pPr>
            <a:r>
              <a:rPr lang="en-US" altLang="zh-CN" dirty="0">
                <a:latin typeface="Palatino Linotype" panose="02040502050505030304" pitchFamily="18" charset="0"/>
                <a:cs typeface="Palanquin Thin" panose="020B0502040204020203" pitchFamily="34" charset="0"/>
              </a:rPr>
              <a:t>There are many virtualization techniques to observe the chaotic system, including bifurcation plot, phase portrait, and Poincare map</a:t>
            </a:r>
          </a:p>
        </p:txBody>
      </p:sp>
    </p:spTree>
    <p:extLst>
      <p:ext uri="{BB962C8B-B14F-4D97-AF65-F5344CB8AC3E}">
        <p14:creationId xmlns:p14="http://schemas.microsoft.com/office/powerpoint/2010/main" val="3878919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0CB75-3BEA-466B-A56E-0627ABF3E1E3}"/>
              </a:ext>
            </a:extLst>
          </p:cNvPr>
          <p:cNvSpPr>
            <a:spLocks noGrp="1"/>
          </p:cNvSpPr>
          <p:nvPr>
            <p:ph type="title"/>
          </p:nvPr>
        </p:nvSpPr>
        <p:spPr/>
        <p:txBody>
          <a:bodyPr/>
          <a:lstStyle/>
          <a:p>
            <a:r>
              <a:rPr lang="en-US" altLang="zh-CN" dirty="0">
                <a:latin typeface="Palatino Linotype" panose="02040502050505030304" pitchFamily="18" charset="0"/>
                <a:cs typeface="Palanquin Thin" panose="020B0502040204020203" pitchFamily="34" charset="0"/>
              </a:rPr>
              <a:t>Bibliography</a:t>
            </a:r>
            <a:endParaRPr lang="zh-CN" altLang="en-US" dirty="0">
              <a:latin typeface="Palatino Linotype" panose="02040502050505030304" pitchFamily="18" charset="0"/>
              <a:cs typeface="Palanquin Thin" panose="020B0502040204020203" pitchFamily="34" charset="0"/>
            </a:endParaRPr>
          </a:p>
        </p:txBody>
      </p:sp>
      <p:sp>
        <p:nvSpPr>
          <p:cNvPr id="5" name="文本框 4">
            <a:extLst>
              <a:ext uri="{FF2B5EF4-FFF2-40B4-BE49-F238E27FC236}">
                <a16:creationId xmlns:a16="http://schemas.microsoft.com/office/drawing/2014/main" id="{AEC5E9CA-8AB9-4E7B-A168-B962C4B13019}"/>
              </a:ext>
            </a:extLst>
          </p:cNvPr>
          <p:cNvSpPr txBox="1"/>
          <p:nvPr/>
        </p:nvSpPr>
        <p:spPr>
          <a:xfrm>
            <a:off x="453327" y="1708584"/>
            <a:ext cx="7829572" cy="5078313"/>
          </a:xfrm>
          <a:prstGeom prst="rect">
            <a:avLst/>
          </a:prstGeom>
          <a:noFill/>
        </p:spPr>
        <p:txBody>
          <a:bodyPr wrap="square">
            <a:spAutoFit/>
          </a:bodyPr>
          <a:lstStyle/>
          <a:p>
            <a:r>
              <a:rPr lang="en-US" altLang="zh-CN" sz="1200" dirty="0">
                <a:effectLst/>
              </a:rPr>
              <a:t>[1] W. Hu, R. Yang, X. Wang, and F. Zhang, “Stability Analysis of Voltage Controlled Buck Converter Feed From a Periodic Input,” </a:t>
            </a:r>
            <a:r>
              <a:rPr lang="en-US" altLang="zh-CN" sz="1200" i="1" dirty="0">
                <a:effectLst/>
              </a:rPr>
              <a:t>IEEE Transactions on Industrial Electronics</a:t>
            </a:r>
            <a:r>
              <a:rPr lang="en-US" altLang="zh-CN" sz="1200" dirty="0">
                <a:effectLst/>
              </a:rPr>
              <a:t>, vol. 68, no. 4, pp. 3079–3089, Apr. 2021, </a:t>
            </a:r>
            <a:r>
              <a:rPr lang="en-US" altLang="zh-CN" sz="1200" dirty="0" err="1">
                <a:effectLst/>
              </a:rPr>
              <a:t>doi</a:t>
            </a:r>
            <a:r>
              <a:rPr lang="en-US" altLang="zh-CN" sz="1200" dirty="0">
                <a:effectLst/>
              </a:rPr>
              <a:t>: </a:t>
            </a:r>
            <a:r>
              <a:rPr lang="en-US" altLang="zh-CN" sz="1200" dirty="0">
                <a:effectLst/>
                <a:hlinkClick r:id="rId2"/>
              </a:rPr>
              <a:t>10.1109/TIE.2020.2982116</a:t>
            </a:r>
            <a:r>
              <a:rPr lang="en-US" altLang="zh-CN" sz="1200" dirty="0">
                <a:effectLst/>
              </a:rPr>
              <a:t>.</a:t>
            </a:r>
          </a:p>
          <a:p>
            <a:endParaRPr lang="en-US" altLang="zh-CN" sz="1200" dirty="0">
              <a:effectLst/>
            </a:endParaRPr>
          </a:p>
          <a:p>
            <a:r>
              <a:rPr lang="en-US" altLang="zh-CN" sz="1200" dirty="0">
                <a:effectLst/>
              </a:rPr>
              <a:t>[2] X. Feng, C. Bi, Y. Xiang, and Q. Zhang, “Dynamical analysis of the DCM buck converter,” in </a:t>
            </a:r>
            <a:r>
              <a:rPr lang="en-US" altLang="zh-CN" sz="1200" i="1" dirty="0">
                <a:effectLst/>
              </a:rPr>
              <a:t>2013 International Conference on Communications, Circuits and Systems (ICCCAS)</a:t>
            </a:r>
            <a:r>
              <a:rPr lang="en-US" altLang="zh-CN" sz="1200" dirty="0">
                <a:effectLst/>
              </a:rPr>
              <a:t>, Nov. 2013, vol. 2, pp. 442–445. </a:t>
            </a:r>
            <a:r>
              <a:rPr lang="en-US" altLang="zh-CN" sz="1200" dirty="0" err="1">
                <a:effectLst/>
              </a:rPr>
              <a:t>doi</a:t>
            </a:r>
            <a:r>
              <a:rPr lang="en-US" altLang="zh-CN" sz="1200" dirty="0">
                <a:effectLst/>
              </a:rPr>
              <a:t>: </a:t>
            </a:r>
            <a:r>
              <a:rPr lang="en-US" altLang="zh-CN" sz="1200" dirty="0">
                <a:effectLst/>
                <a:hlinkClick r:id="rId3"/>
              </a:rPr>
              <a:t>10.1109/ICCCAS.2013.6765378</a:t>
            </a:r>
            <a:r>
              <a:rPr lang="en-US" altLang="zh-CN" sz="1200" dirty="0">
                <a:effectLst/>
              </a:rPr>
              <a:t>.</a:t>
            </a:r>
          </a:p>
          <a:p>
            <a:endParaRPr lang="en-US" altLang="zh-CN" sz="1200" dirty="0">
              <a:effectLst/>
            </a:endParaRPr>
          </a:p>
          <a:p>
            <a:r>
              <a:rPr lang="en-US" altLang="zh-CN" sz="1200" dirty="0">
                <a:effectLst/>
              </a:rPr>
              <a:t>[3] C. K. M. </a:t>
            </a:r>
            <a:r>
              <a:rPr lang="en-US" altLang="zh-CN" sz="1200" dirty="0" err="1">
                <a:effectLst/>
              </a:rPr>
              <a:t>Tse</a:t>
            </a:r>
            <a:r>
              <a:rPr lang="en-US" altLang="zh-CN" sz="1200" dirty="0">
                <a:effectLst/>
              </a:rPr>
              <a:t>, “Analysis and Control of Power Converters,” p. 43, 2011.</a:t>
            </a:r>
          </a:p>
          <a:p>
            <a:endParaRPr lang="en-US" altLang="zh-CN" sz="1200" dirty="0">
              <a:effectLst/>
            </a:endParaRPr>
          </a:p>
          <a:p>
            <a:r>
              <a:rPr lang="en-US" altLang="zh-CN" sz="1200" dirty="0">
                <a:effectLst/>
              </a:rPr>
              <a:t>[4] Y. Zhou, C. K. </a:t>
            </a:r>
            <a:r>
              <a:rPr lang="en-US" altLang="zh-CN" sz="1200" dirty="0" err="1">
                <a:effectLst/>
              </a:rPr>
              <a:t>Tse</a:t>
            </a:r>
            <a:r>
              <a:rPr lang="en-US" altLang="zh-CN" sz="1200" dirty="0">
                <a:effectLst/>
              </a:rPr>
              <a:t>, S.-S. </a:t>
            </a:r>
            <a:r>
              <a:rPr lang="en-US" altLang="zh-CN" sz="1200" dirty="0" err="1">
                <a:effectLst/>
              </a:rPr>
              <a:t>Qiu</a:t>
            </a:r>
            <a:r>
              <a:rPr lang="en-US" altLang="zh-CN" sz="1200" dirty="0">
                <a:effectLst/>
              </a:rPr>
              <a:t>, and F. C. M. Lau, “APPLYING RESONANT PARAMETRIC PERTURBATION TO CONTROL CHAOS IN THE BUCK DC/DC CONVERTER WITH PHASE SHIFT AND FREQUENCY MISMATCH CONSIDERATIONS,” </a:t>
            </a:r>
            <a:r>
              <a:rPr lang="en-US" altLang="zh-CN" sz="1200" i="1" dirty="0">
                <a:effectLst/>
              </a:rPr>
              <a:t>Int. J. Bifurcation Chaos</a:t>
            </a:r>
            <a:r>
              <a:rPr lang="en-US" altLang="zh-CN" sz="1200" dirty="0">
                <a:effectLst/>
              </a:rPr>
              <a:t>, vol. 13, no. 11, pp. 3459–3471, Nov. 2003, </a:t>
            </a:r>
            <a:r>
              <a:rPr lang="en-US" altLang="zh-CN" sz="1200" dirty="0" err="1">
                <a:effectLst/>
              </a:rPr>
              <a:t>doi</a:t>
            </a:r>
            <a:r>
              <a:rPr lang="en-US" altLang="zh-CN" sz="1200" dirty="0">
                <a:effectLst/>
              </a:rPr>
              <a:t>: </a:t>
            </a:r>
            <a:r>
              <a:rPr lang="en-US" altLang="zh-CN" sz="1200" dirty="0">
                <a:effectLst/>
                <a:hlinkClick r:id="rId4"/>
              </a:rPr>
              <a:t>10.1142/S0218127403008685</a:t>
            </a:r>
            <a:r>
              <a:rPr lang="en-US" altLang="zh-CN" sz="1200" dirty="0">
                <a:effectLst/>
              </a:rPr>
              <a:t>.</a:t>
            </a:r>
          </a:p>
          <a:p>
            <a:endParaRPr lang="en-US" altLang="zh-CN" sz="1200" dirty="0">
              <a:effectLst/>
            </a:endParaRPr>
          </a:p>
          <a:p>
            <a:r>
              <a:rPr lang="en-US" altLang="zh-CN" sz="1200" dirty="0">
                <a:effectLst/>
              </a:rPr>
              <a:t>[5] M. di Bernardo and F. </a:t>
            </a:r>
            <a:r>
              <a:rPr lang="en-US" altLang="zh-CN" sz="1200" dirty="0" err="1">
                <a:effectLst/>
              </a:rPr>
              <a:t>Vasca</a:t>
            </a:r>
            <a:r>
              <a:rPr lang="en-US" altLang="zh-CN" sz="1200" dirty="0">
                <a:effectLst/>
              </a:rPr>
              <a:t>, “Discrete-time maps for the analysis of bifurcations and chaos in DC/DC converters,” </a:t>
            </a:r>
            <a:r>
              <a:rPr lang="en-US" altLang="zh-CN" sz="1200" i="1" dirty="0">
                <a:effectLst/>
              </a:rPr>
              <a:t>IEEE Trans. Circuits Syst. I</a:t>
            </a:r>
            <a:r>
              <a:rPr lang="en-US" altLang="zh-CN" sz="1200" dirty="0">
                <a:effectLst/>
              </a:rPr>
              <a:t>, vol. 47, no. 2, pp. 130–143, Feb. 2000, </a:t>
            </a:r>
            <a:r>
              <a:rPr lang="en-US" altLang="zh-CN" sz="1200" dirty="0" err="1">
                <a:effectLst/>
              </a:rPr>
              <a:t>doi</a:t>
            </a:r>
            <a:r>
              <a:rPr lang="en-US" altLang="zh-CN" sz="1200" dirty="0">
                <a:effectLst/>
              </a:rPr>
              <a:t>: </a:t>
            </a:r>
            <a:r>
              <a:rPr lang="en-US" altLang="zh-CN" sz="1200" dirty="0">
                <a:effectLst/>
                <a:hlinkClick r:id="rId5"/>
              </a:rPr>
              <a:t>10.1109/81.828567</a:t>
            </a:r>
            <a:r>
              <a:rPr lang="en-US" altLang="zh-CN" sz="1200" dirty="0">
                <a:effectLst/>
              </a:rPr>
              <a:t>.</a:t>
            </a:r>
          </a:p>
          <a:p>
            <a:endParaRPr lang="en-US" altLang="zh-CN" sz="1200" dirty="0">
              <a:effectLst/>
            </a:endParaRPr>
          </a:p>
          <a:p>
            <a:r>
              <a:rPr lang="en-US" altLang="zh-CN" sz="1200" dirty="0">
                <a:effectLst/>
              </a:rPr>
              <a:t>[6] G. Yuan, S. Banerjee, E. Ott, and J. A. Yorke, “Border-collision bifurcations in the buck converter,” </a:t>
            </a:r>
            <a:r>
              <a:rPr lang="en-US" altLang="zh-CN" sz="1200" i="1" dirty="0">
                <a:effectLst/>
              </a:rPr>
              <a:t>IEEE Transactions on Circuits and Systems I: Fundamental Theory and Applications</a:t>
            </a:r>
            <a:r>
              <a:rPr lang="en-US" altLang="zh-CN" sz="1200" dirty="0">
                <a:effectLst/>
              </a:rPr>
              <a:t>, vol. 45, no. 7, pp. 707–716, Jul. 1998, </a:t>
            </a:r>
            <a:r>
              <a:rPr lang="en-US" altLang="zh-CN" sz="1200" dirty="0" err="1">
                <a:effectLst/>
              </a:rPr>
              <a:t>doi</a:t>
            </a:r>
            <a:r>
              <a:rPr lang="en-US" altLang="zh-CN" sz="1200" dirty="0">
                <a:effectLst/>
              </a:rPr>
              <a:t>: </a:t>
            </a:r>
            <a:r>
              <a:rPr lang="en-US" altLang="zh-CN" sz="1200" dirty="0">
                <a:effectLst/>
                <a:hlinkClick r:id="rId6"/>
              </a:rPr>
              <a:t>10.1109/81.703837</a:t>
            </a:r>
            <a:r>
              <a:rPr lang="en-US" altLang="zh-CN" sz="1200" dirty="0">
                <a:effectLst/>
              </a:rPr>
              <a:t>.</a:t>
            </a:r>
          </a:p>
          <a:p>
            <a:endParaRPr lang="en-US" altLang="zh-CN" sz="1200" dirty="0">
              <a:effectLst/>
            </a:endParaRPr>
          </a:p>
          <a:p>
            <a:r>
              <a:rPr lang="en-US" altLang="zh-CN" sz="1200" dirty="0">
                <a:effectLst/>
              </a:rPr>
              <a:t>[7] C. K. </a:t>
            </a:r>
            <a:r>
              <a:rPr lang="en-US" altLang="zh-CN" sz="1200" dirty="0" err="1">
                <a:effectLst/>
              </a:rPr>
              <a:t>Tse</a:t>
            </a:r>
            <a:r>
              <a:rPr lang="en-US" altLang="zh-CN" sz="1200" dirty="0">
                <a:effectLst/>
              </a:rPr>
              <a:t>, “Chaos from a buck switching regulator operating in discontinuous mode,” </a:t>
            </a:r>
            <a:r>
              <a:rPr lang="en-US" altLang="zh-CN" sz="1200" i="1" dirty="0">
                <a:effectLst/>
              </a:rPr>
              <a:t>Int. J. Circ. </a:t>
            </a:r>
            <a:r>
              <a:rPr lang="en-US" altLang="zh-CN" sz="1200" i="1" dirty="0" err="1">
                <a:effectLst/>
              </a:rPr>
              <a:t>Theor</a:t>
            </a:r>
            <a:r>
              <a:rPr lang="en-US" altLang="zh-CN" sz="1200" i="1" dirty="0">
                <a:effectLst/>
              </a:rPr>
              <a:t>. Appl.</a:t>
            </a:r>
            <a:r>
              <a:rPr lang="en-US" altLang="zh-CN" sz="1200" dirty="0">
                <a:effectLst/>
              </a:rPr>
              <a:t>, vol. 22, no. 4, pp. 263–278, Jul. 1994, </a:t>
            </a:r>
            <a:r>
              <a:rPr lang="en-US" altLang="zh-CN" sz="1200" dirty="0" err="1">
                <a:effectLst/>
              </a:rPr>
              <a:t>doi</a:t>
            </a:r>
            <a:r>
              <a:rPr lang="en-US" altLang="zh-CN" sz="1200" dirty="0">
                <a:effectLst/>
              </a:rPr>
              <a:t>: </a:t>
            </a:r>
            <a:r>
              <a:rPr lang="en-US" altLang="zh-CN" sz="1200" dirty="0">
                <a:effectLst/>
                <a:hlinkClick r:id="rId7"/>
              </a:rPr>
              <a:t>10.1002/cta.4490220403</a:t>
            </a:r>
            <a:r>
              <a:rPr lang="en-US" altLang="zh-CN" sz="1200" dirty="0">
                <a:effectLst/>
              </a:rPr>
              <a:t>.</a:t>
            </a:r>
          </a:p>
          <a:p>
            <a:endParaRPr lang="en-US" altLang="zh-CN" sz="1200" dirty="0">
              <a:effectLst/>
            </a:endParaRPr>
          </a:p>
          <a:p>
            <a:r>
              <a:rPr lang="en-US" altLang="zh-CN" sz="1200" dirty="0">
                <a:effectLst/>
              </a:rPr>
              <a:t>[8] S. </a:t>
            </a:r>
            <a:r>
              <a:rPr lang="en-US" altLang="zh-CN" sz="1200" dirty="0" err="1">
                <a:effectLst/>
              </a:rPr>
              <a:t>Pavljasevic</a:t>
            </a:r>
            <a:r>
              <a:rPr lang="en-US" altLang="zh-CN" sz="1200" dirty="0">
                <a:effectLst/>
              </a:rPr>
              <a:t> and D. </a:t>
            </a:r>
            <a:r>
              <a:rPr lang="en-US" altLang="zh-CN" sz="1200" dirty="0" err="1">
                <a:effectLst/>
              </a:rPr>
              <a:t>Maksimovic</a:t>
            </a:r>
            <a:r>
              <a:rPr lang="en-US" altLang="zh-CN" sz="1200" dirty="0">
                <a:effectLst/>
              </a:rPr>
              <a:t>, “Using a discrete-time model for large-signal analysis of a current-programmed boost converter,” in </a:t>
            </a:r>
            <a:r>
              <a:rPr lang="en-US" altLang="zh-CN" sz="1200" i="1" dirty="0">
                <a:effectLst/>
              </a:rPr>
              <a:t>PESC ’91 Record 22nd Annual IEEE Power Electronics Specialists Conference</a:t>
            </a:r>
            <a:r>
              <a:rPr lang="en-US" altLang="zh-CN" sz="1200" dirty="0">
                <a:effectLst/>
              </a:rPr>
              <a:t>, Jun. 1991, pp. 715–721. </a:t>
            </a:r>
            <a:r>
              <a:rPr lang="en-US" altLang="zh-CN" sz="1200" dirty="0" err="1">
                <a:effectLst/>
              </a:rPr>
              <a:t>doi</a:t>
            </a:r>
            <a:r>
              <a:rPr lang="en-US" altLang="zh-CN" sz="1200" dirty="0">
                <a:effectLst/>
              </a:rPr>
              <a:t>: </a:t>
            </a:r>
            <a:r>
              <a:rPr lang="en-US" altLang="zh-CN" sz="1200" dirty="0">
                <a:effectLst/>
                <a:hlinkClick r:id="rId8"/>
              </a:rPr>
              <a:t>10.1109/PESC.1991.162755</a:t>
            </a:r>
            <a:r>
              <a:rPr lang="en-US" altLang="zh-CN" sz="1200" dirty="0">
                <a:effectLst/>
              </a:rPr>
              <a:t>.</a:t>
            </a:r>
          </a:p>
          <a:p>
            <a:endParaRPr lang="en-US" altLang="zh-CN" sz="1200" dirty="0"/>
          </a:p>
          <a:p>
            <a:r>
              <a:rPr lang="en-US" altLang="zh-CN" sz="1200" dirty="0">
                <a:effectLst/>
              </a:rPr>
              <a:t>[9] E. Rodríguez </a:t>
            </a:r>
            <a:r>
              <a:rPr lang="en-US" altLang="zh-CN" sz="1200" dirty="0" err="1">
                <a:effectLst/>
              </a:rPr>
              <a:t>Vilamitjana</a:t>
            </a:r>
            <a:r>
              <a:rPr lang="en-US" altLang="zh-CN" sz="1200" dirty="0">
                <a:effectLst/>
              </a:rPr>
              <a:t>, A. El </a:t>
            </a:r>
            <a:r>
              <a:rPr lang="en-US" altLang="zh-CN" sz="1200" dirty="0" err="1">
                <a:effectLst/>
              </a:rPr>
              <a:t>Aroudi</a:t>
            </a:r>
            <a:r>
              <a:rPr lang="en-US" altLang="zh-CN" sz="1200" dirty="0">
                <a:effectLst/>
              </a:rPr>
              <a:t>, and E. </a:t>
            </a:r>
            <a:r>
              <a:rPr lang="en-US" altLang="zh-CN" sz="1200" dirty="0" err="1">
                <a:effectLst/>
              </a:rPr>
              <a:t>Alarcón</a:t>
            </a:r>
            <a:r>
              <a:rPr lang="en-US" altLang="zh-CN" sz="1200" dirty="0">
                <a:effectLst/>
              </a:rPr>
              <a:t>, </a:t>
            </a:r>
            <a:r>
              <a:rPr lang="en-US" altLang="zh-CN" sz="1200" i="1" dirty="0">
                <a:effectLst/>
              </a:rPr>
              <a:t>Chaos in Switching Converters for Power Management</a:t>
            </a:r>
            <a:r>
              <a:rPr lang="en-US" altLang="zh-CN" sz="1200" dirty="0">
                <a:effectLst/>
              </a:rPr>
              <a:t>. New York, NY: Springer New York, 2013. </a:t>
            </a:r>
            <a:r>
              <a:rPr lang="en-US" altLang="zh-CN" sz="1200" dirty="0" err="1">
                <a:effectLst/>
              </a:rPr>
              <a:t>doi</a:t>
            </a:r>
            <a:r>
              <a:rPr lang="en-US" altLang="zh-CN" sz="1200" dirty="0">
                <a:effectLst/>
              </a:rPr>
              <a:t>: </a:t>
            </a:r>
            <a:r>
              <a:rPr lang="en-US" altLang="zh-CN" sz="1200" dirty="0">
                <a:effectLst/>
                <a:hlinkClick r:id="rId9"/>
              </a:rPr>
              <a:t>10.1007/978-1-4614-2128-3</a:t>
            </a:r>
            <a:r>
              <a:rPr lang="en-US" altLang="zh-CN" sz="1200" dirty="0">
                <a:effectLst/>
              </a:rPr>
              <a:t>.</a:t>
            </a:r>
          </a:p>
        </p:txBody>
      </p:sp>
    </p:spTree>
    <p:extLst>
      <p:ext uri="{BB962C8B-B14F-4D97-AF65-F5344CB8AC3E}">
        <p14:creationId xmlns:p14="http://schemas.microsoft.com/office/powerpoint/2010/main" val="237795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F1C32-A185-4872-9BE2-2181C9E48D87}"/>
              </a:ext>
            </a:extLst>
          </p:cNvPr>
          <p:cNvSpPr>
            <a:spLocks noGrp="1"/>
          </p:cNvSpPr>
          <p:nvPr>
            <p:ph type="title"/>
          </p:nvPr>
        </p:nvSpPr>
        <p:spPr/>
        <p:txBody>
          <a:bodyPr/>
          <a:lstStyle/>
          <a:p>
            <a:r>
              <a:rPr lang="en-US" altLang="zh-CN" b="1" dirty="0">
                <a:latin typeface="Palatino Linotype" panose="02040502050505030304" pitchFamily="18" charset="0"/>
                <a:cs typeface="Palanquin Thin" panose="020B0502040204020203" pitchFamily="34" charset="0"/>
              </a:rPr>
              <a:t>Introduction</a:t>
            </a:r>
            <a:endParaRPr lang="zh-CN" altLang="en-US" dirty="0"/>
          </a:p>
        </p:txBody>
      </p:sp>
      <p:sp>
        <p:nvSpPr>
          <p:cNvPr id="11" name="文本框 10">
            <a:extLst>
              <a:ext uri="{FF2B5EF4-FFF2-40B4-BE49-F238E27FC236}">
                <a16:creationId xmlns:a16="http://schemas.microsoft.com/office/drawing/2014/main" id="{8244A8E3-1B7C-408A-B7F8-4E6C372B5F8C}"/>
              </a:ext>
            </a:extLst>
          </p:cNvPr>
          <p:cNvSpPr txBox="1"/>
          <p:nvPr/>
        </p:nvSpPr>
        <p:spPr>
          <a:xfrm>
            <a:off x="430105" y="2077078"/>
            <a:ext cx="8172578" cy="369332"/>
          </a:xfrm>
          <a:prstGeom prst="rect">
            <a:avLst/>
          </a:prstGeom>
          <a:noFill/>
        </p:spPr>
        <p:txBody>
          <a:bodyPr wrap="square">
            <a:spAutoFit/>
          </a:bodyPr>
          <a:lstStyle/>
          <a:p>
            <a:r>
              <a:rPr lang="en-US" altLang="zh-CN" b="1" dirty="0">
                <a:latin typeface="Palatino Linotype" panose="02040502050505030304" pitchFamily="18" charset="0"/>
                <a:cs typeface="Palanquin Thin" panose="020B0502040204020203" pitchFamily="34" charset="0"/>
              </a:rPr>
              <a:t>Complex Behavior Research Techniques in DC-DC Switching Converters </a:t>
            </a:r>
            <a:endParaRPr lang="zh-CN" altLang="en-US" b="1" dirty="0">
              <a:latin typeface="Palatino Linotype" panose="02040502050505030304" pitchFamily="18" charset="0"/>
              <a:cs typeface="Palanquin Thin" panose="020B0502040204020203" pitchFamily="34" charset="0"/>
            </a:endParaRPr>
          </a:p>
        </p:txBody>
      </p:sp>
      <p:sp>
        <p:nvSpPr>
          <p:cNvPr id="12" name="文本框 11">
            <a:extLst>
              <a:ext uri="{FF2B5EF4-FFF2-40B4-BE49-F238E27FC236}">
                <a16:creationId xmlns:a16="http://schemas.microsoft.com/office/drawing/2014/main" id="{66BBD59D-935B-41E0-928D-0C360FF691A7}"/>
              </a:ext>
            </a:extLst>
          </p:cNvPr>
          <p:cNvSpPr txBox="1"/>
          <p:nvPr/>
        </p:nvSpPr>
        <p:spPr>
          <a:xfrm>
            <a:off x="1056502" y="2699655"/>
            <a:ext cx="6919784" cy="3693319"/>
          </a:xfrm>
          <a:prstGeom prst="rect">
            <a:avLst/>
          </a:prstGeom>
          <a:noFill/>
        </p:spPr>
        <p:txBody>
          <a:bodyPr wrap="square">
            <a:spAutoFit/>
          </a:bodyPr>
          <a:lstStyle/>
          <a:p>
            <a:r>
              <a:rPr lang="en-US" altLang="zh-CN" dirty="0">
                <a:latin typeface="Palatino Linotype" panose="02040502050505030304" pitchFamily="18" charset="0"/>
                <a:cs typeface="Palanquin Thin" panose="020B0502040204020203" pitchFamily="34" charset="0"/>
              </a:rPr>
              <a:t>To reveal the nonlinear dynamic behavior of the converter, the key issue is to establish a corresponding dynamic model with an appropriate method, two analysis methods are mainly used:</a:t>
            </a:r>
          </a:p>
          <a:p>
            <a:endParaRPr lang="en-US" altLang="zh-CN" dirty="0">
              <a:latin typeface="Palatino Linotype" panose="02040502050505030304" pitchFamily="18" charset="0"/>
              <a:cs typeface="Palanquin Thin" panose="020B0502040204020203" pitchFamily="34" charset="0"/>
            </a:endParaRPr>
          </a:p>
          <a:p>
            <a:pPr marL="342900" indent="-342900">
              <a:buAutoNum type="arabicPeriod"/>
            </a:pPr>
            <a:r>
              <a:rPr lang="en-US" altLang="zh-CN" b="1" dirty="0">
                <a:latin typeface="Palatino Linotype" panose="02040502050505030304" pitchFamily="18" charset="0"/>
                <a:cs typeface="Palanquin Thin" panose="020B0502040204020203" pitchFamily="34" charset="0"/>
              </a:rPr>
              <a:t>Complete system state equation </a:t>
            </a:r>
          </a:p>
          <a:p>
            <a:pPr lvl="1"/>
            <a:r>
              <a:rPr lang="en-US" altLang="zh-CN" dirty="0">
                <a:latin typeface="Palatino Linotype" panose="02040502050505030304" pitchFamily="18" charset="0"/>
                <a:cs typeface="Palanquin Thin" panose="020B0502040204020203" pitchFamily="34" charset="0"/>
              </a:rPr>
              <a:t>According to different switching states to derive all the operation topology, using KCL and KVL law, establish a unified state equation model and perform accurate model simulation; </a:t>
            </a:r>
          </a:p>
          <a:p>
            <a:pPr marL="800100" lvl="1" indent="-342900">
              <a:buAutoNum type="arabicPeriod"/>
            </a:pPr>
            <a:endParaRPr lang="en-US" altLang="zh-CN" dirty="0">
              <a:latin typeface="Palatino Linotype" panose="02040502050505030304" pitchFamily="18" charset="0"/>
              <a:cs typeface="Palanquin Thin" panose="020B0502040204020203" pitchFamily="34" charset="0"/>
            </a:endParaRPr>
          </a:p>
          <a:p>
            <a:pPr marL="342900" indent="-342900">
              <a:buAutoNum type="arabicPeriod"/>
            </a:pPr>
            <a:r>
              <a:rPr lang="en-US" altLang="zh-CN" b="1" dirty="0">
                <a:latin typeface="Palatino Linotype" panose="02040502050505030304" pitchFamily="18" charset="0"/>
                <a:cs typeface="Palanquin Thin" panose="020B0502040204020203" pitchFamily="34" charset="0"/>
              </a:rPr>
              <a:t>Discrete iterative nonlinear mapping</a:t>
            </a:r>
          </a:p>
          <a:p>
            <a:pPr lvl="1"/>
            <a:r>
              <a:rPr lang="en-US" altLang="zh-CN" dirty="0">
                <a:latin typeface="Palatino Linotype" panose="02040502050505030304" pitchFamily="18" charset="0"/>
                <a:cs typeface="Palanquin Thin" panose="020B0502040204020203" pitchFamily="34" charset="0"/>
              </a:rPr>
              <a:t>By discretizing the system using state-space sampling, calculating the Jacobian matrix, computing eigenvalues;</a:t>
            </a:r>
          </a:p>
        </p:txBody>
      </p:sp>
    </p:spTree>
    <p:extLst>
      <p:ext uri="{BB962C8B-B14F-4D97-AF65-F5344CB8AC3E}">
        <p14:creationId xmlns:p14="http://schemas.microsoft.com/office/powerpoint/2010/main" val="482058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F1C32-A185-4872-9BE2-2181C9E48D87}"/>
              </a:ext>
            </a:extLst>
          </p:cNvPr>
          <p:cNvSpPr>
            <a:spLocks noGrp="1"/>
          </p:cNvSpPr>
          <p:nvPr>
            <p:ph type="title"/>
          </p:nvPr>
        </p:nvSpPr>
        <p:spPr/>
        <p:txBody>
          <a:bodyPr/>
          <a:lstStyle/>
          <a:p>
            <a:r>
              <a:rPr lang="en-US" altLang="zh-CN" b="1" dirty="0">
                <a:latin typeface="Palatino Linotype" panose="02040502050505030304" pitchFamily="18" charset="0"/>
                <a:cs typeface="Palanquin Thin" panose="020B0502040204020203" pitchFamily="34" charset="0"/>
              </a:rPr>
              <a:t>Introduction</a:t>
            </a:r>
            <a:endParaRPr lang="zh-CN" altLang="en-US" dirty="0"/>
          </a:p>
        </p:txBody>
      </p:sp>
      <p:sp>
        <p:nvSpPr>
          <p:cNvPr id="11" name="文本框 10">
            <a:extLst>
              <a:ext uri="{FF2B5EF4-FFF2-40B4-BE49-F238E27FC236}">
                <a16:creationId xmlns:a16="http://schemas.microsoft.com/office/drawing/2014/main" id="{8244A8E3-1B7C-408A-B7F8-4E6C372B5F8C}"/>
              </a:ext>
            </a:extLst>
          </p:cNvPr>
          <p:cNvSpPr txBox="1"/>
          <p:nvPr/>
        </p:nvSpPr>
        <p:spPr>
          <a:xfrm>
            <a:off x="474190" y="2078853"/>
            <a:ext cx="8195619" cy="369332"/>
          </a:xfrm>
          <a:prstGeom prst="rect">
            <a:avLst/>
          </a:prstGeom>
          <a:noFill/>
        </p:spPr>
        <p:txBody>
          <a:bodyPr wrap="square">
            <a:spAutoFit/>
          </a:bodyPr>
          <a:lstStyle/>
          <a:p>
            <a:pPr algn="ctr"/>
            <a:r>
              <a:rPr lang="en-US" altLang="zh-CN" b="1" dirty="0">
                <a:latin typeface="Palatino Linotype" panose="02040502050505030304" pitchFamily="18" charset="0"/>
                <a:cs typeface="Palanquin Thin" panose="020B0502040204020203" pitchFamily="34" charset="0"/>
              </a:rPr>
              <a:t>Comparation for two different analysis techniques</a:t>
            </a:r>
            <a:endParaRPr lang="zh-CN" altLang="en-US" b="1" dirty="0">
              <a:latin typeface="Palatino Linotype" panose="02040502050505030304" pitchFamily="18" charset="0"/>
              <a:cs typeface="Palanquin Thin" panose="020B0502040204020203" pitchFamily="34" charset="0"/>
            </a:endParaRPr>
          </a:p>
        </p:txBody>
      </p:sp>
      <p:graphicFrame>
        <p:nvGraphicFramePr>
          <p:cNvPr id="13" name="表格 13">
            <a:extLst>
              <a:ext uri="{FF2B5EF4-FFF2-40B4-BE49-F238E27FC236}">
                <a16:creationId xmlns:a16="http://schemas.microsoft.com/office/drawing/2014/main" id="{0F35F2AB-C833-4316-8349-8A3C9F7B40C4}"/>
              </a:ext>
            </a:extLst>
          </p:cNvPr>
          <p:cNvGraphicFramePr>
            <a:graphicFrameLocks noGrp="1"/>
          </p:cNvGraphicFramePr>
          <p:nvPr>
            <p:extLst>
              <p:ext uri="{D42A27DB-BD31-4B8C-83A1-F6EECF244321}">
                <p14:modId xmlns:p14="http://schemas.microsoft.com/office/powerpoint/2010/main" val="1461180521"/>
              </p:ext>
            </p:extLst>
          </p:nvPr>
        </p:nvGraphicFramePr>
        <p:xfrm>
          <a:off x="774356" y="2770788"/>
          <a:ext cx="7694140" cy="3383280"/>
        </p:xfrm>
        <a:graphic>
          <a:graphicData uri="http://schemas.openxmlformats.org/drawingml/2006/table">
            <a:tbl>
              <a:tblPr firstRow="1" bandRow="1">
                <a:tableStyleId>{21E4AEA4-8DFA-4A89-87EB-49C32662AFE0}</a:tableStyleId>
              </a:tblPr>
              <a:tblGrid>
                <a:gridCol w="805805">
                  <a:extLst>
                    <a:ext uri="{9D8B030D-6E8A-4147-A177-3AD203B41FA5}">
                      <a16:colId xmlns:a16="http://schemas.microsoft.com/office/drawing/2014/main" val="3623614695"/>
                    </a:ext>
                  </a:extLst>
                </a:gridCol>
                <a:gridCol w="3490227">
                  <a:extLst>
                    <a:ext uri="{9D8B030D-6E8A-4147-A177-3AD203B41FA5}">
                      <a16:colId xmlns:a16="http://schemas.microsoft.com/office/drawing/2014/main" val="3289668406"/>
                    </a:ext>
                  </a:extLst>
                </a:gridCol>
                <a:gridCol w="3398108">
                  <a:extLst>
                    <a:ext uri="{9D8B030D-6E8A-4147-A177-3AD203B41FA5}">
                      <a16:colId xmlns:a16="http://schemas.microsoft.com/office/drawing/2014/main" val="1093679171"/>
                    </a:ext>
                  </a:extLst>
                </a:gridCol>
              </a:tblGrid>
              <a:tr h="0">
                <a:tc>
                  <a:txBody>
                    <a:bodyPr/>
                    <a:lstStyle/>
                    <a:p>
                      <a:pPr algn="ctr"/>
                      <a:endParaRPr lang="zh-CN" altLang="en-US" sz="1800"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800" b="1" dirty="0"/>
                        <a:t>Complete system state equation </a:t>
                      </a:r>
                      <a:endParaRPr lang="en-US" altLang="zh-CN" sz="1800" b="1" dirty="0">
                        <a:latin typeface="Palatino Linotype" panose="02040502050505030304" pitchFamily="18" charset="0"/>
                        <a:cs typeface="Palanquin Thin" panose="020B0502040204020203" pitchFamily="34"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800" b="1" dirty="0"/>
                        <a:t>Discrete iterative nonlinear mapping</a:t>
                      </a:r>
                      <a:endParaRPr lang="en-US" altLang="zh-CN" sz="1800" b="1" dirty="0">
                        <a:latin typeface="Palatino Linotype" panose="02040502050505030304" pitchFamily="18" charset="0"/>
                        <a:cs typeface="Palanquin Thin" panose="020B0502040204020203" pitchFamily="34" charset="0"/>
                      </a:endParaRPr>
                    </a:p>
                  </a:txBody>
                  <a:tcPr anchor="ctr"/>
                </a:tc>
                <a:extLst>
                  <a:ext uri="{0D108BD9-81ED-4DB2-BD59-A6C34878D82A}">
                    <a16:rowId xmlns:a16="http://schemas.microsoft.com/office/drawing/2014/main" val="3905123975"/>
                  </a:ext>
                </a:extLst>
              </a:tr>
              <a:tr h="370840">
                <a:tc>
                  <a:txBody>
                    <a:bodyPr/>
                    <a:lstStyle/>
                    <a:p>
                      <a:pPr algn="ctr"/>
                      <a:r>
                        <a:rPr lang="en-US" altLang="zh-CN" sz="1800" dirty="0"/>
                        <a:t>Pros</a:t>
                      </a:r>
                      <a:endParaRPr lang="zh-CN" altLang="en-US" sz="1800" dirty="0"/>
                    </a:p>
                  </a:txBody>
                  <a:tcPr anchor="ctr"/>
                </a:tc>
                <a:tc>
                  <a:txBody>
                    <a:bodyPr/>
                    <a:lstStyle/>
                    <a:p>
                      <a:pPr algn="ctr"/>
                      <a:r>
                        <a:rPr lang="en-US" altLang="zh-CN" sz="1800" dirty="0"/>
                        <a:t>Accurate, all complex dynamic behavior are visible</a:t>
                      </a:r>
                      <a:endParaRPr lang="zh-CN" altLang="en-US" sz="1800" dirty="0"/>
                    </a:p>
                  </a:txBody>
                  <a:tcPr anchor="ctr"/>
                </a:tc>
                <a:tc>
                  <a:txBody>
                    <a:bodyPr/>
                    <a:lstStyle/>
                    <a:p>
                      <a:pPr algn="ctr"/>
                      <a:r>
                        <a:rPr lang="en-US" altLang="zh-CN" sz="1800" dirty="0"/>
                        <a:t>Small calculation complexity, stability criteria can be easily found</a:t>
                      </a:r>
                      <a:endParaRPr lang="zh-CN" altLang="en-US" sz="1800" dirty="0"/>
                    </a:p>
                  </a:txBody>
                  <a:tcPr anchor="ctr"/>
                </a:tc>
                <a:extLst>
                  <a:ext uri="{0D108BD9-81ED-4DB2-BD59-A6C34878D82A}">
                    <a16:rowId xmlns:a16="http://schemas.microsoft.com/office/drawing/2014/main" val="1162182431"/>
                  </a:ext>
                </a:extLst>
              </a:tr>
              <a:tr h="370840">
                <a:tc>
                  <a:txBody>
                    <a:bodyPr/>
                    <a:lstStyle/>
                    <a:p>
                      <a:pPr algn="ctr"/>
                      <a:r>
                        <a:rPr lang="en-US" altLang="zh-CN" sz="1800" dirty="0"/>
                        <a:t>Cons</a:t>
                      </a:r>
                      <a:endParaRPr lang="zh-CN" altLang="en-US" sz="1800" dirty="0"/>
                    </a:p>
                  </a:txBody>
                  <a:tcPr anchor="ctr"/>
                </a:tc>
                <a:tc>
                  <a:txBody>
                    <a:bodyPr/>
                    <a:lstStyle/>
                    <a:p>
                      <a:pPr algn="ctr"/>
                      <a:r>
                        <a:rPr lang="en-US" altLang="zh-CN" sz="1800" dirty="0"/>
                        <a:t>Large calculation complexity, numeric simulation relies on sufficient resolution</a:t>
                      </a:r>
                      <a:endParaRPr lang="zh-CN" altLang="en-US" sz="1800" dirty="0"/>
                    </a:p>
                  </a:txBody>
                  <a:tcPr anchor="ctr"/>
                </a:tc>
                <a:tc>
                  <a:txBody>
                    <a:bodyPr/>
                    <a:lstStyle/>
                    <a:p>
                      <a:pPr algn="ctr"/>
                      <a:r>
                        <a:rPr lang="en-US" altLang="zh-CN" sz="1800" dirty="0"/>
                        <a:t>Only suitable for first fork analysis in general</a:t>
                      </a:r>
                      <a:endParaRPr lang="zh-CN" altLang="en-US" sz="1800" dirty="0"/>
                    </a:p>
                  </a:txBody>
                  <a:tcPr anchor="ctr"/>
                </a:tc>
                <a:extLst>
                  <a:ext uri="{0D108BD9-81ED-4DB2-BD59-A6C34878D82A}">
                    <a16:rowId xmlns:a16="http://schemas.microsoft.com/office/drawing/2014/main" val="2055741246"/>
                  </a:ext>
                </a:extLst>
              </a:tr>
              <a:tr h="370840">
                <a:tc>
                  <a:txBody>
                    <a:bodyPr/>
                    <a:lstStyle/>
                    <a:p>
                      <a:pPr algn="ctr"/>
                      <a:r>
                        <a:rPr lang="en-US" altLang="zh-CN" sz="1800" dirty="0"/>
                        <a:t>Visualization</a:t>
                      </a:r>
                      <a:endParaRPr lang="zh-CN" altLang="en-US" sz="1800" dirty="0"/>
                    </a:p>
                  </a:txBody>
                  <a:tcPr anchor="ctr"/>
                </a:tc>
                <a:tc>
                  <a:txBody>
                    <a:bodyPr/>
                    <a:lstStyle/>
                    <a:p>
                      <a:pPr algn="ctr"/>
                      <a:r>
                        <a:rPr lang="en-US" altLang="zh-CN" sz="1800" dirty="0"/>
                        <a:t>Phase Portrait</a:t>
                      </a:r>
                    </a:p>
                    <a:p>
                      <a:pPr algn="ctr"/>
                      <a:r>
                        <a:rPr lang="en-US" altLang="zh-CN" sz="1800" dirty="0"/>
                        <a:t>Bifurcation Plot (sampling)</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800" dirty="0"/>
                        <a:t>Poincare Map (sampling)</a:t>
                      </a:r>
                    </a:p>
                  </a:txBody>
                  <a:tcPr anchor="ctr"/>
                </a:tc>
                <a:tc>
                  <a:txBody>
                    <a:bodyPr/>
                    <a:lstStyle/>
                    <a:p>
                      <a:pPr algn="ctr"/>
                      <a:r>
                        <a:rPr lang="en-US" altLang="zh-CN" sz="1800" dirty="0"/>
                        <a:t>Bifurcation Plot</a:t>
                      </a:r>
                    </a:p>
                    <a:p>
                      <a:pPr algn="ctr"/>
                      <a:r>
                        <a:rPr lang="en-US" altLang="zh-CN" sz="1800" dirty="0"/>
                        <a:t>Poincare Map</a:t>
                      </a:r>
                    </a:p>
                    <a:p>
                      <a:pPr algn="ctr"/>
                      <a:r>
                        <a:rPr lang="en-US" altLang="zh-CN" sz="1800" dirty="0"/>
                        <a:t>Iterative map</a:t>
                      </a:r>
                      <a:endParaRPr lang="zh-CN" altLang="en-US" sz="1800" dirty="0"/>
                    </a:p>
                  </a:txBody>
                  <a:tcPr anchor="ctr"/>
                </a:tc>
                <a:extLst>
                  <a:ext uri="{0D108BD9-81ED-4DB2-BD59-A6C34878D82A}">
                    <a16:rowId xmlns:a16="http://schemas.microsoft.com/office/drawing/2014/main" val="3374937685"/>
                  </a:ext>
                </a:extLst>
              </a:tr>
            </a:tbl>
          </a:graphicData>
        </a:graphic>
      </p:graphicFrame>
    </p:spTree>
    <p:extLst>
      <p:ext uri="{BB962C8B-B14F-4D97-AF65-F5344CB8AC3E}">
        <p14:creationId xmlns:p14="http://schemas.microsoft.com/office/powerpoint/2010/main" val="1635615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BEDF7-D1CE-4BFD-B87F-65C0C83F204E}"/>
              </a:ext>
            </a:extLst>
          </p:cNvPr>
          <p:cNvSpPr>
            <a:spLocks noGrp="1"/>
          </p:cNvSpPr>
          <p:nvPr>
            <p:ph type="title"/>
          </p:nvPr>
        </p:nvSpPr>
        <p:spPr>
          <a:xfrm>
            <a:off x="383060" y="0"/>
            <a:ext cx="6839464" cy="944387"/>
          </a:xfrm>
        </p:spPr>
        <p:txBody>
          <a:bodyPr/>
          <a:lstStyle/>
          <a:p>
            <a:r>
              <a:rPr lang="en-US" altLang="zh-CN" b="1" dirty="0">
                <a:latin typeface="Palatino Linotype" panose="02040502050505030304" pitchFamily="18" charset="0"/>
                <a:cs typeface="Palanquin Thin" panose="020B0502040204020203" pitchFamily="34" charset="0"/>
              </a:rPr>
              <a:t>Introduction of complex behavior in VMC Buck</a:t>
            </a:r>
            <a:endParaRPr lang="zh-CN" altLang="en-US" dirty="0"/>
          </a:p>
        </p:txBody>
      </p:sp>
      <p:pic>
        <p:nvPicPr>
          <p:cNvPr id="4" name="图片 3">
            <a:extLst>
              <a:ext uri="{FF2B5EF4-FFF2-40B4-BE49-F238E27FC236}">
                <a16:creationId xmlns:a16="http://schemas.microsoft.com/office/drawing/2014/main" id="{0A0064DA-57F7-47DC-9C0C-53BA3440F6B4}"/>
              </a:ext>
            </a:extLst>
          </p:cNvPr>
          <p:cNvPicPr>
            <a:picLocks noChangeAspect="1"/>
          </p:cNvPicPr>
          <p:nvPr/>
        </p:nvPicPr>
        <p:blipFill>
          <a:blip r:embed="rId2"/>
          <a:stretch>
            <a:fillRect/>
          </a:stretch>
        </p:blipFill>
        <p:spPr>
          <a:xfrm>
            <a:off x="600800" y="1478950"/>
            <a:ext cx="2515571" cy="2215435"/>
          </a:xfrm>
          <a:prstGeom prst="rect">
            <a:avLst/>
          </a:prstGeom>
        </p:spPr>
      </p:pic>
      <p:pic>
        <p:nvPicPr>
          <p:cNvPr id="8" name="图片 7">
            <a:extLst>
              <a:ext uri="{FF2B5EF4-FFF2-40B4-BE49-F238E27FC236}">
                <a16:creationId xmlns:a16="http://schemas.microsoft.com/office/drawing/2014/main" id="{FB28E4C5-FC0C-432A-AADD-6AD3A6C64F40}"/>
              </a:ext>
            </a:extLst>
          </p:cNvPr>
          <p:cNvPicPr>
            <a:picLocks noChangeAspect="1"/>
          </p:cNvPicPr>
          <p:nvPr/>
        </p:nvPicPr>
        <p:blipFill>
          <a:blip r:embed="rId3"/>
          <a:stretch>
            <a:fillRect/>
          </a:stretch>
        </p:blipFill>
        <p:spPr>
          <a:xfrm>
            <a:off x="713371" y="4228948"/>
            <a:ext cx="2481292" cy="2060169"/>
          </a:xfrm>
          <a:prstGeom prst="rect">
            <a:avLst/>
          </a:prstGeom>
        </p:spPr>
      </p:pic>
      <p:sp>
        <p:nvSpPr>
          <p:cNvPr id="3" name="文本框 2">
            <a:extLst>
              <a:ext uri="{FF2B5EF4-FFF2-40B4-BE49-F238E27FC236}">
                <a16:creationId xmlns:a16="http://schemas.microsoft.com/office/drawing/2014/main" id="{9AC74E1D-B199-44A9-B90A-E30F21AD43C8}"/>
              </a:ext>
            </a:extLst>
          </p:cNvPr>
          <p:cNvSpPr txBox="1"/>
          <p:nvPr/>
        </p:nvSpPr>
        <p:spPr>
          <a:xfrm>
            <a:off x="143532" y="3712778"/>
            <a:ext cx="3430106" cy="276999"/>
          </a:xfrm>
          <a:prstGeom prst="rect">
            <a:avLst/>
          </a:prstGeom>
          <a:noFill/>
        </p:spPr>
        <p:txBody>
          <a:bodyPr wrap="none" rtlCol="0">
            <a:spAutoFit/>
          </a:bodyPr>
          <a:lstStyle/>
          <a:p>
            <a:r>
              <a:rPr lang="en-US" altLang="zh-CN" sz="1200" dirty="0"/>
              <a:t>Schematic diagram of Voltage Mode Buck Converter</a:t>
            </a:r>
          </a:p>
        </p:txBody>
      </p:sp>
      <p:sp>
        <p:nvSpPr>
          <p:cNvPr id="9" name="文本框 8">
            <a:extLst>
              <a:ext uri="{FF2B5EF4-FFF2-40B4-BE49-F238E27FC236}">
                <a16:creationId xmlns:a16="http://schemas.microsoft.com/office/drawing/2014/main" id="{3CA25A04-AD07-4D8B-AEBC-EF7436E1050B}"/>
              </a:ext>
            </a:extLst>
          </p:cNvPr>
          <p:cNvSpPr txBox="1"/>
          <p:nvPr/>
        </p:nvSpPr>
        <p:spPr>
          <a:xfrm>
            <a:off x="1099071" y="6323412"/>
            <a:ext cx="1709892" cy="276999"/>
          </a:xfrm>
          <a:prstGeom prst="rect">
            <a:avLst/>
          </a:prstGeom>
          <a:noFill/>
        </p:spPr>
        <p:txBody>
          <a:bodyPr wrap="none" rtlCol="0">
            <a:spAutoFit/>
          </a:bodyPr>
          <a:lstStyle/>
          <a:p>
            <a:pPr algn="ctr"/>
            <a:r>
              <a:rPr lang="en-US" altLang="zh-CN" sz="1200" dirty="0"/>
              <a:t>Key operation waveform</a:t>
            </a:r>
          </a:p>
        </p:txBody>
      </p:sp>
      <p:sp>
        <p:nvSpPr>
          <p:cNvPr id="6" name="文本框 5">
            <a:extLst>
              <a:ext uri="{FF2B5EF4-FFF2-40B4-BE49-F238E27FC236}">
                <a16:creationId xmlns:a16="http://schemas.microsoft.com/office/drawing/2014/main" id="{85D7B5D8-C777-4E31-8172-60BA33343452}"/>
              </a:ext>
            </a:extLst>
          </p:cNvPr>
          <p:cNvSpPr txBox="1"/>
          <p:nvPr/>
        </p:nvSpPr>
        <p:spPr>
          <a:xfrm>
            <a:off x="3710852" y="1888106"/>
            <a:ext cx="4832348" cy="4524315"/>
          </a:xfrm>
          <a:prstGeom prst="rect">
            <a:avLst/>
          </a:prstGeom>
          <a:noFill/>
        </p:spPr>
        <p:txBody>
          <a:bodyPr wrap="square" rtlCol="0">
            <a:spAutoFit/>
          </a:bodyPr>
          <a:lstStyle/>
          <a:p>
            <a:r>
              <a:rPr lang="en-US" altLang="zh-CN" sz="1600" b="1" dirty="0">
                <a:latin typeface="Palatino Linotype" panose="02040502050505030304" pitchFamily="18" charset="0"/>
                <a:cs typeface="Palanquin Thin" panose="020B0502040204020203" pitchFamily="34" charset="0"/>
              </a:rPr>
              <a:t>Bifurcation phenomenon in CCM Voltage Mode Buck Converter</a:t>
            </a:r>
          </a:p>
          <a:p>
            <a:endParaRPr lang="en-US" altLang="zh-CN" sz="1600" dirty="0">
              <a:latin typeface="Palatino Linotype" panose="02040502050505030304" pitchFamily="18" charset="0"/>
              <a:cs typeface="Palanquin Thin" panose="020B0502040204020203" pitchFamily="34" charset="0"/>
            </a:endParaRPr>
          </a:p>
          <a:p>
            <a:r>
              <a:rPr lang="en-US" altLang="zh-CN" sz="1600" dirty="0">
                <a:latin typeface="Palatino Linotype" panose="02040502050505030304" pitchFamily="18" charset="0"/>
                <a:cs typeface="Palanquin Thin" panose="020B0502040204020203" pitchFamily="34" charset="0"/>
              </a:rPr>
              <a:t>For voltage controlled buck converter, both circuit parameters and control values may derive complex behavior in buck converter.</a:t>
            </a:r>
          </a:p>
          <a:p>
            <a:endParaRPr lang="en-US" altLang="zh-CN" sz="1600" dirty="0">
              <a:latin typeface="Palatino Linotype" panose="02040502050505030304" pitchFamily="18" charset="0"/>
              <a:cs typeface="Palanquin Thin" panose="020B0502040204020203" pitchFamily="34" charset="0"/>
            </a:endParaRPr>
          </a:p>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Inductor value</a:t>
            </a:r>
          </a:p>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Filter capacitor value</a:t>
            </a:r>
          </a:p>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Input voltage</a:t>
            </a:r>
          </a:p>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Load resister value</a:t>
            </a:r>
          </a:p>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Voltage feedback gain</a:t>
            </a:r>
          </a:p>
          <a:p>
            <a:pPr marL="285750" indent="-285750">
              <a:buFont typeface="Arial" panose="020B0604020202020204" pitchFamily="34" charset="0"/>
              <a:buChar char="•"/>
            </a:pPr>
            <a:endParaRPr lang="en-US" altLang="zh-CN" sz="1600" dirty="0">
              <a:latin typeface="Palatino Linotype" panose="02040502050505030304" pitchFamily="18" charset="0"/>
              <a:cs typeface="Palanquin Thin" panose="020B0502040204020203" pitchFamily="34" charset="0"/>
            </a:endParaRPr>
          </a:p>
          <a:p>
            <a:r>
              <a:rPr lang="en-US" altLang="zh-CN" sz="1600" dirty="0">
                <a:latin typeface="Palatino Linotype" panose="02040502050505030304" pitchFamily="18" charset="0"/>
                <a:cs typeface="Palanquin Thin" panose="020B0502040204020203" pitchFamily="34" charset="0"/>
              </a:rPr>
              <a:t>In fact, We can find the system behavior varies with parameter changes, in some range, the system performs stable; but when these parameters keep changing, the state of the system will lead to bifurcation and further unpredictable chaos.</a:t>
            </a:r>
          </a:p>
        </p:txBody>
      </p:sp>
    </p:spTree>
    <p:extLst>
      <p:ext uri="{BB962C8B-B14F-4D97-AF65-F5344CB8AC3E}">
        <p14:creationId xmlns:p14="http://schemas.microsoft.com/office/powerpoint/2010/main" val="305877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0E5FEB-CABA-4C73-BBDC-7B6C267D18F8}"/>
              </a:ext>
            </a:extLst>
          </p:cNvPr>
          <p:cNvSpPr>
            <a:spLocks noGrp="1"/>
          </p:cNvSpPr>
          <p:nvPr>
            <p:ph type="title"/>
          </p:nvPr>
        </p:nvSpPr>
        <p:spPr>
          <a:xfrm>
            <a:off x="271835" y="35797"/>
            <a:ext cx="6388449" cy="944387"/>
          </a:xfrm>
        </p:spPr>
        <p:txBody>
          <a:bodyPr>
            <a:normAutofit/>
          </a:bodyPr>
          <a:lstStyle/>
          <a:p>
            <a:r>
              <a:rPr lang="en-US" altLang="zh-CN" b="1" dirty="0">
                <a:latin typeface="Palatino Linotype" panose="02040502050505030304" pitchFamily="18" charset="0"/>
                <a:cs typeface="Palanquin Thin" panose="020B0502040204020203" pitchFamily="34" charset="0"/>
              </a:rPr>
              <a:t>Example of Complex behavior in VMC Buck</a:t>
            </a:r>
            <a:endParaRPr lang="zh-CN" altLang="en-US" dirty="0"/>
          </a:p>
        </p:txBody>
      </p:sp>
      <p:pic>
        <p:nvPicPr>
          <p:cNvPr id="4" name="图片 3">
            <a:extLst>
              <a:ext uri="{FF2B5EF4-FFF2-40B4-BE49-F238E27FC236}">
                <a16:creationId xmlns:a16="http://schemas.microsoft.com/office/drawing/2014/main" id="{691729F9-0827-4EBA-A098-ABF81EAA36EE}"/>
              </a:ext>
            </a:extLst>
          </p:cNvPr>
          <p:cNvPicPr>
            <a:picLocks noChangeAspect="1"/>
          </p:cNvPicPr>
          <p:nvPr/>
        </p:nvPicPr>
        <p:blipFill>
          <a:blip r:embed="rId2"/>
          <a:stretch>
            <a:fillRect/>
          </a:stretch>
        </p:blipFill>
        <p:spPr>
          <a:xfrm>
            <a:off x="392844" y="1034069"/>
            <a:ext cx="1911691" cy="1433769"/>
          </a:xfrm>
          <a:prstGeom prst="rect">
            <a:avLst/>
          </a:prstGeom>
        </p:spPr>
      </p:pic>
      <p:pic>
        <p:nvPicPr>
          <p:cNvPr id="8" name="图片 7">
            <a:extLst>
              <a:ext uri="{FF2B5EF4-FFF2-40B4-BE49-F238E27FC236}">
                <a16:creationId xmlns:a16="http://schemas.microsoft.com/office/drawing/2014/main" id="{EF408B99-E9D0-487A-B6EC-64E9EF026367}"/>
              </a:ext>
            </a:extLst>
          </p:cNvPr>
          <p:cNvPicPr>
            <a:picLocks noChangeAspect="1"/>
          </p:cNvPicPr>
          <p:nvPr/>
        </p:nvPicPr>
        <p:blipFill>
          <a:blip r:embed="rId3"/>
          <a:stretch>
            <a:fillRect/>
          </a:stretch>
        </p:blipFill>
        <p:spPr>
          <a:xfrm>
            <a:off x="392844" y="2469255"/>
            <a:ext cx="1911691" cy="1433769"/>
          </a:xfrm>
          <a:prstGeom prst="rect">
            <a:avLst/>
          </a:prstGeom>
        </p:spPr>
      </p:pic>
      <p:pic>
        <p:nvPicPr>
          <p:cNvPr id="12" name="图片 11">
            <a:extLst>
              <a:ext uri="{FF2B5EF4-FFF2-40B4-BE49-F238E27FC236}">
                <a16:creationId xmlns:a16="http://schemas.microsoft.com/office/drawing/2014/main" id="{7639AD7D-7758-4A34-AC70-D4DDE514E15D}"/>
              </a:ext>
            </a:extLst>
          </p:cNvPr>
          <p:cNvPicPr>
            <a:picLocks noChangeAspect="1"/>
          </p:cNvPicPr>
          <p:nvPr/>
        </p:nvPicPr>
        <p:blipFill>
          <a:blip r:embed="rId4"/>
          <a:stretch>
            <a:fillRect/>
          </a:stretch>
        </p:blipFill>
        <p:spPr>
          <a:xfrm>
            <a:off x="392844" y="3904441"/>
            <a:ext cx="1911691" cy="1433769"/>
          </a:xfrm>
          <a:prstGeom prst="rect">
            <a:avLst/>
          </a:prstGeom>
        </p:spPr>
      </p:pic>
      <p:pic>
        <p:nvPicPr>
          <p:cNvPr id="18" name="图片 17">
            <a:extLst>
              <a:ext uri="{FF2B5EF4-FFF2-40B4-BE49-F238E27FC236}">
                <a16:creationId xmlns:a16="http://schemas.microsoft.com/office/drawing/2014/main" id="{28B58E05-B06F-42CE-90C3-B3CBACC5788C}"/>
              </a:ext>
            </a:extLst>
          </p:cNvPr>
          <p:cNvPicPr>
            <a:picLocks noChangeAspect="1"/>
          </p:cNvPicPr>
          <p:nvPr/>
        </p:nvPicPr>
        <p:blipFill>
          <a:blip r:embed="rId5"/>
          <a:stretch>
            <a:fillRect/>
          </a:stretch>
        </p:blipFill>
        <p:spPr>
          <a:xfrm>
            <a:off x="2483716" y="2536195"/>
            <a:ext cx="4176569" cy="1450850"/>
          </a:xfrm>
          <a:prstGeom prst="rect">
            <a:avLst/>
          </a:prstGeom>
        </p:spPr>
      </p:pic>
      <p:pic>
        <p:nvPicPr>
          <p:cNvPr id="20" name="图片 19">
            <a:extLst>
              <a:ext uri="{FF2B5EF4-FFF2-40B4-BE49-F238E27FC236}">
                <a16:creationId xmlns:a16="http://schemas.microsoft.com/office/drawing/2014/main" id="{9479A5DE-6A12-4C83-BFE8-60EBBE341A3E}"/>
              </a:ext>
            </a:extLst>
          </p:cNvPr>
          <p:cNvPicPr>
            <a:picLocks noChangeAspect="1"/>
          </p:cNvPicPr>
          <p:nvPr/>
        </p:nvPicPr>
        <p:blipFill>
          <a:blip r:embed="rId6"/>
          <a:stretch>
            <a:fillRect/>
          </a:stretch>
        </p:blipFill>
        <p:spPr>
          <a:xfrm>
            <a:off x="2483716" y="1134478"/>
            <a:ext cx="4176569" cy="1450851"/>
          </a:xfrm>
          <a:prstGeom prst="rect">
            <a:avLst/>
          </a:prstGeom>
        </p:spPr>
      </p:pic>
      <p:pic>
        <p:nvPicPr>
          <p:cNvPr id="24" name="图片 23">
            <a:extLst>
              <a:ext uri="{FF2B5EF4-FFF2-40B4-BE49-F238E27FC236}">
                <a16:creationId xmlns:a16="http://schemas.microsoft.com/office/drawing/2014/main" id="{FE6B3088-0391-494B-845D-1423E8A58FF6}"/>
              </a:ext>
            </a:extLst>
          </p:cNvPr>
          <p:cNvPicPr>
            <a:picLocks noChangeAspect="1"/>
          </p:cNvPicPr>
          <p:nvPr/>
        </p:nvPicPr>
        <p:blipFill>
          <a:blip r:embed="rId7"/>
          <a:stretch>
            <a:fillRect/>
          </a:stretch>
        </p:blipFill>
        <p:spPr>
          <a:xfrm>
            <a:off x="2483716" y="3937911"/>
            <a:ext cx="4176569" cy="1450850"/>
          </a:xfrm>
          <a:prstGeom prst="rect">
            <a:avLst/>
          </a:prstGeom>
        </p:spPr>
      </p:pic>
      <p:pic>
        <p:nvPicPr>
          <p:cNvPr id="28" name="图片 27">
            <a:extLst>
              <a:ext uri="{FF2B5EF4-FFF2-40B4-BE49-F238E27FC236}">
                <a16:creationId xmlns:a16="http://schemas.microsoft.com/office/drawing/2014/main" id="{EFB0CDBC-B42A-4A95-87C8-48089FCB89C8}"/>
              </a:ext>
            </a:extLst>
          </p:cNvPr>
          <p:cNvPicPr>
            <a:picLocks noChangeAspect="1"/>
          </p:cNvPicPr>
          <p:nvPr/>
        </p:nvPicPr>
        <p:blipFill>
          <a:blip r:embed="rId8"/>
          <a:stretch>
            <a:fillRect/>
          </a:stretch>
        </p:blipFill>
        <p:spPr>
          <a:xfrm>
            <a:off x="2483715" y="5339626"/>
            <a:ext cx="4176569" cy="1450849"/>
          </a:xfrm>
          <a:prstGeom prst="rect">
            <a:avLst/>
          </a:prstGeom>
        </p:spPr>
      </p:pic>
      <p:sp>
        <p:nvSpPr>
          <p:cNvPr id="29" name="文本框 28">
            <a:extLst>
              <a:ext uri="{FF2B5EF4-FFF2-40B4-BE49-F238E27FC236}">
                <a16:creationId xmlns:a16="http://schemas.microsoft.com/office/drawing/2014/main" id="{3258A59F-A973-491D-92D5-DD5993CBFA34}"/>
              </a:ext>
            </a:extLst>
          </p:cNvPr>
          <p:cNvSpPr txBox="1"/>
          <p:nvPr/>
        </p:nvSpPr>
        <p:spPr>
          <a:xfrm>
            <a:off x="6660284" y="1859903"/>
            <a:ext cx="2270786" cy="4770537"/>
          </a:xfrm>
          <a:prstGeom prst="rect">
            <a:avLst/>
          </a:prstGeom>
          <a:noFill/>
        </p:spPr>
        <p:txBody>
          <a:bodyPr wrap="square" rtlCol="0">
            <a:spAutoFit/>
          </a:bodyPr>
          <a:lstStyle/>
          <a:p>
            <a:r>
              <a:rPr lang="en-US" altLang="zh-CN" sz="1600" b="1" dirty="0">
                <a:latin typeface="Palatino Linotype" panose="02040502050505030304" pitchFamily="18" charset="0"/>
                <a:cs typeface="Palanquin Thin" panose="020B0502040204020203" pitchFamily="34" charset="0"/>
              </a:rPr>
              <a:t>Bifurcation phenomenon in Voltage Mode CCM Buck Converter</a:t>
            </a:r>
          </a:p>
          <a:p>
            <a:endParaRPr lang="en-US" altLang="zh-CN" sz="1600" dirty="0">
              <a:latin typeface="Palatino Linotype" panose="02040502050505030304" pitchFamily="18" charset="0"/>
              <a:cs typeface="Palanquin Thin" panose="020B0502040204020203" pitchFamily="34" charset="0"/>
            </a:endParaRPr>
          </a:p>
          <a:p>
            <a:r>
              <a:rPr lang="en-US" altLang="zh-CN" sz="1600" dirty="0">
                <a:latin typeface="Palatino Linotype" panose="02040502050505030304" pitchFamily="18" charset="0"/>
                <a:cs typeface="Palanquin Thin" panose="020B0502040204020203" pitchFamily="34" charset="0"/>
              </a:rPr>
              <a:t>The left diagram is a typical behavior bifurcation when the parameter changing, from input Voltage varies from 20V-35V, the state variables will go through one/two/three period and finally lead to chaos.</a:t>
            </a:r>
          </a:p>
          <a:p>
            <a:endParaRPr lang="en-US" altLang="zh-CN" sz="1600" dirty="0">
              <a:latin typeface="Palatino Linotype" panose="02040502050505030304" pitchFamily="18" charset="0"/>
              <a:cs typeface="Palanquin Thin" panose="020B0502040204020203" pitchFamily="34" charset="0"/>
            </a:endParaRPr>
          </a:p>
          <a:p>
            <a:r>
              <a:rPr lang="en-US" altLang="zh-CN" sz="1600" dirty="0">
                <a:latin typeface="Palatino Linotype" panose="02040502050505030304" pitchFamily="18" charset="0"/>
                <a:cs typeface="Palanquin Thin" panose="020B0502040204020203" pitchFamily="34" charset="0"/>
              </a:rPr>
              <a:t>The simulation is based on </a:t>
            </a:r>
            <a:r>
              <a:rPr lang="en-US" altLang="zh-CN" sz="1600" b="1" dirty="0">
                <a:latin typeface="Palatino Linotype" panose="02040502050505030304" pitchFamily="18" charset="0"/>
                <a:cs typeface="Palanquin Thin" panose="020B0502040204020203" pitchFamily="34" charset="0"/>
              </a:rPr>
              <a:t>PSIM</a:t>
            </a:r>
          </a:p>
        </p:txBody>
      </p:sp>
      <p:pic>
        <p:nvPicPr>
          <p:cNvPr id="31" name="图片 30">
            <a:extLst>
              <a:ext uri="{FF2B5EF4-FFF2-40B4-BE49-F238E27FC236}">
                <a16:creationId xmlns:a16="http://schemas.microsoft.com/office/drawing/2014/main" id="{0CB9B101-DCD4-4E71-ACCE-B623624F3399}"/>
              </a:ext>
            </a:extLst>
          </p:cNvPr>
          <p:cNvPicPr>
            <a:picLocks noChangeAspect="1"/>
          </p:cNvPicPr>
          <p:nvPr/>
        </p:nvPicPr>
        <p:blipFill>
          <a:blip r:embed="rId9"/>
          <a:stretch>
            <a:fillRect/>
          </a:stretch>
        </p:blipFill>
        <p:spPr>
          <a:xfrm>
            <a:off x="392843" y="5339626"/>
            <a:ext cx="1911691" cy="1433768"/>
          </a:xfrm>
          <a:prstGeom prst="rect">
            <a:avLst/>
          </a:prstGeom>
        </p:spPr>
      </p:pic>
      <p:cxnSp>
        <p:nvCxnSpPr>
          <p:cNvPr id="5" name="连接符: 曲线 4">
            <a:extLst>
              <a:ext uri="{FF2B5EF4-FFF2-40B4-BE49-F238E27FC236}">
                <a16:creationId xmlns:a16="http://schemas.microsoft.com/office/drawing/2014/main" id="{0C6C2578-6A27-4D45-85F3-7ADB12985569}"/>
              </a:ext>
            </a:extLst>
          </p:cNvPr>
          <p:cNvCxnSpPr>
            <a:cxnSpLocks/>
          </p:cNvCxnSpPr>
          <p:nvPr/>
        </p:nvCxnSpPr>
        <p:spPr>
          <a:xfrm rot="5400000" flipH="1" flipV="1">
            <a:off x="4660018" y="5497545"/>
            <a:ext cx="527984" cy="496129"/>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连接符: 曲线 13">
            <a:extLst>
              <a:ext uri="{FF2B5EF4-FFF2-40B4-BE49-F238E27FC236}">
                <a16:creationId xmlns:a16="http://schemas.microsoft.com/office/drawing/2014/main" id="{73182609-72FE-429D-BA8E-01ECB4F8BFDD}"/>
              </a:ext>
            </a:extLst>
          </p:cNvPr>
          <p:cNvCxnSpPr>
            <a:cxnSpLocks/>
          </p:cNvCxnSpPr>
          <p:nvPr/>
        </p:nvCxnSpPr>
        <p:spPr>
          <a:xfrm rot="16200000" flipH="1">
            <a:off x="4806968" y="4711689"/>
            <a:ext cx="521737" cy="42503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连接符: 曲线 15">
            <a:extLst>
              <a:ext uri="{FF2B5EF4-FFF2-40B4-BE49-F238E27FC236}">
                <a16:creationId xmlns:a16="http://schemas.microsoft.com/office/drawing/2014/main" id="{2BC1B03A-34AA-4F29-9E1F-143CD84F51AE}"/>
              </a:ext>
            </a:extLst>
          </p:cNvPr>
          <p:cNvCxnSpPr>
            <a:cxnSpLocks/>
          </p:cNvCxnSpPr>
          <p:nvPr/>
        </p:nvCxnSpPr>
        <p:spPr>
          <a:xfrm rot="16200000" flipH="1">
            <a:off x="5480993" y="4686481"/>
            <a:ext cx="639345" cy="31762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文本框 12">
            <a:extLst>
              <a:ext uri="{FF2B5EF4-FFF2-40B4-BE49-F238E27FC236}">
                <a16:creationId xmlns:a16="http://schemas.microsoft.com/office/drawing/2014/main" id="{455D19BB-28F2-43D6-91F0-2E72E9131DC6}"/>
              </a:ext>
            </a:extLst>
          </p:cNvPr>
          <p:cNvSpPr txBox="1"/>
          <p:nvPr/>
        </p:nvSpPr>
        <p:spPr>
          <a:xfrm>
            <a:off x="5114925" y="5164965"/>
            <a:ext cx="1173206" cy="276999"/>
          </a:xfrm>
          <a:prstGeom prst="rect">
            <a:avLst/>
          </a:prstGeom>
          <a:noFill/>
        </p:spPr>
        <p:txBody>
          <a:bodyPr wrap="none" rtlCol="0">
            <a:spAutoFit/>
          </a:bodyPr>
          <a:lstStyle/>
          <a:p>
            <a:r>
              <a:rPr lang="en-US" altLang="zh-CN" sz="1200" dirty="0">
                <a:solidFill>
                  <a:srgbClr val="002060"/>
                </a:solidFill>
              </a:rPr>
              <a:t>Border Collision</a:t>
            </a:r>
            <a:endParaRPr lang="zh-CN" altLang="en-US" sz="1200" dirty="0">
              <a:solidFill>
                <a:srgbClr val="002060"/>
              </a:solidFill>
            </a:endParaRPr>
          </a:p>
        </p:txBody>
      </p:sp>
      <p:cxnSp>
        <p:nvCxnSpPr>
          <p:cNvPr id="23" name="连接符: 曲线 22">
            <a:extLst>
              <a:ext uri="{FF2B5EF4-FFF2-40B4-BE49-F238E27FC236}">
                <a16:creationId xmlns:a16="http://schemas.microsoft.com/office/drawing/2014/main" id="{0E84F59C-F14D-4CE0-8CD7-3CC0E158A18B}"/>
              </a:ext>
            </a:extLst>
          </p:cNvPr>
          <p:cNvCxnSpPr>
            <a:cxnSpLocks/>
          </p:cNvCxnSpPr>
          <p:nvPr/>
        </p:nvCxnSpPr>
        <p:spPr>
          <a:xfrm rot="5400000" flipH="1" flipV="1">
            <a:off x="5006484" y="5589772"/>
            <a:ext cx="547734" cy="45020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3659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13F01E-84E0-48BD-8F3D-6F8DD41AFFFA}"/>
              </a:ext>
            </a:extLst>
          </p:cNvPr>
          <p:cNvSpPr>
            <a:spLocks noGrp="1"/>
          </p:cNvSpPr>
          <p:nvPr>
            <p:ph type="title"/>
          </p:nvPr>
        </p:nvSpPr>
        <p:spPr>
          <a:xfrm>
            <a:off x="155876" y="18535"/>
            <a:ext cx="7295248" cy="944387"/>
          </a:xfrm>
        </p:spPr>
        <p:txBody>
          <a:bodyPr/>
          <a:lstStyle/>
          <a:p>
            <a:r>
              <a:rPr lang="en-US" altLang="zh-CN" b="1" dirty="0">
                <a:latin typeface="Palatino Linotype" panose="02040502050505030304" pitchFamily="18" charset="0"/>
                <a:cs typeface="Palanquin Thin" panose="020B0502040204020203" pitchFamily="34" charset="0"/>
              </a:rPr>
              <a:t>The </a:t>
            </a:r>
            <a:r>
              <a:rPr lang="en-US" altLang="zh-CN" b="1" dirty="0" err="1">
                <a:latin typeface="Palatino Linotype" panose="02040502050505030304" pitchFamily="18" charset="0"/>
                <a:cs typeface="Palanquin Thin" panose="020B0502040204020203" pitchFamily="34" charset="0"/>
              </a:rPr>
              <a:t>structruallable</a:t>
            </a:r>
            <a:r>
              <a:rPr lang="en-US" altLang="zh-CN" b="1" dirty="0">
                <a:latin typeface="Palatino Linotype" panose="02040502050505030304" pitchFamily="18" charset="0"/>
                <a:cs typeface="Palanquin Thin" panose="020B0502040204020203" pitchFamily="34" charset="0"/>
              </a:rPr>
              <a:t> Numerical Modeling in </a:t>
            </a:r>
            <a:r>
              <a:rPr lang="en-US" altLang="zh-CN" b="1" dirty="0" err="1">
                <a:latin typeface="Palatino Linotype" panose="02040502050505030304" pitchFamily="18" charset="0"/>
                <a:cs typeface="Palanquin Thin" panose="020B0502040204020203" pitchFamily="34" charset="0"/>
              </a:rPr>
              <a:t>Matlab</a:t>
            </a:r>
            <a:r>
              <a:rPr lang="en-US" altLang="zh-CN" b="1" dirty="0">
                <a:latin typeface="Palatino Linotype" panose="02040502050505030304" pitchFamily="18" charset="0"/>
                <a:cs typeface="Palanquin Thin" panose="020B0502040204020203" pitchFamily="34" charset="0"/>
              </a:rPr>
              <a:t> </a:t>
            </a:r>
            <a:endParaRPr lang="zh-CN" altLang="en-US" dirty="0"/>
          </a:p>
        </p:txBody>
      </p:sp>
      <p:pic>
        <p:nvPicPr>
          <p:cNvPr id="10" name="图片 9">
            <a:extLst>
              <a:ext uri="{FF2B5EF4-FFF2-40B4-BE49-F238E27FC236}">
                <a16:creationId xmlns:a16="http://schemas.microsoft.com/office/drawing/2014/main" id="{B71CEC43-387D-4AE9-A4D6-F0E3DECAEF1F}"/>
              </a:ext>
            </a:extLst>
          </p:cNvPr>
          <p:cNvPicPr>
            <a:picLocks noChangeAspect="1"/>
          </p:cNvPicPr>
          <p:nvPr/>
        </p:nvPicPr>
        <p:blipFill>
          <a:blip r:embed="rId2"/>
          <a:stretch>
            <a:fillRect/>
          </a:stretch>
        </p:blipFill>
        <p:spPr>
          <a:xfrm>
            <a:off x="681038" y="1520525"/>
            <a:ext cx="7113317" cy="3676616"/>
          </a:xfrm>
          <a:prstGeom prst="rect">
            <a:avLst/>
          </a:prstGeom>
        </p:spPr>
      </p:pic>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62A75A65-65A7-45B9-89DE-F8C2733FF1BD}"/>
                  </a:ext>
                </a:extLst>
              </p:cNvPr>
              <p:cNvSpPr txBox="1"/>
              <p:nvPr/>
            </p:nvSpPr>
            <p:spPr>
              <a:xfrm>
                <a:off x="6388258" y="4251775"/>
                <a:ext cx="2755742" cy="1027397"/>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acc>
                        <m:accPr>
                          <m:chr m:val="̇"/>
                          <m:ctrlPr>
                            <a:rPr lang="zh-CN" altLang="zh-CN" sz="16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𝑉𝑜</m:t>
                          </m:r>
                        </m:e>
                      </m:acc>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𝑖</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sub>
                          </m:s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𝑉𝑜</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𝑅</m:t>
                          </m:r>
                        </m:num>
                        <m:den>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𝐶</m:t>
                          </m:r>
                        </m:den>
                      </m:f>
                    </m:oMath>
                  </m:oMathPara>
                </a14:m>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𝑖</m:t>
                              </m:r>
                            </m:e>
                            <m:sub>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sub>
                          </m:sSub>
                        </m:e>
                      </m:acc>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 </m:t>
                      </m:r>
                      <m:f>
                        <m:fPr>
                          <m:ctrlPr>
                            <a:rPr lang="zh-CN" altLang="zh-CN" sz="16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𝑆</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𝑑</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𝑉𝑖𝑛</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𝑉𝑜</m:t>
                          </m:r>
                        </m:num>
                        <m:den>
                          <m:r>
                            <a:rPr lang="en-US" altLang="zh-CN" sz="1600" i="1" kern="100">
                              <a:effectLst/>
                              <a:latin typeface="Cambria Math" panose="02040503050406030204" pitchFamily="18" charset="0"/>
                              <a:ea typeface="等线" panose="02010600030101010101" pitchFamily="2" charset="-122"/>
                              <a:cs typeface="Times New Roman" panose="02020603050405020304" pitchFamily="18" charset="0"/>
                            </a:rPr>
                            <m:t>𝐿</m:t>
                          </m:r>
                        </m:den>
                      </m:f>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7" name="文本框 6">
                <a:extLst>
                  <a:ext uri="{FF2B5EF4-FFF2-40B4-BE49-F238E27FC236}">
                    <a16:creationId xmlns:a16="http://schemas.microsoft.com/office/drawing/2014/main" id="{62A75A65-65A7-45B9-89DE-F8C2733FF1BD}"/>
                  </a:ext>
                </a:extLst>
              </p:cNvPr>
              <p:cNvSpPr txBox="1">
                <a:spLocks noRot="1" noChangeAspect="1" noMove="1" noResize="1" noEditPoints="1" noAdjustHandles="1" noChangeArrowheads="1" noChangeShapeType="1" noTextEdit="1"/>
              </p:cNvSpPr>
              <p:nvPr/>
            </p:nvSpPr>
            <p:spPr>
              <a:xfrm>
                <a:off x="6388258" y="4251775"/>
                <a:ext cx="2755742" cy="1027397"/>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E53B199F-3BDE-4A31-9995-28D3466AA33A}"/>
              </a:ext>
            </a:extLst>
          </p:cNvPr>
          <p:cNvSpPr txBox="1"/>
          <p:nvPr/>
        </p:nvSpPr>
        <p:spPr>
          <a:xfrm>
            <a:off x="771922" y="5204444"/>
            <a:ext cx="6932515"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This model can perform numerical simulation, defeating the shortcoming of repeating trial and error in circuit simulation software.</a:t>
            </a:r>
          </a:p>
        </p:txBody>
      </p:sp>
      <p:sp>
        <p:nvSpPr>
          <p:cNvPr id="13" name="文本框 12">
            <a:extLst>
              <a:ext uri="{FF2B5EF4-FFF2-40B4-BE49-F238E27FC236}">
                <a16:creationId xmlns:a16="http://schemas.microsoft.com/office/drawing/2014/main" id="{C066BE38-ED0D-431F-82D9-0B6DC27BE4B0}"/>
              </a:ext>
            </a:extLst>
          </p:cNvPr>
          <p:cNvSpPr txBox="1"/>
          <p:nvPr/>
        </p:nvSpPr>
        <p:spPr>
          <a:xfrm>
            <a:off x="771923" y="5796522"/>
            <a:ext cx="6679201" cy="830997"/>
          </a:xfrm>
          <a:prstGeom prst="rect">
            <a:avLst/>
          </a:prstGeom>
          <a:noFill/>
        </p:spPr>
        <p:txBody>
          <a:bodyPr wrap="square">
            <a:spAutoFit/>
          </a:bodyPr>
          <a:lstStyle/>
          <a:p>
            <a:pPr marL="285750" indent="-285750">
              <a:buFont typeface="Arial" panose="020B0604020202020204" pitchFamily="34" charset="0"/>
              <a:buChar char="•"/>
            </a:pPr>
            <a:r>
              <a:rPr lang="en-US" altLang="zh-CN" sz="1600" dirty="0">
                <a:latin typeface="Palatino Linotype" panose="02040502050505030304" pitchFamily="18" charset="0"/>
                <a:cs typeface="Palanquin Thin" panose="020B0502040204020203" pitchFamily="34" charset="0"/>
              </a:rPr>
              <a:t>The parameters used in the simulations are as follows:</a:t>
            </a:r>
          </a:p>
          <a:p>
            <a:r>
              <a:rPr lang="en-US" altLang="zh-CN" sz="1600" dirty="0">
                <a:latin typeface="Palatino Linotype" panose="02040502050505030304" pitchFamily="18" charset="0"/>
                <a:cs typeface="Palanquin Thin" panose="020B0502040204020203" pitchFamily="34" charset="0"/>
              </a:rPr>
              <a:t>Vin = 20~35V, L=10~20mH, C = 20~80 µF, </a:t>
            </a:r>
            <a:r>
              <a:rPr lang="pt-BR" altLang="zh-CN" sz="1600" dirty="0">
                <a:latin typeface="Palatino Linotype" panose="02040502050505030304" pitchFamily="18" charset="0"/>
                <a:cs typeface="Palanquin Thin" panose="020B0502040204020203" pitchFamily="34" charset="0"/>
              </a:rPr>
              <a:t>R = 22 Ω, </a:t>
            </a:r>
            <a:r>
              <a:rPr lang="en-US" altLang="zh-CN" sz="1600" dirty="0">
                <a:latin typeface="Palatino Linotype" panose="02040502050505030304" pitchFamily="18" charset="0"/>
                <a:cs typeface="Palanquin Thin" panose="020B0502040204020203" pitchFamily="34" charset="0"/>
              </a:rPr>
              <a:t>K</a:t>
            </a:r>
            <a:r>
              <a:rPr lang="fr-FR" altLang="zh-CN" sz="1600" dirty="0">
                <a:latin typeface="Palatino Linotype" panose="02040502050505030304" pitchFamily="18" charset="0"/>
                <a:cs typeface="Palanquin Thin" panose="020B0502040204020203" pitchFamily="34" charset="0"/>
              </a:rPr>
              <a:t>= 8.3, Ts = 400 µs, VL = 3.8 V, VU = 8.2 V</a:t>
            </a:r>
            <a:endParaRPr lang="zh-CN" altLang="en-US" sz="1600" dirty="0">
              <a:latin typeface="Palatino Linotype" panose="02040502050505030304" pitchFamily="18" charset="0"/>
              <a:cs typeface="Palanquin Thin" panose="020B0502040204020203" pitchFamily="34" charset="0"/>
            </a:endParaRPr>
          </a:p>
        </p:txBody>
      </p:sp>
    </p:spTree>
    <p:extLst>
      <p:ext uri="{BB962C8B-B14F-4D97-AF65-F5344CB8AC3E}">
        <p14:creationId xmlns:p14="http://schemas.microsoft.com/office/powerpoint/2010/main" val="4112312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39EC6-FEC8-4776-8217-4580B600140B}"/>
              </a:ext>
            </a:extLst>
          </p:cNvPr>
          <p:cNvSpPr>
            <a:spLocks noGrp="1"/>
          </p:cNvSpPr>
          <p:nvPr>
            <p:ph type="title"/>
          </p:nvPr>
        </p:nvSpPr>
        <p:spPr>
          <a:xfrm>
            <a:off x="157655" y="0"/>
            <a:ext cx="6998795" cy="944387"/>
          </a:xfrm>
        </p:spPr>
        <p:txBody>
          <a:bodyPr/>
          <a:lstStyle/>
          <a:p>
            <a:r>
              <a:rPr lang="en-US" altLang="zh-CN" dirty="0">
                <a:latin typeface="Palatino Linotype" panose="02040502050505030304" pitchFamily="18" charset="0"/>
                <a:cs typeface="Palanquin Thin" panose="020B0502040204020203" pitchFamily="34" charset="0"/>
              </a:rPr>
              <a:t>Numeric Analysis with State Space Equation </a:t>
            </a:r>
            <a:endParaRPr lang="zh-CN" altLang="en-US" dirty="0"/>
          </a:p>
        </p:txBody>
      </p:sp>
      <p:sp>
        <p:nvSpPr>
          <p:cNvPr id="8" name="文本框 7">
            <a:extLst>
              <a:ext uri="{FF2B5EF4-FFF2-40B4-BE49-F238E27FC236}">
                <a16:creationId xmlns:a16="http://schemas.microsoft.com/office/drawing/2014/main" id="{39FBF545-D78E-4B05-9FE0-062EE258149E}"/>
              </a:ext>
            </a:extLst>
          </p:cNvPr>
          <p:cNvSpPr txBox="1"/>
          <p:nvPr/>
        </p:nvSpPr>
        <p:spPr>
          <a:xfrm>
            <a:off x="274811" y="4177572"/>
            <a:ext cx="5915782" cy="1569660"/>
          </a:xfrm>
          <a:prstGeom prst="rect">
            <a:avLst/>
          </a:prstGeom>
          <a:noFill/>
        </p:spPr>
        <p:txBody>
          <a:bodyPr wrap="square">
            <a:spAutoFit/>
          </a:bodyPr>
          <a:lstStyle/>
          <a:p>
            <a:pPr marL="285750" indent="-285750">
              <a:buFont typeface="Arial" panose="020B0604020202020204" pitchFamily="34" charset="0"/>
              <a:buChar char="•"/>
            </a:pPr>
            <a:r>
              <a:rPr lang="en-US" altLang="zh-CN" sz="1600" dirty="0">
                <a:solidFill>
                  <a:srgbClr val="000000"/>
                </a:solidFill>
                <a:latin typeface="Palatino Linotype" panose="02040502050505030304" pitchFamily="18" charset="0"/>
              </a:rPr>
              <a:t>Input </a:t>
            </a:r>
            <a:r>
              <a:rPr lang="pt-BR" altLang="zh-CN" sz="1600" dirty="0">
                <a:solidFill>
                  <a:srgbClr val="000000"/>
                </a:solidFill>
                <a:latin typeface="Palatino Linotype" panose="02040502050505030304" pitchFamily="18" charset="0"/>
              </a:rPr>
              <a:t>voltage as a parameter</a:t>
            </a:r>
          </a:p>
          <a:p>
            <a:r>
              <a:rPr lang="pt-BR" altLang="zh-CN" sz="1600" dirty="0">
                <a:solidFill>
                  <a:srgbClr val="000000"/>
                </a:solidFill>
                <a:latin typeface="Palatino Linotype" panose="02040502050505030304" pitchFamily="18" charset="0"/>
              </a:rPr>
              <a:t>	</a:t>
            </a:r>
            <a:r>
              <a:rPr lang="en-US" altLang="zh-CN" sz="1600" dirty="0">
                <a:solidFill>
                  <a:srgbClr val="000000"/>
                </a:solidFill>
                <a:latin typeface="Palatino Linotype" panose="02040502050505030304" pitchFamily="18" charset="0"/>
              </a:rPr>
              <a:t>go through stable –&gt; period-doubling -&gt; period-4 -&gt; chaos</a:t>
            </a:r>
            <a:endParaRPr lang="pt-BR" altLang="zh-CN" sz="1600" dirty="0">
              <a:solidFill>
                <a:srgbClr val="000000"/>
              </a:solidFill>
              <a:latin typeface="Palatino Linotype" panose="02040502050505030304" pitchFamily="18" charset="0"/>
            </a:endParaRPr>
          </a:p>
          <a:p>
            <a:pPr marL="285750" indent="-285750">
              <a:buFont typeface="Arial" panose="020B0604020202020204" pitchFamily="34" charset="0"/>
              <a:buChar char="•"/>
            </a:pPr>
            <a:r>
              <a:rPr lang="pt-BR" altLang="zh-CN" sz="1600" dirty="0">
                <a:solidFill>
                  <a:srgbClr val="000000"/>
                </a:solidFill>
                <a:latin typeface="Palatino Linotype" panose="02040502050505030304" pitchFamily="18" charset="0"/>
              </a:rPr>
              <a:t>Inductor as bifurcation parameter</a:t>
            </a:r>
          </a:p>
          <a:p>
            <a:pPr lvl="1"/>
            <a:r>
              <a:rPr lang="en-US" altLang="zh-CN" sz="1600" dirty="0">
                <a:solidFill>
                  <a:srgbClr val="000000"/>
                </a:solidFill>
                <a:latin typeface="Palatino Linotype" panose="02040502050505030304" pitchFamily="18" charset="0"/>
              </a:rPr>
              <a:t>go through chaos –&gt; period-4 -&gt; period-doubling -&gt; stable</a:t>
            </a:r>
            <a:endParaRPr lang="pt-BR" altLang="zh-CN" sz="1600" dirty="0">
              <a:solidFill>
                <a:srgbClr val="000000"/>
              </a:solidFill>
              <a:latin typeface="Palatino Linotype" panose="02040502050505030304" pitchFamily="18" charset="0"/>
            </a:endParaRPr>
          </a:p>
          <a:p>
            <a:pPr marL="285750" indent="-285750">
              <a:buFont typeface="Arial" panose="020B0604020202020204" pitchFamily="34" charset="0"/>
              <a:buChar char="•"/>
            </a:pPr>
            <a:r>
              <a:rPr lang="pt-BR" altLang="zh-CN" sz="1600" dirty="0">
                <a:solidFill>
                  <a:srgbClr val="000000"/>
                </a:solidFill>
                <a:latin typeface="Palatino Linotype" panose="02040502050505030304" pitchFamily="18" charset="0"/>
              </a:rPr>
              <a:t>Capacitor as bifurcation parameter</a:t>
            </a:r>
          </a:p>
          <a:p>
            <a:pPr lvl="1"/>
            <a:r>
              <a:rPr lang="en-US" altLang="zh-CN" sz="1600" dirty="0">
                <a:solidFill>
                  <a:srgbClr val="000000"/>
                </a:solidFill>
                <a:latin typeface="Palatino Linotype" panose="02040502050505030304" pitchFamily="18" charset="0"/>
              </a:rPr>
              <a:t>go through chaos –&gt; period-4 -&gt; period-doubling -&gt; stable</a:t>
            </a:r>
            <a:endParaRPr lang="pt-BR" altLang="zh-CN" sz="1600" dirty="0">
              <a:solidFill>
                <a:srgbClr val="000000"/>
              </a:solidFill>
              <a:latin typeface="Palatino Linotype" panose="02040502050505030304" pitchFamily="18" charset="0"/>
            </a:endParaRPr>
          </a:p>
        </p:txBody>
      </p:sp>
      <p:grpSp>
        <p:nvGrpSpPr>
          <p:cNvPr id="5" name="组合 4">
            <a:extLst>
              <a:ext uri="{FF2B5EF4-FFF2-40B4-BE49-F238E27FC236}">
                <a16:creationId xmlns:a16="http://schemas.microsoft.com/office/drawing/2014/main" id="{7D815691-7E49-4E59-B82C-390BCEC157B4}"/>
              </a:ext>
            </a:extLst>
          </p:cNvPr>
          <p:cNvGrpSpPr/>
          <p:nvPr/>
        </p:nvGrpSpPr>
        <p:grpSpPr>
          <a:xfrm>
            <a:off x="3087633" y="1724274"/>
            <a:ext cx="3176581" cy="2382435"/>
            <a:chOff x="3087633" y="1724274"/>
            <a:chExt cx="3176581" cy="2382435"/>
          </a:xfrm>
        </p:grpSpPr>
        <p:pic>
          <p:nvPicPr>
            <p:cNvPr id="9" name="图片 8">
              <a:extLst>
                <a:ext uri="{FF2B5EF4-FFF2-40B4-BE49-F238E27FC236}">
                  <a16:creationId xmlns:a16="http://schemas.microsoft.com/office/drawing/2014/main" id="{1CC87050-B3ED-42A0-A079-BED6CFBFDAE2}"/>
                </a:ext>
              </a:extLst>
            </p:cNvPr>
            <p:cNvPicPr>
              <a:picLocks noChangeAspect="1"/>
            </p:cNvPicPr>
            <p:nvPr/>
          </p:nvPicPr>
          <p:blipFill>
            <a:blip r:embed="rId2"/>
            <a:stretch>
              <a:fillRect/>
            </a:stretch>
          </p:blipFill>
          <p:spPr>
            <a:xfrm>
              <a:off x="3087633" y="1724274"/>
              <a:ext cx="3176581" cy="2382435"/>
            </a:xfrm>
            <a:prstGeom prst="rect">
              <a:avLst/>
            </a:prstGeom>
          </p:spPr>
        </p:pic>
        <p:sp>
          <p:nvSpPr>
            <p:cNvPr id="32" name="文本框 31">
              <a:extLst>
                <a:ext uri="{FF2B5EF4-FFF2-40B4-BE49-F238E27FC236}">
                  <a16:creationId xmlns:a16="http://schemas.microsoft.com/office/drawing/2014/main" id="{F3014CF7-671A-4534-A595-24FD37AAFB34}"/>
                </a:ext>
              </a:extLst>
            </p:cNvPr>
            <p:cNvSpPr txBox="1"/>
            <p:nvPr/>
          </p:nvSpPr>
          <p:spPr>
            <a:xfrm>
              <a:off x="4572000" y="2776990"/>
              <a:ext cx="678391" cy="276999"/>
            </a:xfrm>
            <a:prstGeom prst="rect">
              <a:avLst/>
            </a:prstGeom>
            <a:noFill/>
          </p:spPr>
          <p:txBody>
            <a:bodyPr wrap="none" rtlCol="0">
              <a:spAutoFit/>
            </a:bodyPr>
            <a:lstStyle/>
            <a:p>
              <a:r>
                <a:rPr lang="en-US" altLang="zh-CN" sz="1200" dirty="0">
                  <a:solidFill>
                    <a:srgbClr val="C00000"/>
                  </a:solidFill>
                </a:rPr>
                <a:t>18.2mH</a:t>
              </a:r>
              <a:endParaRPr lang="zh-CN" altLang="en-US" sz="1400" dirty="0">
                <a:solidFill>
                  <a:srgbClr val="C00000"/>
                </a:solidFill>
              </a:endParaRPr>
            </a:p>
          </p:txBody>
        </p:sp>
        <p:cxnSp>
          <p:nvCxnSpPr>
            <p:cNvPr id="46" name="连接符: 曲线 45">
              <a:extLst>
                <a:ext uri="{FF2B5EF4-FFF2-40B4-BE49-F238E27FC236}">
                  <a16:creationId xmlns:a16="http://schemas.microsoft.com/office/drawing/2014/main" id="{F22003B7-A7B6-4225-B21E-89F97E6850D8}"/>
                </a:ext>
              </a:extLst>
            </p:cNvPr>
            <p:cNvCxnSpPr>
              <a:cxnSpLocks/>
            </p:cNvCxnSpPr>
            <p:nvPr/>
          </p:nvCxnSpPr>
          <p:spPr>
            <a:xfrm rot="16200000" flipH="1">
              <a:off x="4185187" y="3180729"/>
              <a:ext cx="588643" cy="28951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连接符: 曲线 46">
              <a:extLst>
                <a:ext uri="{FF2B5EF4-FFF2-40B4-BE49-F238E27FC236}">
                  <a16:creationId xmlns:a16="http://schemas.microsoft.com/office/drawing/2014/main" id="{1839709A-6C09-456A-B576-1FB36E042D26}"/>
                </a:ext>
              </a:extLst>
            </p:cNvPr>
            <p:cNvCxnSpPr>
              <a:cxnSpLocks/>
            </p:cNvCxnSpPr>
            <p:nvPr/>
          </p:nvCxnSpPr>
          <p:spPr>
            <a:xfrm rot="16200000" flipH="1">
              <a:off x="5172947" y="2909232"/>
              <a:ext cx="588643" cy="28951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文本框 49">
              <a:extLst>
                <a:ext uri="{FF2B5EF4-FFF2-40B4-BE49-F238E27FC236}">
                  <a16:creationId xmlns:a16="http://schemas.microsoft.com/office/drawing/2014/main" id="{13C084BE-7231-4F09-9D87-9594729B5456}"/>
                </a:ext>
              </a:extLst>
            </p:cNvPr>
            <p:cNvSpPr txBox="1"/>
            <p:nvPr/>
          </p:nvSpPr>
          <p:spPr>
            <a:xfrm>
              <a:off x="3943220" y="3619808"/>
              <a:ext cx="1180260" cy="276999"/>
            </a:xfrm>
            <a:prstGeom prst="rect">
              <a:avLst/>
            </a:prstGeom>
            <a:noFill/>
          </p:spPr>
          <p:txBody>
            <a:bodyPr wrap="none" rtlCol="0">
              <a:spAutoFit/>
            </a:bodyPr>
            <a:lstStyle/>
            <a:p>
              <a:r>
                <a:rPr lang="en-US" altLang="zh-CN" sz="1200" dirty="0">
                  <a:solidFill>
                    <a:srgbClr val="002060"/>
                  </a:solidFill>
                </a:rPr>
                <a:t>Period-doubling</a:t>
              </a:r>
              <a:endParaRPr lang="zh-CN" altLang="en-US" sz="1400" dirty="0">
                <a:solidFill>
                  <a:srgbClr val="002060"/>
                </a:solidFill>
              </a:endParaRPr>
            </a:p>
          </p:txBody>
        </p:sp>
        <p:sp>
          <p:nvSpPr>
            <p:cNvPr id="51" name="文本框 50">
              <a:extLst>
                <a:ext uri="{FF2B5EF4-FFF2-40B4-BE49-F238E27FC236}">
                  <a16:creationId xmlns:a16="http://schemas.microsoft.com/office/drawing/2014/main" id="{D9D9022B-E441-45A4-B7DE-596380CD0B48}"/>
                </a:ext>
              </a:extLst>
            </p:cNvPr>
            <p:cNvSpPr txBox="1"/>
            <p:nvPr/>
          </p:nvSpPr>
          <p:spPr>
            <a:xfrm>
              <a:off x="5381901" y="3396676"/>
              <a:ext cx="570734" cy="276999"/>
            </a:xfrm>
            <a:prstGeom prst="rect">
              <a:avLst/>
            </a:prstGeom>
            <a:noFill/>
          </p:spPr>
          <p:txBody>
            <a:bodyPr wrap="none" rtlCol="0">
              <a:spAutoFit/>
            </a:bodyPr>
            <a:lstStyle/>
            <a:p>
              <a:r>
                <a:rPr lang="en-US" altLang="zh-CN" sz="1200" dirty="0">
                  <a:solidFill>
                    <a:srgbClr val="002060"/>
                  </a:solidFill>
                </a:rPr>
                <a:t>Stable</a:t>
              </a:r>
              <a:endParaRPr lang="zh-CN" altLang="en-US" sz="1200" dirty="0">
                <a:solidFill>
                  <a:srgbClr val="002060"/>
                </a:solidFill>
              </a:endParaRPr>
            </a:p>
          </p:txBody>
        </p:sp>
        <p:sp>
          <p:nvSpPr>
            <p:cNvPr id="61" name="文本框 60">
              <a:extLst>
                <a:ext uri="{FF2B5EF4-FFF2-40B4-BE49-F238E27FC236}">
                  <a16:creationId xmlns:a16="http://schemas.microsoft.com/office/drawing/2014/main" id="{D3BB98C1-AB07-4397-BF3F-1A2EEE2476AC}"/>
                </a:ext>
              </a:extLst>
            </p:cNvPr>
            <p:cNvSpPr txBox="1"/>
            <p:nvPr/>
          </p:nvSpPr>
          <p:spPr>
            <a:xfrm>
              <a:off x="4349640" y="1877817"/>
              <a:ext cx="713785" cy="276999"/>
            </a:xfrm>
            <a:prstGeom prst="rect">
              <a:avLst/>
            </a:prstGeom>
            <a:noFill/>
          </p:spPr>
          <p:txBody>
            <a:bodyPr wrap="none" rtlCol="0">
              <a:spAutoFit/>
            </a:bodyPr>
            <a:lstStyle/>
            <a:p>
              <a:r>
                <a:rPr lang="en-US" altLang="zh-CN" sz="1200" dirty="0">
                  <a:solidFill>
                    <a:srgbClr val="002060"/>
                  </a:solidFill>
                </a:rPr>
                <a:t>Period-4</a:t>
              </a:r>
              <a:endParaRPr lang="zh-CN" altLang="en-US" sz="1400" dirty="0">
                <a:solidFill>
                  <a:srgbClr val="002060"/>
                </a:solidFill>
              </a:endParaRPr>
            </a:p>
          </p:txBody>
        </p:sp>
        <p:cxnSp>
          <p:nvCxnSpPr>
            <p:cNvPr id="66" name="连接符: 曲线 65">
              <a:extLst>
                <a:ext uri="{FF2B5EF4-FFF2-40B4-BE49-F238E27FC236}">
                  <a16:creationId xmlns:a16="http://schemas.microsoft.com/office/drawing/2014/main" id="{96B2A5D2-7A90-43BB-85C1-9D87E64363AD}"/>
                </a:ext>
              </a:extLst>
            </p:cNvPr>
            <p:cNvCxnSpPr>
              <a:cxnSpLocks/>
            </p:cNvCxnSpPr>
            <p:nvPr/>
          </p:nvCxnSpPr>
          <p:spPr>
            <a:xfrm flipV="1">
              <a:off x="3973000" y="2016316"/>
              <a:ext cx="376640" cy="12779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11C3E559-85D6-472C-8FF5-8B495C44632A}"/>
                </a:ext>
              </a:extLst>
            </p:cNvPr>
            <p:cNvSpPr txBox="1"/>
            <p:nvPr/>
          </p:nvSpPr>
          <p:spPr>
            <a:xfrm>
              <a:off x="3464250" y="2686856"/>
              <a:ext cx="562975" cy="276999"/>
            </a:xfrm>
            <a:prstGeom prst="rect">
              <a:avLst/>
            </a:prstGeom>
            <a:noFill/>
          </p:spPr>
          <p:txBody>
            <a:bodyPr wrap="none" rtlCol="0">
              <a:spAutoFit/>
            </a:bodyPr>
            <a:lstStyle/>
            <a:p>
              <a:r>
                <a:rPr lang="en-US" altLang="zh-CN" sz="1200" dirty="0">
                  <a:solidFill>
                    <a:srgbClr val="002060"/>
                  </a:solidFill>
                </a:rPr>
                <a:t>Chaos</a:t>
              </a:r>
              <a:endParaRPr lang="zh-CN" altLang="en-US" sz="1400" dirty="0">
                <a:solidFill>
                  <a:srgbClr val="002060"/>
                </a:solidFill>
              </a:endParaRPr>
            </a:p>
          </p:txBody>
        </p:sp>
      </p:grpSp>
      <p:grpSp>
        <p:nvGrpSpPr>
          <p:cNvPr id="3" name="组合 2">
            <a:extLst>
              <a:ext uri="{FF2B5EF4-FFF2-40B4-BE49-F238E27FC236}">
                <a16:creationId xmlns:a16="http://schemas.microsoft.com/office/drawing/2014/main" id="{DF32222F-6BFF-4D0B-A1E7-947EA9CB863E}"/>
              </a:ext>
            </a:extLst>
          </p:cNvPr>
          <p:cNvGrpSpPr/>
          <p:nvPr/>
        </p:nvGrpSpPr>
        <p:grpSpPr>
          <a:xfrm>
            <a:off x="87940" y="1724274"/>
            <a:ext cx="3176581" cy="2382435"/>
            <a:chOff x="87940" y="1724274"/>
            <a:chExt cx="3176581" cy="2382435"/>
          </a:xfrm>
        </p:grpSpPr>
        <p:pic>
          <p:nvPicPr>
            <p:cNvPr id="7" name="图片 6">
              <a:extLst>
                <a:ext uri="{FF2B5EF4-FFF2-40B4-BE49-F238E27FC236}">
                  <a16:creationId xmlns:a16="http://schemas.microsoft.com/office/drawing/2014/main" id="{1AE83E0A-B564-496B-9840-2B974FF04162}"/>
                </a:ext>
              </a:extLst>
            </p:cNvPr>
            <p:cNvPicPr>
              <a:picLocks noChangeAspect="1"/>
            </p:cNvPicPr>
            <p:nvPr/>
          </p:nvPicPr>
          <p:blipFill>
            <a:blip r:embed="rId3"/>
            <a:stretch>
              <a:fillRect/>
            </a:stretch>
          </p:blipFill>
          <p:spPr>
            <a:xfrm>
              <a:off x="87940" y="1724274"/>
              <a:ext cx="3176581" cy="2382435"/>
            </a:xfrm>
            <a:prstGeom prst="rect">
              <a:avLst/>
            </a:prstGeom>
          </p:spPr>
        </p:pic>
        <p:sp>
          <p:nvSpPr>
            <p:cNvPr id="22" name="文本框 21">
              <a:extLst>
                <a:ext uri="{FF2B5EF4-FFF2-40B4-BE49-F238E27FC236}">
                  <a16:creationId xmlns:a16="http://schemas.microsoft.com/office/drawing/2014/main" id="{943E6B44-EBE1-44BA-BEAF-1D01AD537B54}"/>
                </a:ext>
              </a:extLst>
            </p:cNvPr>
            <p:cNvSpPr txBox="1"/>
            <p:nvPr/>
          </p:nvSpPr>
          <p:spPr>
            <a:xfrm>
              <a:off x="2295105" y="3378066"/>
              <a:ext cx="545342" cy="276999"/>
            </a:xfrm>
            <a:prstGeom prst="rect">
              <a:avLst/>
            </a:prstGeom>
            <a:noFill/>
          </p:spPr>
          <p:txBody>
            <a:bodyPr wrap="none" rtlCol="0">
              <a:spAutoFit/>
            </a:bodyPr>
            <a:lstStyle/>
            <a:p>
              <a:r>
                <a:rPr lang="en-US" altLang="zh-CN" sz="1200" dirty="0">
                  <a:solidFill>
                    <a:srgbClr val="C00000"/>
                  </a:solidFill>
                </a:rPr>
                <a:t>32.6V</a:t>
              </a:r>
              <a:endParaRPr lang="zh-CN" altLang="en-US" sz="1400" dirty="0">
                <a:solidFill>
                  <a:srgbClr val="C00000"/>
                </a:solidFill>
              </a:endParaRPr>
            </a:p>
          </p:txBody>
        </p:sp>
        <p:sp>
          <p:nvSpPr>
            <p:cNvPr id="24" name="文本框 23">
              <a:extLst>
                <a:ext uri="{FF2B5EF4-FFF2-40B4-BE49-F238E27FC236}">
                  <a16:creationId xmlns:a16="http://schemas.microsoft.com/office/drawing/2014/main" id="{0B9C34E5-3D7F-46D3-8433-55FFA46FB516}"/>
                </a:ext>
              </a:extLst>
            </p:cNvPr>
            <p:cNvSpPr txBox="1"/>
            <p:nvPr/>
          </p:nvSpPr>
          <p:spPr>
            <a:xfrm>
              <a:off x="952838" y="2491783"/>
              <a:ext cx="545342" cy="276999"/>
            </a:xfrm>
            <a:prstGeom prst="rect">
              <a:avLst/>
            </a:prstGeom>
            <a:noFill/>
          </p:spPr>
          <p:txBody>
            <a:bodyPr wrap="none" rtlCol="0">
              <a:spAutoFit/>
            </a:bodyPr>
            <a:lstStyle/>
            <a:p>
              <a:r>
                <a:rPr lang="en-US" altLang="zh-CN" sz="1200" dirty="0">
                  <a:solidFill>
                    <a:srgbClr val="C00000"/>
                  </a:solidFill>
                </a:rPr>
                <a:t>24.5V</a:t>
              </a:r>
              <a:endParaRPr lang="zh-CN" altLang="en-US" sz="1400" dirty="0">
                <a:solidFill>
                  <a:srgbClr val="C00000"/>
                </a:solidFill>
              </a:endParaRPr>
            </a:p>
          </p:txBody>
        </p:sp>
        <p:sp>
          <p:nvSpPr>
            <p:cNvPr id="30" name="文本框 29">
              <a:extLst>
                <a:ext uri="{FF2B5EF4-FFF2-40B4-BE49-F238E27FC236}">
                  <a16:creationId xmlns:a16="http://schemas.microsoft.com/office/drawing/2014/main" id="{FF57B29F-39D4-48AF-A266-ECDDF36190A5}"/>
                </a:ext>
              </a:extLst>
            </p:cNvPr>
            <p:cNvSpPr txBox="1"/>
            <p:nvPr/>
          </p:nvSpPr>
          <p:spPr>
            <a:xfrm>
              <a:off x="1938969" y="2915490"/>
              <a:ext cx="545342" cy="276999"/>
            </a:xfrm>
            <a:prstGeom prst="rect">
              <a:avLst/>
            </a:prstGeom>
            <a:noFill/>
          </p:spPr>
          <p:txBody>
            <a:bodyPr wrap="none" rtlCol="0">
              <a:spAutoFit/>
            </a:bodyPr>
            <a:lstStyle/>
            <a:p>
              <a:r>
                <a:rPr lang="en-US" altLang="zh-CN" sz="1200" dirty="0">
                  <a:solidFill>
                    <a:srgbClr val="C00000"/>
                  </a:solidFill>
                </a:rPr>
                <a:t>31.2V</a:t>
              </a:r>
              <a:endParaRPr lang="zh-CN" altLang="en-US" sz="1400" dirty="0">
                <a:solidFill>
                  <a:srgbClr val="C00000"/>
                </a:solidFill>
              </a:endParaRPr>
            </a:p>
          </p:txBody>
        </p:sp>
        <p:cxnSp>
          <p:nvCxnSpPr>
            <p:cNvPr id="37" name="连接符: 曲线 36">
              <a:extLst>
                <a:ext uri="{FF2B5EF4-FFF2-40B4-BE49-F238E27FC236}">
                  <a16:creationId xmlns:a16="http://schemas.microsoft.com/office/drawing/2014/main" id="{6CA61DDA-C0E0-42EE-BDAC-171D0350AE0E}"/>
                </a:ext>
              </a:extLst>
            </p:cNvPr>
            <p:cNvCxnSpPr/>
            <p:nvPr/>
          </p:nvCxnSpPr>
          <p:spPr>
            <a:xfrm rot="16200000" flipH="1">
              <a:off x="648448" y="3128889"/>
              <a:ext cx="637007" cy="21020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文本框 37">
              <a:extLst>
                <a:ext uri="{FF2B5EF4-FFF2-40B4-BE49-F238E27FC236}">
                  <a16:creationId xmlns:a16="http://schemas.microsoft.com/office/drawing/2014/main" id="{87ED992F-52B1-49FE-817A-85A3B2CF8A42}"/>
                </a:ext>
              </a:extLst>
            </p:cNvPr>
            <p:cNvSpPr txBox="1"/>
            <p:nvPr/>
          </p:nvSpPr>
          <p:spPr>
            <a:xfrm>
              <a:off x="861847" y="3600863"/>
              <a:ext cx="570734" cy="276999"/>
            </a:xfrm>
            <a:prstGeom prst="rect">
              <a:avLst/>
            </a:prstGeom>
            <a:noFill/>
          </p:spPr>
          <p:txBody>
            <a:bodyPr wrap="none" rtlCol="0">
              <a:spAutoFit/>
            </a:bodyPr>
            <a:lstStyle/>
            <a:p>
              <a:r>
                <a:rPr lang="en-US" altLang="zh-CN" sz="1200" dirty="0">
                  <a:solidFill>
                    <a:srgbClr val="002060"/>
                  </a:solidFill>
                </a:rPr>
                <a:t>Stable</a:t>
              </a:r>
              <a:endParaRPr lang="zh-CN" altLang="en-US" sz="1200" dirty="0">
                <a:solidFill>
                  <a:srgbClr val="002060"/>
                </a:solidFill>
              </a:endParaRPr>
            </a:p>
          </p:txBody>
        </p:sp>
        <p:sp>
          <p:nvSpPr>
            <p:cNvPr id="39" name="文本框 38">
              <a:extLst>
                <a:ext uri="{FF2B5EF4-FFF2-40B4-BE49-F238E27FC236}">
                  <a16:creationId xmlns:a16="http://schemas.microsoft.com/office/drawing/2014/main" id="{2D0307EB-6C51-4070-B1B1-5CB178A7D512}"/>
                </a:ext>
              </a:extLst>
            </p:cNvPr>
            <p:cNvSpPr txBox="1"/>
            <p:nvPr/>
          </p:nvSpPr>
          <p:spPr>
            <a:xfrm>
              <a:off x="1397419" y="3603888"/>
              <a:ext cx="1180260" cy="276999"/>
            </a:xfrm>
            <a:prstGeom prst="rect">
              <a:avLst/>
            </a:prstGeom>
            <a:noFill/>
          </p:spPr>
          <p:txBody>
            <a:bodyPr wrap="none" rtlCol="0">
              <a:spAutoFit/>
            </a:bodyPr>
            <a:lstStyle/>
            <a:p>
              <a:r>
                <a:rPr lang="en-US" altLang="zh-CN" sz="1200" dirty="0">
                  <a:solidFill>
                    <a:srgbClr val="002060"/>
                  </a:solidFill>
                </a:rPr>
                <a:t>Period-doubling</a:t>
              </a:r>
              <a:endParaRPr lang="zh-CN" altLang="en-US" sz="1400" dirty="0">
                <a:solidFill>
                  <a:srgbClr val="002060"/>
                </a:solidFill>
              </a:endParaRPr>
            </a:p>
          </p:txBody>
        </p:sp>
        <p:cxnSp>
          <p:nvCxnSpPr>
            <p:cNvPr id="43" name="连接符: 曲线 42">
              <a:extLst>
                <a:ext uri="{FF2B5EF4-FFF2-40B4-BE49-F238E27FC236}">
                  <a16:creationId xmlns:a16="http://schemas.microsoft.com/office/drawing/2014/main" id="{14B419C3-B91F-41AB-B7ED-EAA660916778}"/>
                </a:ext>
              </a:extLst>
            </p:cNvPr>
            <p:cNvCxnSpPr>
              <a:cxnSpLocks/>
            </p:cNvCxnSpPr>
            <p:nvPr/>
          </p:nvCxnSpPr>
          <p:spPr>
            <a:xfrm rot="16200000" flipH="1">
              <a:off x="1283014" y="3113420"/>
              <a:ext cx="588643" cy="28951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文本框 63">
              <a:extLst>
                <a:ext uri="{FF2B5EF4-FFF2-40B4-BE49-F238E27FC236}">
                  <a16:creationId xmlns:a16="http://schemas.microsoft.com/office/drawing/2014/main" id="{192851F4-3C4A-41C7-8528-5AA68A247830}"/>
                </a:ext>
              </a:extLst>
            </p:cNvPr>
            <p:cNvSpPr txBox="1"/>
            <p:nvPr/>
          </p:nvSpPr>
          <p:spPr>
            <a:xfrm>
              <a:off x="1770526" y="1949184"/>
              <a:ext cx="713785" cy="276999"/>
            </a:xfrm>
            <a:prstGeom prst="rect">
              <a:avLst/>
            </a:prstGeom>
            <a:noFill/>
          </p:spPr>
          <p:txBody>
            <a:bodyPr wrap="none" rtlCol="0">
              <a:spAutoFit/>
            </a:bodyPr>
            <a:lstStyle/>
            <a:p>
              <a:r>
                <a:rPr lang="en-US" altLang="zh-CN" sz="1200" dirty="0">
                  <a:solidFill>
                    <a:srgbClr val="002060"/>
                  </a:solidFill>
                </a:rPr>
                <a:t>Period-4</a:t>
              </a:r>
              <a:endParaRPr lang="zh-CN" altLang="en-US" sz="1400" dirty="0">
                <a:solidFill>
                  <a:srgbClr val="002060"/>
                </a:solidFill>
              </a:endParaRPr>
            </a:p>
          </p:txBody>
        </p:sp>
        <p:cxnSp>
          <p:nvCxnSpPr>
            <p:cNvPr id="68" name="连接符: 曲线 67">
              <a:extLst>
                <a:ext uri="{FF2B5EF4-FFF2-40B4-BE49-F238E27FC236}">
                  <a16:creationId xmlns:a16="http://schemas.microsoft.com/office/drawing/2014/main" id="{191F1492-A06D-4A3E-A8C9-4CA5EA309BF6}"/>
                </a:ext>
              </a:extLst>
            </p:cNvPr>
            <p:cNvCxnSpPr>
              <a:cxnSpLocks/>
            </p:cNvCxnSpPr>
            <p:nvPr/>
          </p:nvCxnSpPr>
          <p:spPr>
            <a:xfrm rot="16200000" flipH="1">
              <a:off x="2304921" y="2232369"/>
              <a:ext cx="231287" cy="127494"/>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73" name="文本框 72">
              <a:extLst>
                <a:ext uri="{FF2B5EF4-FFF2-40B4-BE49-F238E27FC236}">
                  <a16:creationId xmlns:a16="http://schemas.microsoft.com/office/drawing/2014/main" id="{BE9427A1-33F3-4DBB-907E-4819833A1CB1}"/>
                </a:ext>
              </a:extLst>
            </p:cNvPr>
            <p:cNvSpPr txBox="1"/>
            <p:nvPr/>
          </p:nvSpPr>
          <p:spPr>
            <a:xfrm>
              <a:off x="2543845" y="2604616"/>
              <a:ext cx="562975" cy="276999"/>
            </a:xfrm>
            <a:prstGeom prst="rect">
              <a:avLst/>
            </a:prstGeom>
            <a:noFill/>
          </p:spPr>
          <p:txBody>
            <a:bodyPr wrap="none" rtlCol="0">
              <a:spAutoFit/>
            </a:bodyPr>
            <a:lstStyle/>
            <a:p>
              <a:r>
                <a:rPr lang="en-US" altLang="zh-CN" sz="1200" dirty="0">
                  <a:solidFill>
                    <a:srgbClr val="002060"/>
                  </a:solidFill>
                </a:rPr>
                <a:t>Chaos</a:t>
              </a:r>
              <a:endParaRPr lang="zh-CN" altLang="en-US" sz="1400" dirty="0">
                <a:solidFill>
                  <a:srgbClr val="002060"/>
                </a:solidFill>
              </a:endParaRPr>
            </a:p>
          </p:txBody>
        </p:sp>
      </p:grpSp>
      <p:grpSp>
        <p:nvGrpSpPr>
          <p:cNvPr id="4" name="组合 3">
            <a:extLst>
              <a:ext uri="{FF2B5EF4-FFF2-40B4-BE49-F238E27FC236}">
                <a16:creationId xmlns:a16="http://schemas.microsoft.com/office/drawing/2014/main" id="{94EAA4BF-8783-45C1-9415-6077ED71FEB1}"/>
              </a:ext>
            </a:extLst>
          </p:cNvPr>
          <p:cNvGrpSpPr/>
          <p:nvPr/>
        </p:nvGrpSpPr>
        <p:grpSpPr>
          <a:xfrm>
            <a:off x="6124112" y="1724273"/>
            <a:ext cx="3176581" cy="2382435"/>
            <a:chOff x="6124112" y="1724273"/>
            <a:chExt cx="3176581" cy="2382435"/>
          </a:xfrm>
        </p:grpSpPr>
        <p:pic>
          <p:nvPicPr>
            <p:cNvPr id="15" name="图片 14">
              <a:extLst>
                <a:ext uri="{FF2B5EF4-FFF2-40B4-BE49-F238E27FC236}">
                  <a16:creationId xmlns:a16="http://schemas.microsoft.com/office/drawing/2014/main" id="{5B8BD2A8-A37C-4EA4-937A-956071DA34E5}"/>
                </a:ext>
              </a:extLst>
            </p:cNvPr>
            <p:cNvPicPr>
              <a:picLocks noChangeAspect="1"/>
            </p:cNvPicPr>
            <p:nvPr/>
          </p:nvPicPr>
          <p:blipFill>
            <a:blip r:embed="rId4"/>
            <a:stretch>
              <a:fillRect/>
            </a:stretch>
          </p:blipFill>
          <p:spPr>
            <a:xfrm>
              <a:off x="6124112" y="1724273"/>
              <a:ext cx="3176581" cy="2382435"/>
            </a:xfrm>
            <a:prstGeom prst="rect">
              <a:avLst/>
            </a:prstGeom>
          </p:spPr>
        </p:pic>
        <p:sp>
          <p:nvSpPr>
            <p:cNvPr id="42" name="文本框 41">
              <a:extLst>
                <a:ext uri="{FF2B5EF4-FFF2-40B4-BE49-F238E27FC236}">
                  <a16:creationId xmlns:a16="http://schemas.microsoft.com/office/drawing/2014/main" id="{2B39AD7F-3F9D-4DDE-8C56-12DB5A8A086A}"/>
                </a:ext>
              </a:extLst>
            </p:cNvPr>
            <p:cNvSpPr txBox="1"/>
            <p:nvPr/>
          </p:nvSpPr>
          <p:spPr>
            <a:xfrm>
              <a:off x="7890514" y="2636557"/>
              <a:ext cx="492443" cy="276999"/>
            </a:xfrm>
            <a:prstGeom prst="rect">
              <a:avLst/>
            </a:prstGeom>
            <a:noFill/>
          </p:spPr>
          <p:txBody>
            <a:bodyPr wrap="none" rtlCol="0">
              <a:spAutoFit/>
            </a:bodyPr>
            <a:lstStyle/>
            <a:p>
              <a:r>
                <a:rPr lang="en-US" altLang="zh-CN" sz="1200" dirty="0">
                  <a:solidFill>
                    <a:srgbClr val="C00000"/>
                  </a:solidFill>
                </a:rPr>
                <a:t>51uF</a:t>
              </a:r>
              <a:endParaRPr lang="zh-CN" altLang="en-US" sz="1400" dirty="0">
                <a:solidFill>
                  <a:srgbClr val="C00000"/>
                </a:solidFill>
              </a:endParaRPr>
            </a:p>
          </p:txBody>
        </p:sp>
        <p:cxnSp>
          <p:nvCxnSpPr>
            <p:cNvPr id="48" name="连接符: 曲线 47">
              <a:extLst>
                <a:ext uri="{FF2B5EF4-FFF2-40B4-BE49-F238E27FC236}">
                  <a16:creationId xmlns:a16="http://schemas.microsoft.com/office/drawing/2014/main" id="{8FD9E795-DF0B-49B2-A2D9-C91E06C5E00B}"/>
                </a:ext>
              </a:extLst>
            </p:cNvPr>
            <p:cNvCxnSpPr>
              <a:cxnSpLocks/>
            </p:cNvCxnSpPr>
            <p:nvPr/>
          </p:nvCxnSpPr>
          <p:spPr>
            <a:xfrm rot="16200000" flipH="1">
              <a:off x="7272343" y="3227174"/>
              <a:ext cx="588643" cy="28951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连接符: 曲线 48">
              <a:extLst>
                <a:ext uri="{FF2B5EF4-FFF2-40B4-BE49-F238E27FC236}">
                  <a16:creationId xmlns:a16="http://schemas.microsoft.com/office/drawing/2014/main" id="{B3F0828E-1411-4C36-89EE-CB519F251995}"/>
                </a:ext>
              </a:extLst>
            </p:cNvPr>
            <p:cNvCxnSpPr>
              <a:cxnSpLocks/>
            </p:cNvCxnSpPr>
            <p:nvPr/>
          </p:nvCxnSpPr>
          <p:spPr>
            <a:xfrm rot="16200000" flipH="1">
              <a:off x="8354182" y="2699654"/>
              <a:ext cx="588643" cy="28951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文本框 55">
              <a:extLst>
                <a:ext uri="{FF2B5EF4-FFF2-40B4-BE49-F238E27FC236}">
                  <a16:creationId xmlns:a16="http://schemas.microsoft.com/office/drawing/2014/main" id="{63623F0C-905A-48A5-BAAA-C36D4FE5C43B}"/>
                </a:ext>
              </a:extLst>
            </p:cNvPr>
            <p:cNvSpPr txBox="1"/>
            <p:nvPr/>
          </p:nvSpPr>
          <p:spPr>
            <a:xfrm>
              <a:off x="8407857" y="3119677"/>
              <a:ext cx="570734" cy="276999"/>
            </a:xfrm>
            <a:prstGeom prst="rect">
              <a:avLst/>
            </a:prstGeom>
            <a:noFill/>
          </p:spPr>
          <p:txBody>
            <a:bodyPr wrap="none" rtlCol="0">
              <a:spAutoFit/>
            </a:bodyPr>
            <a:lstStyle/>
            <a:p>
              <a:r>
                <a:rPr lang="en-US" altLang="zh-CN" sz="1200" dirty="0">
                  <a:solidFill>
                    <a:srgbClr val="002060"/>
                  </a:solidFill>
                </a:rPr>
                <a:t>Stable</a:t>
              </a:r>
              <a:endParaRPr lang="zh-CN" altLang="en-US" sz="1200" dirty="0">
                <a:solidFill>
                  <a:srgbClr val="002060"/>
                </a:solidFill>
              </a:endParaRPr>
            </a:p>
          </p:txBody>
        </p:sp>
        <p:sp>
          <p:nvSpPr>
            <p:cNvPr id="57" name="文本框 56">
              <a:extLst>
                <a:ext uri="{FF2B5EF4-FFF2-40B4-BE49-F238E27FC236}">
                  <a16:creationId xmlns:a16="http://schemas.microsoft.com/office/drawing/2014/main" id="{6922212E-95F3-4C14-B56C-11D28D078E10}"/>
                </a:ext>
              </a:extLst>
            </p:cNvPr>
            <p:cNvSpPr txBox="1"/>
            <p:nvPr/>
          </p:nvSpPr>
          <p:spPr>
            <a:xfrm>
              <a:off x="7156451" y="3609480"/>
              <a:ext cx="1180260" cy="276999"/>
            </a:xfrm>
            <a:prstGeom prst="rect">
              <a:avLst/>
            </a:prstGeom>
            <a:noFill/>
          </p:spPr>
          <p:txBody>
            <a:bodyPr wrap="none" rtlCol="0">
              <a:spAutoFit/>
            </a:bodyPr>
            <a:lstStyle/>
            <a:p>
              <a:r>
                <a:rPr lang="en-US" altLang="zh-CN" sz="1200" dirty="0">
                  <a:solidFill>
                    <a:srgbClr val="002060"/>
                  </a:solidFill>
                </a:rPr>
                <a:t>Period-doubling</a:t>
              </a:r>
              <a:endParaRPr lang="zh-CN" altLang="en-US" sz="1400" dirty="0">
                <a:solidFill>
                  <a:srgbClr val="002060"/>
                </a:solidFill>
              </a:endParaRPr>
            </a:p>
          </p:txBody>
        </p:sp>
        <p:sp>
          <p:nvSpPr>
            <p:cNvPr id="58" name="文本框 57">
              <a:extLst>
                <a:ext uri="{FF2B5EF4-FFF2-40B4-BE49-F238E27FC236}">
                  <a16:creationId xmlns:a16="http://schemas.microsoft.com/office/drawing/2014/main" id="{48448C41-B1D8-45D4-9BE8-D9AC1BCB9C22}"/>
                </a:ext>
              </a:extLst>
            </p:cNvPr>
            <p:cNvSpPr txBox="1"/>
            <p:nvPr/>
          </p:nvSpPr>
          <p:spPr>
            <a:xfrm>
              <a:off x="6780566" y="2616952"/>
              <a:ext cx="713785" cy="276999"/>
            </a:xfrm>
            <a:prstGeom prst="rect">
              <a:avLst/>
            </a:prstGeom>
            <a:noFill/>
          </p:spPr>
          <p:txBody>
            <a:bodyPr wrap="none" rtlCol="0">
              <a:spAutoFit/>
            </a:bodyPr>
            <a:lstStyle/>
            <a:p>
              <a:r>
                <a:rPr lang="en-US" altLang="zh-CN" sz="1200" dirty="0">
                  <a:solidFill>
                    <a:srgbClr val="002060"/>
                  </a:solidFill>
                </a:rPr>
                <a:t>Period-4</a:t>
              </a:r>
              <a:endParaRPr lang="zh-CN" altLang="en-US" sz="1400" dirty="0">
                <a:solidFill>
                  <a:srgbClr val="002060"/>
                </a:solidFill>
              </a:endParaRPr>
            </a:p>
          </p:txBody>
        </p:sp>
        <p:cxnSp>
          <p:nvCxnSpPr>
            <p:cNvPr id="65" name="连接符: 曲线 64">
              <a:extLst>
                <a:ext uri="{FF2B5EF4-FFF2-40B4-BE49-F238E27FC236}">
                  <a16:creationId xmlns:a16="http://schemas.microsoft.com/office/drawing/2014/main" id="{1833F092-BAEF-4439-B42C-2674749BE0E5}"/>
                </a:ext>
              </a:extLst>
            </p:cNvPr>
            <p:cNvCxnSpPr>
              <a:cxnSpLocks/>
            </p:cNvCxnSpPr>
            <p:nvPr/>
          </p:nvCxnSpPr>
          <p:spPr>
            <a:xfrm rot="16200000" flipH="1">
              <a:off x="6634873" y="2214443"/>
              <a:ext cx="588643" cy="28951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76" name="文本框 75">
              <a:extLst>
                <a:ext uri="{FF2B5EF4-FFF2-40B4-BE49-F238E27FC236}">
                  <a16:creationId xmlns:a16="http://schemas.microsoft.com/office/drawing/2014/main" id="{66EA96CC-5780-4F42-8DD0-20B22D9C8E7A}"/>
                </a:ext>
              </a:extLst>
            </p:cNvPr>
            <p:cNvSpPr txBox="1"/>
            <p:nvPr/>
          </p:nvSpPr>
          <p:spPr>
            <a:xfrm>
              <a:off x="6264214" y="2499991"/>
              <a:ext cx="562975" cy="276999"/>
            </a:xfrm>
            <a:prstGeom prst="rect">
              <a:avLst/>
            </a:prstGeom>
            <a:noFill/>
          </p:spPr>
          <p:txBody>
            <a:bodyPr wrap="none" rtlCol="0">
              <a:spAutoFit/>
            </a:bodyPr>
            <a:lstStyle/>
            <a:p>
              <a:r>
                <a:rPr lang="en-US" altLang="zh-CN" sz="1200" dirty="0">
                  <a:solidFill>
                    <a:srgbClr val="002060"/>
                  </a:solidFill>
                </a:rPr>
                <a:t>Chaos</a:t>
              </a:r>
              <a:endParaRPr lang="zh-CN" altLang="en-US" sz="1400" dirty="0">
                <a:solidFill>
                  <a:srgbClr val="002060"/>
                </a:solidFill>
              </a:endParaRPr>
            </a:p>
          </p:txBody>
        </p:sp>
      </p:grpSp>
      <p:pic>
        <p:nvPicPr>
          <p:cNvPr id="84" name="图片 83">
            <a:extLst>
              <a:ext uri="{FF2B5EF4-FFF2-40B4-BE49-F238E27FC236}">
                <a16:creationId xmlns:a16="http://schemas.microsoft.com/office/drawing/2014/main" id="{ED51D715-5DCA-490C-A50E-D60419ED704A}"/>
              </a:ext>
            </a:extLst>
          </p:cNvPr>
          <p:cNvPicPr>
            <a:picLocks noChangeAspect="1"/>
          </p:cNvPicPr>
          <p:nvPr/>
        </p:nvPicPr>
        <p:blipFill>
          <a:blip r:embed="rId5"/>
          <a:stretch>
            <a:fillRect/>
          </a:stretch>
        </p:blipFill>
        <p:spPr>
          <a:xfrm>
            <a:off x="6124113" y="4223195"/>
            <a:ext cx="3176580" cy="2382435"/>
          </a:xfrm>
          <a:prstGeom prst="rect">
            <a:avLst/>
          </a:prstGeom>
        </p:spPr>
      </p:pic>
      <p:sp>
        <p:nvSpPr>
          <p:cNvPr id="85" name="文本框 84">
            <a:extLst>
              <a:ext uri="{FF2B5EF4-FFF2-40B4-BE49-F238E27FC236}">
                <a16:creationId xmlns:a16="http://schemas.microsoft.com/office/drawing/2014/main" id="{44776768-7EB1-49CA-B8B0-B4511E522E04}"/>
              </a:ext>
            </a:extLst>
          </p:cNvPr>
          <p:cNvSpPr txBox="1"/>
          <p:nvPr/>
        </p:nvSpPr>
        <p:spPr>
          <a:xfrm>
            <a:off x="53566" y="5919204"/>
            <a:ext cx="6334572" cy="738664"/>
          </a:xfrm>
          <a:prstGeom prst="rect">
            <a:avLst/>
          </a:prstGeom>
          <a:noFill/>
        </p:spPr>
        <p:txBody>
          <a:bodyPr wrap="square">
            <a:spAutoFit/>
          </a:bodyPr>
          <a:lstStyle/>
          <a:p>
            <a:pPr marL="285750" indent="-285750">
              <a:buFont typeface="Wingdings" panose="05000000000000000000" pitchFamily="2" charset="2"/>
              <a:buChar char="Ø"/>
            </a:pPr>
            <a:r>
              <a:rPr lang="en-US" altLang="zh-CN" sz="1400" dirty="0">
                <a:solidFill>
                  <a:srgbClr val="000000"/>
                </a:solidFill>
                <a:latin typeface="Palatino Linotype" panose="02040502050505030304" pitchFamily="18" charset="0"/>
              </a:rPr>
              <a:t>As the figure show right, under specific condition Vin=27V, R =22</a:t>
            </a:r>
            <a:r>
              <a:rPr lang="el-GR" altLang="zh-CN" sz="1400" dirty="0">
                <a:solidFill>
                  <a:srgbClr val="000000"/>
                </a:solidFill>
                <a:latin typeface="Palatino Linotype" panose="02040502050505030304" pitchFamily="18" charset="0"/>
              </a:rPr>
              <a:t>Ω</a:t>
            </a:r>
            <a:r>
              <a:rPr lang="en-US" altLang="zh-CN" sz="1400" dirty="0">
                <a:solidFill>
                  <a:srgbClr val="000000"/>
                </a:solidFill>
                <a:latin typeface="Palatino Linotype" panose="02040502050505030304" pitchFamily="18" charset="0"/>
              </a:rPr>
              <a:t>, L=20mH, C=47uF, fs=2500Hz, K=8.2, the </a:t>
            </a:r>
            <a:r>
              <a:rPr lang="en-US" altLang="zh-CN" sz="1400" dirty="0" err="1">
                <a:solidFill>
                  <a:srgbClr val="000000"/>
                </a:solidFill>
                <a:latin typeface="Palatino Linotype" panose="02040502050505030304" pitchFamily="18" charset="0"/>
              </a:rPr>
              <a:t>matlab</a:t>
            </a:r>
            <a:r>
              <a:rPr lang="en-US" altLang="zh-CN" sz="1400" dirty="0">
                <a:solidFill>
                  <a:srgbClr val="000000"/>
                </a:solidFill>
                <a:latin typeface="Palatino Linotype" panose="02040502050505030304" pitchFamily="18" charset="0"/>
              </a:rPr>
              <a:t> modeling has a satisfying consistent result compared to PSIM simulation.</a:t>
            </a:r>
            <a:endParaRPr lang="pt-BR" altLang="zh-CN" sz="1400" dirty="0">
              <a:solidFill>
                <a:srgbClr val="000000"/>
              </a:solidFill>
              <a:latin typeface="Palatino Linotype" panose="02040502050505030304" pitchFamily="18" charset="0"/>
            </a:endParaRPr>
          </a:p>
        </p:txBody>
      </p:sp>
      <p:sp>
        <p:nvSpPr>
          <p:cNvPr id="35" name="标题 1">
            <a:extLst>
              <a:ext uri="{FF2B5EF4-FFF2-40B4-BE49-F238E27FC236}">
                <a16:creationId xmlns:a16="http://schemas.microsoft.com/office/drawing/2014/main" id="{9EB06756-0DC3-4573-B8EB-4895F2BB134C}"/>
              </a:ext>
            </a:extLst>
          </p:cNvPr>
          <p:cNvSpPr txBox="1">
            <a:spLocks/>
          </p:cNvSpPr>
          <p:nvPr/>
        </p:nvSpPr>
        <p:spPr>
          <a:xfrm>
            <a:off x="138663" y="914791"/>
            <a:ext cx="6998795" cy="944387"/>
          </a:xfrm>
          <a:prstGeom prst="rect">
            <a:avLst/>
          </a:prstGeom>
        </p:spPr>
        <p:txBody>
          <a:bodyPr vert="horz" lIns="0" tIns="45720" rIns="91440" bIns="0" rtlCol="0" anchor="ctr">
            <a:normAutofit/>
          </a:bodyPr>
          <a:lstStyle>
            <a:lvl1pPr algn="l" defTabSz="457200" rtl="0" eaLnBrk="1" latinLnBrk="0" hangingPunct="1">
              <a:lnSpc>
                <a:spcPts val="2400"/>
              </a:lnSpc>
              <a:spcBef>
                <a:spcPct val="0"/>
              </a:spcBef>
              <a:buNone/>
              <a:defRPr sz="2400" b="1" kern="1200">
                <a:solidFill>
                  <a:schemeClr val="accent1"/>
                </a:solidFill>
                <a:latin typeface="+mj-lt"/>
                <a:ea typeface="+mj-ea"/>
                <a:cs typeface="+mj-cs"/>
              </a:defRPr>
            </a:lvl1pPr>
          </a:lstStyle>
          <a:p>
            <a:endParaRPr lang="zh-CN" altLang="en-US" sz="1600" dirty="0">
              <a:solidFill>
                <a:srgbClr val="000000"/>
              </a:solidFill>
              <a:latin typeface="Palatino Linotype" panose="02040502050505030304" pitchFamily="18" charset="0"/>
              <a:ea typeface="+mn-ea"/>
              <a:cs typeface="+mn-cs"/>
            </a:endParaRPr>
          </a:p>
        </p:txBody>
      </p:sp>
      <p:sp>
        <p:nvSpPr>
          <p:cNvPr id="40" name="文本框 39">
            <a:extLst>
              <a:ext uri="{FF2B5EF4-FFF2-40B4-BE49-F238E27FC236}">
                <a16:creationId xmlns:a16="http://schemas.microsoft.com/office/drawing/2014/main" id="{B5350D84-AE98-4EE0-9839-9256C0EF9CC6}"/>
              </a:ext>
            </a:extLst>
          </p:cNvPr>
          <p:cNvSpPr txBox="1"/>
          <p:nvPr/>
        </p:nvSpPr>
        <p:spPr>
          <a:xfrm>
            <a:off x="37649" y="1362405"/>
            <a:ext cx="5814569" cy="338554"/>
          </a:xfrm>
          <a:prstGeom prst="rect">
            <a:avLst/>
          </a:prstGeom>
          <a:noFill/>
        </p:spPr>
        <p:txBody>
          <a:bodyPr wrap="square">
            <a:spAutoFit/>
          </a:bodyPr>
          <a:lstStyle/>
          <a:p>
            <a:pPr algn="ctr"/>
            <a:r>
              <a:rPr lang="en-US" altLang="zh-CN" sz="1600" dirty="0">
                <a:solidFill>
                  <a:srgbClr val="000000"/>
                </a:solidFill>
                <a:latin typeface="Palatino Linotype" panose="02040502050505030304" pitchFamily="18" charset="0"/>
                <a:ea typeface="+mn-ea"/>
                <a:cs typeface="+mn-cs"/>
              </a:rPr>
              <a:t>Bifurcation Diagram Under Different Parameters </a:t>
            </a:r>
            <a:endParaRPr lang="zh-CN" altLang="en-US" sz="1600" dirty="0">
              <a:solidFill>
                <a:srgbClr val="000000"/>
              </a:solidFill>
              <a:latin typeface="Palatino Linotype" panose="02040502050505030304" pitchFamily="18" charset="0"/>
              <a:ea typeface="+mn-ea"/>
              <a:cs typeface="+mn-cs"/>
            </a:endParaRPr>
          </a:p>
        </p:txBody>
      </p:sp>
    </p:spTree>
    <p:extLst>
      <p:ext uri="{BB962C8B-B14F-4D97-AF65-F5344CB8AC3E}">
        <p14:creationId xmlns:p14="http://schemas.microsoft.com/office/powerpoint/2010/main" val="344734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39EC6-FEC8-4776-8217-4580B600140B}"/>
              </a:ext>
            </a:extLst>
          </p:cNvPr>
          <p:cNvSpPr>
            <a:spLocks noGrp="1"/>
          </p:cNvSpPr>
          <p:nvPr>
            <p:ph type="title"/>
          </p:nvPr>
        </p:nvSpPr>
        <p:spPr>
          <a:xfrm>
            <a:off x="157655" y="0"/>
            <a:ext cx="6998795" cy="944387"/>
          </a:xfrm>
        </p:spPr>
        <p:txBody>
          <a:bodyPr/>
          <a:lstStyle/>
          <a:p>
            <a:r>
              <a:rPr lang="en-US" altLang="zh-CN" dirty="0">
                <a:latin typeface="Palatino Linotype" panose="02040502050505030304" pitchFamily="18" charset="0"/>
                <a:cs typeface="Palanquin Thin" panose="020B0502040204020203" pitchFamily="34" charset="0"/>
              </a:rPr>
              <a:t>Numeric Analysis with State Space Equation </a:t>
            </a:r>
            <a:endParaRPr lang="zh-CN" altLang="en-US" dirty="0"/>
          </a:p>
        </p:txBody>
      </p:sp>
      <p:sp>
        <p:nvSpPr>
          <p:cNvPr id="8" name="文本框 7">
            <a:extLst>
              <a:ext uri="{FF2B5EF4-FFF2-40B4-BE49-F238E27FC236}">
                <a16:creationId xmlns:a16="http://schemas.microsoft.com/office/drawing/2014/main" id="{39FBF545-D78E-4B05-9FE0-062EE258149E}"/>
              </a:ext>
            </a:extLst>
          </p:cNvPr>
          <p:cNvSpPr txBox="1"/>
          <p:nvPr/>
        </p:nvSpPr>
        <p:spPr>
          <a:xfrm>
            <a:off x="4501608" y="3777964"/>
            <a:ext cx="4282966" cy="1569660"/>
          </a:xfrm>
          <a:prstGeom prst="rect">
            <a:avLst/>
          </a:prstGeom>
          <a:noFill/>
        </p:spPr>
        <p:txBody>
          <a:bodyPr wrap="square">
            <a:spAutoFit/>
          </a:bodyPr>
          <a:lstStyle/>
          <a:p>
            <a:pPr marL="285750" indent="-285750">
              <a:buFont typeface="Arial" panose="020B0604020202020204" pitchFamily="34" charset="0"/>
              <a:buChar char="•"/>
            </a:pPr>
            <a:r>
              <a:rPr lang="en-US" altLang="zh-CN" sz="1600" dirty="0">
                <a:solidFill>
                  <a:srgbClr val="000000"/>
                </a:solidFill>
                <a:latin typeface="Palatino Linotype" panose="02040502050505030304" pitchFamily="18" charset="0"/>
              </a:rPr>
              <a:t>Sampling the state variables under the  switching frequency Ts;</a:t>
            </a:r>
          </a:p>
          <a:p>
            <a:pPr marL="285750" indent="-285750">
              <a:buFont typeface="Arial" panose="020B0604020202020204" pitchFamily="34" charset="0"/>
              <a:buChar char="•"/>
            </a:pPr>
            <a:r>
              <a:rPr lang="en-US" altLang="zh-CN" sz="1600" dirty="0">
                <a:solidFill>
                  <a:srgbClr val="000000"/>
                </a:solidFill>
                <a:latin typeface="Palatino Linotype" panose="02040502050505030304" pitchFamily="18" charset="0"/>
              </a:rPr>
              <a:t>When Vin =31.8V, two-periodic orbit turns to four-periodic obit;</a:t>
            </a:r>
          </a:p>
          <a:p>
            <a:pPr marL="285750" indent="-285750">
              <a:buFont typeface="Arial" panose="020B0604020202020204" pitchFamily="34" charset="0"/>
              <a:buChar char="•"/>
            </a:pPr>
            <a:r>
              <a:rPr lang="en-US" altLang="zh-CN" sz="1600" dirty="0">
                <a:solidFill>
                  <a:srgbClr val="000000"/>
                </a:solidFill>
                <a:latin typeface="Palatino Linotype" panose="02040502050505030304" pitchFamily="18" charset="0"/>
              </a:rPr>
              <a:t>When Vin=33V a strange attractor is observed, chaos operation begins;</a:t>
            </a:r>
          </a:p>
        </p:txBody>
      </p:sp>
      <p:sp>
        <p:nvSpPr>
          <p:cNvPr id="85" name="文本框 84">
            <a:extLst>
              <a:ext uri="{FF2B5EF4-FFF2-40B4-BE49-F238E27FC236}">
                <a16:creationId xmlns:a16="http://schemas.microsoft.com/office/drawing/2014/main" id="{44776768-7EB1-49CA-B8B0-B4511E522E04}"/>
              </a:ext>
            </a:extLst>
          </p:cNvPr>
          <p:cNvSpPr txBox="1"/>
          <p:nvPr/>
        </p:nvSpPr>
        <p:spPr>
          <a:xfrm>
            <a:off x="4649665" y="5350164"/>
            <a:ext cx="3986852" cy="1323439"/>
          </a:xfrm>
          <a:prstGeom prst="rect">
            <a:avLst/>
          </a:prstGeom>
          <a:noFill/>
        </p:spPr>
        <p:txBody>
          <a:bodyPr wrap="square">
            <a:spAutoFit/>
          </a:bodyPr>
          <a:lstStyle/>
          <a:p>
            <a:pPr marL="285750" indent="-285750">
              <a:buFont typeface="Wingdings" panose="05000000000000000000" pitchFamily="2" charset="2"/>
              <a:buChar char="Ø"/>
            </a:pPr>
            <a:r>
              <a:rPr lang="en-US" altLang="zh-CN" sz="1600" dirty="0">
                <a:solidFill>
                  <a:srgbClr val="000000"/>
                </a:solidFill>
                <a:latin typeface="Palatino Linotype" panose="02040502050505030304" pitchFamily="18" charset="0"/>
              </a:rPr>
              <a:t>As the figure show left, under specific condition R=22</a:t>
            </a:r>
            <a:r>
              <a:rPr lang="el-GR" altLang="zh-CN" sz="1600" dirty="0">
                <a:solidFill>
                  <a:srgbClr val="000000"/>
                </a:solidFill>
                <a:latin typeface="Palatino Linotype" panose="02040502050505030304" pitchFamily="18" charset="0"/>
              </a:rPr>
              <a:t>Ω</a:t>
            </a:r>
            <a:r>
              <a:rPr lang="en-US" altLang="zh-CN" sz="1600" dirty="0">
                <a:solidFill>
                  <a:srgbClr val="000000"/>
                </a:solidFill>
                <a:latin typeface="Palatino Linotype" panose="02040502050505030304" pitchFamily="18" charset="0"/>
              </a:rPr>
              <a:t>, L=20mH, C=47uF, fs =2500Hz the system state will go through 1-period-&gt;2period-&gt;4period-&gt;chaos</a:t>
            </a:r>
            <a:endParaRPr lang="pt-BR" altLang="zh-CN" sz="1600" dirty="0">
              <a:solidFill>
                <a:srgbClr val="000000"/>
              </a:solidFill>
              <a:latin typeface="Palatino Linotype" panose="02040502050505030304" pitchFamily="18" charset="0"/>
            </a:endParaRPr>
          </a:p>
        </p:txBody>
      </p:sp>
      <p:pic>
        <p:nvPicPr>
          <p:cNvPr id="6" name="图片 5">
            <a:extLst>
              <a:ext uri="{FF2B5EF4-FFF2-40B4-BE49-F238E27FC236}">
                <a16:creationId xmlns:a16="http://schemas.microsoft.com/office/drawing/2014/main" id="{CD78CD53-2FB3-4F4C-A116-D214D8C39B61}"/>
              </a:ext>
            </a:extLst>
          </p:cNvPr>
          <p:cNvPicPr>
            <a:picLocks noChangeAspect="1"/>
          </p:cNvPicPr>
          <p:nvPr/>
        </p:nvPicPr>
        <p:blipFill>
          <a:blip r:embed="rId2"/>
          <a:stretch>
            <a:fillRect/>
          </a:stretch>
        </p:blipFill>
        <p:spPr>
          <a:xfrm>
            <a:off x="263369" y="1678968"/>
            <a:ext cx="2637854" cy="1978390"/>
          </a:xfrm>
          <a:prstGeom prst="rect">
            <a:avLst/>
          </a:prstGeom>
        </p:spPr>
      </p:pic>
      <p:pic>
        <p:nvPicPr>
          <p:cNvPr id="13" name="图片 12">
            <a:extLst>
              <a:ext uri="{FF2B5EF4-FFF2-40B4-BE49-F238E27FC236}">
                <a16:creationId xmlns:a16="http://schemas.microsoft.com/office/drawing/2014/main" id="{0498BC78-4ABE-43EE-A54C-E5204B0B4659}"/>
              </a:ext>
            </a:extLst>
          </p:cNvPr>
          <p:cNvPicPr>
            <a:picLocks noChangeAspect="1"/>
          </p:cNvPicPr>
          <p:nvPr/>
        </p:nvPicPr>
        <p:blipFill>
          <a:blip r:embed="rId3"/>
          <a:stretch>
            <a:fillRect/>
          </a:stretch>
        </p:blipFill>
        <p:spPr>
          <a:xfrm>
            <a:off x="5371460" y="1678968"/>
            <a:ext cx="2637853" cy="1978390"/>
          </a:xfrm>
          <a:prstGeom prst="rect">
            <a:avLst/>
          </a:prstGeom>
        </p:spPr>
      </p:pic>
      <p:pic>
        <p:nvPicPr>
          <p:cNvPr id="16" name="图片 15">
            <a:extLst>
              <a:ext uri="{FF2B5EF4-FFF2-40B4-BE49-F238E27FC236}">
                <a16:creationId xmlns:a16="http://schemas.microsoft.com/office/drawing/2014/main" id="{30BD665F-CD97-493E-BAEC-B7F5A3544FE8}"/>
              </a:ext>
            </a:extLst>
          </p:cNvPr>
          <p:cNvPicPr>
            <a:picLocks noChangeAspect="1"/>
          </p:cNvPicPr>
          <p:nvPr/>
        </p:nvPicPr>
        <p:blipFill>
          <a:blip r:embed="rId4"/>
          <a:stretch>
            <a:fillRect/>
          </a:stretch>
        </p:blipFill>
        <p:spPr>
          <a:xfrm>
            <a:off x="2817415" y="1678968"/>
            <a:ext cx="2637854" cy="1978390"/>
          </a:xfrm>
          <a:prstGeom prst="rect">
            <a:avLst/>
          </a:prstGeom>
        </p:spPr>
      </p:pic>
      <p:sp>
        <p:nvSpPr>
          <p:cNvPr id="9" name="文本框 8">
            <a:extLst>
              <a:ext uri="{FF2B5EF4-FFF2-40B4-BE49-F238E27FC236}">
                <a16:creationId xmlns:a16="http://schemas.microsoft.com/office/drawing/2014/main" id="{C391E1F8-FE12-44BB-B7E3-080E3B6B7BB7}"/>
              </a:ext>
            </a:extLst>
          </p:cNvPr>
          <p:cNvSpPr txBox="1"/>
          <p:nvPr/>
        </p:nvSpPr>
        <p:spPr>
          <a:xfrm>
            <a:off x="37649" y="1340414"/>
            <a:ext cx="5814569" cy="338554"/>
          </a:xfrm>
          <a:prstGeom prst="rect">
            <a:avLst/>
          </a:prstGeom>
          <a:noFill/>
        </p:spPr>
        <p:txBody>
          <a:bodyPr wrap="square">
            <a:spAutoFit/>
          </a:bodyPr>
          <a:lstStyle/>
          <a:p>
            <a:pPr algn="ctr"/>
            <a:r>
              <a:rPr lang="en-US" altLang="zh-CN" sz="1600" dirty="0">
                <a:solidFill>
                  <a:srgbClr val="000000"/>
                </a:solidFill>
                <a:latin typeface="Palatino Linotype" panose="02040502050505030304" pitchFamily="18" charset="0"/>
                <a:ea typeface="+mn-ea"/>
                <a:cs typeface="+mn-cs"/>
              </a:rPr>
              <a:t>Poincare  Map with changing Input voltage </a:t>
            </a:r>
            <a:endParaRPr lang="zh-CN" altLang="en-US" sz="1600" dirty="0">
              <a:solidFill>
                <a:srgbClr val="000000"/>
              </a:solidFill>
              <a:latin typeface="Palatino Linotype" panose="02040502050505030304" pitchFamily="18" charset="0"/>
              <a:ea typeface="+mn-ea"/>
              <a:cs typeface="+mn-cs"/>
            </a:endParaRPr>
          </a:p>
        </p:txBody>
      </p:sp>
      <p:grpSp>
        <p:nvGrpSpPr>
          <p:cNvPr id="17" name="组合 16">
            <a:extLst>
              <a:ext uri="{FF2B5EF4-FFF2-40B4-BE49-F238E27FC236}">
                <a16:creationId xmlns:a16="http://schemas.microsoft.com/office/drawing/2014/main" id="{D01F6AC8-2F4A-4EC3-AD48-1589116BD7DB}"/>
              </a:ext>
            </a:extLst>
          </p:cNvPr>
          <p:cNvGrpSpPr/>
          <p:nvPr/>
        </p:nvGrpSpPr>
        <p:grpSpPr>
          <a:xfrm>
            <a:off x="105881" y="3558746"/>
            <a:ext cx="4462698" cy="3347024"/>
            <a:chOff x="105881" y="3558746"/>
            <a:chExt cx="4462698" cy="3347024"/>
          </a:xfrm>
        </p:grpSpPr>
        <p:pic>
          <p:nvPicPr>
            <p:cNvPr id="4" name="图片 3">
              <a:extLst>
                <a:ext uri="{FF2B5EF4-FFF2-40B4-BE49-F238E27FC236}">
                  <a16:creationId xmlns:a16="http://schemas.microsoft.com/office/drawing/2014/main" id="{10654AFA-72EC-4C91-A3CB-12DBB7B43322}"/>
                </a:ext>
              </a:extLst>
            </p:cNvPr>
            <p:cNvPicPr>
              <a:picLocks noChangeAspect="1"/>
            </p:cNvPicPr>
            <p:nvPr/>
          </p:nvPicPr>
          <p:blipFill>
            <a:blip r:embed="rId5"/>
            <a:stretch>
              <a:fillRect/>
            </a:stretch>
          </p:blipFill>
          <p:spPr>
            <a:xfrm>
              <a:off x="105881" y="3558746"/>
              <a:ext cx="4462698" cy="3347024"/>
            </a:xfrm>
            <a:prstGeom prst="rect">
              <a:avLst/>
            </a:prstGeom>
          </p:spPr>
        </p:pic>
        <p:cxnSp>
          <p:nvCxnSpPr>
            <p:cNvPr id="5" name="连接符: 曲线 4">
              <a:extLst>
                <a:ext uri="{FF2B5EF4-FFF2-40B4-BE49-F238E27FC236}">
                  <a16:creationId xmlns:a16="http://schemas.microsoft.com/office/drawing/2014/main" id="{CDD08C2C-0C46-4052-8F65-AF4190DE818E}"/>
                </a:ext>
              </a:extLst>
            </p:cNvPr>
            <p:cNvCxnSpPr>
              <a:cxnSpLocks/>
            </p:cNvCxnSpPr>
            <p:nvPr/>
          </p:nvCxnSpPr>
          <p:spPr>
            <a:xfrm>
              <a:off x="2817415" y="4857750"/>
              <a:ext cx="471885" cy="41910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文本框 13">
              <a:extLst>
                <a:ext uri="{FF2B5EF4-FFF2-40B4-BE49-F238E27FC236}">
                  <a16:creationId xmlns:a16="http://schemas.microsoft.com/office/drawing/2014/main" id="{C42DD406-ED3D-4E5F-9CF0-58103425B6AA}"/>
                </a:ext>
              </a:extLst>
            </p:cNvPr>
            <p:cNvSpPr txBox="1"/>
            <p:nvPr/>
          </p:nvSpPr>
          <p:spPr>
            <a:xfrm>
              <a:off x="2988336" y="5232258"/>
              <a:ext cx="1253164" cy="276999"/>
            </a:xfrm>
            <a:prstGeom prst="rect">
              <a:avLst/>
            </a:prstGeom>
            <a:noFill/>
          </p:spPr>
          <p:txBody>
            <a:bodyPr wrap="none" rtlCol="0">
              <a:spAutoFit/>
            </a:bodyPr>
            <a:lstStyle/>
            <a:p>
              <a:r>
                <a:rPr lang="en-US" altLang="zh-CN" sz="1200" dirty="0">
                  <a:solidFill>
                    <a:srgbClr val="002060"/>
                  </a:solidFill>
                </a:rPr>
                <a:t>Strange Attractor</a:t>
              </a:r>
              <a:endParaRPr lang="zh-CN" altLang="en-US" sz="1400" dirty="0">
                <a:solidFill>
                  <a:srgbClr val="002060"/>
                </a:solidFill>
              </a:endParaRPr>
            </a:p>
          </p:txBody>
        </p:sp>
      </p:grpSp>
    </p:spTree>
    <p:extLst>
      <p:ext uri="{BB962C8B-B14F-4D97-AF65-F5344CB8AC3E}">
        <p14:creationId xmlns:p14="http://schemas.microsoft.com/office/powerpoint/2010/main" val="1779004477"/>
      </p:ext>
    </p:extLst>
  </p:cSld>
  <p:clrMapOvr>
    <a:masterClrMapping/>
  </p:clrMapOvr>
</p:sld>
</file>

<file path=ppt/theme/theme1.xml><?xml version="1.0" encoding="utf-8"?>
<a:theme xmlns:a="http://schemas.openxmlformats.org/drawingml/2006/main" name="Queen's PPT template 2011">
  <a:themeElements>
    <a:clrScheme name="Queen's triclour">
      <a:dk1>
        <a:sysClr val="windowText" lastClr="000000"/>
      </a:dk1>
      <a:lt1>
        <a:sysClr val="window" lastClr="FFFFFF"/>
      </a:lt1>
      <a:dk2>
        <a:srgbClr val="061D38"/>
      </a:dk2>
      <a:lt2>
        <a:srgbClr val="FFFFFF"/>
      </a:lt2>
      <a:accent1>
        <a:srgbClr val="910A29"/>
      </a:accent1>
      <a:accent2>
        <a:srgbClr val="F1AB1F"/>
      </a:accent2>
      <a:accent3>
        <a:srgbClr val="061D38"/>
      </a:accent3>
      <a:accent4>
        <a:srgbClr val="CDCDCD"/>
      </a:accent4>
      <a:accent5>
        <a:srgbClr val="7E7E7E"/>
      </a:accent5>
      <a:accent6>
        <a:srgbClr val="0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Queen's PPT template 2011.thmx</Template>
  <TotalTime>8507</TotalTime>
  <Words>2989</Words>
  <Application>Microsoft Office PowerPoint</Application>
  <PresentationFormat>全屏显示(4:3)</PresentationFormat>
  <Paragraphs>231</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Arial</vt:lpstr>
      <vt:lpstr>Calibri</vt:lpstr>
      <vt:lpstr>Cambria Math</vt:lpstr>
      <vt:lpstr>Palatino Linotype</vt:lpstr>
      <vt:lpstr>Wingdings</vt:lpstr>
      <vt:lpstr>Queen's PPT template 2011</vt:lpstr>
      <vt:lpstr>Dynamic Analysis of a Voltage Mode Buck Converter</vt:lpstr>
      <vt:lpstr>Content</vt:lpstr>
      <vt:lpstr>Introduction</vt:lpstr>
      <vt:lpstr>Introduction</vt:lpstr>
      <vt:lpstr>Introduction of complex behavior in VMC Buck</vt:lpstr>
      <vt:lpstr>Example of Complex behavior in VMC Buck</vt:lpstr>
      <vt:lpstr>The structruallable Numerical Modeling in Matlab </vt:lpstr>
      <vt:lpstr>Numeric Analysis with State Space Equation </vt:lpstr>
      <vt:lpstr>Numeric Analysis with State Space Equation </vt:lpstr>
      <vt:lpstr>Theoretical Analysis with Iteration Mapping</vt:lpstr>
      <vt:lpstr>Theoretical Analysis with Iteration Mapping</vt:lpstr>
      <vt:lpstr>Theoretical Analysis with Iteration Mapping</vt:lpstr>
      <vt:lpstr>Theoretical Analysis with Iteration Mapping</vt:lpstr>
      <vt:lpstr>Discrete iteration mapping for DCM Buck</vt:lpstr>
      <vt:lpstr>PowerPoint 演示文稿</vt:lpstr>
      <vt:lpstr>Discrete iteration mapping for DCM Buck</vt:lpstr>
      <vt:lpstr>Stability Analysis under Discrete iteration map</vt:lpstr>
      <vt:lpstr>DCM buck simulation with bifurcation parameters</vt:lpstr>
      <vt:lpstr>Possible Application for Buck complex behavior</vt:lpstr>
      <vt:lpstr>Conclusion</vt:lpstr>
      <vt:lpstr>Bibliography</vt:lpstr>
    </vt:vector>
  </TitlesOfParts>
  <Company>Queen's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Larry Harris</dc:creator>
  <cp:lastModifiedBy>Xiang Zhang</cp:lastModifiedBy>
  <cp:revision>128</cp:revision>
  <dcterms:created xsi:type="dcterms:W3CDTF">2011-07-05T18:52:53Z</dcterms:created>
  <dcterms:modified xsi:type="dcterms:W3CDTF">2022-03-16T10:10:03Z</dcterms:modified>
</cp:coreProperties>
</file>