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19F9-1AF2-B159-F439-DD570C188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BEF56-9383-3229-1351-0CF324D96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B5555-875C-482B-1982-5D66E2B6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7823-7E57-3243-9263-49BFF267335B}" type="datetimeFigureOut">
              <a:rPr lang="en-CN" smtClean="0"/>
              <a:t>2022/9/8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59450-1DF3-2EFA-2AA7-6F912C48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6B64E-D4AC-8082-527E-58D0CC04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BD82-E821-2943-BC08-570782A041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4749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141A-A642-D5EA-F412-B9779439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8AABA-072B-8D44-045F-70AA0CE9F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4729C-65B1-8BD0-DB11-37AD1BAD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7823-7E57-3243-9263-49BFF267335B}" type="datetimeFigureOut">
              <a:rPr lang="en-CN" smtClean="0"/>
              <a:t>2022/9/8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D9462-A197-6F73-4C6A-F7C32F67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8AE86-4474-E643-71E8-C43F0860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BD82-E821-2943-BC08-570782A041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445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D8B7F-6C4D-A8E5-8370-3CEFE3E9E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AC147-5266-D64B-7FDA-8776A74AA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695D7-3F23-1B60-EFBB-E7A65DCB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7823-7E57-3243-9263-49BFF267335B}" type="datetimeFigureOut">
              <a:rPr lang="en-CN" smtClean="0"/>
              <a:t>2022/9/8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2B55E-F6E8-B8DF-5700-1023AF02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0900B-344B-BA25-22C4-84BB0CF7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BD82-E821-2943-BC08-570782A041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46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1829-6B9A-13AD-A5E5-9A9F38B5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6E201-A384-FD10-C996-FC0A07F7E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705E1-7382-5495-8F96-7013F1DC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7823-7E57-3243-9263-49BFF267335B}" type="datetimeFigureOut">
              <a:rPr lang="en-CN" smtClean="0"/>
              <a:t>2022/9/8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B43F2-4EE2-ACAD-ED8F-C6C699DB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0EB05-2748-F46A-9261-AA481440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BD82-E821-2943-BC08-570782A041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625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B83E-E5FA-6F9D-D1C6-E00C778D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EEEA-CB0E-E981-4508-FAD13327C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AEF25-12B8-3207-CDDE-2E2DEF84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7823-7E57-3243-9263-49BFF267335B}" type="datetimeFigureOut">
              <a:rPr lang="en-CN" smtClean="0"/>
              <a:t>2022/9/8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8BFC1-97DD-52D5-0880-426AA1A9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E786A-7BA6-2535-B9E3-30AFE5CD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BD82-E821-2943-BC08-570782A041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3526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C4AF-B49D-4AF0-4273-5983E172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6470-C13A-CBEA-BC5D-220E2941E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FE226-B067-CD32-75EF-34BB42B55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CA444-2448-8311-573B-37EA8DDD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7823-7E57-3243-9263-49BFF267335B}" type="datetimeFigureOut">
              <a:rPr lang="en-CN" smtClean="0"/>
              <a:t>2022/9/8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868D6-CF47-F38B-8D9B-606FBD50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96F19-D048-56F3-2788-D82FE255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BD82-E821-2943-BC08-570782A041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636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13FC-80AF-C747-D096-C06DA61A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A8BAB-41CC-CE6E-42F5-48977850A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FD434-9A05-9805-AF95-68890684A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4E69B-C60D-30AD-208D-B478C1EA5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E34FE-6F3B-4A6B-32AE-F1B925452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9C648-BC36-5182-EC85-620BCE48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7823-7E57-3243-9263-49BFF267335B}" type="datetimeFigureOut">
              <a:rPr lang="en-CN" smtClean="0"/>
              <a:t>2022/9/8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975BF-4669-8706-067A-8DA2156E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76DBA-9998-F97E-3779-F8A16F4C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BD82-E821-2943-BC08-570782A041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528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6F5C-980A-E3A9-BD83-1BFA12C9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15C1D-00E4-A7BB-2541-4EA734A8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7823-7E57-3243-9263-49BFF267335B}" type="datetimeFigureOut">
              <a:rPr lang="en-CN" smtClean="0"/>
              <a:t>2022/9/8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AF204-B48C-0C5E-67AA-CB2831FC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1F288-3B43-C535-0A8A-C7B59CDE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BD82-E821-2943-BC08-570782A041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1115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A6105-4A8E-93EB-BFD7-32C07955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7823-7E57-3243-9263-49BFF267335B}" type="datetimeFigureOut">
              <a:rPr lang="en-CN" smtClean="0"/>
              <a:t>2022/9/8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5F55E-B84F-302B-69E8-EFD85B18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81B8F-C3AC-271F-894B-25F07B19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BD82-E821-2943-BC08-570782A041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852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D67F-12FB-7676-FF9A-6174AD8F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72C1F-604B-5E9F-9D33-E1F308B0C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56532-56F1-A9C9-5469-7F7ACBF81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689F-966B-0046-8691-E09BEAFA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7823-7E57-3243-9263-49BFF267335B}" type="datetimeFigureOut">
              <a:rPr lang="en-CN" smtClean="0"/>
              <a:t>2022/9/8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FD11B-19CB-37AF-32B5-176C0DC9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8D9C9-0A1A-1A37-3167-D0D22010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BD82-E821-2943-BC08-570782A041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41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E4D8-2F01-E12F-4A6C-FB0168DA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EEB9F-14D2-F4BA-6BC2-D312418C3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EF1C7-BB36-6D3C-6D01-17A330397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701EA-6FC7-6B9B-4F0D-5A8DDCEF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7823-7E57-3243-9263-49BFF267335B}" type="datetimeFigureOut">
              <a:rPr lang="en-CN" smtClean="0"/>
              <a:t>2022/9/8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95D1B-16C2-8C56-4C3F-A867C852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2717F-DA7A-CCFB-8FBD-DDEE5CC6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BD82-E821-2943-BC08-570782A041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853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2C9AC1-6606-23F3-A08E-22D3C9BC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3EAC4-B85F-0023-8549-5FAEE3463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B15D0-86F8-0596-E05D-2BC9B85DB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7823-7E57-3243-9263-49BFF267335B}" type="datetimeFigureOut">
              <a:rPr lang="en-CN" smtClean="0"/>
              <a:t>2022/9/8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9AEFC-1270-02BE-DF9D-4936EE3E3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3EF7D-CC47-66FF-6F2A-423DFF59C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BBD82-E821-2943-BC08-570782A041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326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5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0B25BF-7669-E555-5049-BA3F52FF55B0}"/>
              </a:ext>
            </a:extLst>
          </p:cNvPr>
          <p:cNvSpPr/>
          <p:nvPr/>
        </p:nvSpPr>
        <p:spPr bwMode="auto">
          <a:xfrm>
            <a:off x="1833462" y="2505153"/>
            <a:ext cx="1097280" cy="2875019"/>
          </a:xfrm>
          <a:prstGeom prst="rect">
            <a:avLst/>
          </a:prstGeom>
          <a:noFill/>
          <a:ln w="57150">
            <a:solidFill>
              <a:srgbClr val="00B0F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34429" tIns="107543" rIns="134429" bIns="10754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4145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8291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2436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76581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0726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64872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09017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53162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43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08C42-EA58-40D9-AE56-FD1217905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102" y="2214021"/>
            <a:ext cx="738000" cy="585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A6A85A-0C94-6CFB-D14A-FD8078FFB0B4}"/>
              </a:ext>
            </a:extLst>
          </p:cNvPr>
          <p:cNvSpPr/>
          <p:nvPr/>
        </p:nvSpPr>
        <p:spPr bwMode="auto">
          <a:xfrm>
            <a:off x="1887947" y="2849320"/>
            <a:ext cx="976289" cy="559691"/>
          </a:xfrm>
          <a:prstGeom prst="rect">
            <a:avLst/>
          </a:prstGeom>
          <a:solidFill>
            <a:schemeClr val="accent1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FFFFFF"/>
                </a:solidFill>
                <a:cs typeface="Arial" charset="0"/>
              </a:rPr>
              <a:t>Web 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37FDF0-95EE-F1A5-92EB-22623BC427E0}"/>
              </a:ext>
            </a:extLst>
          </p:cNvPr>
          <p:cNvSpPr/>
          <p:nvPr/>
        </p:nvSpPr>
        <p:spPr bwMode="auto">
          <a:xfrm>
            <a:off x="1893957" y="3950648"/>
            <a:ext cx="976289" cy="559691"/>
          </a:xfrm>
          <a:prstGeom prst="rect">
            <a:avLst/>
          </a:prstGeom>
          <a:solidFill>
            <a:schemeClr val="accent1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cs typeface="Arial" charset="0"/>
              </a:rPr>
              <a:t>Citrix Workspace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1E3E3F-BD28-C048-D920-89CB50F9FFB6}"/>
              </a:ext>
            </a:extLst>
          </p:cNvPr>
          <p:cNvSpPr/>
          <p:nvPr/>
        </p:nvSpPr>
        <p:spPr bwMode="auto">
          <a:xfrm>
            <a:off x="3747885" y="2506521"/>
            <a:ext cx="1097280" cy="2852490"/>
          </a:xfrm>
          <a:prstGeom prst="rect">
            <a:avLst/>
          </a:prstGeom>
          <a:noFill/>
          <a:ln w="57150">
            <a:solidFill>
              <a:srgbClr val="00B0F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34429" tIns="107543" rIns="134429" bIns="10754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4145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8291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2436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76581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0726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64872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09017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53162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43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C1E3D8-2D5C-ABD4-DE99-DFDE99C02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797" y="2341355"/>
            <a:ext cx="900000" cy="333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C219EA-490A-5AD7-2E54-4F2A1289B00F}"/>
              </a:ext>
            </a:extLst>
          </p:cNvPr>
          <p:cNvSpPr/>
          <p:nvPr/>
        </p:nvSpPr>
        <p:spPr bwMode="auto">
          <a:xfrm>
            <a:off x="5550717" y="2506522"/>
            <a:ext cx="1097280" cy="2875019"/>
          </a:xfrm>
          <a:prstGeom prst="rect">
            <a:avLst/>
          </a:prstGeom>
          <a:noFill/>
          <a:ln w="57150">
            <a:solidFill>
              <a:srgbClr val="00B0F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34429" tIns="107543" rIns="134429" bIns="10754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4145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8291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2436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76581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0726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64872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09017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53162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43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972BC3-EECB-73A1-B9A3-1BC5B9FDFBC7}"/>
              </a:ext>
            </a:extLst>
          </p:cNvPr>
          <p:cNvSpPr/>
          <p:nvPr/>
        </p:nvSpPr>
        <p:spPr bwMode="auto">
          <a:xfrm>
            <a:off x="7239570" y="2506522"/>
            <a:ext cx="1097280" cy="2875019"/>
          </a:xfrm>
          <a:prstGeom prst="rect">
            <a:avLst/>
          </a:prstGeom>
          <a:noFill/>
          <a:ln w="57150">
            <a:solidFill>
              <a:srgbClr val="00B0F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34429" tIns="107543" rIns="134429" bIns="10754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4145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8291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2436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76581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0726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64872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09017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53162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43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B38813-48EE-9CCD-ACD9-538EFAE783C2}"/>
              </a:ext>
            </a:extLst>
          </p:cNvPr>
          <p:cNvSpPr/>
          <p:nvPr/>
        </p:nvSpPr>
        <p:spPr bwMode="auto">
          <a:xfrm>
            <a:off x="9039202" y="2506522"/>
            <a:ext cx="1097280" cy="2875019"/>
          </a:xfrm>
          <a:prstGeom prst="rect">
            <a:avLst/>
          </a:prstGeom>
          <a:noFill/>
          <a:ln w="57150">
            <a:solidFill>
              <a:srgbClr val="00B0F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34429" tIns="107543" rIns="134429" bIns="10754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4145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8291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2436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76581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0726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64872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09017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53162" algn="l" defTabSz="1088291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43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ACFD55-FADA-5EC1-9BAB-DDFB86BEF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492" y="2191053"/>
            <a:ext cx="597729" cy="6309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6A80EB-C2C5-056D-0C99-E294509CC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2917" y="2191054"/>
            <a:ext cx="630587" cy="6310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C8136D-0034-855D-D345-AA4AB67A39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8198" y="2192317"/>
            <a:ext cx="824559" cy="63093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6925188-1F68-D1DB-8172-1E0E1F4381FE}"/>
              </a:ext>
            </a:extLst>
          </p:cNvPr>
          <p:cNvSpPr/>
          <p:nvPr/>
        </p:nvSpPr>
        <p:spPr>
          <a:xfrm>
            <a:off x="1753595" y="1872591"/>
            <a:ext cx="1257014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18">
              <a:defRPr/>
            </a:pPr>
            <a:r>
              <a:rPr lang="en-US" sz="1799" dirty="0">
                <a:solidFill>
                  <a:srgbClr val="414141"/>
                </a:solidFill>
              </a:rPr>
              <a:t>End Point</a:t>
            </a:r>
            <a:endParaRPr lang="en-US" sz="1575" dirty="0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F4DC38-DDE8-4B05-99D6-80B83DE8A19C}"/>
              </a:ext>
            </a:extLst>
          </p:cNvPr>
          <p:cNvSpPr/>
          <p:nvPr/>
        </p:nvSpPr>
        <p:spPr>
          <a:xfrm>
            <a:off x="3669477" y="1872591"/>
            <a:ext cx="1257014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18">
              <a:defRPr/>
            </a:pPr>
            <a:r>
              <a:rPr lang="en-US" sz="1799" dirty="0">
                <a:solidFill>
                  <a:srgbClr val="414141"/>
                </a:solidFill>
              </a:rPr>
              <a:t>Gateway</a:t>
            </a:r>
            <a:endParaRPr lang="en-US" sz="1575" dirty="0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593D17-1CBF-4D06-EF22-70FBA243A57B}"/>
              </a:ext>
            </a:extLst>
          </p:cNvPr>
          <p:cNvSpPr/>
          <p:nvPr/>
        </p:nvSpPr>
        <p:spPr>
          <a:xfrm>
            <a:off x="5441140" y="1872591"/>
            <a:ext cx="1316122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18">
              <a:defRPr/>
            </a:pPr>
            <a:r>
              <a:rPr lang="en-US" sz="1799" dirty="0">
                <a:solidFill>
                  <a:srgbClr val="414141"/>
                </a:solidFill>
              </a:rPr>
              <a:t>StoreFront</a:t>
            </a:r>
            <a:endParaRPr lang="en-US" sz="1575" dirty="0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78E0F3-F54D-4E60-FFD9-FF77CC593DBE}"/>
              </a:ext>
            </a:extLst>
          </p:cNvPr>
          <p:cNvSpPr/>
          <p:nvPr/>
        </p:nvSpPr>
        <p:spPr>
          <a:xfrm>
            <a:off x="7164884" y="1871223"/>
            <a:ext cx="1257014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18">
              <a:defRPr/>
            </a:pPr>
            <a:r>
              <a:rPr lang="en-US" sz="1799" dirty="0">
                <a:solidFill>
                  <a:srgbClr val="414141"/>
                </a:solidFill>
              </a:rPr>
              <a:t>Controller</a:t>
            </a:r>
            <a:endParaRPr lang="en-US" sz="1575" dirty="0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764E43-113A-891B-E968-A257325DBBE9}"/>
              </a:ext>
            </a:extLst>
          </p:cNvPr>
          <p:cNvSpPr/>
          <p:nvPr/>
        </p:nvSpPr>
        <p:spPr>
          <a:xfrm>
            <a:off x="8959336" y="1872591"/>
            <a:ext cx="1257014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18">
              <a:defRPr/>
            </a:pPr>
            <a:r>
              <a:rPr lang="en-US" sz="1799" dirty="0">
                <a:solidFill>
                  <a:srgbClr val="414141"/>
                </a:solidFill>
              </a:rPr>
              <a:t>VDA</a:t>
            </a:r>
            <a:endParaRPr lang="en-US" sz="1575" dirty="0">
              <a:solidFill>
                <a:srgbClr val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9F3B02-E99C-5A8B-62CE-CCF6DB77E397}"/>
              </a:ext>
            </a:extLst>
          </p:cNvPr>
          <p:cNvSpPr/>
          <p:nvPr/>
        </p:nvSpPr>
        <p:spPr bwMode="auto">
          <a:xfrm>
            <a:off x="3809839" y="2849318"/>
            <a:ext cx="976289" cy="2134838"/>
          </a:xfrm>
          <a:prstGeom prst="rect">
            <a:avLst/>
          </a:prstGeom>
          <a:solidFill>
            <a:schemeClr val="accent1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cs typeface="Arial" charset="0"/>
              </a:rPr>
              <a:t>Citrix ADC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B4DA31-B10D-13E6-4240-D0E5CCFCE326}"/>
              </a:ext>
            </a:extLst>
          </p:cNvPr>
          <p:cNvSpPr/>
          <p:nvPr/>
        </p:nvSpPr>
        <p:spPr bwMode="auto">
          <a:xfrm>
            <a:off x="5611212" y="2852300"/>
            <a:ext cx="976289" cy="1098347"/>
          </a:xfrm>
          <a:prstGeom prst="rect">
            <a:avLst/>
          </a:prstGeom>
          <a:solidFill>
            <a:schemeClr val="accent1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cs typeface="Arial" charset="0"/>
              </a:rPr>
              <a:t>StoreFront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C7C575-91C1-A9B7-8F8C-8B8B69DF212D}"/>
              </a:ext>
            </a:extLst>
          </p:cNvPr>
          <p:cNvSpPr/>
          <p:nvPr/>
        </p:nvSpPr>
        <p:spPr bwMode="auto">
          <a:xfrm>
            <a:off x="7312532" y="3677744"/>
            <a:ext cx="976289" cy="832594"/>
          </a:xfrm>
          <a:prstGeom prst="rect">
            <a:avLst/>
          </a:prstGeom>
          <a:solidFill>
            <a:schemeClr val="accent1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cs typeface="Arial" charset="0"/>
              </a:rPr>
              <a:t>Secure Ticket Authority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82EB1A-C622-F616-14C3-3EDC07887CFF}"/>
              </a:ext>
            </a:extLst>
          </p:cNvPr>
          <p:cNvSpPr/>
          <p:nvPr/>
        </p:nvSpPr>
        <p:spPr bwMode="auto">
          <a:xfrm>
            <a:off x="7305246" y="2849319"/>
            <a:ext cx="976289" cy="559691"/>
          </a:xfrm>
          <a:prstGeom prst="rect">
            <a:avLst/>
          </a:prstGeom>
          <a:solidFill>
            <a:schemeClr val="accent1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cs typeface="Arial" charset="0"/>
              </a:rPr>
              <a:t>XML Service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C98E0A-04E4-388F-13BF-27BDE02385D9}"/>
              </a:ext>
            </a:extLst>
          </p:cNvPr>
          <p:cNvSpPr/>
          <p:nvPr/>
        </p:nvSpPr>
        <p:spPr bwMode="auto">
          <a:xfrm>
            <a:off x="9099698" y="4350361"/>
            <a:ext cx="976289" cy="579818"/>
          </a:xfrm>
          <a:prstGeom prst="rect">
            <a:avLst/>
          </a:prstGeom>
          <a:solidFill>
            <a:schemeClr val="accent1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cs typeface="Arial" charset="0"/>
              </a:rPr>
              <a:t>ICA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CE2E366-B55D-15AB-D3D9-2414D118E3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5026" y="3353353"/>
            <a:ext cx="422237" cy="43174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DF81908-8D71-6AFC-2A06-798B1FD3BE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220" y="3353350"/>
            <a:ext cx="422237" cy="43174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5A8C48-586F-B6A5-07AC-9D9ADE24225C}"/>
              </a:ext>
            </a:extLst>
          </p:cNvPr>
          <p:cNvCxnSpPr/>
          <p:nvPr/>
        </p:nvCxnSpPr>
        <p:spPr bwMode="auto">
          <a:xfrm>
            <a:off x="2870246" y="3124116"/>
            <a:ext cx="955551" cy="0"/>
          </a:xfrm>
          <a:prstGeom prst="lin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241699-16BE-2173-CB49-8C9DD6453713}"/>
              </a:ext>
            </a:extLst>
          </p:cNvPr>
          <p:cNvCxnSpPr>
            <a:stCxn id="7" idx="3"/>
          </p:cNvCxnSpPr>
          <p:nvPr/>
        </p:nvCxnSpPr>
        <p:spPr bwMode="auto">
          <a:xfrm>
            <a:off x="2870246" y="4230493"/>
            <a:ext cx="955551" cy="8048"/>
          </a:xfrm>
          <a:prstGeom prst="lin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22104A-CD76-B598-FA97-1A0C87B95FE0}"/>
              </a:ext>
            </a:extLst>
          </p:cNvPr>
          <p:cNvCxnSpPr/>
          <p:nvPr/>
        </p:nvCxnSpPr>
        <p:spPr bwMode="auto">
          <a:xfrm>
            <a:off x="4786128" y="4373370"/>
            <a:ext cx="2519119" cy="0"/>
          </a:xfrm>
          <a:prstGeom prst="lin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08C7C1-228F-76EA-2D65-DC3C9631FAD2}"/>
              </a:ext>
            </a:extLst>
          </p:cNvPr>
          <p:cNvCxnSpPr/>
          <p:nvPr/>
        </p:nvCxnSpPr>
        <p:spPr bwMode="auto">
          <a:xfrm>
            <a:off x="4786128" y="3124116"/>
            <a:ext cx="825085" cy="0"/>
          </a:xfrm>
          <a:prstGeom prst="lin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7719D-8981-565F-6D26-8C34C72DD3CF}"/>
              </a:ext>
            </a:extLst>
          </p:cNvPr>
          <p:cNvCxnSpPr/>
          <p:nvPr/>
        </p:nvCxnSpPr>
        <p:spPr bwMode="auto">
          <a:xfrm>
            <a:off x="4786128" y="4874334"/>
            <a:ext cx="4313570" cy="0"/>
          </a:xfrm>
          <a:prstGeom prst="lin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89A525-8181-65B9-C377-847184725122}"/>
              </a:ext>
            </a:extLst>
          </p:cNvPr>
          <p:cNvCxnSpPr>
            <a:endCxn id="24" idx="1"/>
          </p:cNvCxnSpPr>
          <p:nvPr/>
        </p:nvCxnSpPr>
        <p:spPr bwMode="auto">
          <a:xfrm>
            <a:off x="6587501" y="3124116"/>
            <a:ext cx="717746" cy="5049"/>
          </a:xfrm>
          <a:prstGeom prst="lin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AE284F-0F90-309E-510E-332EAC41B89D}"/>
              </a:ext>
            </a:extLst>
          </p:cNvPr>
          <p:cNvCxnSpPr/>
          <p:nvPr/>
        </p:nvCxnSpPr>
        <p:spPr bwMode="auto">
          <a:xfrm>
            <a:off x="6572919" y="3848053"/>
            <a:ext cx="717746" cy="5049"/>
          </a:xfrm>
          <a:prstGeom prst="lin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27E8687-9058-0330-5104-80D4C85EE321}"/>
              </a:ext>
            </a:extLst>
          </p:cNvPr>
          <p:cNvSpPr/>
          <p:nvPr/>
        </p:nvSpPr>
        <p:spPr bwMode="auto">
          <a:xfrm>
            <a:off x="2557919" y="5008491"/>
            <a:ext cx="312327" cy="3148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FFFFFF"/>
                </a:solidFill>
                <a:cs typeface="Arial" charset="0"/>
              </a:rPr>
              <a:t>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257D7F-30A1-0F4B-F4C1-E8AAEA640251}"/>
              </a:ext>
            </a:extLst>
          </p:cNvPr>
          <p:cNvSpPr/>
          <p:nvPr/>
        </p:nvSpPr>
        <p:spPr bwMode="auto">
          <a:xfrm>
            <a:off x="3812733" y="5008491"/>
            <a:ext cx="312327" cy="3148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FFFFFF"/>
                </a:solidFill>
                <a:cs typeface="Arial" charset="0"/>
              </a:rPr>
              <a:t>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FABAEA-E1DE-1BF2-35A8-69415CCB6F46}"/>
              </a:ext>
            </a:extLst>
          </p:cNvPr>
          <p:cNvSpPr/>
          <p:nvPr/>
        </p:nvSpPr>
        <p:spPr bwMode="auto">
          <a:xfrm>
            <a:off x="6275174" y="4003729"/>
            <a:ext cx="312327" cy="3148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FFFFFF"/>
                </a:solidFill>
                <a:cs typeface="Arial" charset="0"/>
              </a:rPr>
              <a:t>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1E680F-049A-E3D8-0082-105FE4A5135B}"/>
              </a:ext>
            </a:extLst>
          </p:cNvPr>
          <p:cNvSpPr/>
          <p:nvPr/>
        </p:nvSpPr>
        <p:spPr bwMode="auto">
          <a:xfrm>
            <a:off x="5620959" y="4004953"/>
            <a:ext cx="312327" cy="3148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FFFFFF"/>
                </a:solidFill>
                <a:cs typeface="Arial" charset="0"/>
              </a:rPr>
              <a:t>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E467DF-C430-7AB1-01CF-96B9CE319157}"/>
              </a:ext>
            </a:extLst>
          </p:cNvPr>
          <p:cNvSpPr/>
          <p:nvPr/>
        </p:nvSpPr>
        <p:spPr bwMode="auto">
          <a:xfrm>
            <a:off x="7312533" y="5008491"/>
            <a:ext cx="312327" cy="3148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FFFFFF"/>
                </a:solidFill>
                <a:cs typeface="Arial" charset="0"/>
              </a:rPr>
              <a:t>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4412D7-B778-28C9-1656-803E7EB22A7C}"/>
              </a:ext>
            </a:extLst>
          </p:cNvPr>
          <p:cNvSpPr/>
          <p:nvPr/>
        </p:nvSpPr>
        <p:spPr bwMode="auto">
          <a:xfrm>
            <a:off x="9099698" y="5008491"/>
            <a:ext cx="312327" cy="3148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FFFFFF"/>
                </a:solidFill>
                <a:cs typeface="Arial" charset="0"/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AF88DF-C4AC-315F-7E9B-F86459F68E23}"/>
              </a:ext>
            </a:extLst>
          </p:cNvPr>
          <p:cNvSpPr txBox="1"/>
          <p:nvPr/>
        </p:nvSpPr>
        <p:spPr>
          <a:xfrm>
            <a:off x="3064130" y="2680397"/>
            <a:ext cx="567784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18"/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HTTPS </a:t>
            </a:r>
            <a:br>
              <a:rPr lang="en-US" sz="788" dirty="0">
                <a:solidFill>
                  <a:srgbClr val="000000">
                    <a:lumMod val="75000"/>
                  </a:srgbClr>
                </a:solidFill>
              </a:rPr>
            </a:br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(HTML) </a:t>
            </a:r>
            <a:br>
              <a:rPr lang="en-US" sz="788" dirty="0">
                <a:solidFill>
                  <a:srgbClr val="000000">
                    <a:lumMod val="75000"/>
                  </a:srgbClr>
                </a:solidFill>
              </a:rPr>
            </a:br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Port 443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7ADB30-90B2-71CB-31EA-D13DD6EFA611}"/>
              </a:ext>
            </a:extLst>
          </p:cNvPr>
          <p:cNvSpPr txBox="1"/>
          <p:nvPr/>
        </p:nvSpPr>
        <p:spPr>
          <a:xfrm>
            <a:off x="2898330" y="4251924"/>
            <a:ext cx="854722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18"/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TLS</a:t>
            </a:r>
            <a:br>
              <a:rPr lang="en-US" sz="788" dirty="0">
                <a:solidFill>
                  <a:srgbClr val="000000">
                    <a:lumMod val="75000"/>
                  </a:srgbClr>
                </a:solidFill>
              </a:rPr>
            </a:br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(SOCKS/CGP)</a:t>
            </a:r>
            <a:br>
              <a:rPr lang="en-US" sz="788" dirty="0">
                <a:solidFill>
                  <a:srgbClr val="000000">
                    <a:lumMod val="75000"/>
                  </a:srgbClr>
                </a:solidFill>
              </a:rPr>
            </a:br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Port 443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D0352A-5376-F36C-E126-A61009D54F69}"/>
              </a:ext>
            </a:extLst>
          </p:cNvPr>
          <p:cNvSpPr txBox="1"/>
          <p:nvPr/>
        </p:nvSpPr>
        <p:spPr>
          <a:xfrm>
            <a:off x="6663598" y="2680397"/>
            <a:ext cx="567784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18"/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TLS</a:t>
            </a:r>
            <a:br>
              <a:rPr lang="en-US" sz="788" dirty="0">
                <a:solidFill>
                  <a:srgbClr val="000000">
                    <a:lumMod val="75000"/>
                  </a:srgbClr>
                </a:solidFill>
              </a:rPr>
            </a:br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(XML)</a:t>
            </a:r>
            <a:br>
              <a:rPr lang="en-US" sz="788" dirty="0">
                <a:solidFill>
                  <a:srgbClr val="000000">
                    <a:lumMod val="75000"/>
                  </a:srgbClr>
                </a:solidFill>
              </a:rPr>
            </a:br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Port 443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A8D415-0322-8F32-DB73-D7C7729A8619}"/>
              </a:ext>
            </a:extLst>
          </p:cNvPr>
          <p:cNvSpPr txBox="1"/>
          <p:nvPr/>
        </p:nvSpPr>
        <p:spPr>
          <a:xfrm>
            <a:off x="4916137" y="2680397"/>
            <a:ext cx="567784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18"/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HTTPS </a:t>
            </a:r>
            <a:br>
              <a:rPr lang="en-US" sz="788" dirty="0">
                <a:solidFill>
                  <a:srgbClr val="000000">
                    <a:lumMod val="75000"/>
                  </a:srgbClr>
                </a:solidFill>
              </a:rPr>
            </a:br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(HTML) </a:t>
            </a:r>
            <a:br>
              <a:rPr lang="en-US" sz="788" dirty="0">
                <a:solidFill>
                  <a:srgbClr val="000000">
                    <a:lumMod val="75000"/>
                  </a:srgbClr>
                </a:solidFill>
              </a:rPr>
            </a:br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Port 443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59A45C-5819-8FA8-F8CF-6CC6C070D406}"/>
              </a:ext>
            </a:extLst>
          </p:cNvPr>
          <p:cNvSpPr txBox="1"/>
          <p:nvPr/>
        </p:nvSpPr>
        <p:spPr>
          <a:xfrm>
            <a:off x="6663446" y="3409925"/>
            <a:ext cx="567784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18"/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TLS</a:t>
            </a:r>
            <a:br>
              <a:rPr lang="en-US" sz="788" dirty="0">
                <a:solidFill>
                  <a:srgbClr val="000000">
                    <a:lumMod val="75000"/>
                  </a:srgbClr>
                </a:solidFill>
              </a:rPr>
            </a:br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(STA)</a:t>
            </a:r>
            <a:br>
              <a:rPr lang="en-US" sz="788" dirty="0">
                <a:solidFill>
                  <a:srgbClr val="000000">
                    <a:lumMod val="75000"/>
                  </a:srgbClr>
                </a:solidFill>
              </a:rPr>
            </a:br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Port 443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DD4CE8-2F12-9371-1D15-2DF0F207BAC4}"/>
              </a:ext>
            </a:extLst>
          </p:cNvPr>
          <p:cNvSpPr txBox="1"/>
          <p:nvPr/>
        </p:nvSpPr>
        <p:spPr>
          <a:xfrm>
            <a:off x="6608585" y="4429227"/>
            <a:ext cx="670376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18"/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TLS</a:t>
            </a:r>
            <a:br>
              <a:rPr lang="en-US" sz="788" dirty="0">
                <a:solidFill>
                  <a:srgbClr val="000000">
                    <a:lumMod val="75000"/>
                  </a:srgbClr>
                </a:solidFill>
              </a:rPr>
            </a:br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(ICA/CGP)</a:t>
            </a:r>
            <a:br>
              <a:rPr lang="en-US" sz="788" dirty="0">
                <a:solidFill>
                  <a:srgbClr val="000000">
                    <a:lumMod val="75000"/>
                  </a:srgbClr>
                </a:solidFill>
              </a:rPr>
            </a:br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Port 443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A6DBFA-0EEF-1E9F-0196-26670EAE5322}"/>
              </a:ext>
            </a:extLst>
          </p:cNvPr>
          <p:cNvSpPr txBox="1"/>
          <p:nvPr/>
        </p:nvSpPr>
        <p:spPr>
          <a:xfrm>
            <a:off x="6659882" y="3929633"/>
            <a:ext cx="567784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18"/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TLS</a:t>
            </a:r>
            <a:br>
              <a:rPr lang="en-US" sz="788" dirty="0">
                <a:solidFill>
                  <a:srgbClr val="000000">
                    <a:lumMod val="75000"/>
                  </a:srgbClr>
                </a:solidFill>
              </a:rPr>
            </a:br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(STA)</a:t>
            </a:r>
            <a:br>
              <a:rPr lang="en-US" sz="788" dirty="0">
                <a:solidFill>
                  <a:srgbClr val="000000">
                    <a:lumMod val="75000"/>
                  </a:srgbClr>
                </a:solidFill>
              </a:rPr>
            </a:br>
            <a:r>
              <a:rPr lang="en-US" sz="788" dirty="0">
                <a:solidFill>
                  <a:srgbClr val="000000">
                    <a:lumMod val="75000"/>
                  </a:srgbClr>
                </a:solidFill>
              </a:rPr>
              <a:t>Port 443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0C3E13B-1B35-2D3A-CD73-7CCE596B4BFF}"/>
              </a:ext>
            </a:extLst>
          </p:cNvPr>
          <p:cNvSpPr/>
          <p:nvPr/>
        </p:nvSpPr>
        <p:spPr bwMode="auto">
          <a:xfrm>
            <a:off x="1753594" y="5426101"/>
            <a:ext cx="1203593" cy="213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414141"/>
                </a:solidFill>
                <a:cs typeface="Arial" charset="0"/>
              </a:rPr>
              <a:t>Untrusted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0EB5536-62B9-F71C-3BCD-5F2783F98B38}"/>
              </a:ext>
            </a:extLst>
          </p:cNvPr>
          <p:cNvSpPr/>
          <p:nvPr/>
        </p:nvSpPr>
        <p:spPr bwMode="auto">
          <a:xfrm>
            <a:off x="3728564" y="5426101"/>
            <a:ext cx="6407918" cy="2130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414141"/>
                </a:solidFill>
                <a:cs typeface="Arial" charset="0"/>
              </a:rPr>
              <a:t>Trusted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16521B-A53F-DB7C-5EA7-92EC66E255DB}"/>
              </a:ext>
            </a:extLst>
          </p:cNvPr>
          <p:cNvSpPr/>
          <p:nvPr/>
        </p:nvSpPr>
        <p:spPr bwMode="auto">
          <a:xfrm>
            <a:off x="4473801" y="5008490"/>
            <a:ext cx="312327" cy="3148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FFFFFF"/>
                </a:solidFill>
                <a:cs typeface="Arial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10537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5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24">
            <a:extLst>
              <a:ext uri="{FF2B5EF4-FFF2-40B4-BE49-F238E27FC236}">
                <a16:creationId xmlns:a16="http://schemas.microsoft.com/office/drawing/2014/main" id="{14AE8752-319D-22E8-F116-C8B5122C9D77}"/>
              </a:ext>
            </a:extLst>
          </p:cNvPr>
          <p:cNvSpPr/>
          <p:nvPr/>
        </p:nvSpPr>
        <p:spPr bwMode="auto">
          <a:xfrm rot="5400000">
            <a:off x="1748870" y="2002142"/>
            <a:ext cx="2883739" cy="4014730"/>
          </a:xfrm>
          <a:prstGeom prst="can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138059" tIns="69029" rIns="138059" bIns="69029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4596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199" kern="0" dirty="0">
                <a:solidFill>
                  <a:schemeClr val="bg1"/>
                </a:solidFill>
                <a:latin typeface="Calibri"/>
                <a:cs typeface="Arial" charset="0"/>
              </a:rPr>
              <a:t>TCP</a:t>
            </a:r>
            <a:endParaRPr lang="en-US" sz="2130" kern="0" dirty="0">
              <a:solidFill>
                <a:schemeClr val="bg1"/>
              </a:solidFill>
              <a:latin typeface="Calibri"/>
              <a:cs typeface="Arial" charset="0"/>
            </a:endParaRPr>
          </a:p>
        </p:txBody>
      </p:sp>
      <p:sp>
        <p:nvSpPr>
          <p:cNvPr id="3" name="Can 25">
            <a:extLst>
              <a:ext uri="{FF2B5EF4-FFF2-40B4-BE49-F238E27FC236}">
                <a16:creationId xmlns:a16="http://schemas.microsoft.com/office/drawing/2014/main" id="{8FB05916-0F81-CFEF-5F0F-6B641AAD46D9}"/>
              </a:ext>
            </a:extLst>
          </p:cNvPr>
          <p:cNvSpPr/>
          <p:nvPr/>
        </p:nvSpPr>
        <p:spPr bwMode="auto">
          <a:xfrm rot="5400000">
            <a:off x="1751709" y="1986906"/>
            <a:ext cx="2883739" cy="4045202"/>
          </a:xfrm>
          <a:prstGeom prst="can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138059" tIns="69029" rIns="138059" bIns="69029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4596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199" kern="0" dirty="0">
                <a:solidFill>
                  <a:schemeClr val="bg1"/>
                </a:solidFill>
                <a:latin typeface="Calibri"/>
                <a:cs typeface="Arial" charset="0"/>
              </a:rPr>
              <a:t>Adaptive Transport </a:t>
            </a:r>
            <a:br>
              <a:rPr lang="en-US" sz="3199" kern="0" dirty="0">
                <a:solidFill>
                  <a:schemeClr val="bg1"/>
                </a:solidFill>
                <a:latin typeface="Calibri"/>
                <a:cs typeface="Arial" charset="0"/>
              </a:rPr>
            </a:br>
            <a:r>
              <a:rPr lang="en-US" sz="1999" kern="0" dirty="0">
                <a:solidFill>
                  <a:schemeClr val="bg1"/>
                </a:solidFill>
                <a:latin typeface="Calibri"/>
                <a:cs typeface="Arial" charset="0"/>
              </a:rPr>
              <a:t>(TCP or EDT)</a:t>
            </a:r>
            <a:endParaRPr lang="en-US" sz="1600" kern="0" dirty="0">
              <a:solidFill>
                <a:schemeClr val="bg1"/>
              </a:solidFill>
              <a:latin typeface="Calibri"/>
              <a:cs typeface="Arial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464E79-7812-A6BA-38DC-A1ACD4794FFA}"/>
              </a:ext>
            </a:extLst>
          </p:cNvPr>
          <p:cNvGrpSpPr/>
          <p:nvPr/>
        </p:nvGrpSpPr>
        <p:grpSpPr>
          <a:xfrm>
            <a:off x="4616308" y="2703914"/>
            <a:ext cx="5947258" cy="2663161"/>
            <a:chOff x="4615922" y="2703723"/>
            <a:chExt cx="5948807" cy="2663855"/>
          </a:xfrm>
        </p:grpSpPr>
        <p:sp>
          <p:nvSpPr>
            <p:cNvPr id="5" name="Can 26">
              <a:extLst>
                <a:ext uri="{FF2B5EF4-FFF2-40B4-BE49-F238E27FC236}">
                  <a16:creationId xmlns:a16="http://schemas.microsoft.com/office/drawing/2014/main" id="{DBDC5C7A-FCBB-9D91-C0EF-E81595C54A36}"/>
                </a:ext>
              </a:extLst>
            </p:cNvPr>
            <p:cNvSpPr/>
            <p:nvPr/>
          </p:nvSpPr>
          <p:spPr bwMode="auto">
            <a:xfrm rot="5400000">
              <a:off x="8805048" y="2846380"/>
              <a:ext cx="1055707" cy="2463655"/>
            </a:xfrm>
            <a:prstGeom prst="can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146042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>
                  <a:solidFill>
                    <a:srgbClr val="000000"/>
                  </a:solidFill>
                  <a:cs typeface="Arial" charset="0"/>
                </a:rPr>
                <a:t>                              Adaptive </a:t>
              </a:r>
              <a:br>
                <a:rPr lang="en-US" sz="1200" kern="0" dirty="0">
                  <a:solidFill>
                    <a:srgbClr val="000000"/>
                  </a:solidFill>
                  <a:cs typeface="Arial" charset="0"/>
                </a:rPr>
              </a:br>
              <a:r>
                <a:rPr lang="en-US" sz="1200" kern="0" dirty="0">
                  <a:solidFill>
                    <a:srgbClr val="000000"/>
                  </a:solidFill>
                  <a:cs typeface="Arial" charset="0"/>
                </a:rPr>
                <a:t>                              Display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BB9F46C-519C-1776-14CC-F7BD89E297E2}"/>
                </a:ext>
              </a:extLst>
            </p:cNvPr>
            <p:cNvGrpSpPr/>
            <p:nvPr/>
          </p:nvGrpSpPr>
          <p:grpSpPr>
            <a:xfrm>
              <a:off x="4615922" y="2703723"/>
              <a:ext cx="5021196" cy="2663855"/>
              <a:chOff x="5401113" y="1679993"/>
              <a:chExt cx="5021196" cy="2663855"/>
            </a:xfrm>
          </p:grpSpPr>
          <p:sp>
            <p:nvSpPr>
              <p:cNvPr id="7" name="Can 40">
                <a:extLst>
                  <a:ext uri="{FF2B5EF4-FFF2-40B4-BE49-F238E27FC236}">
                    <a16:creationId xmlns:a16="http://schemas.microsoft.com/office/drawing/2014/main" id="{9AFABCAD-7CBB-6B7A-5387-C6F1A87A3D16}"/>
                  </a:ext>
                </a:extLst>
              </p:cNvPr>
              <p:cNvSpPr/>
              <p:nvPr/>
            </p:nvSpPr>
            <p:spPr bwMode="auto">
              <a:xfrm rot="5400000">
                <a:off x="9244092" y="1966510"/>
                <a:ext cx="352617" cy="1686218"/>
              </a:xfrm>
              <a:prstGeom prst="can">
                <a:avLst/>
              </a:prstGeom>
              <a:solidFill>
                <a:schemeClr val="tx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 defTabSz="146042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kern="0" dirty="0">
                    <a:solidFill>
                      <a:schemeClr val="accent5"/>
                    </a:solidFill>
                    <a:cs typeface="Arial" charset="0"/>
                  </a:rPr>
                  <a:t>Audio</a:t>
                </a:r>
              </a:p>
            </p:txBody>
          </p:sp>
          <p:sp>
            <p:nvSpPr>
              <p:cNvPr id="8" name="Can 42">
                <a:extLst>
                  <a:ext uri="{FF2B5EF4-FFF2-40B4-BE49-F238E27FC236}">
                    <a16:creationId xmlns:a16="http://schemas.microsoft.com/office/drawing/2014/main" id="{518C3F5C-1ED4-1DF7-EFFD-357A67772148}"/>
                  </a:ext>
                </a:extLst>
              </p:cNvPr>
              <p:cNvSpPr/>
              <p:nvPr/>
            </p:nvSpPr>
            <p:spPr bwMode="auto">
              <a:xfrm rot="5400000">
                <a:off x="9553729" y="1358193"/>
                <a:ext cx="352617" cy="1372028"/>
              </a:xfrm>
              <a:prstGeom prst="can">
                <a:avLst/>
              </a:prstGeom>
              <a:solidFill>
                <a:schemeClr val="tx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 defTabSz="146042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kern="0" dirty="0">
                    <a:solidFill>
                      <a:schemeClr val="accent5"/>
                    </a:solidFill>
                    <a:cs typeface="Arial" charset="0"/>
                  </a:rPr>
                  <a:t>  Teams / Skype</a:t>
                </a:r>
              </a:p>
            </p:txBody>
          </p:sp>
          <p:sp>
            <p:nvSpPr>
              <p:cNvPr id="9" name="Can 43">
                <a:extLst>
                  <a:ext uri="{FF2B5EF4-FFF2-40B4-BE49-F238E27FC236}">
                    <a16:creationId xmlns:a16="http://schemas.microsoft.com/office/drawing/2014/main" id="{1721EE1C-06A1-B701-F4E1-FFC1989207B3}"/>
                  </a:ext>
                </a:extLst>
              </p:cNvPr>
              <p:cNvSpPr/>
              <p:nvPr/>
            </p:nvSpPr>
            <p:spPr bwMode="auto">
              <a:xfrm rot="5400000">
                <a:off x="9296860" y="2741859"/>
                <a:ext cx="352614" cy="1686218"/>
              </a:xfrm>
              <a:prstGeom prst="can">
                <a:avLst/>
              </a:prstGeom>
              <a:solidFill>
                <a:schemeClr val="tx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 defTabSz="146042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kern="0" dirty="0">
                    <a:solidFill>
                      <a:srgbClr val="000000"/>
                    </a:solidFill>
                    <a:cs typeface="Arial" charset="0"/>
                  </a:rPr>
                  <a:t>        </a:t>
                </a:r>
                <a:r>
                  <a:rPr lang="en-US" sz="1200" kern="0" dirty="0">
                    <a:solidFill>
                      <a:schemeClr val="accent5"/>
                    </a:solidFill>
                    <a:cs typeface="Arial" charset="0"/>
                  </a:rPr>
                  <a:t>Multimedia</a:t>
                </a:r>
              </a:p>
            </p:txBody>
          </p:sp>
          <p:sp>
            <p:nvSpPr>
              <p:cNvPr id="10" name="Can 44">
                <a:extLst>
                  <a:ext uri="{FF2B5EF4-FFF2-40B4-BE49-F238E27FC236}">
                    <a16:creationId xmlns:a16="http://schemas.microsoft.com/office/drawing/2014/main" id="{07888101-2DE7-86DB-29AA-AAD7E5937669}"/>
                  </a:ext>
                </a:extLst>
              </p:cNvPr>
              <p:cNvSpPr/>
              <p:nvPr/>
            </p:nvSpPr>
            <p:spPr bwMode="auto">
              <a:xfrm rot="5400000">
                <a:off x="9402891" y="3124565"/>
                <a:ext cx="352617" cy="1686218"/>
              </a:xfrm>
              <a:prstGeom prst="can">
                <a:avLst/>
              </a:prstGeom>
              <a:solidFill>
                <a:schemeClr val="tx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 defTabSz="146042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kern="0" dirty="0">
                    <a:solidFill>
                      <a:schemeClr val="accent5"/>
                    </a:solidFill>
                    <a:cs typeface="Arial" charset="0"/>
                  </a:rPr>
                  <a:t>Flash</a:t>
                </a:r>
              </a:p>
            </p:txBody>
          </p:sp>
          <p:sp>
            <p:nvSpPr>
              <p:cNvPr id="11" name="Can 45">
                <a:extLst>
                  <a:ext uri="{FF2B5EF4-FFF2-40B4-BE49-F238E27FC236}">
                    <a16:creationId xmlns:a16="http://schemas.microsoft.com/office/drawing/2014/main" id="{AD0272E2-E76E-41AC-70E8-CD4DE6C3C69E}"/>
                  </a:ext>
                </a:extLst>
              </p:cNvPr>
              <p:cNvSpPr/>
              <p:nvPr/>
            </p:nvSpPr>
            <p:spPr bwMode="auto">
              <a:xfrm rot="5400000">
                <a:off x="9194554" y="1484571"/>
                <a:ext cx="352617" cy="1884684"/>
              </a:xfrm>
              <a:prstGeom prst="can">
                <a:avLst/>
              </a:prstGeom>
              <a:solidFill>
                <a:schemeClr val="tx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46042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kern="0" dirty="0">
                    <a:solidFill>
                      <a:schemeClr val="accent5"/>
                    </a:solidFill>
                    <a:cs typeface="Arial" charset="0"/>
                  </a:rPr>
                  <a:t>            </a:t>
                </a:r>
                <a:r>
                  <a:rPr lang="en-US" sz="1200" kern="0" dirty="0" err="1">
                    <a:solidFill>
                      <a:schemeClr val="accent5"/>
                    </a:solidFill>
                    <a:cs typeface="Arial" charset="0"/>
                  </a:rPr>
                  <a:t>Multitouch</a:t>
                </a:r>
                <a:endParaRPr lang="en-US" sz="1200" kern="0" dirty="0">
                  <a:solidFill>
                    <a:schemeClr val="accent5"/>
                  </a:solidFill>
                  <a:cs typeface="Arial" charset="0"/>
                </a:endParaRPr>
              </a:p>
            </p:txBody>
          </p:sp>
          <p:sp>
            <p:nvSpPr>
              <p:cNvPr id="12" name="Can 46">
                <a:extLst>
                  <a:ext uri="{FF2B5EF4-FFF2-40B4-BE49-F238E27FC236}">
                    <a16:creationId xmlns:a16="http://schemas.microsoft.com/office/drawing/2014/main" id="{7A6CCDD0-06AF-E332-82DC-4475F8B2D069}"/>
                  </a:ext>
                </a:extLst>
              </p:cNvPr>
              <p:cNvSpPr/>
              <p:nvPr/>
            </p:nvSpPr>
            <p:spPr bwMode="auto">
              <a:xfrm rot="5400000">
                <a:off x="9244093" y="2359155"/>
                <a:ext cx="352617" cy="1686218"/>
              </a:xfrm>
              <a:prstGeom prst="can">
                <a:avLst/>
              </a:prstGeom>
              <a:solidFill>
                <a:schemeClr val="tx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46042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kern="0" dirty="0">
                    <a:solidFill>
                      <a:schemeClr val="accent5"/>
                    </a:solidFill>
                    <a:cs typeface="Arial" charset="0"/>
                  </a:rPr>
                  <a:t>Seamless</a:t>
                </a:r>
                <a:br>
                  <a:rPr lang="en-US" sz="1200" kern="0" dirty="0">
                    <a:solidFill>
                      <a:schemeClr val="accent5"/>
                    </a:solidFill>
                    <a:cs typeface="Arial" charset="0"/>
                  </a:rPr>
                </a:br>
                <a:r>
                  <a:rPr lang="en-US" sz="1200" kern="0" dirty="0">
                    <a:solidFill>
                      <a:schemeClr val="accent5"/>
                    </a:solidFill>
                    <a:cs typeface="Arial" charset="0"/>
                  </a:rPr>
                  <a:t> Windows</a:t>
                </a:r>
              </a:p>
            </p:txBody>
          </p:sp>
          <p:sp>
            <p:nvSpPr>
              <p:cNvPr id="13" name="Can 12">
                <a:extLst>
                  <a:ext uri="{FF2B5EF4-FFF2-40B4-BE49-F238E27FC236}">
                    <a16:creationId xmlns:a16="http://schemas.microsoft.com/office/drawing/2014/main" id="{A5C4C211-31AE-95FD-8663-B0CD97F4ED54}"/>
                  </a:ext>
                </a:extLst>
              </p:cNvPr>
              <p:cNvSpPr/>
              <p:nvPr/>
            </p:nvSpPr>
            <p:spPr bwMode="auto">
              <a:xfrm rot="5400000">
                <a:off x="5671912" y="1409194"/>
                <a:ext cx="2663855" cy="3205454"/>
              </a:xfrm>
              <a:prstGeom prst="can">
                <a:avLst/>
              </a:prstGeom>
              <a:solidFill>
                <a:srgbClr val="414141">
                  <a:lumMod val="60000"/>
                  <a:lumOff val="40000"/>
                </a:srgbClr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vert270" wrap="square" lIns="138131" tIns="69065" rIns="138131" bIns="69065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146042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3999" kern="0" dirty="0">
                    <a:solidFill>
                      <a:schemeClr val="bg1"/>
                    </a:solidFill>
                    <a:cs typeface="Arial" charset="0"/>
                  </a:rPr>
                  <a:t>ICA</a:t>
                </a:r>
              </a:p>
            </p:txBody>
          </p:sp>
          <p:sp>
            <p:nvSpPr>
              <p:cNvPr id="14" name="Can 36">
                <a:extLst>
                  <a:ext uri="{FF2B5EF4-FFF2-40B4-BE49-F238E27FC236}">
                    <a16:creationId xmlns:a16="http://schemas.microsoft.com/office/drawing/2014/main" id="{77598A8B-69AC-1002-3A56-314EB8C295AF}"/>
                  </a:ext>
                </a:extLst>
              </p:cNvPr>
              <p:cNvSpPr/>
              <p:nvPr/>
            </p:nvSpPr>
            <p:spPr bwMode="auto">
              <a:xfrm rot="5400000">
                <a:off x="8329210" y="2527035"/>
                <a:ext cx="352617" cy="954358"/>
              </a:xfrm>
              <a:prstGeom prst="can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 defTabSz="146042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kern="0" dirty="0">
                    <a:solidFill>
                      <a:srgbClr val="000000"/>
                    </a:solidFill>
                    <a:cs typeface="Arial" charset="0"/>
                  </a:rPr>
                  <a:t>Clipboard</a:t>
                </a:r>
              </a:p>
            </p:txBody>
          </p:sp>
          <p:sp>
            <p:nvSpPr>
              <p:cNvPr id="15" name="Can 37">
                <a:extLst>
                  <a:ext uri="{FF2B5EF4-FFF2-40B4-BE49-F238E27FC236}">
                    <a16:creationId xmlns:a16="http://schemas.microsoft.com/office/drawing/2014/main" id="{6451EAB8-6313-A965-0BB1-6F99DDA38745}"/>
                  </a:ext>
                </a:extLst>
              </p:cNvPr>
              <p:cNvSpPr/>
              <p:nvPr/>
            </p:nvSpPr>
            <p:spPr bwMode="auto">
              <a:xfrm rot="5400000">
                <a:off x="8359873" y="2848563"/>
                <a:ext cx="352617" cy="1015685"/>
              </a:xfrm>
              <a:prstGeom prst="can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 defTabSz="146042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kern="0" dirty="0">
                    <a:solidFill>
                      <a:srgbClr val="000000"/>
                    </a:solidFill>
                    <a:cs typeface="Arial" charset="0"/>
                  </a:rPr>
                  <a:t>Smartcards</a:t>
                </a:r>
              </a:p>
            </p:txBody>
          </p:sp>
          <p:sp>
            <p:nvSpPr>
              <p:cNvPr id="16" name="Can 38">
                <a:extLst>
                  <a:ext uri="{FF2B5EF4-FFF2-40B4-BE49-F238E27FC236}">
                    <a16:creationId xmlns:a16="http://schemas.microsoft.com/office/drawing/2014/main" id="{151C62D9-853C-AF02-BEBE-7A0497EE454C}"/>
                  </a:ext>
                </a:extLst>
              </p:cNvPr>
              <p:cNvSpPr/>
              <p:nvPr/>
            </p:nvSpPr>
            <p:spPr bwMode="auto">
              <a:xfrm rot="5400000">
                <a:off x="8360233" y="2144541"/>
                <a:ext cx="352617" cy="1014964"/>
              </a:xfrm>
              <a:prstGeom prst="can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46042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kern="0" dirty="0">
                    <a:solidFill>
                      <a:srgbClr val="000000"/>
                    </a:solidFill>
                    <a:cs typeface="Arial" charset="0"/>
                  </a:rPr>
                  <a:t>Keyboard / Mouse</a:t>
                </a:r>
              </a:p>
            </p:txBody>
          </p:sp>
          <p:sp>
            <p:nvSpPr>
              <p:cNvPr id="17" name="Can 35">
                <a:extLst>
                  <a:ext uri="{FF2B5EF4-FFF2-40B4-BE49-F238E27FC236}">
                    <a16:creationId xmlns:a16="http://schemas.microsoft.com/office/drawing/2014/main" id="{DE634734-FE65-5EBF-2C3F-838205982281}"/>
                  </a:ext>
                </a:extLst>
              </p:cNvPr>
              <p:cNvSpPr/>
              <p:nvPr/>
            </p:nvSpPr>
            <p:spPr bwMode="auto">
              <a:xfrm rot="5400000">
                <a:off x="8440740" y="1771809"/>
                <a:ext cx="352618" cy="1056043"/>
              </a:xfrm>
              <a:prstGeom prst="can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 defTabSz="146042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kern="0" dirty="0">
                    <a:solidFill>
                      <a:srgbClr val="000000"/>
                    </a:solidFill>
                    <a:cs typeface="Arial" charset="0"/>
                  </a:rPr>
                  <a:t>Printing</a:t>
                </a:r>
              </a:p>
            </p:txBody>
          </p:sp>
          <p:sp>
            <p:nvSpPr>
              <p:cNvPr id="18" name="Can 39">
                <a:extLst>
                  <a:ext uri="{FF2B5EF4-FFF2-40B4-BE49-F238E27FC236}">
                    <a16:creationId xmlns:a16="http://schemas.microsoft.com/office/drawing/2014/main" id="{AB6CA75C-CECD-6C42-319B-F915579DBEE5}"/>
                  </a:ext>
                </a:extLst>
              </p:cNvPr>
              <p:cNvSpPr/>
              <p:nvPr/>
            </p:nvSpPr>
            <p:spPr bwMode="auto">
              <a:xfrm rot="5400000">
                <a:off x="8468874" y="3166883"/>
                <a:ext cx="352617" cy="1083427"/>
              </a:xfrm>
              <a:prstGeom prst="can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46042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kern="0" dirty="0">
                    <a:solidFill>
                      <a:srgbClr val="000000"/>
                    </a:solidFill>
                    <a:cs typeface="Arial" charset="0"/>
                  </a:rPr>
                  <a:t>Mobile </a:t>
                </a:r>
                <a:br>
                  <a:rPr lang="en-US" sz="1200" kern="0" dirty="0">
                    <a:solidFill>
                      <a:srgbClr val="000000"/>
                    </a:solidFill>
                    <a:cs typeface="Arial" charset="0"/>
                  </a:rPr>
                </a:br>
                <a:r>
                  <a:rPr lang="en-US" sz="1200" kern="0" dirty="0">
                    <a:solidFill>
                      <a:srgbClr val="000000"/>
                    </a:solidFill>
                    <a:cs typeface="Arial" charset="0"/>
                  </a:rPr>
                  <a:t>Sensors</a:t>
                </a:r>
              </a:p>
            </p:txBody>
          </p:sp>
          <p:sp>
            <p:nvSpPr>
              <p:cNvPr id="19" name="Can 33">
                <a:extLst>
                  <a:ext uri="{FF2B5EF4-FFF2-40B4-BE49-F238E27FC236}">
                    <a16:creationId xmlns:a16="http://schemas.microsoft.com/office/drawing/2014/main" id="{8EBDC60D-E066-99DF-D5BC-B878945A2117}"/>
                  </a:ext>
                </a:extLst>
              </p:cNvPr>
              <p:cNvSpPr/>
              <p:nvPr/>
            </p:nvSpPr>
            <p:spPr bwMode="auto">
              <a:xfrm rot="5400000">
                <a:off x="8520010" y="3543534"/>
                <a:ext cx="352617" cy="1034509"/>
              </a:xfrm>
              <a:prstGeom prst="can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 defTabSz="146042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kern="0" dirty="0">
                    <a:solidFill>
                      <a:srgbClr val="000000"/>
                    </a:solidFill>
                    <a:cs typeface="Arial" charset="0"/>
                  </a:rPr>
                  <a:t>Generic USB</a:t>
                </a:r>
              </a:p>
            </p:txBody>
          </p:sp>
          <p:sp>
            <p:nvSpPr>
              <p:cNvPr id="20" name="Can 34">
                <a:extLst>
                  <a:ext uri="{FF2B5EF4-FFF2-40B4-BE49-F238E27FC236}">
                    <a16:creationId xmlns:a16="http://schemas.microsoft.com/office/drawing/2014/main" id="{08AA93E5-F65B-DCC1-798A-0AA37A25D0A0}"/>
                  </a:ext>
                </a:extLst>
              </p:cNvPr>
              <p:cNvSpPr/>
              <p:nvPr/>
            </p:nvSpPr>
            <p:spPr bwMode="auto">
              <a:xfrm rot="5400000">
                <a:off x="8520009" y="1430387"/>
                <a:ext cx="352617" cy="1034510"/>
              </a:xfrm>
              <a:prstGeom prst="can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 defTabSz="146042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kern="0" dirty="0">
                    <a:solidFill>
                      <a:srgbClr val="000000"/>
                    </a:solidFill>
                    <a:cs typeface="Arial" charset="0"/>
                  </a:rPr>
                  <a:t>Drives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675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3331A9-45A9-DC80-9357-41A1CA904C8A}"/>
              </a:ext>
            </a:extLst>
          </p:cNvPr>
          <p:cNvSpPr/>
          <p:nvPr/>
        </p:nvSpPr>
        <p:spPr>
          <a:xfrm>
            <a:off x="1569930" y="1297512"/>
            <a:ext cx="9057666" cy="520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9" dirty="0" err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7530AD-ECB1-FDBB-0001-CD9EA3408CCD}"/>
              </a:ext>
            </a:extLst>
          </p:cNvPr>
          <p:cNvGrpSpPr/>
          <p:nvPr/>
        </p:nvGrpSpPr>
        <p:grpSpPr>
          <a:xfrm>
            <a:off x="1805957" y="1378460"/>
            <a:ext cx="8582706" cy="844865"/>
            <a:chOff x="1805957" y="1378460"/>
            <a:chExt cx="8582706" cy="8448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6AD1E-7792-DD63-805A-37AC7E997409}"/>
                </a:ext>
              </a:extLst>
            </p:cNvPr>
            <p:cNvSpPr/>
            <p:nvPr/>
          </p:nvSpPr>
          <p:spPr>
            <a:xfrm>
              <a:off x="3094540" y="1378460"/>
              <a:ext cx="10005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A27316"/>
                  </a:solidFill>
                </a:rPr>
                <a:t>Compress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B3F3AE-AC9C-54AF-CDD6-C5A5DEFB8BDF}"/>
                </a:ext>
              </a:extLst>
            </p:cNvPr>
            <p:cNvSpPr txBox="1"/>
            <p:nvPr/>
          </p:nvSpPr>
          <p:spPr>
            <a:xfrm>
              <a:off x="3825670" y="1494969"/>
              <a:ext cx="5790021" cy="415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99" dirty="0">
                  <a:solidFill>
                    <a:srgbClr val="000000"/>
                  </a:solidFill>
                  <a:latin typeface="Arial"/>
                </a:rPr>
                <a:t>Network Compression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C7DD18-BEA4-504F-7BFD-2C691C2C162C}"/>
                </a:ext>
              </a:extLst>
            </p:cNvPr>
            <p:cNvSpPr txBox="1"/>
            <p:nvPr/>
          </p:nvSpPr>
          <p:spPr>
            <a:xfrm>
              <a:off x="3833447" y="1915628"/>
              <a:ext cx="5782243" cy="307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</a:rPr>
                <a:t>standard libraries (</a:t>
              </a:r>
              <a:r>
                <a:rPr lang="en-US" sz="1400" dirty="0" err="1">
                  <a:solidFill>
                    <a:srgbClr val="000000"/>
                  </a:solidFill>
                  <a:latin typeface="Arial"/>
                </a:rPr>
                <a:t>zlib</a:t>
              </a:r>
              <a:r>
                <a:rPr lang="en-US" sz="1400" dirty="0">
                  <a:solidFill>
                    <a:srgbClr val="000000"/>
                  </a:solidFill>
                  <a:latin typeface="Arial"/>
                </a:rPr>
                <a:t>)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D0BF93C-2646-4ADB-7546-BF116284BDF6}"/>
                </a:ext>
              </a:extLst>
            </p:cNvPr>
            <p:cNvCxnSpPr>
              <a:endCxn id="9" idx="1"/>
            </p:cNvCxnSpPr>
            <p:nvPr/>
          </p:nvCxnSpPr>
          <p:spPr>
            <a:xfrm flipV="1">
              <a:off x="2661750" y="1888701"/>
              <a:ext cx="701927" cy="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908B8E0-A161-13E7-8041-99071197B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5957" y="1556552"/>
              <a:ext cx="855793" cy="664300"/>
            </a:xfrm>
            <a:prstGeom prst="rect">
              <a:avLst/>
            </a:prstGeom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B720CCA-49DE-E7A6-9152-BDB23BFF1FDB}"/>
                </a:ext>
              </a:extLst>
            </p:cNvPr>
            <p:cNvSpPr/>
            <p:nvPr/>
          </p:nvSpPr>
          <p:spPr>
            <a:xfrm>
              <a:off x="3363677" y="1677154"/>
              <a:ext cx="455552" cy="423094"/>
            </a:xfrm>
            <a:prstGeom prst="roundRect">
              <a:avLst/>
            </a:prstGeom>
            <a:gradFill flip="none" rotWithShape="1">
              <a:gsLst>
                <a:gs pos="0">
                  <a:srgbClr val="E7B34B"/>
                </a:gs>
                <a:gs pos="50000">
                  <a:srgbClr val="E7B34B"/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999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65FA4F-E731-7053-63DD-234CAC719E3E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>
              <a:off x="3819229" y="1888701"/>
              <a:ext cx="581067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  <a:headEnd type="none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D232884-9C11-7094-8507-B48BC1314C9B}"/>
                </a:ext>
              </a:extLst>
            </p:cNvPr>
            <p:cNvGrpSpPr/>
            <p:nvPr/>
          </p:nvGrpSpPr>
          <p:grpSpPr>
            <a:xfrm>
              <a:off x="9629909" y="1591598"/>
              <a:ext cx="758754" cy="594205"/>
              <a:chOff x="9545225" y="1796397"/>
              <a:chExt cx="758952" cy="59436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5FC889BB-2871-661C-AAD2-CBFF680B0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5225" y="1796397"/>
                <a:ext cx="758952" cy="59436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610A63B-5505-7A24-3321-93CDE0054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87206" y="1901979"/>
                <a:ext cx="260768" cy="260768"/>
              </a:xfrm>
              <a:prstGeom prst="rect">
                <a:avLst/>
              </a:prstGeom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8A4A12-D31B-CE50-0183-C625A3104ECF}"/>
              </a:ext>
            </a:extLst>
          </p:cNvPr>
          <p:cNvGrpSpPr/>
          <p:nvPr/>
        </p:nvGrpSpPr>
        <p:grpSpPr>
          <a:xfrm>
            <a:off x="1805957" y="2395487"/>
            <a:ext cx="8582706" cy="854199"/>
            <a:chOff x="1719655" y="2395217"/>
            <a:chExt cx="8584942" cy="85442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09BE8A-53C0-BC5A-674E-09D973D01EF5}"/>
                </a:ext>
              </a:extLst>
            </p:cNvPr>
            <p:cNvSpPr txBox="1"/>
            <p:nvPr/>
          </p:nvSpPr>
          <p:spPr>
            <a:xfrm>
              <a:off x="3743582" y="2497816"/>
              <a:ext cx="5802063" cy="415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99" dirty="0">
                  <a:solidFill>
                    <a:srgbClr val="000000"/>
                  </a:solidFill>
                  <a:latin typeface="Arial"/>
                </a:rPr>
                <a:t>Command Remoting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C34099-BCA7-249E-07BF-40C3F770C413}"/>
                </a:ext>
              </a:extLst>
            </p:cNvPr>
            <p:cNvSpPr txBox="1"/>
            <p:nvPr/>
          </p:nvSpPr>
          <p:spPr>
            <a:xfrm>
              <a:off x="3739894" y="2941862"/>
              <a:ext cx="5791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</a:rPr>
                <a:t>graphics commands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B871109-F3E0-8E9A-F45A-6A8D5AFBFE2C}"/>
                </a:ext>
              </a:extLst>
            </p:cNvPr>
            <p:cNvSpPr/>
            <p:nvPr/>
          </p:nvSpPr>
          <p:spPr>
            <a:xfrm>
              <a:off x="3153648" y="2395217"/>
              <a:ext cx="710701" cy="3078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Render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1F497E7-06E6-EE0A-E2CA-1D409C5C04E0}"/>
                </a:ext>
              </a:extLst>
            </p:cNvPr>
            <p:cNvCxnSpPr>
              <a:endCxn id="20" idx="1"/>
            </p:cNvCxnSpPr>
            <p:nvPr/>
          </p:nvCxnSpPr>
          <p:spPr>
            <a:xfrm flipV="1">
              <a:off x="2575671" y="2912469"/>
              <a:ext cx="702110" cy="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7DD0F2-89B9-F3B7-C657-81F2DA905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9655" y="2580233"/>
              <a:ext cx="856016" cy="664473"/>
            </a:xfrm>
            <a:prstGeom prst="rect">
              <a:avLst/>
            </a:prstGeom>
          </p:spPr>
        </p:pic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6667B30-C755-8371-26A5-963423DCA427}"/>
                </a:ext>
              </a:extLst>
            </p:cNvPr>
            <p:cNvSpPr/>
            <p:nvPr/>
          </p:nvSpPr>
          <p:spPr>
            <a:xfrm>
              <a:off x="3277781" y="2700867"/>
              <a:ext cx="455671" cy="423204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999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5B3979-22C1-DDF9-96EE-1BE97210163D}"/>
                </a:ext>
              </a:extLst>
            </p:cNvPr>
            <p:cNvCxnSpPr>
              <a:stCxn id="20" idx="3"/>
              <a:endCxn id="23" idx="1"/>
            </p:cNvCxnSpPr>
            <p:nvPr/>
          </p:nvCxnSpPr>
          <p:spPr>
            <a:xfrm>
              <a:off x="3733452" y="2912469"/>
              <a:ext cx="5812193" cy="407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DF0CD73-CD2A-985E-0980-C89BFA7A68B4}"/>
                </a:ext>
              </a:extLst>
            </p:cNvPr>
            <p:cNvGrpSpPr/>
            <p:nvPr/>
          </p:nvGrpSpPr>
          <p:grpSpPr>
            <a:xfrm>
              <a:off x="9545645" y="2619364"/>
              <a:ext cx="758952" cy="594360"/>
              <a:chOff x="9545225" y="1796397"/>
              <a:chExt cx="758952" cy="59436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315C751-6653-C95D-7758-A8D66CC788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5225" y="1796397"/>
                <a:ext cx="758952" cy="594360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2D3E9D5A-E6FF-714C-AC31-25E22D2EC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87206" y="1901979"/>
                <a:ext cx="260768" cy="260768"/>
              </a:xfrm>
              <a:prstGeom prst="rect">
                <a:avLst/>
              </a:prstGeom>
            </p:spPr>
          </p:pic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B11406-C862-AC06-25AE-7A024644432D}"/>
              </a:ext>
            </a:extLst>
          </p:cNvPr>
          <p:cNvGrpSpPr/>
          <p:nvPr/>
        </p:nvGrpSpPr>
        <p:grpSpPr>
          <a:xfrm>
            <a:off x="1805957" y="5481133"/>
            <a:ext cx="8582706" cy="1023657"/>
            <a:chOff x="1719655" y="5481666"/>
            <a:chExt cx="8584942" cy="1023924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50434E3D-81E2-2705-323D-1BDD305035B3}"/>
                </a:ext>
              </a:extLst>
            </p:cNvPr>
            <p:cNvSpPr/>
            <p:nvPr/>
          </p:nvSpPr>
          <p:spPr>
            <a:xfrm>
              <a:off x="3511294" y="5773377"/>
              <a:ext cx="228600" cy="42320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50000">
                  <a:srgbClr val="30F05E"/>
                </a:gs>
                <a:gs pos="100000">
                  <a:srgbClr val="30F05E"/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999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48E0EFEA-28C5-D047-51BA-E056E8B8C9AD}"/>
                </a:ext>
              </a:extLst>
            </p:cNvPr>
            <p:cNvSpPr/>
            <p:nvPr/>
          </p:nvSpPr>
          <p:spPr>
            <a:xfrm>
              <a:off x="3273956" y="5773378"/>
              <a:ext cx="228600" cy="423204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999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95E3BB-205C-C466-EEF6-32A4523FA0BD}"/>
                </a:ext>
              </a:extLst>
            </p:cNvPr>
            <p:cNvSpPr txBox="1"/>
            <p:nvPr/>
          </p:nvSpPr>
          <p:spPr>
            <a:xfrm>
              <a:off x="3746338" y="5579014"/>
              <a:ext cx="5785083" cy="415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99" dirty="0">
                  <a:solidFill>
                    <a:srgbClr val="000000"/>
                  </a:solidFill>
                  <a:latin typeface="Arial"/>
                </a:rPr>
                <a:t>User Intent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45BA3BE-6609-1BA2-F3DB-172E480B5C78}"/>
                </a:ext>
              </a:extLst>
            </p:cNvPr>
            <p:cNvSpPr txBox="1"/>
            <p:nvPr/>
          </p:nvSpPr>
          <p:spPr>
            <a:xfrm>
              <a:off x="3754117" y="6004162"/>
              <a:ext cx="5777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</a:rPr>
                <a:t>scrolling, touching, navigating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DF556B-052F-C5FE-058F-3EB2708229BF}"/>
                </a:ext>
              </a:extLst>
            </p:cNvPr>
            <p:cNvCxnSpPr/>
            <p:nvPr/>
          </p:nvCxnSpPr>
          <p:spPr>
            <a:xfrm flipV="1">
              <a:off x="2575671" y="5984981"/>
              <a:ext cx="702110" cy="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912FF72-7819-0930-054D-215F41B76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9655" y="5652745"/>
              <a:ext cx="856016" cy="664473"/>
            </a:xfrm>
            <a:prstGeom prst="rect">
              <a:avLst/>
            </a:prstGeom>
          </p:spPr>
        </p:pic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CB80DC1-A31F-B1AE-9C8C-734C8CCBE0CB}"/>
                </a:ext>
              </a:extLst>
            </p:cNvPr>
            <p:cNvCxnSpPr>
              <a:endCxn id="36" idx="1"/>
            </p:cNvCxnSpPr>
            <p:nvPr/>
          </p:nvCxnSpPr>
          <p:spPr>
            <a:xfrm flipV="1">
              <a:off x="3733452" y="5980498"/>
              <a:ext cx="5812193" cy="448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B5052CE-2A1F-47F0-5825-16A53F1995B8}"/>
                </a:ext>
              </a:extLst>
            </p:cNvPr>
            <p:cNvGrpSpPr/>
            <p:nvPr/>
          </p:nvGrpSpPr>
          <p:grpSpPr>
            <a:xfrm>
              <a:off x="9545645" y="5683318"/>
              <a:ext cx="758952" cy="594360"/>
              <a:chOff x="9545225" y="1796397"/>
              <a:chExt cx="758952" cy="59436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3CB0E6A8-AAD8-9148-76C5-7BDAF37CAB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5225" y="1796397"/>
                <a:ext cx="758952" cy="594360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4FA906A7-94CA-CD82-54F1-8479C45985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87206" y="1901979"/>
                <a:ext cx="260768" cy="260768"/>
              </a:xfrm>
              <a:prstGeom prst="rect">
                <a:avLst/>
              </a:prstGeom>
            </p:spPr>
          </p:pic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9AE8A-134E-9643-AF45-704C68C75552}"/>
                </a:ext>
              </a:extLst>
            </p:cNvPr>
            <p:cNvSpPr/>
            <p:nvPr/>
          </p:nvSpPr>
          <p:spPr>
            <a:xfrm>
              <a:off x="3163174" y="5481666"/>
              <a:ext cx="710701" cy="3078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Render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750486-7D11-228D-0543-E83A68E9859F}"/>
                </a:ext>
              </a:extLst>
            </p:cNvPr>
            <p:cNvSpPr/>
            <p:nvPr/>
          </p:nvSpPr>
          <p:spPr>
            <a:xfrm>
              <a:off x="3186376" y="6197733"/>
              <a:ext cx="632069" cy="3078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</a:rPr>
                <a:t>Intent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DC8FEB-6141-046D-8C58-1C3885B94CF5}"/>
              </a:ext>
            </a:extLst>
          </p:cNvPr>
          <p:cNvGrpSpPr/>
          <p:nvPr/>
        </p:nvGrpSpPr>
        <p:grpSpPr>
          <a:xfrm>
            <a:off x="1805957" y="3433791"/>
            <a:ext cx="8582706" cy="1023661"/>
            <a:chOff x="1805957" y="3433791"/>
            <a:chExt cx="8582706" cy="102366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1A4D563-9A96-84B7-61ED-E8D09590A575}"/>
                </a:ext>
              </a:extLst>
            </p:cNvPr>
            <p:cNvSpPr txBox="1"/>
            <p:nvPr/>
          </p:nvSpPr>
          <p:spPr>
            <a:xfrm>
              <a:off x="3819229" y="3534322"/>
              <a:ext cx="5810679" cy="415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99" dirty="0">
                  <a:solidFill>
                    <a:srgbClr val="000000"/>
                  </a:solidFill>
                  <a:latin typeface="Arial"/>
                </a:rPr>
                <a:t>Video Streaming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A99D31F-621E-1EA7-92BB-2D8ED6A64BF8}"/>
                </a:ext>
              </a:extLst>
            </p:cNvPr>
            <p:cNvSpPr txBox="1"/>
            <p:nvPr/>
          </p:nvSpPr>
          <p:spPr>
            <a:xfrm>
              <a:off x="3832112" y="3956492"/>
              <a:ext cx="5783576" cy="307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</a:rPr>
                <a:t>h.264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E9FD8A0-505B-2DEF-3DB3-BB2933671F91}"/>
                </a:ext>
              </a:extLst>
            </p:cNvPr>
            <p:cNvCxnSpPr>
              <a:stCxn id="42" idx="3"/>
              <a:endCxn id="44" idx="1"/>
            </p:cNvCxnSpPr>
            <p:nvPr/>
          </p:nvCxnSpPr>
          <p:spPr>
            <a:xfrm flipV="1">
              <a:off x="2661750" y="3936508"/>
              <a:ext cx="695811" cy="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1E962A6-1F4A-9947-C83F-F1E845268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5957" y="3604360"/>
              <a:ext cx="855793" cy="664300"/>
            </a:xfrm>
            <a:prstGeom prst="rect">
              <a:avLst/>
            </a:prstGeom>
          </p:spPr>
        </p:pic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DBB1428-83F1-6378-24CE-27B03C563E31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 flipV="1">
              <a:off x="3823377" y="3932024"/>
              <a:ext cx="5806531" cy="448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FA0ADB3-FF2D-D9EA-7AD9-1BE0601FFE9B}"/>
                </a:ext>
              </a:extLst>
            </p:cNvPr>
            <p:cNvSpPr/>
            <p:nvPr/>
          </p:nvSpPr>
          <p:spPr>
            <a:xfrm>
              <a:off x="3357561" y="3724961"/>
              <a:ext cx="228540" cy="423094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999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5AF04DF-2884-353E-DFDA-3626876C20B4}"/>
                </a:ext>
              </a:extLst>
            </p:cNvPr>
            <p:cNvGrpSpPr/>
            <p:nvPr/>
          </p:nvGrpSpPr>
          <p:grpSpPr>
            <a:xfrm>
              <a:off x="9629909" y="3634922"/>
              <a:ext cx="758754" cy="594205"/>
              <a:chOff x="9545225" y="1796397"/>
              <a:chExt cx="758952" cy="594360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1BEFD49C-DFD7-A02D-774F-71E7E32F14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5225" y="1796397"/>
                <a:ext cx="758952" cy="594360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C4D55A7B-E85F-5195-519C-7B1D5830FB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87206" y="1901979"/>
                <a:ext cx="260768" cy="260768"/>
              </a:xfrm>
              <a:prstGeom prst="rect">
                <a:avLst/>
              </a:prstGeom>
            </p:spPr>
          </p:pic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69AB460-83B3-D9BC-4EA5-7543106D9175}"/>
                </a:ext>
              </a:extLst>
            </p:cNvPr>
            <p:cNvSpPr/>
            <p:nvPr/>
          </p:nvSpPr>
          <p:spPr>
            <a:xfrm>
              <a:off x="3239577" y="3433791"/>
              <a:ext cx="710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Render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4A34F8A-332C-5FBD-BA0C-80419BF7D0C3}"/>
                </a:ext>
              </a:extLst>
            </p:cNvPr>
            <p:cNvSpPr/>
            <p:nvPr/>
          </p:nvSpPr>
          <p:spPr>
            <a:xfrm>
              <a:off x="3094539" y="4149675"/>
              <a:ext cx="10005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A27316"/>
                  </a:solidFill>
                </a:rPr>
                <a:t>Compress</a:t>
              </a:r>
            </a:p>
          </p:txBody>
        </p:sp>
        <p:sp>
          <p:nvSpPr>
            <p:cNvPr id="48" name="Rounded Rectangle 70">
              <a:extLst>
                <a:ext uri="{FF2B5EF4-FFF2-40B4-BE49-F238E27FC236}">
                  <a16:creationId xmlns:a16="http://schemas.microsoft.com/office/drawing/2014/main" id="{522D06BC-F249-CC76-2765-784C75178F80}"/>
                </a:ext>
              </a:extLst>
            </p:cNvPr>
            <p:cNvSpPr/>
            <p:nvPr/>
          </p:nvSpPr>
          <p:spPr>
            <a:xfrm>
              <a:off x="3597129" y="3730046"/>
              <a:ext cx="221796" cy="423094"/>
            </a:xfrm>
            <a:prstGeom prst="roundRect">
              <a:avLst/>
            </a:prstGeom>
            <a:gradFill flip="none" rotWithShape="1">
              <a:gsLst>
                <a:gs pos="0">
                  <a:srgbClr val="E7B34B"/>
                </a:gs>
                <a:gs pos="50000">
                  <a:srgbClr val="E7B34B"/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999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6F106B4-4A6A-A931-CD27-6AB2E2EF6D94}"/>
              </a:ext>
            </a:extLst>
          </p:cNvPr>
          <p:cNvGrpSpPr/>
          <p:nvPr/>
        </p:nvGrpSpPr>
        <p:grpSpPr>
          <a:xfrm>
            <a:off x="1805957" y="4452701"/>
            <a:ext cx="8582706" cy="1023657"/>
            <a:chOff x="1805957" y="4452701"/>
            <a:chExt cx="8582706" cy="1023657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2D4C18B8-C3D4-14D6-62EF-13DAE2497291}"/>
                </a:ext>
              </a:extLst>
            </p:cNvPr>
            <p:cNvSpPr/>
            <p:nvPr/>
          </p:nvSpPr>
          <p:spPr>
            <a:xfrm>
              <a:off x="3359853" y="4744385"/>
              <a:ext cx="228540" cy="423094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999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8C1D174-2B9D-8273-AE52-7FC25BB688A9}"/>
                </a:ext>
              </a:extLst>
            </p:cNvPr>
            <p:cNvSpPr txBox="1"/>
            <p:nvPr/>
          </p:nvSpPr>
          <p:spPr>
            <a:xfrm>
              <a:off x="3832112" y="4562883"/>
              <a:ext cx="5738677" cy="415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99" dirty="0">
                  <a:solidFill>
                    <a:srgbClr val="000000"/>
                  </a:solidFill>
                  <a:latin typeface="Arial"/>
                </a:rPr>
                <a:t>Image Caching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FEED882-2AA0-BE1B-94A1-79371CD66977}"/>
                </a:ext>
              </a:extLst>
            </p:cNvPr>
            <p:cNvSpPr txBox="1"/>
            <p:nvPr/>
          </p:nvSpPr>
          <p:spPr>
            <a:xfrm>
              <a:off x="3832112" y="4981860"/>
              <a:ext cx="5783576" cy="307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</a:rPr>
                <a:t>jpeg, bitmap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EBA4D48-F02E-D65F-5422-D4DA550EFEDE}"/>
                </a:ext>
              </a:extLst>
            </p:cNvPr>
            <p:cNvCxnSpPr>
              <a:stCxn id="56" idx="3"/>
              <a:endCxn id="52" idx="1"/>
            </p:cNvCxnSpPr>
            <p:nvPr/>
          </p:nvCxnSpPr>
          <p:spPr>
            <a:xfrm flipV="1">
              <a:off x="2661750" y="4955932"/>
              <a:ext cx="698103" cy="4483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6B8C1AD-1463-AD28-F20F-8920730DB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5957" y="4628264"/>
              <a:ext cx="855793" cy="664300"/>
            </a:xfrm>
            <a:prstGeom prst="rect">
              <a:avLst/>
            </a:prstGeom>
          </p:spPr>
        </p:pic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70904BC-AF7B-C831-5074-6F6DD2D78A9E}"/>
                </a:ext>
              </a:extLst>
            </p:cNvPr>
            <p:cNvCxnSpPr>
              <a:endCxn id="62" idx="1"/>
            </p:cNvCxnSpPr>
            <p:nvPr/>
          </p:nvCxnSpPr>
          <p:spPr>
            <a:xfrm flipV="1">
              <a:off x="3819229" y="4955930"/>
              <a:ext cx="5810679" cy="44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CE428F3-B61C-9F5F-B277-F3639D662F42}"/>
                </a:ext>
              </a:extLst>
            </p:cNvPr>
            <p:cNvGrpSpPr/>
            <p:nvPr/>
          </p:nvGrpSpPr>
          <p:grpSpPr>
            <a:xfrm>
              <a:off x="9629909" y="4658827"/>
              <a:ext cx="758754" cy="594205"/>
              <a:chOff x="9545225" y="1796397"/>
              <a:chExt cx="758952" cy="594360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981329CF-E09F-101B-7F02-9DB3D87DE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5225" y="1796397"/>
                <a:ext cx="758952" cy="594360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735E63A6-873D-A80B-447B-4EFC8F6B1B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87206" y="1901979"/>
                <a:ext cx="260768" cy="260768"/>
              </a:xfrm>
              <a:prstGeom prst="rect">
                <a:avLst/>
              </a:prstGeom>
            </p:spPr>
          </p:pic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3355F97-B821-667D-D9E3-208883380F02}"/>
                </a:ext>
              </a:extLst>
            </p:cNvPr>
            <p:cNvSpPr/>
            <p:nvPr/>
          </p:nvSpPr>
          <p:spPr>
            <a:xfrm>
              <a:off x="3249100" y="4452701"/>
              <a:ext cx="710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Render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CCFA21A-5777-06EB-0F58-0D380D471259}"/>
                </a:ext>
              </a:extLst>
            </p:cNvPr>
            <p:cNvSpPr/>
            <p:nvPr/>
          </p:nvSpPr>
          <p:spPr>
            <a:xfrm>
              <a:off x="3104062" y="5168581"/>
              <a:ext cx="10005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A27316"/>
                  </a:solidFill>
                </a:rPr>
                <a:t>Compress</a:t>
              </a:r>
            </a:p>
          </p:txBody>
        </p:sp>
        <p:sp>
          <p:nvSpPr>
            <p:cNvPr id="61" name="Rounded Rectangle 70">
              <a:extLst>
                <a:ext uri="{FF2B5EF4-FFF2-40B4-BE49-F238E27FC236}">
                  <a16:creationId xmlns:a16="http://schemas.microsoft.com/office/drawing/2014/main" id="{D2A2817A-76FA-6543-6485-8A1C882149B6}"/>
                </a:ext>
              </a:extLst>
            </p:cNvPr>
            <p:cNvSpPr/>
            <p:nvPr/>
          </p:nvSpPr>
          <p:spPr>
            <a:xfrm>
              <a:off x="3597129" y="4746625"/>
              <a:ext cx="221796" cy="423094"/>
            </a:xfrm>
            <a:prstGeom prst="roundRect">
              <a:avLst/>
            </a:prstGeom>
            <a:gradFill flip="none" rotWithShape="1">
              <a:gsLst>
                <a:gs pos="0">
                  <a:srgbClr val="E7B34B"/>
                </a:gs>
                <a:gs pos="50000">
                  <a:srgbClr val="E7B34B"/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999">
                <a:solidFill>
                  <a:srgbClr val="FFFFFF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1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EADE93-24DC-63B9-97FA-EB9D922F0C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78718" y="3289742"/>
            <a:ext cx="807065" cy="6429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211F27-8E64-A159-675B-835401818A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78718" y="5010365"/>
            <a:ext cx="807065" cy="6429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43DDE3-6A50-97E0-AEFD-6A180D7660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52625" y="3291175"/>
            <a:ext cx="840411" cy="643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258CFC-3FE8-C04E-CEEE-8959BE7C5E4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52625" y="5012011"/>
            <a:ext cx="840411" cy="64315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CF6BD1-A620-A603-5EA0-3A14D7A8FFD1}"/>
              </a:ext>
            </a:extLst>
          </p:cNvPr>
          <p:cNvCxnSpPr/>
          <p:nvPr/>
        </p:nvCxnSpPr>
        <p:spPr bwMode="auto">
          <a:xfrm>
            <a:off x="5503223" y="2852131"/>
            <a:ext cx="2198522" cy="132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017DBE-429D-FA72-B661-BD19F074F97B}"/>
              </a:ext>
            </a:extLst>
          </p:cNvPr>
          <p:cNvCxnSpPr/>
          <p:nvPr/>
        </p:nvCxnSpPr>
        <p:spPr bwMode="auto">
          <a:xfrm flipV="1">
            <a:off x="2773291" y="2852130"/>
            <a:ext cx="2729933" cy="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708D298-94ED-C033-D564-8ADCAFC2A720}"/>
              </a:ext>
            </a:extLst>
          </p:cNvPr>
          <p:cNvSpPr/>
          <p:nvPr/>
        </p:nvSpPr>
        <p:spPr>
          <a:xfrm>
            <a:off x="3063893" y="3929817"/>
            <a:ext cx="63671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12164">
              <a:defRPr/>
            </a:pPr>
            <a:r>
              <a:rPr lang="en-GB" sz="1350" dirty="0">
                <a:solidFill>
                  <a:srgbClr val="000000"/>
                </a:solidFill>
              </a:rPr>
              <a:t>User 1</a:t>
            </a:r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AB36F5-FA09-3001-9AC8-82D2C0A0B45A}"/>
              </a:ext>
            </a:extLst>
          </p:cNvPr>
          <p:cNvSpPr/>
          <p:nvPr/>
        </p:nvSpPr>
        <p:spPr>
          <a:xfrm>
            <a:off x="3063892" y="5653302"/>
            <a:ext cx="63671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12164">
              <a:defRPr/>
            </a:pPr>
            <a:r>
              <a:rPr lang="en-GB" sz="1350" dirty="0">
                <a:solidFill>
                  <a:srgbClr val="000000"/>
                </a:solidFill>
              </a:rPr>
              <a:t>User 2</a:t>
            </a:r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922D70-C854-9A0B-A8AD-8DDC4DB4D8CC}"/>
              </a:ext>
            </a:extLst>
          </p:cNvPr>
          <p:cNvSpPr/>
          <p:nvPr/>
        </p:nvSpPr>
        <p:spPr>
          <a:xfrm>
            <a:off x="6266977" y="3928023"/>
            <a:ext cx="61170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12164">
              <a:defRPr/>
            </a:pPr>
            <a:r>
              <a:rPr lang="en-GB" sz="1350" dirty="0">
                <a:solidFill>
                  <a:srgbClr val="000000"/>
                </a:solidFill>
              </a:rPr>
              <a:t>VDA 1</a:t>
            </a:r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B92105-30B4-A2D3-2476-E08D0A70889D}"/>
              </a:ext>
            </a:extLst>
          </p:cNvPr>
          <p:cNvSpPr/>
          <p:nvPr/>
        </p:nvSpPr>
        <p:spPr>
          <a:xfrm>
            <a:off x="6266977" y="5655162"/>
            <a:ext cx="61170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12164">
              <a:defRPr/>
            </a:pPr>
            <a:r>
              <a:rPr lang="en-GB" sz="1350" dirty="0">
                <a:solidFill>
                  <a:srgbClr val="000000"/>
                </a:solidFill>
              </a:rPr>
              <a:t>VDA 2</a:t>
            </a:r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46E532-F94C-4144-E25A-DD728F4F63A4}"/>
              </a:ext>
            </a:extLst>
          </p:cNvPr>
          <p:cNvSpPr/>
          <p:nvPr/>
        </p:nvSpPr>
        <p:spPr>
          <a:xfrm>
            <a:off x="3867125" y="2852130"/>
            <a:ext cx="54226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12164">
              <a:defRPr/>
            </a:pPr>
            <a:r>
              <a:rPr lang="en-GB" sz="1350" dirty="0">
                <a:solidFill>
                  <a:srgbClr val="000000"/>
                </a:solidFill>
              </a:rPr>
              <a:t>WAN</a:t>
            </a:r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72966B-910F-DD0B-BD2B-75D41AF0ED2E}"/>
              </a:ext>
            </a:extLst>
          </p:cNvPr>
          <p:cNvSpPr/>
          <p:nvPr/>
        </p:nvSpPr>
        <p:spPr>
          <a:xfrm>
            <a:off x="6368286" y="2839329"/>
            <a:ext cx="46839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12164">
              <a:defRPr/>
            </a:pPr>
            <a:r>
              <a:rPr lang="en-GB" sz="1350" dirty="0">
                <a:solidFill>
                  <a:srgbClr val="000000"/>
                </a:solidFill>
              </a:rPr>
              <a:t>LAN</a:t>
            </a:r>
            <a:endParaRPr lang="en-US" sz="1350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1E3F64-B87E-0E11-4793-BF5F9AF11221}"/>
              </a:ext>
            </a:extLst>
          </p:cNvPr>
          <p:cNvCxnSpPr>
            <a:stCxn id="2" idx="3"/>
            <a:endCxn id="4" idx="1"/>
          </p:cNvCxnSpPr>
          <p:nvPr/>
        </p:nvCxnSpPr>
        <p:spPr bwMode="auto">
          <a:xfrm>
            <a:off x="3785783" y="3611211"/>
            <a:ext cx="2366842" cy="154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587233-FA7E-4549-99EA-E7921CABD418}"/>
              </a:ext>
            </a:extLst>
          </p:cNvPr>
          <p:cNvCxnSpPr>
            <a:stCxn id="3" idx="3"/>
            <a:endCxn id="5" idx="1"/>
          </p:cNvCxnSpPr>
          <p:nvPr/>
        </p:nvCxnSpPr>
        <p:spPr bwMode="auto">
          <a:xfrm>
            <a:off x="3785782" y="5331834"/>
            <a:ext cx="2366843" cy="175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1BA941-C0E6-DFA2-39C8-9F2D92C8015C}"/>
              </a:ext>
            </a:extLst>
          </p:cNvPr>
          <p:cNvSpPr/>
          <p:nvPr/>
        </p:nvSpPr>
        <p:spPr>
          <a:xfrm>
            <a:off x="4796891" y="3386150"/>
            <a:ext cx="437940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12164">
              <a:defRPr/>
            </a:pPr>
            <a:r>
              <a:rPr lang="en-GB" sz="1125" dirty="0">
                <a:solidFill>
                  <a:srgbClr val="000000"/>
                </a:solidFill>
              </a:rPr>
              <a:t>HDX</a:t>
            </a:r>
            <a:endParaRPr lang="en-US" sz="1181" dirty="0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7F2696-41DB-39DB-B8A0-5CF5BDED9761}"/>
              </a:ext>
            </a:extLst>
          </p:cNvPr>
          <p:cNvSpPr/>
          <p:nvPr/>
        </p:nvSpPr>
        <p:spPr>
          <a:xfrm>
            <a:off x="4796891" y="5106773"/>
            <a:ext cx="437940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12164">
              <a:defRPr/>
            </a:pPr>
            <a:r>
              <a:rPr lang="en-GB" sz="1125" dirty="0">
                <a:solidFill>
                  <a:srgbClr val="000000"/>
                </a:solidFill>
              </a:rPr>
              <a:t>HDX</a:t>
            </a:r>
            <a:endParaRPr lang="en-US" sz="1181" dirty="0">
              <a:solidFill>
                <a:srgbClr val="000000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C2117FA0-6E5C-F973-8F97-D1C3F89550ED}"/>
              </a:ext>
            </a:extLst>
          </p:cNvPr>
          <p:cNvSpPr/>
          <p:nvPr/>
        </p:nvSpPr>
        <p:spPr bwMode="auto">
          <a:xfrm>
            <a:off x="3232540" y="3836840"/>
            <a:ext cx="1090613" cy="1269933"/>
          </a:xfrm>
          <a:prstGeom prst="arc">
            <a:avLst>
              <a:gd name="adj1" fmla="val 16178469"/>
              <a:gd name="adj2" fmla="val 542372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  <p:txBody>
          <a:bodyPr rtlCol="0" anchor="ctr"/>
          <a:lstStyle/>
          <a:p>
            <a:pPr algn="ctr" defTabSz="612164">
              <a:defRPr/>
            </a:pPr>
            <a:endParaRPr lang="en-US" sz="1181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066CF7-7439-4DFE-E675-C81604D0A2D5}"/>
              </a:ext>
            </a:extLst>
          </p:cNvPr>
          <p:cNvSpPr/>
          <p:nvPr/>
        </p:nvSpPr>
        <p:spPr>
          <a:xfrm>
            <a:off x="4323153" y="4356625"/>
            <a:ext cx="487634" cy="2740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12164">
              <a:defRPr/>
            </a:pPr>
            <a:r>
              <a:rPr lang="en-US" sz="1181" dirty="0">
                <a:solidFill>
                  <a:srgbClr val="000000"/>
                </a:solidFill>
              </a:rPr>
              <a:t>SRTP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161534B-C1C7-542E-7EB6-B6C52A93E34B}"/>
              </a:ext>
            </a:extLst>
          </p:cNvPr>
          <p:cNvSpPr txBox="1">
            <a:spLocks/>
          </p:cNvSpPr>
          <p:nvPr/>
        </p:nvSpPr>
        <p:spPr>
          <a:xfrm>
            <a:off x="2958143" y="2365615"/>
            <a:ext cx="6389907" cy="554535"/>
          </a:xfrm>
          <a:prstGeom prst="rect">
            <a:avLst/>
          </a:prstGeom>
        </p:spPr>
        <p:txBody>
          <a:bodyPr/>
          <a:lstStyle>
            <a:lvl1pPr marL="0" indent="0" algn="l" defTabSz="1088291" rtl="0" eaLnBrk="1" latinLnBrk="0" hangingPunct="1">
              <a:lnSpc>
                <a:spcPts val="32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50000"/>
                </a:schemeClr>
              </a:buClr>
              <a:buFont typeface="Arial" pitchFamily="34" charset="0"/>
              <a:buNone/>
              <a:tabLst/>
              <a:defRPr lang="en-US" sz="30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algn="ctr">
              <a:buClr>
                <a:srgbClr val="000000">
                  <a:lumMod val="50000"/>
                </a:srgbClr>
              </a:buClr>
              <a:defRPr/>
            </a:pPr>
            <a:r>
              <a:rPr sz="1688" dirty="0">
                <a:solidFill>
                  <a:srgbClr val="000000"/>
                </a:solidFill>
              </a:rPr>
              <a:t>Citrix Optimization for </a:t>
            </a:r>
            <a:r>
              <a:rPr lang="en-US" sz="1688" dirty="0">
                <a:solidFill>
                  <a:srgbClr val="000000"/>
                </a:solidFill>
              </a:rPr>
              <a:t>Microsoft Teams</a:t>
            </a:r>
            <a:endParaRPr sz="1688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4B4C0E-9A43-0E8D-7F3E-7F38C3AEF4ED}"/>
              </a:ext>
            </a:extLst>
          </p:cNvPr>
          <p:cNvCxnSpPr/>
          <p:nvPr/>
        </p:nvCxnSpPr>
        <p:spPr bwMode="auto">
          <a:xfrm flipV="1">
            <a:off x="7701745" y="2839329"/>
            <a:ext cx="1789005" cy="1000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283884A-39D3-739E-7A4B-5FB5B7E226D6}"/>
              </a:ext>
            </a:extLst>
          </p:cNvPr>
          <p:cNvSpPr/>
          <p:nvPr/>
        </p:nvSpPr>
        <p:spPr>
          <a:xfrm>
            <a:off x="8253765" y="2853453"/>
            <a:ext cx="54226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12164">
              <a:defRPr/>
            </a:pPr>
            <a:r>
              <a:rPr lang="en-GB" sz="1350" dirty="0">
                <a:solidFill>
                  <a:srgbClr val="000000"/>
                </a:solidFill>
              </a:rPr>
              <a:t>WAN</a:t>
            </a:r>
            <a:endParaRPr lang="en-US" sz="1350" dirty="0">
              <a:solidFill>
                <a:srgbClr val="000000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9ADFF-B2D6-D48A-8712-9B1BE0DA4E29}"/>
              </a:ext>
            </a:extLst>
          </p:cNvPr>
          <p:cNvGrpSpPr/>
          <p:nvPr/>
        </p:nvGrpSpPr>
        <p:grpSpPr>
          <a:xfrm>
            <a:off x="6993036" y="3612751"/>
            <a:ext cx="1321784" cy="461327"/>
            <a:chOff x="7584622" y="2295958"/>
            <a:chExt cx="2349838" cy="820137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7DCB288-9E70-6CBB-2932-9D351CCEC8CC}"/>
                </a:ext>
              </a:extLst>
            </p:cNvPr>
            <p:cNvCxnSpPr/>
            <p:nvPr/>
          </p:nvCxnSpPr>
          <p:spPr bwMode="auto">
            <a:xfrm>
              <a:off x="7584622" y="2295958"/>
              <a:ext cx="2349838" cy="82013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8C61E4-074D-7493-E7CE-62D9BA837325}"/>
                </a:ext>
              </a:extLst>
            </p:cNvPr>
            <p:cNvSpPr/>
            <p:nvPr/>
          </p:nvSpPr>
          <p:spPr>
            <a:xfrm>
              <a:off x="8460419" y="2305917"/>
              <a:ext cx="641771" cy="471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12164">
                <a:defRPr/>
              </a:pPr>
              <a:r>
                <a:rPr lang="en-GB" sz="1125" dirty="0">
                  <a:solidFill>
                    <a:srgbClr val="000000"/>
                  </a:solidFill>
                </a:rPr>
                <a:t>SIP</a:t>
              </a:r>
              <a:endParaRPr lang="en-US" sz="118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BBE08CB-8183-A653-B0F8-FFFAEF402E7C}"/>
              </a:ext>
            </a:extLst>
          </p:cNvPr>
          <p:cNvGrpSpPr/>
          <p:nvPr/>
        </p:nvGrpSpPr>
        <p:grpSpPr>
          <a:xfrm>
            <a:off x="6993036" y="4817970"/>
            <a:ext cx="1321784" cy="577632"/>
            <a:chOff x="7584622" y="4438568"/>
            <a:chExt cx="2349838" cy="1026902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F0BCBD-83D0-CDCB-1BEB-8C082273B683}"/>
                </a:ext>
              </a:extLst>
            </p:cNvPr>
            <p:cNvCxnSpPr/>
            <p:nvPr/>
          </p:nvCxnSpPr>
          <p:spPr bwMode="auto">
            <a:xfrm flipV="1">
              <a:off x="7584622" y="4438568"/>
              <a:ext cx="2349838" cy="916655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08173F-E471-A0A5-FE14-9269CDFD71FB}"/>
                </a:ext>
              </a:extLst>
            </p:cNvPr>
            <p:cNvSpPr/>
            <p:nvPr/>
          </p:nvSpPr>
          <p:spPr>
            <a:xfrm>
              <a:off x="8460419" y="4993546"/>
              <a:ext cx="641771" cy="471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12164">
                <a:defRPr/>
              </a:pPr>
              <a:r>
                <a:rPr lang="en-GB" sz="1125" dirty="0">
                  <a:solidFill>
                    <a:srgbClr val="000000"/>
                  </a:solidFill>
                </a:rPr>
                <a:t>SIP</a:t>
              </a:r>
              <a:endParaRPr lang="en-US" sz="1181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9" name="Picture 2" descr="Related image">
            <a:extLst>
              <a:ext uri="{FF2B5EF4-FFF2-40B4-BE49-F238E27FC236}">
                <a16:creationId xmlns:a16="http://schemas.microsoft.com/office/drawing/2014/main" id="{BE3F43F9-8A2D-CB03-52EF-BDF759814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887" y="5065384"/>
            <a:ext cx="177970" cy="17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Related image">
            <a:extLst>
              <a:ext uri="{FF2B5EF4-FFF2-40B4-BE49-F238E27FC236}">
                <a16:creationId xmlns:a16="http://schemas.microsoft.com/office/drawing/2014/main" id="{008E2C95-A920-D0D1-4D72-61A8E2CFA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576" y="3345726"/>
            <a:ext cx="177970" cy="17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94436D82-35DC-A6F4-975B-54E70F8856EF}"/>
              </a:ext>
            </a:extLst>
          </p:cNvPr>
          <p:cNvGrpSpPr>
            <a:grpSpLocks noChangeAspect="1"/>
          </p:cNvGrpSpPr>
          <p:nvPr/>
        </p:nvGrpSpPr>
        <p:grpSpPr>
          <a:xfrm>
            <a:off x="8256890" y="4105263"/>
            <a:ext cx="944784" cy="842322"/>
            <a:chOff x="311278" y="0"/>
            <a:chExt cx="804232" cy="71701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4B942F3-422A-C711-D745-935F83B5B6BE}"/>
                </a:ext>
              </a:extLst>
            </p:cNvPr>
            <p:cNvGrpSpPr/>
            <p:nvPr/>
          </p:nvGrpSpPr>
          <p:grpSpPr>
            <a:xfrm>
              <a:off x="366804" y="0"/>
              <a:ext cx="693181" cy="717013"/>
              <a:chOff x="741582" y="1718664"/>
              <a:chExt cx="693181" cy="717013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99365C-19B6-B2E8-0AAA-BB41B12912EE}"/>
                  </a:ext>
                </a:extLst>
              </p:cNvPr>
              <p:cNvSpPr txBox="1"/>
              <p:nvPr/>
            </p:nvSpPr>
            <p:spPr>
              <a:xfrm>
                <a:off x="741582" y="2199886"/>
                <a:ext cx="693181" cy="235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900" dirty="0"/>
                  <a:t>Teams Transport </a:t>
                </a:r>
              </a:p>
              <a:p>
                <a:pPr algn="ctr"/>
                <a:r>
                  <a:rPr lang="en-US" sz="900" dirty="0"/>
                  <a:t>Relay Service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9B6B996-A0B1-3C0B-F75D-F3E1DDC6F590}"/>
                  </a:ext>
                </a:extLst>
              </p:cNvPr>
              <p:cNvGrpSpPr/>
              <p:nvPr/>
            </p:nvGrpSpPr>
            <p:grpSpPr>
              <a:xfrm>
                <a:off x="749556" y="1718664"/>
                <a:ext cx="677232" cy="411888"/>
                <a:chOff x="8321675" y="4762500"/>
                <a:chExt cx="1511300" cy="919163"/>
              </a:xfrm>
            </p:grpSpPr>
            <p:sp>
              <p:nvSpPr>
                <p:cNvPr id="36" name="Freeform 13">
                  <a:extLst>
                    <a:ext uri="{FF2B5EF4-FFF2-40B4-BE49-F238E27FC236}">
                      <a16:creationId xmlns:a16="http://schemas.microsoft.com/office/drawing/2014/main" id="{7FB45B88-E493-B259-8721-0FD51565D9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1675" y="4762500"/>
                  <a:ext cx="1511300" cy="919163"/>
                </a:xfrm>
                <a:custGeom>
                  <a:avLst/>
                  <a:gdLst>
                    <a:gd name="T0" fmla="*/ 933 w 4199"/>
                    <a:gd name="T1" fmla="*/ 988 h 2552"/>
                    <a:gd name="T2" fmla="*/ 933 w 4199"/>
                    <a:gd name="T3" fmla="*/ 988 h 2552"/>
                    <a:gd name="T4" fmla="*/ 768 w 4199"/>
                    <a:gd name="T5" fmla="*/ 959 h 2552"/>
                    <a:gd name="T6" fmla="*/ 0 w 4199"/>
                    <a:gd name="T7" fmla="*/ 1756 h 2552"/>
                    <a:gd name="T8" fmla="*/ 768 w 4199"/>
                    <a:gd name="T9" fmla="*/ 2551 h 2552"/>
                    <a:gd name="T10" fmla="*/ 2963 w 4199"/>
                    <a:gd name="T11" fmla="*/ 2551 h 2552"/>
                    <a:gd name="T12" fmla="*/ 4198 w 4199"/>
                    <a:gd name="T13" fmla="*/ 1262 h 2552"/>
                    <a:gd name="T14" fmla="*/ 2963 w 4199"/>
                    <a:gd name="T15" fmla="*/ 0 h 2552"/>
                    <a:gd name="T16" fmla="*/ 1920 w 4199"/>
                    <a:gd name="T17" fmla="*/ 603 h 2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99" h="2552">
                      <a:moveTo>
                        <a:pt x="933" y="988"/>
                      </a:moveTo>
                      <a:lnTo>
                        <a:pt x="933" y="988"/>
                      </a:lnTo>
                      <a:cubicBezTo>
                        <a:pt x="905" y="959"/>
                        <a:pt x="823" y="959"/>
                        <a:pt x="768" y="959"/>
                      </a:cubicBezTo>
                      <a:cubicBezTo>
                        <a:pt x="329" y="959"/>
                        <a:pt x="0" y="1317"/>
                        <a:pt x="0" y="1756"/>
                      </a:cubicBezTo>
                      <a:cubicBezTo>
                        <a:pt x="0" y="2195"/>
                        <a:pt x="329" y="2551"/>
                        <a:pt x="768" y="2551"/>
                      </a:cubicBezTo>
                      <a:cubicBezTo>
                        <a:pt x="2963" y="2551"/>
                        <a:pt x="2963" y="2551"/>
                        <a:pt x="2963" y="2551"/>
                      </a:cubicBezTo>
                      <a:cubicBezTo>
                        <a:pt x="3649" y="2551"/>
                        <a:pt x="4198" y="1975"/>
                        <a:pt x="4198" y="1262"/>
                      </a:cubicBezTo>
                      <a:cubicBezTo>
                        <a:pt x="4198" y="576"/>
                        <a:pt x="3649" y="0"/>
                        <a:pt x="2963" y="0"/>
                      </a:cubicBezTo>
                      <a:cubicBezTo>
                        <a:pt x="2552" y="0"/>
                        <a:pt x="2113" y="219"/>
                        <a:pt x="1920" y="603"/>
                      </a:cubicBezTo>
                    </a:path>
                  </a:pathLst>
                </a:custGeom>
                <a:noFill/>
                <a:ln w="12700" cap="rnd">
                  <a:solidFill>
                    <a:srgbClr val="01010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350" dirty="0"/>
                </a:p>
              </p:txBody>
            </p:sp>
            <p:sp>
              <p:nvSpPr>
                <p:cNvPr id="37" name="Freeform 14">
                  <a:extLst>
                    <a:ext uri="{FF2B5EF4-FFF2-40B4-BE49-F238E27FC236}">
                      <a16:creationId xmlns:a16="http://schemas.microsoft.com/office/drawing/2014/main" id="{F89E9060-FA3B-F362-32E1-916ED022F0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28063" y="4910138"/>
                  <a:ext cx="425450" cy="296862"/>
                </a:xfrm>
                <a:custGeom>
                  <a:avLst/>
                  <a:gdLst>
                    <a:gd name="T0" fmla="*/ 0 w 1180"/>
                    <a:gd name="T1" fmla="*/ 823 h 824"/>
                    <a:gd name="T2" fmla="*/ 0 w 1180"/>
                    <a:gd name="T3" fmla="*/ 823 h 824"/>
                    <a:gd name="T4" fmla="*/ 988 w 1180"/>
                    <a:gd name="T5" fmla="*/ 0 h 824"/>
                    <a:gd name="T6" fmla="*/ 1179 w 1180"/>
                    <a:gd name="T7" fmla="*/ 27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80" h="824">
                      <a:moveTo>
                        <a:pt x="0" y="823"/>
                      </a:moveTo>
                      <a:lnTo>
                        <a:pt x="0" y="823"/>
                      </a:lnTo>
                      <a:cubicBezTo>
                        <a:pt x="82" y="329"/>
                        <a:pt x="576" y="0"/>
                        <a:pt x="988" y="0"/>
                      </a:cubicBezTo>
                      <a:cubicBezTo>
                        <a:pt x="1042" y="0"/>
                        <a:pt x="1125" y="0"/>
                        <a:pt x="1179" y="27"/>
                      </a:cubicBezTo>
                    </a:path>
                  </a:pathLst>
                </a:custGeom>
                <a:noFill/>
                <a:ln w="12700" cap="rnd">
                  <a:solidFill>
                    <a:srgbClr val="01010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350" dirty="0"/>
                </a:p>
              </p:txBody>
            </p:sp>
          </p:grp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AE20525-8146-23E4-C866-4087CCBB18BE}"/>
                </a:ext>
              </a:extLst>
            </p:cNvPr>
            <p:cNvSpPr/>
            <p:nvPr/>
          </p:nvSpPr>
          <p:spPr>
            <a:xfrm>
              <a:off x="311278" y="0"/>
              <a:ext cx="804232" cy="41188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 err="1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0D676A-DF94-9EF8-AC21-6D1610F1ECAD}"/>
              </a:ext>
            </a:extLst>
          </p:cNvPr>
          <p:cNvGrpSpPr/>
          <p:nvPr/>
        </p:nvGrpSpPr>
        <p:grpSpPr>
          <a:xfrm>
            <a:off x="6469786" y="3781288"/>
            <a:ext cx="1564484" cy="1375383"/>
            <a:chOff x="6604000" y="2586855"/>
            <a:chExt cx="2781305" cy="2445125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6EE37A4A-9114-163C-3888-7C64972A2364}"/>
                </a:ext>
              </a:extLst>
            </p:cNvPr>
            <p:cNvSpPr/>
            <p:nvPr/>
          </p:nvSpPr>
          <p:spPr bwMode="auto">
            <a:xfrm>
              <a:off x="6604000" y="2586855"/>
              <a:ext cx="1938867" cy="2445125"/>
            </a:xfrm>
            <a:prstGeom prst="arc">
              <a:avLst>
                <a:gd name="adj1" fmla="val 16200000"/>
                <a:gd name="adj2" fmla="val 542372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  <p:txBody>
            <a:bodyPr rtlCol="0" anchor="ctr"/>
            <a:lstStyle/>
            <a:p>
              <a:pPr algn="ctr" defTabSz="612164">
                <a:defRPr/>
              </a:pPr>
              <a:endParaRPr lang="en-US" sz="1181">
                <a:solidFill>
                  <a:srgbClr val="000000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808B2E-2528-3BA1-3D67-C1B49B5F72C6}"/>
                </a:ext>
              </a:extLst>
            </p:cNvPr>
            <p:cNvSpPr/>
            <p:nvPr/>
          </p:nvSpPr>
          <p:spPr>
            <a:xfrm>
              <a:off x="8544050" y="3578572"/>
              <a:ext cx="841255" cy="471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12164">
                <a:defRPr/>
              </a:pPr>
              <a:r>
                <a:rPr lang="en-GB" sz="1125" dirty="0">
                  <a:solidFill>
                    <a:srgbClr val="000000"/>
                  </a:solidFill>
                </a:rPr>
                <a:t>SRTP</a:t>
              </a:r>
              <a:endParaRPr lang="en-US" sz="1181" dirty="0">
                <a:solidFill>
                  <a:srgbClr val="000000"/>
                </a:solidFill>
              </a:endParaRPr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A1146E0F-D9AE-29C7-CEB8-0E50E1605D83}"/>
              </a:ext>
            </a:extLst>
          </p:cNvPr>
          <p:cNvSpPr txBox="1">
            <a:spLocks/>
          </p:cNvSpPr>
          <p:nvPr/>
        </p:nvSpPr>
        <p:spPr>
          <a:xfrm>
            <a:off x="2878170" y="2370419"/>
            <a:ext cx="6389907" cy="554535"/>
          </a:xfrm>
          <a:prstGeom prst="rect">
            <a:avLst/>
          </a:prstGeom>
        </p:spPr>
        <p:txBody>
          <a:bodyPr/>
          <a:lstStyle>
            <a:lvl1pPr marL="0" indent="0" algn="l" defTabSz="1088291" rtl="0" eaLnBrk="1" latinLnBrk="0" hangingPunct="1">
              <a:lnSpc>
                <a:spcPts val="32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50000"/>
                </a:schemeClr>
              </a:buClr>
              <a:buFont typeface="Arial" pitchFamily="34" charset="0"/>
              <a:buNone/>
              <a:tabLst/>
              <a:defRPr lang="en-US" sz="30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algn="ctr">
              <a:buClr>
                <a:srgbClr val="000000">
                  <a:lumMod val="50000"/>
                </a:srgbClr>
              </a:buClr>
              <a:defRPr/>
            </a:pPr>
            <a:r>
              <a:rPr sz="1688" dirty="0">
                <a:solidFill>
                  <a:srgbClr val="000000"/>
                </a:solidFill>
              </a:rPr>
              <a:t>Microsoft Teams with Native ICA</a:t>
            </a:r>
          </a:p>
        </p:txBody>
      </p:sp>
      <p:pic>
        <p:nvPicPr>
          <p:cNvPr id="42" name="Picture 4" descr="Image result for O365">
            <a:extLst>
              <a:ext uri="{FF2B5EF4-FFF2-40B4-BE49-F238E27FC236}">
                <a16:creationId xmlns:a16="http://schemas.microsoft.com/office/drawing/2014/main" id="{A954D4BB-6C9D-5167-34D6-F911A1A20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864" y="4211415"/>
            <a:ext cx="345720" cy="34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9B7F90E-9318-8B4A-BDE3-1D7DA1DCB691}"/>
              </a:ext>
            </a:extLst>
          </p:cNvPr>
          <p:cNvSpPr/>
          <p:nvPr/>
        </p:nvSpPr>
        <p:spPr>
          <a:xfrm>
            <a:off x="4459834" y="3386149"/>
            <a:ext cx="1075936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12164">
              <a:defRPr/>
            </a:pPr>
            <a:r>
              <a:rPr lang="en-GB" sz="1125" dirty="0">
                <a:solidFill>
                  <a:srgbClr val="000000"/>
                </a:solidFill>
              </a:rPr>
              <a:t>HDX + </a:t>
            </a:r>
            <a:r>
              <a:rPr lang="en-GB" sz="1125" dirty="0" err="1">
                <a:solidFill>
                  <a:srgbClr val="000000"/>
                </a:solidFill>
              </a:rPr>
              <a:t>WebRTC</a:t>
            </a:r>
            <a:endParaRPr lang="en-US" sz="1181" dirty="0">
              <a:solidFill>
                <a:srgbClr val="00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527851-9A0A-1FE1-8D02-487349D9FCAD}"/>
              </a:ext>
            </a:extLst>
          </p:cNvPr>
          <p:cNvSpPr/>
          <p:nvPr/>
        </p:nvSpPr>
        <p:spPr>
          <a:xfrm>
            <a:off x="4459833" y="5110184"/>
            <a:ext cx="1075936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12164">
              <a:defRPr/>
            </a:pPr>
            <a:r>
              <a:rPr lang="en-GB" sz="1125" dirty="0">
                <a:solidFill>
                  <a:srgbClr val="000000"/>
                </a:solidFill>
              </a:rPr>
              <a:t>HDX + </a:t>
            </a:r>
            <a:r>
              <a:rPr lang="en-GB" sz="1125" dirty="0" err="1">
                <a:solidFill>
                  <a:srgbClr val="000000"/>
                </a:solidFill>
              </a:rPr>
              <a:t>WebRTC</a:t>
            </a:r>
            <a:endParaRPr lang="en-US" sz="118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38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19" grpId="0"/>
      <p:bldP spid="20" grpId="0"/>
      <p:bldP spid="41" grpId="0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CC33F-61C0-F40C-A3E6-11971E078F75}"/>
              </a:ext>
            </a:extLst>
          </p:cNvPr>
          <p:cNvSpPr txBox="1">
            <a:spLocks/>
          </p:cNvSpPr>
          <p:nvPr/>
        </p:nvSpPr>
        <p:spPr>
          <a:xfrm>
            <a:off x="196228" y="2065720"/>
            <a:ext cx="11690972" cy="401677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/>
              <a:t>At logon, local print queues are constructed reflecting back to client-side printers</a:t>
            </a:r>
          </a:p>
          <a:p>
            <a:pPr marL="342900" indent="-342900"/>
            <a:r>
              <a:rPr lang="en-US"/>
              <a:t>Print jobs spool on host, then are despooled to a client printer port</a:t>
            </a:r>
          </a:p>
          <a:p>
            <a:pPr marL="342900" indent="-342900"/>
            <a:r>
              <a:rPr lang="en-US"/>
              <a:t>Port monitor sends compressed print jobs output by driver to a peer on the client using an ICA virtual channel.</a:t>
            </a:r>
          </a:p>
          <a:p>
            <a:pPr marL="342900" indent="-342900"/>
            <a:r>
              <a:rPr lang="en-US"/>
              <a:t>Client consumes the print stream and prepares it for local printing environment.</a:t>
            </a:r>
          </a:p>
          <a:p>
            <a:pPr lvl="2"/>
            <a:r>
              <a:rPr lang="en-US" sz="2200"/>
              <a:t>Windows client: Send print stream directly to client-side spooler</a:t>
            </a:r>
          </a:p>
          <a:p>
            <a:pPr marL="342900" indent="-342900"/>
            <a:r>
              <a:rPr lang="en-US"/>
              <a:t>Client-redirected print queues constructed dynamically, with security descriptor that keeps the printer private for the user/session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0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C8038A9-AE36-7BA5-69D4-C8B5550AD141}"/>
              </a:ext>
            </a:extLst>
          </p:cNvPr>
          <p:cNvSpPr/>
          <p:nvPr/>
        </p:nvSpPr>
        <p:spPr bwMode="auto">
          <a:xfrm>
            <a:off x="2157422" y="3595216"/>
            <a:ext cx="1116726" cy="102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kern="0" dirty="0">
                <a:solidFill>
                  <a:srgbClr val="000000"/>
                </a:solidFill>
                <a:cs typeface="Arial" charset="0"/>
              </a:rPr>
              <a:t>Citrix Workspace app / Browser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F303CD-F81A-0650-D3ED-6C3D87159853}"/>
              </a:ext>
            </a:extLst>
          </p:cNvPr>
          <p:cNvSpPr/>
          <p:nvPr/>
        </p:nvSpPr>
        <p:spPr bwMode="auto">
          <a:xfrm>
            <a:off x="3651449" y="5125202"/>
            <a:ext cx="1028700" cy="102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kern="0" dirty="0">
                <a:solidFill>
                  <a:srgbClr val="000000"/>
                </a:solidFill>
                <a:cs typeface="Arial" charset="0"/>
              </a:rPr>
              <a:t>Citrix Gateway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61167F-78A6-D022-2D55-12C71870C517}"/>
              </a:ext>
            </a:extLst>
          </p:cNvPr>
          <p:cNvSpPr/>
          <p:nvPr/>
        </p:nvSpPr>
        <p:spPr bwMode="auto">
          <a:xfrm>
            <a:off x="5571245" y="5125202"/>
            <a:ext cx="1028700" cy="102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kern="0" dirty="0">
                <a:solidFill>
                  <a:srgbClr val="000000"/>
                </a:solidFill>
                <a:cs typeface="Arial" charset="0"/>
              </a:rPr>
              <a:t>StoreFront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FD57C4-0860-F34F-29C3-CB7D0DF86C07}"/>
              </a:ext>
            </a:extLst>
          </p:cNvPr>
          <p:cNvSpPr/>
          <p:nvPr/>
        </p:nvSpPr>
        <p:spPr bwMode="auto">
          <a:xfrm>
            <a:off x="7491041" y="5125202"/>
            <a:ext cx="1028700" cy="102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kern="0" dirty="0">
                <a:solidFill>
                  <a:srgbClr val="000000"/>
                </a:solidFill>
                <a:cs typeface="Arial" charset="0"/>
              </a:rPr>
              <a:t>Delivery Controller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EB7F37-738E-A5F3-6CCC-F06DC7B45C19}"/>
              </a:ext>
            </a:extLst>
          </p:cNvPr>
          <p:cNvSpPr/>
          <p:nvPr/>
        </p:nvSpPr>
        <p:spPr bwMode="auto">
          <a:xfrm>
            <a:off x="9410838" y="5125202"/>
            <a:ext cx="1028700" cy="102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kern="0" dirty="0">
                <a:solidFill>
                  <a:srgbClr val="000000"/>
                </a:solidFill>
                <a:cs typeface="Arial" charset="0"/>
              </a:rPr>
              <a:t>VDA</a:t>
            </a:r>
          </a:p>
        </p:txBody>
      </p:sp>
      <p:sp>
        <p:nvSpPr>
          <p:cNvPr id="23" name="Isosceles Triangle 67">
            <a:extLst>
              <a:ext uri="{FF2B5EF4-FFF2-40B4-BE49-F238E27FC236}">
                <a16:creationId xmlns:a16="http://schemas.microsoft.com/office/drawing/2014/main" id="{645684ED-DFE6-882F-986E-071E9C7777AC}"/>
              </a:ext>
            </a:extLst>
          </p:cNvPr>
          <p:cNvSpPr/>
          <p:nvPr/>
        </p:nvSpPr>
        <p:spPr>
          <a:xfrm>
            <a:off x="9149502" y="3322542"/>
            <a:ext cx="1551373" cy="1111928"/>
          </a:xfrm>
          <a:prstGeom prst="triangle">
            <a:avLst/>
          </a:prstGeom>
          <a:solidFill>
            <a:schemeClr val="accent3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Identity Data Store (AD)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Arrow Connector 60">
            <a:extLst>
              <a:ext uri="{FF2B5EF4-FFF2-40B4-BE49-F238E27FC236}">
                <a16:creationId xmlns:a16="http://schemas.microsoft.com/office/drawing/2014/main" id="{14526405-9FCC-FEC3-905A-D19D70FCCF23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 bwMode="auto">
          <a:xfrm rot="16200000" flipH="1">
            <a:off x="2675799" y="4663902"/>
            <a:ext cx="1015636" cy="935664"/>
          </a:xfrm>
          <a:prstGeom prst="bentConnector2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25" name="Straight Arrow Connector 60">
            <a:extLst>
              <a:ext uri="{FF2B5EF4-FFF2-40B4-BE49-F238E27FC236}">
                <a16:creationId xmlns:a16="http://schemas.microsoft.com/office/drawing/2014/main" id="{79DA048F-B630-6808-E756-13AA7AE19C41}"/>
              </a:ext>
            </a:extLst>
          </p:cNvPr>
          <p:cNvCxnSpPr>
            <a:stCxn id="19" idx="3"/>
            <a:endCxn id="20" idx="1"/>
          </p:cNvCxnSpPr>
          <p:nvPr/>
        </p:nvCxnSpPr>
        <p:spPr bwMode="auto">
          <a:xfrm>
            <a:off x="4680149" y="5639552"/>
            <a:ext cx="891096" cy="0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26" name="Straight Arrow Connector 60">
            <a:extLst>
              <a:ext uri="{FF2B5EF4-FFF2-40B4-BE49-F238E27FC236}">
                <a16:creationId xmlns:a16="http://schemas.microsoft.com/office/drawing/2014/main" id="{3376FB9C-CCA5-8B4A-7FC3-A7C5F1BEB357}"/>
              </a:ext>
            </a:extLst>
          </p:cNvPr>
          <p:cNvCxnSpPr>
            <a:stCxn id="20" idx="3"/>
            <a:endCxn id="21" idx="1"/>
          </p:cNvCxnSpPr>
          <p:nvPr/>
        </p:nvCxnSpPr>
        <p:spPr bwMode="auto">
          <a:xfrm>
            <a:off x="6599945" y="5639552"/>
            <a:ext cx="891096" cy="0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27" name="Straight Arrow Connector 60">
            <a:extLst>
              <a:ext uri="{FF2B5EF4-FFF2-40B4-BE49-F238E27FC236}">
                <a16:creationId xmlns:a16="http://schemas.microsoft.com/office/drawing/2014/main" id="{BDB5C91C-BE8C-0B5D-57F1-7CCABA2228BB}"/>
              </a:ext>
            </a:extLst>
          </p:cNvPr>
          <p:cNvCxnSpPr>
            <a:stCxn id="19" idx="0"/>
            <a:endCxn id="23" idx="1"/>
          </p:cNvCxnSpPr>
          <p:nvPr/>
        </p:nvCxnSpPr>
        <p:spPr bwMode="auto">
          <a:xfrm rot="5400000" flipH="1" flipV="1">
            <a:off x="6228225" y="1816082"/>
            <a:ext cx="1246696" cy="5371545"/>
          </a:xfrm>
          <a:prstGeom prst="bentConnector2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28" name="Straight Arrow Connector 60">
            <a:extLst>
              <a:ext uri="{FF2B5EF4-FFF2-40B4-BE49-F238E27FC236}">
                <a16:creationId xmlns:a16="http://schemas.microsoft.com/office/drawing/2014/main" id="{7B49A39F-BCB2-8A02-127B-DC8E8DEFF333}"/>
              </a:ext>
            </a:extLst>
          </p:cNvPr>
          <p:cNvCxnSpPr/>
          <p:nvPr/>
        </p:nvCxnSpPr>
        <p:spPr bwMode="auto">
          <a:xfrm rot="16200000" flipH="1">
            <a:off x="2445415" y="4713226"/>
            <a:ext cx="1295345" cy="1116725"/>
          </a:xfrm>
          <a:prstGeom prst="bentConnector3">
            <a:avLst>
              <a:gd name="adj1" fmla="val 100373"/>
            </a:avLst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29" name="Straight Arrow Connector 60">
            <a:extLst>
              <a:ext uri="{FF2B5EF4-FFF2-40B4-BE49-F238E27FC236}">
                <a16:creationId xmlns:a16="http://schemas.microsoft.com/office/drawing/2014/main" id="{41758EB7-588B-2A8A-FFFE-099B0757E06E}"/>
              </a:ext>
            </a:extLst>
          </p:cNvPr>
          <p:cNvCxnSpPr>
            <a:stCxn id="20" idx="0"/>
          </p:cNvCxnSpPr>
          <p:nvPr/>
        </p:nvCxnSpPr>
        <p:spPr bwMode="auto">
          <a:xfrm rot="5400000" flipH="1" flipV="1">
            <a:off x="7214697" y="2980465"/>
            <a:ext cx="1015636" cy="3273839"/>
          </a:xfrm>
          <a:prstGeom prst="bentConnector2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0" name="Straight Arrow Connector 60">
            <a:extLst>
              <a:ext uri="{FF2B5EF4-FFF2-40B4-BE49-F238E27FC236}">
                <a16:creationId xmlns:a16="http://schemas.microsoft.com/office/drawing/2014/main" id="{18FFB8AA-220B-112A-4810-AFCE318F97EA}"/>
              </a:ext>
            </a:extLst>
          </p:cNvPr>
          <p:cNvCxnSpPr>
            <a:stCxn id="19" idx="2"/>
            <a:endCxn id="22" idx="2"/>
          </p:cNvCxnSpPr>
          <p:nvPr/>
        </p:nvCxnSpPr>
        <p:spPr bwMode="auto">
          <a:xfrm rot="16200000" flipH="1">
            <a:off x="7045493" y="3274207"/>
            <a:ext cx="9525" cy="5759389"/>
          </a:xfrm>
          <a:prstGeom prst="bentConnector3">
            <a:avLst>
              <a:gd name="adj1" fmla="val 3128157"/>
            </a:avLst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1" name="Straight Arrow Connector 60">
            <a:extLst>
              <a:ext uri="{FF2B5EF4-FFF2-40B4-BE49-F238E27FC236}">
                <a16:creationId xmlns:a16="http://schemas.microsoft.com/office/drawing/2014/main" id="{07B9E9AB-CF46-6A3D-77F7-9F4BCBA3B923}"/>
              </a:ext>
            </a:extLst>
          </p:cNvPr>
          <p:cNvCxnSpPr>
            <a:stCxn id="22" idx="0"/>
            <a:endCxn id="23" idx="3"/>
          </p:cNvCxnSpPr>
          <p:nvPr/>
        </p:nvCxnSpPr>
        <p:spPr bwMode="auto">
          <a:xfrm flipV="1">
            <a:off x="9925188" y="4434470"/>
            <a:ext cx="0" cy="690732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E0A48F-85B2-5E63-0EC0-125C1799FB68}"/>
              </a:ext>
            </a:extLst>
          </p:cNvPr>
          <p:cNvSpPr txBox="1"/>
          <p:nvPr/>
        </p:nvSpPr>
        <p:spPr>
          <a:xfrm>
            <a:off x="2437691" y="5919261"/>
            <a:ext cx="9369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prstClr val="black"/>
                </a:solidFill>
              </a:rPr>
              <a:t>ICA Ticket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5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C88808-217E-5FFE-2C26-501AB4AD9A0A}"/>
              </a:ext>
            </a:extLst>
          </p:cNvPr>
          <p:cNvSpPr/>
          <p:nvPr/>
        </p:nvSpPr>
        <p:spPr bwMode="auto">
          <a:xfrm>
            <a:off x="2172663" y="3596640"/>
            <a:ext cx="1116726" cy="1034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kern="0" dirty="0">
                <a:solidFill>
                  <a:srgbClr val="000000"/>
                </a:solidFill>
                <a:cs typeface="Arial" charset="0"/>
              </a:rPr>
              <a:t>Citrix Workspace app / Browser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DB9115-E373-6ECD-039A-9EFD3D0C6302}"/>
              </a:ext>
            </a:extLst>
          </p:cNvPr>
          <p:cNvSpPr/>
          <p:nvPr/>
        </p:nvSpPr>
        <p:spPr bwMode="auto">
          <a:xfrm>
            <a:off x="3666689" y="5132822"/>
            <a:ext cx="1028700" cy="102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kern="0" dirty="0">
                <a:solidFill>
                  <a:srgbClr val="000000"/>
                </a:solidFill>
                <a:cs typeface="Arial" charset="0"/>
              </a:rPr>
              <a:t>Citrix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33964E-27E1-AA8E-257B-460D94EF69AB}"/>
              </a:ext>
            </a:extLst>
          </p:cNvPr>
          <p:cNvSpPr/>
          <p:nvPr/>
        </p:nvSpPr>
        <p:spPr bwMode="auto">
          <a:xfrm>
            <a:off x="5586485" y="5132822"/>
            <a:ext cx="1028700" cy="102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kern="0" dirty="0">
                <a:solidFill>
                  <a:srgbClr val="000000"/>
                </a:solidFill>
                <a:cs typeface="Arial" charset="0"/>
              </a:rPr>
              <a:t>StoreFront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21F297-1A46-004B-C141-35B64871D52D}"/>
              </a:ext>
            </a:extLst>
          </p:cNvPr>
          <p:cNvSpPr/>
          <p:nvPr/>
        </p:nvSpPr>
        <p:spPr bwMode="auto">
          <a:xfrm>
            <a:off x="7506281" y="5132822"/>
            <a:ext cx="1028700" cy="102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kern="0" dirty="0">
                <a:solidFill>
                  <a:srgbClr val="000000"/>
                </a:solidFill>
                <a:cs typeface="Arial" charset="0"/>
              </a:rPr>
              <a:t>Delivery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443F9-8725-A787-4762-F86D0A1E1646}"/>
              </a:ext>
            </a:extLst>
          </p:cNvPr>
          <p:cNvSpPr/>
          <p:nvPr/>
        </p:nvSpPr>
        <p:spPr bwMode="auto">
          <a:xfrm>
            <a:off x="9426078" y="5132822"/>
            <a:ext cx="1028700" cy="102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kern="0" dirty="0">
                <a:solidFill>
                  <a:srgbClr val="000000"/>
                </a:solidFill>
                <a:cs typeface="Arial" charset="0"/>
              </a:rPr>
              <a:t>VDA</a:t>
            </a:r>
          </a:p>
        </p:txBody>
      </p:sp>
      <p:sp>
        <p:nvSpPr>
          <p:cNvPr id="7" name="Isosceles Triangle 57">
            <a:extLst>
              <a:ext uri="{FF2B5EF4-FFF2-40B4-BE49-F238E27FC236}">
                <a16:creationId xmlns:a16="http://schemas.microsoft.com/office/drawing/2014/main" id="{15144FFB-72DB-2F05-33F4-99CB9686AA46}"/>
              </a:ext>
            </a:extLst>
          </p:cNvPr>
          <p:cNvSpPr/>
          <p:nvPr/>
        </p:nvSpPr>
        <p:spPr>
          <a:xfrm>
            <a:off x="9164742" y="3330162"/>
            <a:ext cx="1551373" cy="1111928"/>
          </a:xfrm>
          <a:prstGeom prst="triangle">
            <a:avLst/>
          </a:prstGeom>
          <a:solidFill>
            <a:schemeClr val="accent3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Identity Data Store (AD)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60">
            <a:extLst>
              <a:ext uri="{FF2B5EF4-FFF2-40B4-BE49-F238E27FC236}">
                <a16:creationId xmlns:a16="http://schemas.microsoft.com/office/drawing/2014/main" id="{31D13F85-9C40-8163-3DD9-1DBBB0747331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 bwMode="auto">
          <a:xfrm rot="16200000" flipH="1">
            <a:off x="2691039" y="4671522"/>
            <a:ext cx="1015636" cy="935663"/>
          </a:xfrm>
          <a:prstGeom prst="bentConnector2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9" name="Straight Arrow Connector 60">
            <a:extLst>
              <a:ext uri="{FF2B5EF4-FFF2-40B4-BE49-F238E27FC236}">
                <a16:creationId xmlns:a16="http://schemas.microsoft.com/office/drawing/2014/main" id="{4E1C32B4-D9D0-8D30-D4C8-89BB435D0034}"/>
              </a:ext>
            </a:extLst>
          </p:cNvPr>
          <p:cNvCxnSpPr>
            <a:stCxn id="3" idx="3"/>
            <a:endCxn id="4" idx="1"/>
          </p:cNvCxnSpPr>
          <p:nvPr/>
        </p:nvCxnSpPr>
        <p:spPr bwMode="auto">
          <a:xfrm>
            <a:off x="4695389" y="5647172"/>
            <a:ext cx="891096" cy="0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0" name="Straight Arrow Connector 60">
            <a:extLst>
              <a:ext uri="{FF2B5EF4-FFF2-40B4-BE49-F238E27FC236}">
                <a16:creationId xmlns:a16="http://schemas.microsoft.com/office/drawing/2014/main" id="{01B004E1-7D80-9D00-6AAD-767CA8B7BCFF}"/>
              </a:ext>
            </a:extLst>
          </p:cNvPr>
          <p:cNvCxnSpPr/>
          <p:nvPr/>
        </p:nvCxnSpPr>
        <p:spPr bwMode="auto">
          <a:xfrm rot="16200000" flipH="1">
            <a:off x="2460655" y="4720846"/>
            <a:ext cx="1295345" cy="1116725"/>
          </a:xfrm>
          <a:prstGeom prst="bentConnector3">
            <a:avLst>
              <a:gd name="adj1" fmla="val 100373"/>
            </a:avLst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1" name="Straight Arrow Connector 60">
            <a:extLst>
              <a:ext uri="{FF2B5EF4-FFF2-40B4-BE49-F238E27FC236}">
                <a16:creationId xmlns:a16="http://schemas.microsoft.com/office/drawing/2014/main" id="{A067ABA2-C7C3-52CF-5568-F98888D02586}"/>
              </a:ext>
            </a:extLst>
          </p:cNvPr>
          <p:cNvCxnSpPr/>
          <p:nvPr/>
        </p:nvCxnSpPr>
        <p:spPr bwMode="auto">
          <a:xfrm flipV="1">
            <a:off x="5888731" y="4243884"/>
            <a:ext cx="0" cy="888938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2" name="Straight Arrow Connector 60">
            <a:extLst>
              <a:ext uri="{FF2B5EF4-FFF2-40B4-BE49-F238E27FC236}">
                <a16:creationId xmlns:a16="http://schemas.microsoft.com/office/drawing/2014/main" id="{1DD1C13F-6D20-DCDB-7A8E-FB9B37B3BF8B}"/>
              </a:ext>
            </a:extLst>
          </p:cNvPr>
          <p:cNvCxnSpPr>
            <a:stCxn id="3" idx="2"/>
            <a:endCxn id="6" idx="2"/>
          </p:cNvCxnSpPr>
          <p:nvPr/>
        </p:nvCxnSpPr>
        <p:spPr bwMode="auto">
          <a:xfrm rot="16200000" flipH="1">
            <a:off x="7060733" y="3281827"/>
            <a:ext cx="9525" cy="5759389"/>
          </a:xfrm>
          <a:prstGeom prst="bentConnector3">
            <a:avLst>
              <a:gd name="adj1" fmla="val 3128157"/>
            </a:avLst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3" name="Straight Arrow Connector 60">
            <a:extLst>
              <a:ext uri="{FF2B5EF4-FFF2-40B4-BE49-F238E27FC236}">
                <a16:creationId xmlns:a16="http://schemas.microsoft.com/office/drawing/2014/main" id="{C33E3A51-3C4D-7779-5E6D-20F70E776F60}"/>
              </a:ext>
            </a:extLst>
          </p:cNvPr>
          <p:cNvCxnSpPr>
            <a:cxnSpLocks/>
            <a:stCxn id="6" idx="0"/>
            <a:endCxn id="18" idx="2"/>
          </p:cNvCxnSpPr>
          <p:nvPr/>
        </p:nvCxnSpPr>
        <p:spPr bwMode="auto">
          <a:xfrm rot="16200000" flipV="1">
            <a:off x="7561016" y="2753410"/>
            <a:ext cx="888938" cy="3869886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D791EDB-E935-F444-9411-759C5F675DDF}"/>
              </a:ext>
            </a:extLst>
          </p:cNvPr>
          <p:cNvSpPr/>
          <p:nvPr/>
        </p:nvSpPr>
        <p:spPr bwMode="auto">
          <a:xfrm>
            <a:off x="3666689" y="1619785"/>
            <a:ext cx="1028700" cy="1028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accent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3652" tIns="51826" rIns="103652" bIns="5182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kern="0" dirty="0">
                <a:solidFill>
                  <a:srgbClr val="000000"/>
                </a:solidFill>
                <a:cs typeface="Arial" charset="0"/>
              </a:rPr>
              <a:t>Identity Provider</a:t>
            </a:r>
          </a:p>
        </p:txBody>
      </p:sp>
      <p:sp>
        <p:nvSpPr>
          <p:cNvPr id="15" name="Isosceles Triangle 80">
            <a:extLst>
              <a:ext uri="{FF2B5EF4-FFF2-40B4-BE49-F238E27FC236}">
                <a16:creationId xmlns:a16="http://schemas.microsoft.com/office/drawing/2014/main" id="{66C22686-4123-7EFF-6784-01A7A80F35F1}"/>
              </a:ext>
            </a:extLst>
          </p:cNvPr>
          <p:cNvSpPr/>
          <p:nvPr/>
        </p:nvSpPr>
        <p:spPr>
          <a:xfrm>
            <a:off x="9164741" y="1569850"/>
            <a:ext cx="1551373" cy="1111928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Identity Data Store</a:t>
            </a:r>
            <a:br>
              <a:rPr lang="en-US" sz="1350" dirty="0">
                <a:solidFill>
                  <a:sysClr val="windowText" lastClr="000000"/>
                </a:solidFill>
              </a:rPr>
            </a:br>
            <a:endParaRPr lang="en-US" sz="135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60">
            <a:extLst>
              <a:ext uri="{FF2B5EF4-FFF2-40B4-BE49-F238E27FC236}">
                <a16:creationId xmlns:a16="http://schemas.microsoft.com/office/drawing/2014/main" id="{338E221C-7B48-4E35-D755-BD8D154877C8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 flipV="1">
            <a:off x="4695390" y="2125814"/>
            <a:ext cx="4857194" cy="8321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7" name="Straight Arrow Connector 60">
            <a:extLst>
              <a:ext uri="{FF2B5EF4-FFF2-40B4-BE49-F238E27FC236}">
                <a16:creationId xmlns:a16="http://schemas.microsoft.com/office/drawing/2014/main" id="{EE54735E-3997-EE75-DD87-5F28F78F69BF}"/>
              </a:ext>
            </a:extLst>
          </p:cNvPr>
          <p:cNvCxnSpPr>
            <a:stCxn id="3" idx="0"/>
            <a:endCxn id="14" idx="2"/>
          </p:cNvCxnSpPr>
          <p:nvPr/>
        </p:nvCxnSpPr>
        <p:spPr bwMode="auto">
          <a:xfrm flipV="1">
            <a:off x="4181039" y="2648485"/>
            <a:ext cx="0" cy="2484337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18" name="Rounded Rectangle 24">
            <a:extLst>
              <a:ext uri="{FF2B5EF4-FFF2-40B4-BE49-F238E27FC236}">
                <a16:creationId xmlns:a16="http://schemas.microsoft.com/office/drawing/2014/main" id="{6886E032-65E6-1731-03FE-5C885F63023B}"/>
              </a:ext>
            </a:extLst>
          </p:cNvPr>
          <p:cNvSpPr/>
          <p:nvPr/>
        </p:nvSpPr>
        <p:spPr>
          <a:xfrm>
            <a:off x="5303522" y="3528367"/>
            <a:ext cx="1534039" cy="71551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Citrix Federation Authentication Service</a:t>
            </a:r>
          </a:p>
        </p:txBody>
      </p:sp>
      <p:sp>
        <p:nvSpPr>
          <p:cNvPr id="19" name="Rounded Rectangle 25">
            <a:extLst>
              <a:ext uri="{FF2B5EF4-FFF2-40B4-BE49-F238E27FC236}">
                <a16:creationId xmlns:a16="http://schemas.microsoft.com/office/drawing/2014/main" id="{92C581EC-0AE7-C19E-C6AA-56CC35AF03DF}"/>
              </a:ext>
            </a:extLst>
          </p:cNvPr>
          <p:cNvSpPr/>
          <p:nvPr/>
        </p:nvSpPr>
        <p:spPr>
          <a:xfrm>
            <a:off x="7283905" y="3528367"/>
            <a:ext cx="1473452" cy="71551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Microsoft Certificate Services</a:t>
            </a:r>
          </a:p>
        </p:txBody>
      </p:sp>
      <p:cxnSp>
        <p:nvCxnSpPr>
          <p:cNvPr id="20" name="Straight Arrow Connector 60">
            <a:extLst>
              <a:ext uri="{FF2B5EF4-FFF2-40B4-BE49-F238E27FC236}">
                <a16:creationId xmlns:a16="http://schemas.microsoft.com/office/drawing/2014/main" id="{EA2CC416-8B37-56E7-A925-C029D9383B7C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 bwMode="auto">
          <a:xfrm>
            <a:off x="6837561" y="3886126"/>
            <a:ext cx="446344" cy="0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21" name="Straight Arrow Connector 60">
            <a:extLst>
              <a:ext uri="{FF2B5EF4-FFF2-40B4-BE49-F238E27FC236}">
                <a16:creationId xmlns:a16="http://schemas.microsoft.com/office/drawing/2014/main" id="{1A2D292A-BDB6-95DC-DA3C-1AB424F0E426}"/>
              </a:ext>
            </a:extLst>
          </p:cNvPr>
          <p:cNvCxnSpPr>
            <a:stCxn id="7" idx="1"/>
            <a:endCxn id="19" idx="3"/>
          </p:cNvCxnSpPr>
          <p:nvPr/>
        </p:nvCxnSpPr>
        <p:spPr bwMode="auto">
          <a:xfrm flipH="1" flipV="1">
            <a:off x="8757358" y="3886125"/>
            <a:ext cx="795227" cy="1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222D324-D7AA-DBBD-BF4E-7DDE40DEED0E}"/>
              </a:ext>
            </a:extLst>
          </p:cNvPr>
          <p:cNvSpPr/>
          <p:nvPr/>
        </p:nvSpPr>
        <p:spPr bwMode="auto">
          <a:xfrm>
            <a:off x="5586485" y="5132822"/>
            <a:ext cx="1028700" cy="102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3652" tIns="51826" rIns="103652" bIns="51826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kern="0" dirty="0">
                <a:solidFill>
                  <a:srgbClr val="000000"/>
                </a:solidFill>
                <a:cs typeface="Arial" charset="0"/>
              </a:rPr>
              <a:t>StoreFront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80ED20-8CF4-1B27-4419-A68582B5CD52}"/>
              </a:ext>
            </a:extLst>
          </p:cNvPr>
          <p:cNvSpPr/>
          <p:nvPr/>
        </p:nvSpPr>
        <p:spPr bwMode="auto">
          <a:xfrm>
            <a:off x="9426078" y="5133854"/>
            <a:ext cx="1028700" cy="102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3652" tIns="51826" rIns="103652" bIns="51826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109591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kern="0" dirty="0">
                <a:solidFill>
                  <a:srgbClr val="000000"/>
                </a:solidFill>
                <a:cs typeface="Arial" charset="0"/>
              </a:rPr>
              <a:t>VDA</a:t>
            </a:r>
          </a:p>
        </p:txBody>
      </p:sp>
      <p:cxnSp>
        <p:nvCxnSpPr>
          <p:cNvPr id="24" name="Straight Arrow Connector 60">
            <a:extLst>
              <a:ext uri="{FF2B5EF4-FFF2-40B4-BE49-F238E27FC236}">
                <a16:creationId xmlns:a16="http://schemas.microsoft.com/office/drawing/2014/main" id="{567D2008-6207-BE21-1C35-6189A40AA999}"/>
              </a:ext>
            </a:extLst>
          </p:cNvPr>
          <p:cNvCxnSpPr>
            <a:stCxn id="4" idx="3"/>
            <a:endCxn id="5" idx="1"/>
          </p:cNvCxnSpPr>
          <p:nvPr/>
        </p:nvCxnSpPr>
        <p:spPr bwMode="auto">
          <a:xfrm>
            <a:off x="6615185" y="5647172"/>
            <a:ext cx="891096" cy="0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25" name="Rounded Rectangle 34">
            <a:extLst>
              <a:ext uri="{FF2B5EF4-FFF2-40B4-BE49-F238E27FC236}">
                <a16:creationId xmlns:a16="http://schemas.microsoft.com/office/drawing/2014/main" id="{C2CA688A-2772-789E-8183-08B074FEAFA4}"/>
              </a:ext>
            </a:extLst>
          </p:cNvPr>
          <p:cNvSpPr/>
          <p:nvPr/>
        </p:nvSpPr>
        <p:spPr>
          <a:xfrm>
            <a:off x="5625690" y="5169219"/>
            <a:ext cx="950291" cy="55149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Logon Data Provider</a:t>
            </a:r>
          </a:p>
        </p:txBody>
      </p:sp>
      <p:sp>
        <p:nvSpPr>
          <p:cNvPr id="26" name="Rounded Rectangle 35">
            <a:extLst>
              <a:ext uri="{FF2B5EF4-FFF2-40B4-BE49-F238E27FC236}">
                <a16:creationId xmlns:a16="http://schemas.microsoft.com/office/drawing/2014/main" id="{F7DED3B9-E74D-A13F-DF8F-A29EC453ACB8}"/>
              </a:ext>
            </a:extLst>
          </p:cNvPr>
          <p:cNvSpPr/>
          <p:nvPr/>
        </p:nvSpPr>
        <p:spPr>
          <a:xfrm>
            <a:off x="9463798" y="5181875"/>
            <a:ext cx="953262" cy="48006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Credential Plugin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D45714-F02C-668B-01B9-7D9DD21C4B70}"/>
              </a:ext>
            </a:extLst>
          </p:cNvPr>
          <p:cNvSpPr txBox="1"/>
          <p:nvPr/>
        </p:nvSpPr>
        <p:spPr>
          <a:xfrm>
            <a:off x="9876306" y="2868485"/>
            <a:ext cx="692631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black"/>
                </a:solidFill>
              </a:rPr>
              <a:t>Sync</a:t>
            </a:r>
            <a:endParaRPr lang="en-US" sz="900" dirty="0">
              <a:solidFill>
                <a:prstClr val="black"/>
              </a:solidFill>
            </a:endParaRPr>
          </a:p>
        </p:txBody>
      </p:sp>
      <p:cxnSp>
        <p:nvCxnSpPr>
          <p:cNvPr id="28" name="Straight Arrow Connector 60">
            <a:extLst>
              <a:ext uri="{FF2B5EF4-FFF2-40B4-BE49-F238E27FC236}">
                <a16:creationId xmlns:a16="http://schemas.microsoft.com/office/drawing/2014/main" id="{3930C57E-CD43-8C25-D74E-E5668876AD41}"/>
              </a:ext>
            </a:extLst>
          </p:cNvPr>
          <p:cNvCxnSpPr>
            <a:stCxn id="15" idx="3"/>
            <a:endCxn id="7" idx="0"/>
          </p:cNvCxnSpPr>
          <p:nvPr/>
        </p:nvCxnSpPr>
        <p:spPr bwMode="auto">
          <a:xfrm>
            <a:off x="9940428" y="2681777"/>
            <a:ext cx="1" cy="64838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lg" len="lg"/>
            <a:tailEnd type="triangle" w="lg" len="lg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4F099C1-3FC3-C69F-6F30-DE24CD8910A7}"/>
              </a:ext>
            </a:extLst>
          </p:cNvPr>
          <p:cNvSpPr txBox="1"/>
          <p:nvPr/>
        </p:nvSpPr>
        <p:spPr>
          <a:xfrm>
            <a:off x="3681553" y="3440529"/>
            <a:ext cx="1043427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prstClr val="black"/>
                </a:solidFill>
              </a:rPr>
              <a:t>SAML Trust</a:t>
            </a:r>
            <a:endParaRPr lang="en-US" sz="900" dirty="0">
              <a:solidFill>
                <a:prstClr val="black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28A72A-32DF-CE47-B41C-BB40D890BD0A}"/>
              </a:ext>
            </a:extLst>
          </p:cNvPr>
          <p:cNvSpPr txBox="1"/>
          <p:nvPr/>
        </p:nvSpPr>
        <p:spPr>
          <a:xfrm>
            <a:off x="2452931" y="5926881"/>
            <a:ext cx="9369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prstClr val="black"/>
                </a:solidFill>
              </a:rPr>
              <a:t>ICA Ticket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51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97B4B1C-C03F-66A2-A4E0-F37995A4A17E}"/>
              </a:ext>
            </a:extLst>
          </p:cNvPr>
          <p:cNvGraphicFramePr>
            <a:graphicFrameLocks noGrp="1"/>
          </p:cNvGraphicFramePr>
          <p:nvPr/>
        </p:nvGraphicFramePr>
        <p:xfrm>
          <a:off x="1666875" y="4269614"/>
          <a:ext cx="8854089" cy="1535250"/>
        </p:xfrm>
        <a:graphic>
          <a:graphicData uri="http://schemas.openxmlformats.org/drawingml/2006/table">
            <a:tbl>
              <a:tblPr firstRow="1" bandRow="1"/>
              <a:tblGrid>
                <a:gridCol w="21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2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14">
                <a:tc>
                  <a:txBody>
                    <a:bodyPr/>
                    <a:lstStyle>
                      <a:lvl1pPr marL="0" algn="l" defTabSz="1088291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544145" algn="l" defTabSz="1088291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088291" algn="l" defTabSz="1088291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632436" algn="l" defTabSz="1088291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176581" algn="l" defTabSz="1088291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720726" algn="l" defTabSz="1088291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264872" algn="l" defTabSz="1088291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809017" algn="l" defTabSz="1088291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353162" algn="l" defTabSz="1088291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Benefits</a:t>
                      </a:r>
                    </a:p>
                  </a:txBody>
                  <a:tcPr marL="68544" marR="68544" marT="34272" marB="34272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1088291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544145" algn="l" defTabSz="1088291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088291" algn="l" defTabSz="1088291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632436" algn="l" defTabSz="1088291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176581" algn="l" defTabSz="1088291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720726" algn="l" defTabSz="1088291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264872" algn="l" defTabSz="1088291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809017" algn="l" defTabSz="1088291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353162" algn="l" defTabSz="1088291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Considerations</a:t>
                      </a:r>
                    </a:p>
                  </a:txBody>
                  <a:tcPr marL="68544" marR="68544" marT="34272" marB="34272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985">
                <a:tc>
                  <a:txBody>
                    <a:bodyPr/>
                    <a:lstStyle>
                      <a:lvl1pPr marL="0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544145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088291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632436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176581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720726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264872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809017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353162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Security</a:t>
                      </a:r>
                    </a:p>
                  </a:txBody>
                  <a:tcPr marL="68544" marR="68544" marT="34272" marB="3427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marL="0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544145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088291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632436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176581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720726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264872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809017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353162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Vendor provided, hardened appliance</a:t>
                      </a:r>
                    </a:p>
                  </a:txBody>
                  <a:tcPr marL="68544" marR="68544" marT="34272" marB="3427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985">
                <a:tc>
                  <a:txBody>
                    <a:bodyPr/>
                    <a:lstStyle>
                      <a:lvl1pPr marL="0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544145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088291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632436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176581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720726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264872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809017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353162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Dynamic</a:t>
                      </a:r>
                    </a:p>
                  </a:txBody>
                  <a:tcPr marL="68544" marR="68544" marT="34272" marB="3427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marL="0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544145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088291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632436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176581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720726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264872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809017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353162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Provides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</a:rPr>
                        <a:t> resources based on user, location, end point, local settings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44" marR="68544" marT="34272" marB="3427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985">
                <a:tc>
                  <a:txBody>
                    <a:bodyPr/>
                    <a:lstStyle>
                      <a:lvl1pPr marL="0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544145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088291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632436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176581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720726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264872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809017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353162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Granular functionality</a:t>
                      </a:r>
                    </a:p>
                  </a:txBody>
                  <a:tcPr marL="68544" marR="68544" marT="34272" marB="3427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marL="0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544145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088291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632436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176581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720726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264872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809017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353162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SmartAccess policies limit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</a:rPr>
                        <a:t> functionality based on endpoint analysis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44" marR="68544" marT="34272" marB="3427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85">
                <a:tc>
                  <a:txBody>
                    <a:bodyPr/>
                    <a:lstStyle>
                      <a:lvl1pPr marL="0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544145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088291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632436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176581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720726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264872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809017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353162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Industry certified</a:t>
                      </a:r>
                    </a:p>
                  </a:txBody>
                  <a:tcPr marL="68544" marR="68544" marT="34272" marB="3427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marL="0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544145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088291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632436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176581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720726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264872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809017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353162" algn="l" defTabSz="1088291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FIPS and Common Criteria</a:t>
                      </a:r>
                    </a:p>
                  </a:txBody>
                  <a:tcPr marL="68544" marR="68544" marT="34272" marB="3427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5407230-FB82-8989-1750-23C046524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437" y="2494942"/>
            <a:ext cx="1075807" cy="8570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A32F24-9F39-0BCD-8213-47F06B69C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443" y="2312173"/>
            <a:ext cx="1586800" cy="5632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E2CF1C-455A-CE2C-2459-7A71F739EAAB}"/>
              </a:ext>
            </a:extLst>
          </p:cNvPr>
          <p:cNvSpPr/>
          <p:nvPr/>
        </p:nvSpPr>
        <p:spPr>
          <a:xfrm>
            <a:off x="1778544" y="3387996"/>
            <a:ext cx="1319592" cy="415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18">
              <a:defRPr/>
            </a:pPr>
            <a:r>
              <a:rPr lang="en-GB" sz="2099" kern="0" dirty="0">
                <a:solidFill>
                  <a:srgbClr val="414141"/>
                </a:solidFill>
              </a:rPr>
              <a:t>End point</a:t>
            </a:r>
            <a:endParaRPr lang="en-US" sz="1350" kern="0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819CBA-AD59-E435-FAB0-915A05B67D71}"/>
              </a:ext>
            </a:extLst>
          </p:cNvPr>
          <p:cNvSpPr/>
          <p:nvPr/>
        </p:nvSpPr>
        <p:spPr>
          <a:xfrm>
            <a:off x="4614921" y="1951420"/>
            <a:ext cx="2966754" cy="415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18">
              <a:defRPr/>
            </a:pPr>
            <a:r>
              <a:rPr lang="en-GB" sz="2099" kern="0" dirty="0">
                <a:solidFill>
                  <a:srgbClr val="414141"/>
                </a:solidFill>
              </a:rPr>
              <a:t>Citrix Gateway</a:t>
            </a:r>
            <a:endParaRPr lang="en-US" sz="1350" kern="0" dirty="0">
              <a:solidFill>
                <a:srgbClr val="FFFFFF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533075-1ADE-3FC6-E26A-487892B70D32}"/>
              </a:ext>
            </a:extLst>
          </p:cNvPr>
          <p:cNvCxnSpPr>
            <a:endCxn id="4" idx="1"/>
          </p:cNvCxnSpPr>
          <p:nvPr/>
        </p:nvCxnSpPr>
        <p:spPr bwMode="auto">
          <a:xfrm>
            <a:off x="2995558" y="2592575"/>
            <a:ext cx="2320885" cy="1226"/>
          </a:xfrm>
          <a:prstGeom prst="line">
            <a:avLst/>
          </a:prstGeom>
          <a:noFill/>
          <a:ln w="38100" cap="flat" cmpd="sng" algn="ctr">
            <a:solidFill>
              <a:srgbClr val="41414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79145B8-FA34-7CBB-5758-275472E35F52}"/>
              </a:ext>
            </a:extLst>
          </p:cNvPr>
          <p:cNvSpPr/>
          <p:nvPr/>
        </p:nvSpPr>
        <p:spPr>
          <a:xfrm>
            <a:off x="2995559" y="2285694"/>
            <a:ext cx="21828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18">
              <a:defRPr/>
            </a:pPr>
            <a:r>
              <a:rPr lang="en-GB" sz="1600" kern="0" dirty="0">
                <a:solidFill>
                  <a:srgbClr val="414141"/>
                </a:solidFill>
              </a:rPr>
              <a:t>Request resource</a:t>
            </a:r>
            <a:endParaRPr lang="en-US" sz="1600" kern="0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C780B9-81E8-8892-4217-B166C2581CA9}"/>
              </a:ext>
            </a:extLst>
          </p:cNvPr>
          <p:cNvCxnSpPr/>
          <p:nvPr/>
        </p:nvCxnSpPr>
        <p:spPr bwMode="auto">
          <a:xfrm flipH="1" flipV="1">
            <a:off x="2995558" y="3218548"/>
            <a:ext cx="6231941" cy="888"/>
          </a:xfrm>
          <a:prstGeom prst="line">
            <a:avLst/>
          </a:prstGeom>
          <a:noFill/>
          <a:ln w="38100" cap="flat" cmpd="sng" algn="ctr">
            <a:solidFill>
              <a:srgbClr val="41414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32E890B-2279-CEBE-1D4D-D93F3B4EC5A5}"/>
              </a:ext>
            </a:extLst>
          </p:cNvPr>
          <p:cNvSpPr/>
          <p:nvPr/>
        </p:nvSpPr>
        <p:spPr>
          <a:xfrm>
            <a:off x="3014873" y="2918938"/>
            <a:ext cx="62056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18">
              <a:defRPr/>
            </a:pPr>
            <a:r>
              <a:rPr lang="en-GB" sz="1600" kern="0" dirty="0">
                <a:solidFill>
                  <a:srgbClr val="414141"/>
                </a:solidFill>
              </a:rPr>
              <a:t>Resource response (SmartAccess Policies)</a:t>
            </a:r>
          </a:p>
          <a:p>
            <a:pPr algn="ctr" defTabSz="816218">
              <a:defRPr/>
            </a:pPr>
            <a:r>
              <a:rPr lang="en-GB" sz="1600" kern="0" dirty="0">
                <a:solidFill>
                  <a:srgbClr val="414141"/>
                </a:solidFill>
              </a:rPr>
              <a:t>Microsoft Word (</a:t>
            </a:r>
            <a:r>
              <a:rPr lang="en-GB" sz="1600" kern="0" dirty="0">
                <a:solidFill>
                  <a:srgbClr val="00B050"/>
                </a:solidFill>
              </a:rPr>
              <a:t>full functionality</a:t>
            </a:r>
            <a:r>
              <a:rPr lang="en-GB" sz="1600" kern="0" dirty="0">
                <a:solidFill>
                  <a:srgbClr val="414141"/>
                </a:solidFill>
              </a:rPr>
              <a:t>)</a:t>
            </a:r>
          </a:p>
          <a:p>
            <a:pPr algn="ctr" defTabSz="816218">
              <a:defRPr/>
            </a:pPr>
            <a:r>
              <a:rPr lang="en-GB" sz="1600" kern="0" dirty="0">
                <a:solidFill>
                  <a:srgbClr val="414141"/>
                </a:solidFill>
              </a:rPr>
              <a:t>Windows 8 Desktop (</a:t>
            </a:r>
            <a:r>
              <a:rPr lang="en-GB" sz="1600" kern="0" dirty="0">
                <a:solidFill>
                  <a:srgbClr val="00A1E0"/>
                </a:solidFill>
              </a:rPr>
              <a:t>no printing, no local drive mapping</a:t>
            </a:r>
            <a:r>
              <a:rPr lang="en-GB" sz="1600" kern="0" dirty="0">
                <a:solidFill>
                  <a:srgbClr val="414141"/>
                </a:solidFill>
              </a:rPr>
              <a:t>)</a:t>
            </a:r>
          </a:p>
          <a:p>
            <a:pPr algn="ctr" defTabSz="816218">
              <a:defRPr/>
            </a:pPr>
            <a:r>
              <a:rPr lang="en-GB" sz="1600" kern="0" dirty="0">
                <a:solidFill>
                  <a:srgbClr val="414141"/>
                </a:solidFill>
              </a:rPr>
              <a:t>Finance App (</a:t>
            </a:r>
            <a:r>
              <a:rPr lang="en-GB" sz="1600" kern="0" dirty="0">
                <a:solidFill>
                  <a:srgbClr val="E1261C"/>
                </a:solidFill>
              </a:rPr>
              <a:t>no access</a:t>
            </a:r>
            <a:r>
              <a:rPr lang="en-GB" sz="1600" kern="0" dirty="0">
                <a:solidFill>
                  <a:srgbClr val="414141"/>
                </a:solidFill>
              </a:rPr>
              <a:t>)</a:t>
            </a:r>
            <a:endParaRPr lang="en-US" sz="1600" kern="0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458922-1B95-AC33-8527-5A4E83972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7615" y="2494261"/>
            <a:ext cx="1118099" cy="85702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3DF292-BF1B-FD84-D5F4-8244F73D156C}"/>
              </a:ext>
            </a:extLst>
          </p:cNvPr>
          <p:cNvCxnSpPr>
            <a:stCxn id="4" idx="3"/>
          </p:cNvCxnSpPr>
          <p:nvPr/>
        </p:nvCxnSpPr>
        <p:spPr bwMode="auto">
          <a:xfrm flipV="1">
            <a:off x="6903242" y="2592344"/>
            <a:ext cx="2360208" cy="1457"/>
          </a:xfrm>
          <a:prstGeom prst="line">
            <a:avLst/>
          </a:prstGeom>
          <a:noFill/>
          <a:ln w="38100" cap="flat" cmpd="sng" algn="ctr">
            <a:solidFill>
              <a:srgbClr val="41414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4CF502-838E-6C50-9DB8-D7CF9ECD73CA}"/>
              </a:ext>
            </a:extLst>
          </p:cNvPr>
          <p:cNvSpPr/>
          <p:nvPr/>
        </p:nvSpPr>
        <p:spPr>
          <a:xfrm>
            <a:off x="6903241" y="2290270"/>
            <a:ext cx="22221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18">
              <a:defRPr/>
            </a:pPr>
            <a:r>
              <a:rPr lang="en-GB" sz="1600" kern="0" dirty="0">
                <a:solidFill>
                  <a:srgbClr val="414141"/>
                </a:solidFill>
              </a:rPr>
              <a:t>Resource request</a:t>
            </a:r>
          </a:p>
          <a:p>
            <a:pPr algn="ctr" defTabSz="816218">
              <a:defRPr/>
            </a:pPr>
            <a:r>
              <a:rPr lang="en-GB" sz="1600" kern="0" dirty="0">
                <a:solidFill>
                  <a:srgbClr val="414141"/>
                </a:solidFill>
              </a:rPr>
              <a:t>Endpoint scan result </a:t>
            </a:r>
            <a:endParaRPr lang="en-US" sz="1600" kern="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D4CD65-C937-095E-1BA6-7E54F5B291EB}"/>
              </a:ext>
            </a:extLst>
          </p:cNvPr>
          <p:cNvSpPr/>
          <p:nvPr/>
        </p:nvSpPr>
        <p:spPr>
          <a:xfrm>
            <a:off x="9101070" y="3398916"/>
            <a:ext cx="1531188" cy="415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18">
              <a:defRPr/>
            </a:pPr>
            <a:r>
              <a:rPr lang="en-GB" sz="2099" kern="0" dirty="0">
                <a:solidFill>
                  <a:srgbClr val="414141"/>
                </a:solidFill>
              </a:rPr>
              <a:t>RDS &amp; VDI</a:t>
            </a:r>
            <a:endParaRPr lang="en-US" sz="135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22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649074-B93B-24CA-2B27-1206847F3591}"/>
              </a:ext>
            </a:extLst>
          </p:cNvPr>
          <p:cNvGrpSpPr/>
          <p:nvPr/>
        </p:nvGrpSpPr>
        <p:grpSpPr>
          <a:xfrm>
            <a:off x="-88888" y="1068876"/>
            <a:ext cx="2305495" cy="1825902"/>
            <a:chOff x="-90475" y="1068876"/>
            <a:chExt cx="2305494" cy="18259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BE4F349-1D1E-8060-E481-6DA9C6768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21" y="1068876"/>
              <a:ext cx="1912023" cy="146304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FA8BB01-8A60-B366-38AD-7504184DEF4B}"/>
                </a:ext>
              </a:extLst>
            </p:cNvPr>
            <p:cNvSpPr/>
            <p:nvPr/>
          </p:nvSpPr>
          <p:spPr>
            <a:xfrm>
              <a:off x="-90475" y="2494667"/>
              <a:ext cx="230549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8263"/>
              <a:r>
                <a:rPr lang="en-US" sz="2000" dirty="0">
                  <a:solidFill>
                    <a:srgbClr val="4D4F53"/>
                  </a:solidFill>
                </a:rPr>
                <a:t>Shared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BA339F7-D9DB-2163-174B-F6CA5687C1E3}"/>
              </a:ext>
            </a:extLst>
          </p:cNvPr>
          <p:cNvSpPr/>
          <p:nvPr/>
        </p:nvSpPr>
        <p:spPr>
          <a:xfrm>
            <a:off x="3177" y="481738"/>
            <a:ext cx="12185651" cy="584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88263"/>
            <a:r>
              <a:rPr lang="en-US" sz="3199" dirty="0">
                <a:solidFill>
                  <a:srgbClr val="4D4F53"/>
                </a:solidFill>
              </a:rPr>
              <a:t>Windows Desktops</a:t>
            </a:r>
            <a:endParaRPr lang="en-US" sz="3199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DEF987-2E6C-8738-B4D6-73FD754D9473}"/>
              </a:ext>
            </a:extLst>
          </p:cNvPr>
          <p:cNvSpPr/>
          <p:nvPr/>
        </p:nvSpPr>
        <p:spPr>
          <a:xfrm>
            <a:off x="754981" y="3485177"/>
            <a:ext cx="3161051" cy="584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88263"/>
            <a:r>
              <a:rPr lang="en-US" sz="3199" dirty="0">
                <a:solidFill>
                  <a:srgbClr val="4D4F53"/>
                </a:solidFill>
              </a:rPr>
              <a:t>Windows Apps</a:t>
            </a:r>
            <a:endParaRPr lang="en-US" sz="3199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69F6F3-E233-1111-25D2-486356D8589D}"/>
              </a:ext>
            </a:extLst>
          </p:cNvPr>
          <p:cNvSpPr/>
          <p:nvPr/>
        </p:nvSpPr>
        <p:spPr>
          <a:xfrm>
            <a:off x="8189694" y="3485175"/>
            <a:ext cx="3509287" cy="584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88263"/>
            <a:r>
              <a:rPr lang="en-US" sz="3199" dirty="0">
                <a:solidFill>
                  <a:srgbClr val="4D4F53"/>
                </a:solidFill>
              </a:rPr>
              <a:t>Linux Desktops</a:t>
            </a:r>
            <a:endParaRPr lang="en-US" sz="3199" dirty="0">
              <a:solidFill>
                <a:srgbClr val="00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674F49-3088-AE4B-162D-44DA686C4B23}"/>
              </a:ext>
            </a:extLst>
          </p:cNvPr>
          <p:cNvGrpSpPr/>
          <p:nvPr/>
        </p:nvGrpSpPr>
        <p:grpSpPr>
          <a:xfrm>
            <a:off x="1937059" y="1068877"/>
            <a:ext cx="2305495" cy="1821949"/>
            <a:chOff x="1935471" y="1068876"/>
            <a:chExt cx="2305494" cy="182194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A0E37FA-A1D0-3567-099D-414DA678F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2207" y="1068876"/>
              <a:ext cx="1912023" cy="146304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6D599F-37E6-E458-69A1-829EAE77A396}"/>
                </a:ext>
              </a:extLst>
            </p:cNvPr>
            <p:cNvSpPr/>
            <p:nvPr/>
          </p:nvSpPr>
          <p:spPr>
            <a:xfrm>
              <a:off x="1935471" y="2490713"/>
              <a:ext cx="230549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8263"/>
              <a:r>
                <a:rPr lang="en-US" sz="2000" dirty="0">
                  <a:solidFill>
                    <a:srgbClr val="4D4F53"/>
                  </a:solidFill>
                </a:rPr>
                <a:t>Pooled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FF68C9-18BF-05B0-1A2C-254117985BED}"/>
              </a:ext>
            </a:extLst>
          </p:cNvPr>
          <p:cNvGrpSpPr/>
          <p:nvPr/>
        </p:nvGrpSpPr>
        <p:grpSpPr>
          <a:xfrm>
            <a:off x="3963083" y="1068877"/>
            <a:ext cx="2305495" cy="1821949"/>
            <a:chOff x="3961495" y="1068876"/>
            <a:chExt cx="2305494" cy="182194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F1E5DD7-13B0-C135-D68C-EC98CF565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6993" y="1068876"/>
              <a:ext cx="1914499" cy="146304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27ACB8-2ADB-38BA-5FCB-86118EBF0F67}"/>
                </a:ext>
              </a:extLst>
            </p:cNvPr>
            <p:cNvSpPr/>
            <p:nvPr/>
          </p:nvSpPr>
          <p:spPr>
            <a:xfrm>
              <a:off x="3961495" y="2490713"/>
              <a:ext cx="230549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8263"/>
              <a:r>
                <a:rPr lang="en-US" sz="2000" dirty="0">
                  <a:solidFill>
                    <a:srgbClr val="4D4F53"/>
                  </a:solidFill>
                </a:rPr>
                <a:t>Personal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51D8A7-026A-1AD9-E1F4-EC29A193FBF2}"/>
              </a:ext>
            </a:extLst>
          </p:cNvPr>
          <p:cNvGrpSpPr/>
          <p:nvPr/>
        </p:nvGrpSpPr>
        <p:grpSpPr>
          <a:xfrm>
            <a:off x="8034215" y="1068877"/>
            <a:ext cx="2305495" cy="1826250"/>
            <a:chOff x="8032627" y="1068876"/>
            <a:chExt cx="2305494" cy="182624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8EED5EF-8CC1-A724-FBA6-A29ABAEF0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27578" y="1068876"/>
              <a:ext cx="1914499" cy="146304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5E0842-0B52-E948-0752-638158930EB4}"/>
                </a:ext>
              </a:extLst>
            </p:cNvPr>
            <p:cNvSpPr/>
            <p:nvPr/>
          </p:nvSpPr>
          <p:spPr>
            <a:xfrm>
              <a:off x="8032627" y="2495014"/>
              <a:ext cx="230549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8263"/>
              <a:r>
                <a:rPr lang="en-US" sz="2000" dirty="0">
                  <a:solidFill>
                    <a:srgbClr val="4D4F53"/>
                  </a:solidFill>
                </a:rPr>
                <a:t>Remote PC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8B9D4CC-7949-4031-7446-4D4933990A4B}"/>
              </a:ext>
            </a:extLst>
          </p:cNvPr>
          <p:cNvGrpSpPr/>
          <p:nvPr/>
        </p:nvGrpSpPr>
        <p:grpSpPr>
          <a:xfrm>
            <a:off x="10256275" y="1068876"/>
            <a:ext cx="1909551" cy="1820633"/>
            <a:chOff x="10254686" y="1068876"/>
            <a:chExt cx="1909551" cy="182063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A44289-61A8-E5BA-2D74-11A4FA834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54686" y="1068876"/>
              <a:ext cx="1909551" cy="146304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5B97C2D-1CAF-CCFC-AAC0-1AE4EAD1E461}"/>
                </a:ext>
              </a:extLst>
            </p:cNvPr>
            <p:cNvSpPr/>
            <p:nvPr/>
          </p:nvSpPr>
          <p:spPr>
            <a:xfrm>
              <a:off x="10403201" y="2489397"/>
              <a:ext cx="16125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8263"/>
              <a:r>
                <a:rPr lang="en-US" sz="2000" dirty="0">
                  <a:solidFill>
                    <a:srgbClr val="4D4F53"/>
                  </a:solidFill>
                </a:rPr>
                <a:t>Local VM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9DFFB9-E20B-B9EA-C990-8CFCC37AD0A5}"/>
              </a:ext>
            </a:extLst>
          </p:cNvPr>
          <p:cNvGrpSpPr/>
          <p:nvPr/>
        </p:nvGrpSpPr>
        <p:grpSpPr>
          <a:xfrm>
            <a:off x="7714053" y="4069632"/>
            <a:ext cx="2305495" cy="1836486"/>
            <a:chOff x="6735712" y="4069630"/>
            <a:chExt cx="2305494" cy="183648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E03A544-653F-2BA0-2F20-FFBC842ED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33684" y="4069630"/>
              <a:ext cx="1909551" cy="146304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61E4A10-F416-8D69-978F-4C5DC6368C3F}"/>
                </a:ext>
              </a:extLst>
            </p:cNvPr>
            <p:cNvSpPr/>
            <p:nvPr/>
          </p:nvSpPr>
          <p:spPr>
            <a:xfrm>
              <a:off x="6735712" y="5506004"/>
              <a:ext cx="230549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8263"/>
              <a:r>
                <a:rPr lang="en-US" sz="2000" dirty="0">
                  <a:solidFill>
                    <a:srgbClr val="4D4F53"/>
                  </a:solidFill>
                </a:rPr>
                <a:t>Shared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90AF2B-0A23-43A3-3F30-45DFC9F7F5AE}"/>
              </a:ext>
            </a:extLst>
          </p:cNvPr>
          <p:cNvGrpSpPr/>
          <p:nvPr/>
        </p:nvGrpSpPr>
        <p:grpSpPr>
          <a:xfrm>
            <a:off x="9850305" y="4069632"/>
            <a:ext cx="2305495" cy="1836486"/>
            <a:chOff x="9079784" y="4069630"/>
            <a:chExt cx="2305494" cy="183648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C489BFD-E624-0FF2-FD5A-5F8210D96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75282" y="4069630"/>
              <a:ext cx="1914499" cy="146304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E85EEA-BB6C-25D5-C604-BB24F9815D23}"/>
                </a:ext>
              </a:extLst>
            </p:cNvPr>
            <p:cNvSpPr/>
            <p:nvPr/>
          </p:nvSpPr>
          <p:spPr>
            <a:xfrm>
              <a:off x="9079784" y="5506004"/>
              <a:ext cx="230549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8263"/>
              <a:r>
                <a:rPr lang="en-US" sz="2000" dirty="0">
                  <a:solidFill>
                    <a:srgbClr val="4D4F53"/>
                  </a:solidFill>
                </a:rPr>
                <a:t>Personal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C1246DE-5B13-D4FA-C6F6-6B3812629758}"/>
              </a:ext>
            </a:extLst>
          </p:cNvPr>
          <p:cNvGrpSpPr/>
          <p:nvPr/>
        </p:nvGrpSpPr>
        <p:grpSpPr>
          <a:xfrm>
            <a:off x="109459" y="4069630"/>
            <a:ext cx="2305495" cy="2144259"/>
            <a:chOff x="804059" y="4069630"/>
            <a:chExt cx="2305494" cy="214426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18AB9A9-5A95-3065-09D0-D19563EC5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2031" y="4069630"/>
              <a:ext cx="1909551" cy="146304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1F04D10-A147-DBAB-1C98-E1C8CB61A912}"/>
                </a:ext>
              </a:extLst>
            </p:cNvPr>
            <p:cNvSpPr/>
            <p:nvPr/>
          </p:nvSpPr>
          <p:spPr>
            <a:xfrm>
              <a:off x="804059" y="5506004"/>
              <a:ext cx="230549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8263"/>
              <a:r>
                <a:rPr lang="en-US" sz="2000" dirty="0">
                  <a:solidFill>
                    <a:srgbClr val="4D4F53"/>
                  </a:solidFill>
                </a:rPr>
                <a:t>Server </a:t>
              </a:r>
              <a:br>
                <a:rPr lang="en-US" sz="2000" dirty="0">
                  <a:solidFill>
                    <a:srgbClr val="4D4F53"/>
                  </a:solidFill>
                </a:rPr>
              </a:br>
              <a:r>
                <a:rPr lang="en-US" sz="2000" dirty="0">
                  <a:solidFill>
                    <a:srgbClr val="4D4F53"/>
                  </a:solidFill>
                </a:rPr>
                <a:t>Virtualized Apps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FA5EA41-9CF0-0E8D-3085-4061E05C07DD}"/>
              </a:ext>
            </a:extLst>
          </p:cNvPr>
          <p:cNvGrpSpPr/>
          <p:nvPr/>
        </p:nvGrpSpPr>
        <p:grpSpPr>
          <a:xfrm>
            <a:off x="2250858" y="4073607"/>
            <a:ext cx="2305495" cy="2129890"/>
            <a:chOff x="3153278" y="4083999"/>
            <a:chExt cx="2305494" cy="212989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14250E5-F769-1B0F-E37F-99371294B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38149" y="4083999"/>
              <a:ext cx="1935752" cy="146304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DD174DC-B4B5-0969-54E5-B96ABD296DCC}"/>
                </a:ext>
              </a:extLst>
            </p:cNvPr>
            <p:cNvSpPr/>
            <p:nvPr/>
          </p:nvSpPr>
          <p:spPr>
            <a:xfrm>
              <a:off x="3153278" y="5506003"/>
              <a:ext cx="230549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8263"/>
              <a:r>
                <a:rPr lang="en-US" sz="2000" dirty="0">
                  <a:solidFill>
                    <a:srgbClr val="4D4F53"/>
                  </a:solidFill>
                </a:rPr>
                <a:t>Desktop Virtualized Apps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3CCDFDF-6F15-1A67-B7EC-A26EB44C7658}"/>
              </a:ext>
            </a:extLst>
          </p:cNvPr>
          <p:cNvGrpSpPr/>
          <p:nvPr/>
        </p:nvGrpSpPr>
        <p:grpSpPr>
          <a:xfrm>
            <a:off x="6008191" y="1080698"/>
            <a:ext cx="2305495" cy="1815914"/>
            <a:chOff x="6006603" y="1080698"/>
            <a:chExt cx="2305494" cy="1815912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2E658F2-B4E0-F2D0-B04E-5BEE61053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184100" y="1080698"/>
              <a:ext cx="1931962" cy="1463040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96B10F6-4D11-14D9-4D7A-5D5EDBFC280D}"/>
                </a:ext>
              </a:extLst>
            </p:cNvPr>
            <p:cNvSpPr/>
            <p:nvPr/>
          </p:nvSpPr>
          <p:spPr>
            <a:xfrm>
              <a:off x="6006603" y="2496500"/>
              <a:ext cx="230549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8263"/>
              <a:r>
                <a:rPr lang="en-US" sz="2000" dirty="0">
                  <a:solidFill>
                    <a:srgbClr val="4D4F53"/>
                  </a:solidFill>
                </a:rPr>
                <a:t>Pro Graphics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263A322-22EF-83A7-EFB9-E8265DF9D144}"/>
              </a:ext>
            </a:extLst>
          </p:cNvPr>
          <p:cNvSpPr/>
          <p:nvPr/>
        </p:nvSpPr>
        <p:spPr>
          <a:xfrm>
            <a:off x="4513273" y="3485174"/>
            <a:ext cx="3161051" cy="584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88263"/>
            <a:r>
              <a:rPr lang="en-US" sz="3199" dirty="0">
                <a:solidFill>
                  <a:srgbClr val="4D4F53"/>
                </a:solidFill>
              </a:rPr>
              <a:t>Web Apps</a:t>
            </a:r>
            <a:endParaRPr lang="en-US" sz="3199" dirty="0">
              <a:solidFill>
                <a:srgbClr val="00000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EB2A789-94C4-4855-FF5F-BFB9A9D7D0B0}"/>
              </a:ext>
            </a:extLst>
          </p:cNvPr>
          <p:cNvGrpSpPr/>
          <p:nvPr/>
        </p:nvGrpSpPr>
        <p:grpSpPr>
          <a:xfrm>
            <a:off x="4978646" y="4122133"/>
            <a:ext cx="2305495" cy="2129890"/>
            <a:chOff x="4941664" y="4083999"/>
            <a:chExt cx="2305494" cy="212989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9E262C-1744-7ED7-C1CF-E805B8B82017}"/>
                </a:ext>
              </a:extLst>
            </p:cNvPr>
            <p:cNvSpPr/>
            <p:nvPr/>
          </p:nvSpPr>
          <p:spPr>
            <a:xfrm>
              <a:off x="4941664" y="5506003"/>
              <a:ext cx="230549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8263"/>
              <a:r>
                <a:rPr lang="en-US" sz="2000" dirty="0">
                  <a:solidFill>
                    <a:srgbClr val="4D4F53"/>
                  </a:solidFill>
                </a:rPr>
                <a:t>Secure Browser Apps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95C85A8-7119-1F4A-7461-867E613C7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29174" y="4083999"/>
              <a:ext cx="1930473" cy="1463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60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8">
            <a:extLst>
              <a:ext uri="{FF2B5EF4-FFF2-40B4-BE49-F238E27FC236}">
                <a16:creationId xmlns:a16="http://schemas.microsoft.com/office/drawing/2014/main" id="{ADC0574F-19E6-9B1E-ACBB-90E7143D9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6464" y="3708400"/>
            <a:ext cx="2530475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3" name="Picture 22">
            <a:extLst>
              <a:ext uri="{FF2B5EF4-FFF2-40B4-BE49-F238E27FC236}">
                <a16:creationId xmlns:a16="http://schemas.microsoft.com/office/drawing/2014/main" id="{707E9208-C630-541F-4DD1-0A43C4AC9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5101" y="3379788"/>
            <a:ext cx="73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Line 11">
            <a:extLst>
              <a:ext uri="{FF2B5EF4-FFF2-40B4-BE49-F238E27FC236}">
                <a16:creationId xmlns:a16="http://schemas.microsoft.com/office/drawing/2014/main" id="{F7D3EE34-2A2F-B2B4-27F6-0A67787C48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9351" y="3708400"/>
            <a:ext cx="1054100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23">
            <a:extLst>
              <a:ext uri="{FF2B5EF4-FFF2-40B4-BE49-F238E27FC236}">
                <a16:creationId xmlns:a16="http://schemas.microsoft.com/office/drawing/2014/main" id="{1E404FD6-D0A4-C576-76A9-836E43DAF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0789" y="2695575"/>
            <a:ext cx="2265363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Line 25">
            <a:extLst>
              <a:ext uri="{FF2B5EF4-FFF2-40B4-BE49-F238E27FC236}">
                <a16:creationId xmlns:a16="http://schemas.microsoft.com/office/drawing/2014/main" id="{262BC774-9F01-E87D-1A9B-15CA498F8B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5389" y="3705225"/>
            <a:ext cx="2265363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Line 26">
            <a:extLst>
              <a:ext uri="{FF2B5EF4-FFF2-40B4-BE49-F238E27FC236}">
                <a16:creationId xmlns:a16="http://schemas.microsoft.com/office/drawing/2014/main" id="{CA5968D0-E1B2-6FF4-F07D-35F3B03014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6339" y="4891088"/>
            <a:ext cx="2265363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6F267BE8-1F7D-E3F9-087A-0CDA63A1A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4714" y="2963865"/>
            <a:ext cx="1522413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9">
            <a:extLst>
              <a:ext uri="{FF2B5EF4-FFF2-40B4-BE49-F238E27FC236}">
                <a16:creationId xmlns:a16="http://schemas.microsoft.com/office/drawing/2014/main" id="{7707FD90-A1A3-B50A-81A6-ACEBE87347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1227" y="2682876"/>
            <a:ext cx="15875" cy="2219325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7994CE58-53BC-F36E-E439-2939D2BE0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28051" y="3476626"/>
            <a:ext cx="14224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22">
            <a:extLst>
              <a:ext uri="{FF2B5EF4-FFF2-40B4-BE49-F238E27FC236}">
                <a16:creationId xmlns:a16="http://schemas.microsoft.com/office/drawing/2014/main" id="{15441FAD-AEEF-32B7-8730-CE0EC422B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1" y="2728914"/>
            <a:ext cx="3124200" cy="26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b="1">
                <a:solidFill>
                  <a:schemeClr val="tx1">
                    <a:lumMod val="75000"/>
                  </a:schemeClr>
                </a:solidFill>
              </a:rPr>
              <a:t>Provisioning Server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A0CCB7BE-637C-E789-3A4A-38D0898A3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0201" y="1916113"/>
            <a:ext cx="10271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6E4CEC85-4337-3C82-B740-A9134E0A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2577" y="3241675"/>
            <a:ext cx="1028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1CCCE89C-80F7-9CF6-AD2C-AAF3EB116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8451" y="4448175"/>
            <a:ext cx="10271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123">
            <a:extLst>
              <a:ext uri="{FF2B5EF4-FFF2-40B4-BE49-F238E27FC236}">
                <a16:creationId xmlns:a16="http://schemas.microsoft.com/office/drawing/2014/main" id="{AD3985B1-63FA-B83C-8442-384D4831F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9302" y="3025775"/>
            <a:ext cx="2030412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200" b="1">
                <a:solidFill>
                  <a:schemeClr val="tx1">
                    <a:lumMod val="75000"/>
                  </a:schemeClr>
                </a:solidFill>
              </a:rPr>
              <a:t>Network</a:t>
            </a:r>
            <a:br>
              <a:rPr lang="en-US" sz="1200" b="1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200" b="1">
                <a:solidFill>
                  <a:schemeClr val="tx1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485DB8CB-0DE3-A534-8C21-575633F27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263" y="4194177"/>
            <a:ext cx="4673600" cy="61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/>
              <a:t>A single </a:t>
            </a:r>
            <a:r>
              <a:rPr lang="en-US" dirty="0" err="1"/>
              <a:t>vDisk</a:t>
            </a:r>
            <a:r>
              <a:rPr lang="en-US" dirty="0"/>
              <a:t> is streamed to many target devices</a:t>
            </a: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1CF0D99C-194F-DA4E-358A-8DA2D9F85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9859" y="4631456"/>
            <a:ext cx="4672013" cy="61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/>
              <a:t>Any session changes are not written back to the base </a:t>
            </a:r>
            <a:r>
              <a:rPr lang="en-US" dirty="0" err="1"/>
              <a:t>vDisk</a:t>
            </a:r>
            <a:endParaRPr lang="en-US" dirty="0"/>
          </a:p>
        </p:txBody>
      </p:sp>
      <p:sp>
        <p:nvSpPr>
          <p:cNvPr id="18" name="Text Box 11">
            <a:extLst>
              <a:ext uri="{FF2B5EF4-FFF2-40B4-BE49-F238E27FC236}">
                <a16:creationId xmlns:a16="http://schemas.microsoft.com/office/drawing/2014/main" id="{95653BA3-3BB1-6E58-D7C2-15FCE6044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0060" y="5080548"/>
            <a:ext cx="4672013" cy="61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/>
              <a:t>On reboot, a “clean” image is streamed down to the target devices</a:t>
            </a:r>
          </a:p>
        </p:txBody>
      </p:sp>
      <p:grpSp>
        <p:nvGrpSpPr>
          <p:cNvPr id="19" name="Group 17">
            <a:extLst>
              <a:ext uri="{FF2B5EF4-FFF2-40B4-BE49-F238E27FC236}">
                <a16:creationId xmlns:a16="http://schemas.microsoft.com/office/drawing/2014/main" id="{B86A3A53-05DF-60DA-2EB9-28E8A797CADF}"/>
              </a:ext>
            </a:extLst>
          </p:cNvPr>
          <p:cNvGrpSpPr>
            <a:grpSpLocks/>
          </p:cNvGrpSpPr>
          <p:nvPr/>
        </p:nvGrpSpPr>
        <p:grpSpPr bwMode="auto">
          <a:xfrm>
            <a:off x="10069513" y="3354393"/>
            <a:ext cx="1119723" cy="642939"/>
            <a:chOff x="4928" y="2034"/>
            <a:chExt cx="529" cy="405"/>
          </a:xfrm>
        </p:grpSpPr>
        <p:pic>
          <p:nvPicPr>
            <p:cNvPr id="20" name="Picture 122" descr="folder">
              <a:extLst>
                <a:ext uri="{FF2B5EF4-FFF2-40B4-BE49-F238E27FC236}">
                  <a16:creationId xmlns:a16="http://schemas.microsoft.com/office/drawing/2014/main" id="{9EF3AC30-C8BD-6A45-71C9-BBAACD6FD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928" y="2045"/>
              <a:ext cx="529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123" descr="Right:  xpFile">
              <a:extLst>
                <a:ext uri="{FF2B5EF4-FFF2-40B4-BE49-F238E27FC236}">
                  <a16:creationId xmlns:a16="http://schemas.microsoft.com/office/drawing/2014/main" id="{FE4DDA3A-FB3D-C6EE-73E4-70315B26F8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960" y="2149"/>
              <a:ext cx="206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 Box 126">
              <a:extLst>
                <a:ext uri="{FF2B5EF4-FFF2-40B4-BE49-F238E27FC236}">
                  <a16:creationId xmlns:a16="http://schemas.microsoft.com/office/drawing/2014/main" id="{AA678254-CBA2-076E-FB00-0344966A1CA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976" y="2034"/>
              <a:ext cx="145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900">
                  <a:solidFill>
                    <a:schemeClr val="bg2"/>
                  </a:solidFill>
                </a:rPr>
                <a:t>A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DE419ED-DF8D-A121-0170-8BBC419198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7" y="2150"/>
              <a:ext cx="206" cy="264"/>
              <a:chOff x="-750" y="3148"/>
              <a:chExt cx="131" cy="168"/>
            </a:xfrm>
          </p:grpSpPr>
          <p:pic>
            <p:nvPicPr>
              <p:cNvPr id="24" name="Picture 769" descr="access">
                <a:extLst>
                  <a:ext uri="{FF2B5EF4-FFF2-40B4-BE49-F238E27FC236}">
                    <a16:creationId xmlns:a16="http://schemas.microsoft.com/office/drawing/2014/main" id="{203CD806-899B-6347-E5FA-2ED01FBDC7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-750" y="3148"/>
                <a:ext cx="131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" name="Picture 24" descr="PresentServer_icon">
                <a:extLst>
                  <a:ext uri="{FF2B5EF4-FFF2-40B4-BE49-F238E27FC236}">
                    <a16:creationId xmlns:a16="http://schemas.microsoft.com/office/drawing/2014/main" id="{E303E3C8-69A7-9868-5906-6EC5029DB0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lum bright="-6000" contrast="6000"/>
              </a:blip>
              <a:srcRect/>
              <a:stretch>
                <a:fillRect/>
              </a:stretch>
            </p:blipFill>
            <p:spPr bwMode="auto">
              <a:xfrm>
                <a:off x="-734" y="3186"/>
                <a:ext cx="106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26" name="Picture 136" descr="office">
            <a:extLst>
              <a:ext uri="{FF2B5EF4-FFF2-40B4-BE49-F238E27FC236}">
                <a16:creationId xmlns:a16="http://schemas.microsoft.com/office/drawing/2014/main" id="{C6FAE096-B8DB-5E5F-9063-156935BA6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10158" y="3454677"/>
            <a:ext cx="440268" cy="425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Group 48">
            <a:extLst>
              <a:ext uri="{FF2B5EF4-FFF2-40B4-BE49-F238E27FC236}">
                <a16:creationId xmlns:a16="http://schemas.microsoft.com/office/drawing/2014/main" id="{6BBF83A9-E271-B44D-7CC6-6D7FF3648372}"/>
              </a:ext>
            </a:extLst>
          </p:cNvPr>
          <p:cNvGrpSpPr>
            <a:grpSpLocks/>
          </p:cNvGrpSpPr>
          <p:nvPr/>
        </p:nvGrpSpPr>
        <p:grpSpPr bwMode="auto">
          <a:xfrm>
            <a:off x="1424526" y="1814752"/>
            <a:ext cx="3122613" cy="788466"/>
            <a:chOff x="1452563" y="4793806"/>
            <a:chExt cx="2343150" cy="788910"/>
          </a:xfrm>
        </p:grpSpPr>
        <p:pic>
          <p:nvPicPr>
            <p:cNvPr id="28" name="Picture 103" descr="harddrive">
              <a:extLst>
                <a:ext uri="{FF2B5EF4-FFF2-40B4-BE49-F238E27FC236}">
                  <a16:creationId xmlns:a16="http://schemas.microsoft.com/office/drawing/2014/main" id="{EFEE3C2A-79F1-C87C-D059-842DCCB889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197164" y="4793806"/>
              <a:ext cx="593725" cy="450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 Box 122">
              <a:extLst>
                <a:ext uri="{FF2B5EF4-FFF2-40B4-BE49-F238E27FC236}">
                  <a16:creationId xmlns:a16="http://schemas.microsoft.com/office/drawing/2014/main" id="{DB6C28AA-AB6D-93FA-CBF1-EC1C7E450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2563" y="5314799"/>
              <a:ext cx="2343150" cy="267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200" b="1">
                  <a:solidFill>
                    <a:schemeClr val="tx1">
                      <a:lumMod val="75000"/>
                    </a:schemeClr>
                  </a:solidFill>
                </a:rPr>
                <a:t>Device-Side Disk Cache</a:t>
              </a:r>
            </a:p>
          </p:txBody>
        </p:sp>
      </p:grpSp>
      <p:grpSp>
        <p:nvGrpSpPr>
          <p:cNvPr id="30" name="Group 52">
            <a:extLst>
              <a:ext uri="{FF2B5EF4-FFF2-40B4-BE49-F238E27FC236}">
                <a16:creationId xmlns:a16="http://schemas.microsoft.com/office/drawing/2014/main" id="{AFCEC1D5-36C9-8C6B-A3DA-8185F96ECAB8}"/>
              </a:ext>
            </a:extLst>
          </p:cNvPr>
          <p:cNvGrpSpPr>
            <a:grpSpLocks/>
          </p:cNvGrpSpPr>
          <p:nvPr/>
        </p:nvGrpSpPr>
        <p:grpSpPr bwMode="auto">
          <a:xfrm>
            <a:off x="1056995" y="5032415"/>
            <a:ext cx="3122613" cy="982142"/>
            <a:chOff x="5776913" y="4895469"/>
            <a:chExt cx="2343150" cy="982522"/>
          </a:xfrm>
        </p:grpSpPr>
        <p:sp>
          <p:nvSpPr>
            <p:cNvPr id="31" name="Text Box 122">
              <a:extLst>
                <a:ext uri="{FF2B5EF4-FFF2-40B4-BE49-F238E27FC236}">
                  <a16:creationId xmlns:a16="http://schemas.microsoft.com/office/drawing/2014/main" id="{B7CB386E-C273-C3D2-7E5D-6CC46742A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913" y="5610122"/>
              <a:ext cx="2343150" cy="26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200" b="1">
                  <a:solidFill>
                    <a:schemeClr val="tx1">
                      <a:lumMod val="75000"/>
                    </a:schemeClr>
                  </a:solidFill>
                </a:rPr>
                <a:t>Device-Side RAM Cache</a:t>
              </a:r>
            </a:p>
          </p:txBody>
        </p:sp>
        <p:pic>
          <p:nvPicPr>
            <p:cNvPr id="32" name="Picture 285">
              <a:extLst>
                <a:ext uri="{FF2B5EF4-FFF2-40B4-BE49-F238E27FC236}">
                  <a16:creationId xmlns:a16="http://schemas.microsoft.com/office/drawing/2014/main" id="{B47E9A66-69A7-46CE-0743-DA36FE77F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6294818" y="4895469"/>
              <a:ext cx="1341000" cy="7875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sm"/>
            </a:ln>
          </p:spPr>
        </p:pic>
      </p:grpSp>
      <p:grpSp>
        <p:nvGrpSpPr>
          <p:cNvPr id="33" name="Group 43">
            <a:extLst>
              <a:ext uri="{FF2B5EF4-FFF2-40B4-BE49-F238E27FC236}">
                <a16:creationId xmlns:a16="http://schemas.microsoft.com/office/drawing/2014/main" id="{70148DA2-95ED-D14A-E52D-A7B7C2E1406C}"/>
              </a:ext>
            </a:extLst>
          </p:cNvPr>
          <p:cNvGrpSpPr/>
          <p:nvPr/>
        </p:nvGrpSpPr>
        <p:grpSpPr>
          <a:xfrm>
            <a:off x="6682415" y="1748867"/>
            <a:ext cx="3124200" cy="841894"/>
            <a:chOff x="6803231" y="5757338"/>
            <a:chExt cx="3124200" cy="841894"/>
          </a:xfrm>
        </p:grpSpPr>
        <p:sp>
          <p:nvSpPr>
            <p:cNvPr id="34" name="Text Box 122">
              <a:extLst>
                <a:ext uri="{FF2B5EF4-FFF2-40B4-BE49-F238E27FC236}">
                  <a16:creationId xmlns:a16="http://schemas.microsoft.com/office/drawing/2014/main" id="{8BC2A9DF-EE31-0448-2755-D0DCACD67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3231" y="6331466"/>
              <a:ext cx="3124200" cy="26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200" b="1" dirty="0">
                  <a:solidFill>
                    <a:schemeClr val="tx1">
                      <a:lumMod val="75000"/>
                    </a:schemeClr>
                  </a:solidFill>
                </a:rPr>
                <a:t>Server-Side Disk Cache</a:t>
              </a:r>
            </a:p>
          </p:txBody>
        </p:sp>
        <p:pic>
          <p:nvPicPr>
            <p:cNvPr id="35" name="Picture 57" descr="cache.bmp">
              <a:extLst>
                <a:ext uri="{FF2B5EF4-FFF2-40B4-BE49-F238E27FC236}">
                  <a16:creationId xmlns:a16="http://schemas.microsoft.com/office/drawing/2014/main" id="{C091D685-DDF0-05E4-4571-E6FF4B61E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7994019" y="5757338"/>
              <a:ext cx="592500" cy="572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84845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decel="100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decel="100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/>
      <p:bldP spid="17" grpId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008DC1-8349-292B-E073-B336F2242360}"/>
              </a:ext>
            </a:extLst>
          </p:cNvPr>
          <p:cNvSpPr txBox="1"/>
          <p:nvPr/>
        </p:nvSpPr>
        <p:spPr>
          <a:xfrm>
            <a:off x="1870846" y="2789082"/>
            <a:ext cx="4225159" cy="666534"/>
          </a:xfrm>
          <a:prstGeom prst="rect">
            <a:avLst/>
          </a:prstGeom>
          <a:noFill/>
        </p:spPr>
        <p:txBody>
          <a:bodyPr wrap="square" lIns="91380" tIns="45691" rIns="91380" bIns="45691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66" b="1" dirty="0">
                <a:solidFill>
                  <a:srgbClr val="3E4554"/>
                </a:solidFill>
              </a:rPr>
              <a:t>HDX MediaStream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66" dirty="0">
                <a:solidFill>
                  <a:srgbClr val="3E4554"/>
                </a:solidFill>
              </a:rPr>
              <a:t>Video and audio playback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D7B8BD-7BE0-34DD-8F09-5161B4D19771}"/>
              </a:ext>
            </a:extLst>
          </p:cNvPr>
          <p:cNvSpPr txBox="1"/>
          <p:nvPr/>
        </p:nvSpPr>
        <p:spPr>
          <a:xfrm>
            <a:off x="1867181" y="1348500"/>
            <a:ext cx="4225159" cy="953664"/>
          </a:xfrm>
          <a:prstGeom prst="rect">
            <a:avLst/>
          </a:prstGeom>
          <a:noFill/>
        </p:spPr>
        <p:txBody>
          <a:bodyPr wrap="square" lIns="91380" tIns="45691" rIns="91380" bIns="45691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66" b="1" dirty="0">
                <a:solidFill>
                  <a:srgbClr val="3E4554"/>
                </a:solidFill>
              </a:rPr>
              <a:t>HDX Broadcast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66" dirty="0">
                <a:solidFill>
                  <a:srgbClr val="3E4554"/>
                </a:solidFill>
              </a:rPr>
              <a:t>ICA and RDP protocol support for access from any device, anywhere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584129-5AD8-3570-88C8-9E7FA0FF393B}"/>
              </a:ext>
            </a:extLst>
          </p:cNvPr>
          <p:cNvSpPr txBox="1"/>
          <p:nvPr/>
        </p:nvSpPr>
        <p:spPr>
          <a:xfrm>
            <a:off x="1867181" y="5433558"/>
            <a:ext cx="4225159" cy="953664"/>
          </a:xfrm>
          <a:prstGeom prst="rect">
            <a:avLst/>
          </a:prstGeom>
          <a:noFill/>
        </p:spPr>
        <p:txBody>
          <a:bodyPr wrap="square" lIns="91380" tIns="45691" rIns="91380" bIns="45691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66" b="1" dirty="0">
                <a:solidFill>
                  <a:srgbClr val="3E4554"/>
                </a:solidFill>
              </a:rPr>
              <a:t>HDX </a:t>
            </a:r>
            <a:r>
              <a:rPr lang="en-US" sz="1866" b="1" dirty="0" err="1">
                <a:solidFill>
                  <a:srgbClr val="3E4554"/>
                </a:solidFill>
              </a:rPr>
              <a:t>MultiTouch</a:t>
            </a:r>
            <a:endParaRPr lang="en-US" sz="1866" b="1" dirty="0">
              <a:solidFill>
                <a:srgbClr val="3E4554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66" dirty="0">
                <a:solidFill>
                  <a:srgbClr val="3E4554"/>
                </a:solidFill>
              </a:rPr>
              <a:t>Touch navigation for Windows apps; </a:t>
            </a:r>
            <a:br>
              <a:rPr lang="en-US" sz="1866" dirty="0">
                <a:solidFill>
                  <a:srgbClr val="3E4554"/>
                </a:solidFill>
              </a:rPr>
            </a:br>
            <a:r>
              <a:rPr lang="en-US" sz="1866" dirty="0">
                <a:solidFill>
                  <a:srgbClr val="3E4554"/>
                </a:solidFill>
              </a:rPr>
              <a:t>local device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F1864-2E35-F407-FC32-673BAB06CF9F}"/>
              </a:ext>
            </a:extLst>
          </p:cNvPr>
          <p:cNvSpPr txBox="1"/>
          <p:nvPr/>
        </p:nvSpPr>
        <p:spPr>
          <a:xfrm>
            <a:off x="7275412" y="1377387"/>
            <a:ext cx="4225159" cy="953664"/>
          </a:xfrm>
          <a:prstGeom prst="rect">
            <a:avLst/>
          </a:prstGeom>
          <a:noFill/>
        </p:spPr>
        <p:txBody>
          <a:bodyPr wrap="square" lIns="91380" tIns="45691" rIns="91380" bIns="45691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66" b="1" dirty="0">
                <a:solidFill>
                  <a:srgbClr val="3E4554"/>
                </a:solidFill>
              </a:rPr>
              <a:t>HDX Plug-n-Play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66" dirty="0">
                <a:solidFill>
                  <a:srgbClr val="3E4554"/>
                </a:solidFill>
              </a:rPr>
              <a:t>Access to local resources and peripherals, including USB devices and printers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98AE4-C511-0300-34CF-B6091D616D7E}"/>
              </a:ext>
            </a:extLst>
          </p:cNvPr>
          <p:cNvSpPr txBox="1"/>
          <p:nvPr/>
        </p:nvSpPr>
        <p:spPr>
          <a:xfrm>
            <a:off x="7275399" y="2708683"/>
            <a:ext cx="4813440" cy="953664"/>
          </a:xfrm>
          <a:prstGeom prst="rect">
            <a:avLst/>
          </a:prstGeom>
          <a:noFill/>
        </p:spPr>
        <p:txBody>
          <a:bodyPr wrap="square" lIns="91380" tIns="45691" rIns="91380" bIns="45691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66" b="1" dirty="0">
                <a:solidFill>
                  <a:srgbClr val="3E4554"/>
                </a:solidFill>
              </a:rPr>
              <a:t>HDX </a:t>
            </a:r>
            <a:r>
              <a:rPr lang="en-US" sz="1866" b="1" dirty="0" err="1">
                <a:solidFill>
                  <a:srgbClr val="3E4554"/>
                </a:solidFill>
              </a:rPr>
              <a:t>RichGraphics</a:t>
            </a:r>
            <a:endParaRPr lang="en-US" sz="1866" b="1" dirty="0">
              <a:solidFill>
                <a:srgbClr val="3E4554"/>
              </a:solidFill>
            </a:endParaRPr>
          </a:p>
          <a:p>
            <a:r>
              <a:rPr lang="en-US" sz="1866" dirty="0">
                <a:solidFill>
                  <a:srgbClr val="3E4554"/>
                </a:solidFill>
              </a:rPr>
              <a:t>2D/3D graphics incl. Adaptive Display, </a:t>
            </a:r>
            <a:br>
              <a:rPr lang="en-US" sz="1866" dirty="0">
                <a:solidFill>
                  <a:srgbClr val="3E4554"/>
                </a:solidFill>
              </a:rPr>
            </a:br>
            <a:r>
              <a:rPr lang="en-US" sz="1866" dirty="0">
                <a:solidFill>
                  <a:srgbClr val="3E4554"/>
                </a:solidFill>
              </a:rPr>
              <a:t>HDX 3D Pro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BF3D7C-707A-6F47-347B-E3874D81A811}"/>
              </a:ext>
            </a:extLst>
          </p:cNvPr>
          <p:cNvSpPr txBox="1"/>
          <p:nvPr/>
        </p:nvSpPr>
        <p:spPr>
          <a:xfrm>
            <a:off x="7275409" y="4042825"/>
            <a:ext cx="4624643" cy="953664"/>
          </a:xfrm>
          <a:prstGeom prst="rect">
            <a:avLst/>
          </a:prstGeom>
          <a:noFill/>
        </p:spPr>
        <p:txBody>
          <a:bodyPr wrap="square" lIns="91380" tIns="45691" rIns="91380" bIns="45691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66" b="1" dirty="0">
                <a:solidFill>
                  <a:srgbClr val="3E4554"/>
                </a:solidFill>
              </a:rPr>
              <a:t>HDX SDWAN Optimization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66" dirty="0">
                <a:solidFill>
                  <a:srgbClr val="3E4554"/>
                </a:solidFill>
              </a:rPr>
              <a:t>Performance and bandwidth optimizations for branch offices with Citrix SDWAN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EE2BA-188A-1770-6F6E-EDC9B30D834C}"/>
              </a:ext>
            </a:extLst>
          </p:cNvPr>
          <p:cNvSpPr txBox="1"/>
          <p:nvPr/>
        </p:nvSpPr>
        <p:spPr>
          <a:xfrm>
            <a:off x="7275409" y="5381016"/>
            <a:ext cx="4624643" cy="953664"/>
          </a:xfrm>
          <a:prstGeom prst="rect">
            <a:avLst/>
          </a:prstGeom>
          <a:noFill/>
        </p:spPr>
        <p:txBody>
          <a:bodyPr wrap="square" lIns="91380" tIns="45691" rIns="91380" bIns="45691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66" b="1" dirty="0">
                <a:solidFill>
                  <a:srgbClr val="3E4554"/>
                </a:solidFill>
              </a:rPr>
              <a:t>HDX Adaptive Technologies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66" dirty="0">
                <a:solidFill>
                  <a:srgbClr val="3E4554"/>
                </a:solidFill>
              </a:rPr>
              <a:t>Best user experience based on server, network connection and user device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EA481F-8424-EB1F-930F-C700316D8F69}"/>
              </a:ext>
            </a:extLst>
          </p:cNvPr>
          <p:cNvSpPr txBox="1"/>
          <p:nvPr/>
        </p:nvSpPr>
        <p:spPr>
          <a:xfrm>
            <a:off x="1870846" y="4107452"/>
            <a:ext cx="4225159" cy="953664"/>
          </a:xfrm>
          <a:prstGeom prst="rect">
            <a:avLst/>
          </a:prstGeom>
          <a:noFill/>
        </p:spPr>
        <p:txBody>
          <a:bodyPr wrap="square" lIns="91380" tIns="45691" rIns="91380" bIns="45691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66" b="1" dirty="0">
                <a:solidFill>
                  <a:srgbClr val="3E4554"/>
                </a:solidFill>
              </a:rPr>
              <a:t>HDX </a:t>
            </a:r>
            <a:r>
              <a:rPr lang="en-US" sz="1866" b="1" dirty="0" err="1">
                <a:solidFill>
                  <a:srgbClr val="3E4554"/>
                </a:solidFill>
              </a:rPr>
              <a:t>RealTime</a:t>
            </a:r>
            <a:endParaRPr lang="en-US" sz="1866" b="1" dirty="0">
              <a:solidFill>
                <a:srgbClr val="3E4554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66" dirty="0">
                <a:solidFill>
                  <a:srgbClr val="3E4554"/>
                </a:solidFill>
              </a:rPr>
              <a:t>Voice and video for real-time collaboration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FB3DCC-4E43-F82C-F9B0-92F77AD7D2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119" y="1220483"/>
            <a:ext cx="952500" cy="9522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CD7517-0CAC-0235-7895-375D5041EE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87" y="1369514"/>
            <a:ext cx="952500" cy="9522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E419F8-4A9F-FE7D-5D8E-7597DF63B1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54" y="2616412"/>
            <a:ext cx="952500" cy="9522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4690FB-516F-8145-15BB-870128A432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54" y="4025747"/>
            <a:ext cx="952500" cy="9522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55D29D-FC34-7B12-F70C-C15FCC43E6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119" y="3990272"/>
            <a:ext cx="952500" cy="952252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9596818E-4D61-C7F9-6FBC-4AAFFB178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6129693" y="5358898"/>
            <a:ext cx="829235" cy="829019"/>
          </a:xfrm>
          <a:prstGeom prst="roundRect">
            <a:avLst>
              <a:gd name="adj" fmla="val 74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70F1E378-4ABE-C968-BB52-617B2F517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8207" y="5505218"/>
            <a:ext cx="1292019" cy="6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95ACEF5F-7BE6-166F-EF7F-29A4258F8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6"/>
          <a:stretch/>
        </p:blipFill>
        <p:spPr bwMode="auto">
          <a:xfrm>
            <a:off x="6092339" y="2656807"/>
            <a:ext cx="909248" cy="84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91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30">
            <a:extLst>
              <a:ext uri="{FF2B5EF4-FFF2-40B4-BE49-F238E27FC236}">
                <a16:creationId xmlns:a16="http://schemas.microsoft.com/office/drawing/2014/main" id="{37C658D5-3A22-85C6-1C18-C6FD2D8F0962}"/>
              </a:ext>
            </a:extLst>
          </p:cNvPr>
          <p:cNvSpPr/>
          <p:nvPr/>
        </p:nvSpPr>
        <p:spPr bwMode="auto">
          <a:xfrm rot="5400000">
            <a:off x="9265629" y="1965083"/>
            <a:ext cx="516136" cy="2831438"/>
          </a:xfrm>
          <a:prstGeom prst="can">
            <a:avLst/>
          </a:prstGeom>
          <a:solidFill>
            <a:schemeClr val="accent3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46042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                                          Thinwire               </a:t>
            </a:r>
          </a:p>
        </p:txBody>
      </p:sp>
      <p:sp>
        <p:nvSpPr>
          <p:cNvPr id="3" name="Can 31">
            <a:extLst>
              <a:ext uri="{FF2B5EF4-FFF2-40B4-BE49-F238E27FC236}">
                <a16:creationId xmlns:a16="http://schemas.microsoft.com/office/drawing/2014/main" id="{B527CB82-97AA-351A-D158-6B3DA9EBDF53}"/>
              </a:ext>
            </a:extLst>
          </p:cNvPr>
          <p:cNvSpPr/>
          <p:nvPr/>
        </p:nvSpPr>
        <p:spPr bwMode="auto">
          <a:xfrm rot="5400000">
            <a:off x="9404842" y="2779609"/>
            <a:ext cx="516135" cy="2409993"/>
          </a:xfrm>
          <a:prstGeom prst="can">
            <a:avLst/>
          </a:prstGeom>
          <a:solidFill>
            <a:schemeClr val="accent3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46042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                                     H.264</a:t>
            </a:r>
          </a:p>
        </p:txBody>
      </p:sp>
      <p:sp>
        <p:nvSpPr>
          <p:cNvPr id="4" name="Can 32">
            <a:extLst>
              <a:ext uri="{FF2B5EF4-FFF2-40B4-BE49-F238E27FC236}">
                <a16:creationId xmlns:a16="http://schemas.microsoft.com/office/drawing/2014/main" id="{3FE38781-5FA0-B2D6-F949-0C34B140EB01}"/>
              </a:ext>
            </a:extLst>
          </p:cNvPr>
          <p:cNvSpPr/>
          <p:nvPr/>
        </p:nvSpPr>
        <p:spPr bwMode="auto">
          <a:xfrm rot="5400000">
            <a:off x="9665864" y="3567370"/>
            <a:ext cx="516135" cy="2027055"/>
          </a:xfrm>
          <a:prstGeom prst="can">
            <a:avLst/>
          </a:prstGeom>
          <a:solidFill>
            <a:schemeClr val="accent3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46042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                          DCR</a:t>
            </a:r>
          </a:p>
        </p:txBody>
      </p:sp>
      <p:sp>
        <p:nvSpPr>
          <p:cNvPr id="5" name="Can 40">
            <a:extLst>
              <a:ext uri="{FF2B5EF4-FFF2-40B4-BE49-F238E27FC236}">
                <a16:creationId xmlns:a16="http://schemas.microsoft.com/office/drawing/2014/main" id="{EED42A46-0F2A-9117-28DF-7698008B8BB8}"/>
              </a:ext>
            </a:extLst>
          </p:cNvPr>
          <p:cNvSpPr/>
          <p:nvPr/>
        </p:nvSpPr>
        <p:spPr bwMode="auto">
          <a:xfrm rot="5400000">
            <a:off x="8940919" y="2881055"/>
            <a:ext cx="352525" cy="1685779"/>
          </a:xfrm>
          <a:prstGeom prst="can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 defTabSz="146042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chemeClr val="accent5"/>
                </a:solidFill>
                <a:cs typeface="Arial" charset="0"/>
              </a:rPr>
              <a:t>Audio</a:t>
            </a:r>
          </a:p>
        </p:txBody>
      </p:sp>
      <p:sp>
        <p:nvSpPr>
          <p:cNvPr id="6" name="Can 42">
            <a:extLst>
              <a:ext uri="{FF2B5EF4-FFF2-40B4-BE49-F238E27FC236}">
                <a16:creationId xmlns:a16="http://schemas.microsoft.com/office/drawing/2014/main" id="{314F1EA2-B10C-6B50-7418-A2A9B6C16023}"/>
              </a:ext>
            </a:extLst>
          </p:cNvPr>
          <p:cNvSpPr/>
          <p:nvPr/>
        </p:nvSpPr>
        <p:spPr bwMode="auto">
          <a:xfrm rot="5400000">
            <a:off x="9250475" y="2272896"/>
            <a:ext cx="352525" cy="1371671"/>
          </a:xfrm>
          <a:prstGeom prst="can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 defTabSz="146042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chemeClr val="accent5"/>
                </a:solidFill>
                <a:cs typeface="Arial" charset="0"/>
              </a:rPr>
              <a:t>  Teams / Skype</a:t>
            </a:r>
          </a:p>
        </p:txBody>
      </p:sp>
      <p:sp>
        <p:nvSpPr>
          <p:cNvPr id="7" name="Can 43">
            <a:extLst>
              <a:ext uri="{FF2B5EF4-FFF2-40B4-BE49-F238E27FC236}">
                <a16:creationId xmlns:a16="http://schemas.microsoft.com/office/drawing/2014/main" id="{D01ECDF2-D820-BC6A-19D4-284DB88D3A21}"/>
              </a:ext>
            </a:extLst>
          </p:cNvPr>
          <p:cNvSpPr/>
          <p:nvPr/>
        </p:nvSpPr>
        <p:spPr bwMode="auto">
          <a:xfrm rot="5400000">
            <a:off x="8993671" y="3656202"/>
            <a:ext cx="352522" cy="1685779"/>
          </a:xfrm>
          <a:prstGeom prst="can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 defTabSz="146042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        </a:t>
            </a:r>
            <a:r>
              <a:rPr lang="en-US" sz="1200" kern="0" dirty="0">
                <a:solidFill>
                  <a:schemeClr val="accent5"/>
                </a:solidFill>
                <a:cs typeface="Arial" charset="0"/>
              </a:rPr>
              <a:t>Multimedia</a:t>
            </a:r>
          </a:p>
        </p:txBody>
      </p:sp>
      <p:sp>
        <p:nvSpPr>
          <p:cNvPr id="8" name="Can 44">
            <a:extLst>
              <a:ext uri="{FF2B5EF4-FFF2-40B4-BE49-F238E27FC236}">
                <a16:creationId xmlns:a16="http://schemas.microsoft.com/office/drawing/2014/main" id="{0F5490A7-A0F2-6515-9CCA-53016C82094A}"/>
              </a:ext>
            </a:extLst>
          </p:cNvPr>
          <p:cNvSpPr/>
          <p:nvPr/>
        </p:nvSpPr>
        <p:spPr bwMode="auto">
          <a:xfrm rot="5400000">
            <a:off x="9099676" y="4038808"/>
            <a:ext cx="352525" cy="1685779"/>
          </a:xfrm>
          <a:prstGeom prst="can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 defTabSz="146042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chemeClr val="accent5"/>
                </a:solidFill>
                <a:cs typeface="Arial" charset="0"/>
              </a:rPr>
              <a:t>Flash</a:t>
            </a:r>
          </a:p>
        </p:txBody>
      </p:sp>
      <p:sp>
        <p:nvSpPr>
          <p:cNvPr id="9" name="Can 45">
            <a:extLst>
              <a:ext uri="{FF2B5EF4-FFF2-40B4-BE49-F238E27FC236}">
                <a16:creationId xmlns:a16="http://schemas.microsoft.com/office/drawing/2014/main" id="{8B9BB625-0C89-8D16-7049-C67FDFA20DB1}"/>
              </a:ext>
            </a:extLst>
          </p:cNvPr>
          <p:cNvSpPr/>
          <p:nvPr/>
        </p:nvSpPr>
        <p:spPr bwMode="auto">
          <a:xfrm rot="5400000">
            <a:off x="8891393" y="2399241"/>
            <a:ext cx="352525" cy="1884193"/>
          </a:xfrm>
          <a:prstGeom prst="can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46042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chemeClr val="accent5"/>
                </a:solidFill>
                <a:cs typeface="Arial" charset="0"/>
              </a:rPr>
              <a:t>            Multitouch</a:t>
            </a:r>
          </a:p>
        </p:txBody>
      </p:sp>
      <p:sp>
        <p:nvSpPr>
          <p:cNvPr id="10" name="Can 46">
            <a:extLst>
              <a:ext uri="{FF2B5EF4-FFF2-40B4-BE49-F238E27FC236}">
                <a16:creationId xmlns:a16="http://schemas.microsoft.com/office/drawing/2014/main" id="{7BEE6758-393B-34E8-4BF9-9C2AEB9F0BAA}"/>
              </a:ext>
            </a:extLst>
          </p:cNvPr>
          <p:cNvSpPr/>
          <p:nvPr/>
        </p:nvSpPr>
        <p:spPr bwMode="auto">
          <a:xfrm rot="5400000">
            <a:off x="8940920" y="3273597"/>
            <a:ext cx="352525" cy="1685779"/>
          </a:xfrm>
          <a:prstGeom prst="can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46042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chemeClr val="accent5"/>
                </a:solidFill>
                <a:cs typeface="Arial" charset="0"/>
              </a:rPr>
              <a:t>Seamless</a:t>
            </a:r>
            <a:br>
              <a:rPr lang="en-US" sz="1200" kern="0" dirty="0">
                <a:solidFill>
                  <a:schemeClr val="accent5"/>
                </a:solidFill>
                <a:cs typeface="Arial" charset="0"/>
              </a:rPr>
            </a:br>
            <a:r>
              <a:rPr lang="en-US" sz="1200" kern="0" dirty="0">
                <a:solidFill>
                  <a:schemeClr val="accent5"/>
                </a:solidFill>
                <a:cs typeface="Arial" charset="0"/>
              </a:rPr>
              <a:t> Windows</a:t>
            </a:r>
          </a:p>
        </p:txBody>
      </p:sp>
      <p:sp>
        <p:nvSpPr>
          <p:cNvPr id="11" name="Can 12">
            <a:extLst>
              <a:ext uri="{FF2B5EF4-FFF2-40B4-BE49-F238E27FC236}">
                <a16:creationId xmlns:a16="http://schemas.microsoft.com/office/drawing/2014/main" id="{F33FE6B9-5A25-5732-3B3C-C30E24B066A9}"/>
              </a:ext>
            </a:extLst>
          </p:cNvPr>
          <p:cNvSpPr/>
          <p:nvPr/>
        </p:nvSpPr>
        <p:spPr bwMode="auto">
          <a:xfrm rot="5400000">
            <a:off x="5369669" y="2323884"/>
            <a:ext cx="2663161" cy="3204619"/>
          </a:xfrm>
          <a:prstGeom prst="can">
            <a:avLst/>
          </a:prstGeom>
          <a:solidFill>
            <a:srgbClr val="414141">
              <a:lumMod val="60000"/>
              <a:lumOff val="40000"/>
            </a:srgb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138131" tIns="69065" rIns="138131" bIns="69065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46042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999" kern="0" dirty="0">
                <a:solidFill>
                  <a:schemeClr val="bg1"/>
                </a:solidFill>
                <a:cs typeface="Arial" charset="0"/>
              </a:rPr>
              <a:t>ICA</a:t>
            </a:r>
          </a:p>
        </p:txBody>
      </p:sp>
      <p:sp>
        <p:nvSpPr>
          <p:cNvPr id="12" name="Can 36">
            <a:extLst>
              <a:ext uri="{FF2B5EF4-FFF2-40B4-BE49-F238E27FC236}">
                <a16:creationId xmlns:a16="http://schemas.microsoft.com/office/drawing/2014/main" id="{43AC7F36-B542-FB36-F07C-EDC59D1F419F}"/>
              </a:ext>
            </a:extLst>
          </p:cNvPr>
          <p:cNvSpPr/>
          <p:nvPr/>
        </p:nvSpPr>
        <p:spPr bwMode="auto">
          <a:xfrm rot="5400000">
            <a:off x="8026275" y="3441434"/>
            <a:ext cx="352525" cy="954109"/>
          </a:xfrm>
          <a:prstGeom prst="can">
            <a:avLst/>
          </a:prstGeom>
          <a:solidFill>
            <a:schemeClr val="accent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 defTabSz="146042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Clipboard</a:t>
            </a:r>
          </a:p>
        </p:txBody>
      </p:sp>
      <p:sp>
        <p:nvSpPr>
          <p:cNvPr id="13" name="Can 37">
            <a:extLst>
              <a:ext uri="{FF2B5EF4-FFF2-40B4-BE49-F238E27FC236}">
                <a16:creationId xmlns:a16="http://schemas.microsoft.com/office/drawing/2014/main" id="{158AD9E3-26EF-DC5D-084E-062BCEC6A3CC}"/>
              </a:ext>
            </a:extLst>
          </p:cNvPr>
          <p:cNvSpPr/>
          <p:nvPr/>
        </p:nvSpPr>
        <p:spPr bwMode="auto">
          <a:xfrm rot="5400000">
            <a:off x="8056930" y="3762878"/>
            <a:ext cx="352525" cy="1015420"/>
          </a:xfrm>
          <a:prstGeom prst="can">
            <a:avLst/>
          </a:prstGeom>
          <a:solidFill>
            <a:schemeClr val="accent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 defTabSz="146042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Smartcards</a:t>
            </a:r>
          </a:p>
        </p:txBody>
      </p:sp>
      <p:sp>
        <p:nvSpPr>
          <p:cNvPr id="14" name="Can 38">
            <a:extLst>
              <a:ext uri="{FF2B5EF4-FFF2-40B4-BE49-F238E27FC236}">
                <a16:creationId xmlns:a16="http://schemas.microsoft.com/office/drawing/2014/main" id="{11A71F4B-80B8-CFAB-C143-0E79FE47EC2F}"/>
              </a:ext>
            </a:extLst>
          </p:cNvPr>
          <p:cNvSpPr/>
          <p:nvPr/>
        </p:nvSpPr>
        <p:spPr bwMode="auto">
          <a:xfrm rot="5400000">
            <a:off x="8057290" y="3059038"/>
            <a:ext cx="352525" cy="1014700"/>
          </a:xfrm>
          <a:prstGeom prst="can">
            <a:avLst/>
          </a:prstGeom>
          <a:solidFill>
            <a:schemeClr val="accent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46042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Keyboard / Mouse</a:t>
            </a:r>
          </a:p>
        </p:txBody>
      </p:sp>
      <p:sp>
        <p:nvSpPr>
          <p:cNvPr id="15" name="Can 35">
            <a:extLst>
              <a:ext uri="{FF2B5EF4-FFF2-40B4-BE49-F238E27FC236}">
                <a16:creationId xmlns:a16="http://schemas.microsoft.com/office/drawing/2014/main" id="{307548D9-FE3A-5CF4-8806-8444EB605B17}"/>
              </a:ext>
            </a:extLst>
          </p:cNvPr>
          <p:cNvSpPr/>
          <p:nvPr/>
        </p:nvSpPr>
        <p:spPr bwMode="auto">
          <a:xfrm rot="5400000">
            <a:off x="8137774" y="2686404"/>
            <a:ext cx="352526" cy="1055768"/>
          </a:xfrm>
          <a:prstGeom prst="can">
            <a:avLst/>
          </a:prstGeom>
          <a:solidFill>
            <a:schemeClr val="accent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 defTabSz="146042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Printing</a:t>
            </a:r>
          </a:p>
        </p:txBody>
      </p:sp>
      <p:sp>
        <p:nvSpPr>
          <p:cNvPr id="16" name="Can 39">
            <a:extLst>
              <a:ext uri="{FF2B5EF4-FFF2-40B4-BE49-F238E27FC236}">
                <a16:creationId xmlns:a16="http://schemas.microsoft.com/office/drawing/2014/main" id="{56E3516E-9D0C-0298-9634-F3AA7A96D436}"/>
              </a:ext>
            </a:extLst>
          </p:cNvPr>
          <p:cNvSpPr/>
          <p:nvPr/>
        </p:nvSpPr>
        <p:spPr bwMode="auto">
          <a:xfrm rot="5400000">
            <a:off x="8165902" y="4081116"/>
            <a:ext cx="352525" cy="1083145"/>
          </a:xfrm>
          <a:prstGeom prst="can">
            <a:avLst/>
          </a:prstGeom>
          <a:solidFill>
            <a:schemeClr val="accent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46042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Mobile </a:t>
            </a:r>
            <a:br>
              <a:rPr lang="en-US" sz="1200" kern="0" dirty="0">
                <a:solidFill>
                  <a:srgbClr val="000000"/>
                </a:solidFill>
                <a:cs typeface="Arial" charset="0"/>
              </a:rPr>
            </a:b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Sensors</a:t>
            </a:r>
          </a:p>
        </p:txBody>
      </p:sp>
      <p:sp>
        <p:nvSpPr>
          <p:cNvPr id="17" name="Can 33">
            <a:extLst>
              <a:ext uri="{FF2B5EF4-FFF2-40B4-BE49-F238E27FC236}">
                <a16:creationId xmlns:a16="http://schemas.microsoft.com/office/drawing/2014/main" id="{7F759736-F137-9BC7-03E7-21BB0DAA9A34}"/>
              </a:ext>
            </a:extLst>
          </p:cNvPr>
          <p:cNvSpPr/>
          <p:nvPr/>
        </p:nvSpPr>
        <p:spPr bwMode="auto">
          <a:xfrm rot="5400000">
            <a:off x="8217025" y="4457667"/>
            <a:ext cx="352525" cy="1034240"/>
          </a:xfrm>
          <a:prstGeom prst="can">
            <a:avLst/>
          </a:prstGeom>
          <a:solidFill>
            <a:schemeClr val="accent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 defTabSz="146042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Generic USB</a:t>
            </a:r>
          </a:p>
        </p:txBody>
      </p:sp>
      <p:sp>
        <p:nvSpPr>
          <p:cNvPr id="18" name="Can 34">
            <a:extLst>
              <a:ext uri="{FF2B5EF4-FFF2-40B4-BE49-F238E27FC236}">
                <a16:creationId xmlns:a16="http://schemas.microsoft.com/office/drawing/2014/main" id="{853BD6D4-A70F-0B11-05A0-2AF325D9E42D}"/>
              </a:ext>
            </a:extLst>
          </p:cNvPr>
          <p:cNvSpPr/>
          <p:nvPr/>
        </p:nvSpPr>
        <p:spPr bwMode="auto">
          <a:xfrm rot="5400000">
            <a:off x="8217024" y="2345071"/>
            <a:ext cx="352525" cy="1034241"/>
          </a:xfrm>
          <a:prstGeom prst="can">
            <a:avLst/>
          </a:prstGeom>
          <a:solidFill>
            <a:schemeClr val="accent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 defTabSz="146042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Drives</a:t>
            </a:r>
          </a:p>
        </p:txBody>
      </p:sp>
    </p:spTree>
    <p:extLst>
      <p:ext uri="{BB962C8B-B14F-4D97-AF65-F5344CB8AC3E}">
        <p14:creationId xmlns:p14="http://schemas.microsoft.com/office/powerpoint/2010/main" val="268650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20">
            <a:extLst>
              <a:ext uri="{FF2B5EF4-FFF2-40B4-BE49-F238E27FC236}">
                <a16:creationId xmlns:a16="http://schemas.microsoft.com/office/drawing/2014/main" id="{9ADC7968-A3D2-7D3D-9208-7825D06618E6}"/>
              </a:ext>
            </a:extLst>
          </p:cNvPr>
          <p:cNvSpPr/>
          <p:nvPr/>
        </p:nvSpPr>
        <p:spPr bwMode="auto">
          <a:xfrm rot="5400000">
            <a:off x="9300082" y="2796503"/>
            <a:ext cx="1055432" cy="2463013"/>
          </a:xfrm>
          <a:prstGeom prst="can">
            <a:avLst/>
          </a:prstGeom>
          <a:solidFill>
            <a:schemeClr val="accent3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46042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                              Adaptive </a:t>
            </a:r>
            <a:br>
              <a:rPr lang="en-US" sz="1200" kern="0" dirty="0">
                <a:solidFill>
                  <a:srgbClr val="000000"/>
                </a:solidFill>
                <a:cs typeface="Arial" charset="0"/>
              </a:rPr>
            </a:b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                              Display</a:t>
            </a:r>
          </a:p>
        </p:txBody>
      </p:sp>
      <p:sp>
        <p:nvSpPr>
          <p:cNvPr id="3" name="Can 55">
            <a:extLst>
              <a:ext uri="{FF2B5EF4-FFF2-40B4-BE49-F238E27FC236}">
                <a16:creationId xmlns:a16="http://schemas.microsoft.com/office/drawing/2014/main" id="{3B00D887-BFD7-D63D-3BAD-BE4D837D1E7F}"/>
              </a:ext>
            </a:extLst>
          </p:cNvPr>
          <p:cNvSpPr/>
          <p:nvPr/>
        </p:nvSpPr>
        <p:spPr bwMode="auto">
          <a:xfrm rot="5400000">
            <a:off x="2260143" y="1876637"/>
            <a:ext cx="2883739" cy="4030263"/>
          </a:xfrm>
          <a:prstGeom prst="can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138059" tIns="69029" rIns="138059" bIns="69029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4596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999" kern="0" dirty="0">
                <a:solidFill>
                  <a:schemeClr val="bg1"/>
                </a:solidFill>
                <a:latin typeface="Calibri"/>
                <a:cs typeface="Arial" charset="0"/>
              </a:rPr>
              <a:t>TCP</a:t>
            </a:r>
            <a:endParaRPr lang="en-US" sz="2130" kern="0" dirty="0">
              <a:solidFill>
                <a:schemeClr val="bg1"/>
              </a:solidFill>
              <a:latin typeface="Calibri"/>
              <a:cs typeface="Arial" charset="0"/>
            </a:endParaRPr>
          </a:p>
        </p:txBody>
      </p:sp>
      <p:sp>
        <p:nvSpPr>
          <p:cNvPr id="4" name="Can 40">
            <a:extLst>
              <a:ext uri="{FF2B5EF4-FFF2-40B4-BE49-F238E27FC236}">
                <a16:creationId xmlns:a16="http://schemas.microsoft.com/office/drawing/2014/main" id="{836F38C1-6E1D-64A3-E660-8D05D0164069}"/>
              </a:ext>
            </a:extLst>
          </p:cNvPr>
          <p:cNvSpPr/>
          <p:nvPr/>
        </p:nvSpPr>
        <p:spPr bwMode="auto">
          <a:xfrm rot="5400000">
            <a:off x="8940919" y="2881055"/>
            <a:ext cx="352525" cy="1685779"/>
          </a:xfrm>
          <a:prstGeom prst="can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 defTabSz="146042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chemeClr val="accent5"/>
                </a:solidFill>
                <a:cs typeface="Arial" charset="0"/>
              </a:rPr>
              <a:t>Audio</a:t>
            </a:r>
          </a:p>
        </p:txBody>
      </p:sp>
      <p:sp>
        <p:nvSpPr>
          <p:cNvPr id="5" name="Can 42">
            <a:extLst>
              <a:ext uri="{FF2B5EF4-FFF2-40B4-BE49-F238E27FC236}">
                <a16:creationId xmlns:a16="http://schemas.microsoft.com/office/drawing/2014/main" id="{03C8D7FB-A709-77BA-E346-5634053CD2FF}"/>
              </a:ext>
            </a:extLst>
          </p:cNvPr>
          <p:cNvSpPr/>
          <p:nvPr/>
        </p:nvSpPr>
        <p:spPr bwMode="auto">
          <a:xfrm rot="5400000">
            <a:off x="9250475" y="2272896"/>
            <a:ext cx="352525" cy="1371671"/>
          </a:xfrm>
          <a:prstGeom prst="can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 defTabSz="146042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chemeClr val="accent5"/>
                </a:solidFill>
                <a:cs typeface="Arial" charset="0"/>
              </a:rPr>
              <a:t>  Teams / Skype</a:t>
            </a:r>
          </a:p>
        </p:txBody>
      </p:sp>
      <p:sp>
        <p:nvSpPr>
          <p:cNvPr id="6" name="Can 43">
            <a:extLst>
              <a:ext uri="{FF2B5EF4-FFF2-40B4-BE49-F238E27FC236}">
                <a16:creationId xmlns:a16="http://schemas.microsoft.com/office/drawing/2014/main" id="{7F89F94B-A1C4-FCF8-4407-7B6DC96E45E0}"/>
              </a:ext>
            </a:extLst>
          </p:cNvPr>
          <p:cNvSpPr/>
          <p:nvPr/>
        </p:nvSpPr>
        <p:spPr bwMode="auto">
          <a:xfrm rot="5400000">
            <a:off x="8993671" y="3656202"/>
            <a:ext cx="352522" cy="1685779"/>
          </a:xfrm>
          <a:prstGeom prst="can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 defTabSz="146042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        </a:t>
            </a:r>
            <a:r>
              <a:rPr lang="en-US" sz="1200" kern="0" dirty="0">
                <a:solidFill>
                  <a:schemeClr val="accent5"/>
                </a:solidFill>
                <a:cs typeface="Arial" charset="0"/>
              </a:rPr>
              <a:t>Multimedia</a:t>
            </a:r>
          </a:p>
        </p:txBody>
      </p:sp>
      <p:sp>
        <p:nvSpPr>
          <p:cNvPr id="7" name="Can 44">
            <a:extLst>
              <a:ext uri="{FF2B5EF4-FFF2-40B4-BE49-F238E27FC236}">
                <a16:creationId xmlns:a16="http://schemas.microsoft.com/office/drawing/2014/main" id="{F1E20BCB-C610-6777-44CC-2BFC6D637F18}"/>
              </a:ext>
            </a:extLst>
          </p:cNvPr>
          <p:cNvSpPr/>
          <p:nvPr/>
        </p:nvSpPr>
        <p:spPr bwMode="auto">
          <a:xfrm rot="5400000">
            <a:off x="9099676" y="4038808"/>
            <a:ext cx="352525" cy="1685779"/>
          </a:xfrm>
          <a:prstGeom prst="can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 defTabSz="146042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chemeClr val="accent5"/>
                </a:solidFill>
                <a:cs typeface="Arial" charset="0"/>
              </a:rPr>
              <a:t>Flash</a:t>
            </a:r>
          </a:p>
        </p:txBody>
      </p:sp>
      <p:sp>
        <p:nvSpPr>
          <p:cNvPr id="8" name="Can 45">
            <a:extLst>
              <a:ext uri="{FF2B5EF4-FFF2-40B4-BE49-F238E27FC236}">
                <a16:creationId xmlns:a16="http://schemas.microsoft.com/office/drawing/2014/main" id="{A3BC8552-1D80-3416-557C-2CF85C2BEE82}"/>
              </a:ext>
            </a:extLst>
          </p:cNvPr>
          <p:cNvSpPr/>
          <p:nvPr/>
        </p:nvSpPr>
        <p:spPr bwMode="auto">
          <a:xfrm rot="5400000">
            <a:off x="8891393" y="2399241"/>
            <a:ext cx="352525" cy="1884193"/>
          </a:xfrm>
          <a:prstGeom prst="can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46042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cs typeface="Arial" charset="0"/>
              </a:rPr>
              <a:t>            </a:t>
            </a:r>
            <a:r>
              <a:rPr lang="en-US" sz="1200" kern="0" dirty="0">
                <a:solidFill>
                  <a:schemeClr val="accent5"/>
                </a:solidFill>
                <a:cs typeface="Arial" charset="0"/>
              </a:rPr>
              <a:t>Multitouch</a:t>
            </a:r>
          </a:p>
        </p:txBody>
      </p:sp>
      <p:sp>
        <p:nvSpPr>
          <p:cNvPr id="9" name="Can 46">
            <a:extLst>
              <a:ext uri="{FF2B5EF4-FFF2-40B4-BE49-F238E27FC236}">
                <a16:creationId xmlns:a16="http://schemas.microsoft.com/office/drawing/2014/main" id="{52A17CC1-A165-DE41-31B3-49E5E537B348}"/>
              </a:ext>
            </a:extLst>
          </p:cNvPr>
          <p:cNvSpPr/>
          <p:nvPr/>
        </p:nvSpPr>
        <p:spPr bwMode="auto">
          <a:xfrm rot="5400000">
            <a:off x="8940920" y="3273597"/>
            <a:ext cx="352525" cy="1685779"/>
          </a:xfrm>
          <a:prstGeom prst="can">
            <a:avLst/>
          </a:prstGeom>
          <a:solidFill>
            <a:schemeClr val="tx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46042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chemeClr val="accent5"/>
                </a:solidFill>
                <a:cs typeface="Arial" charset="0"/>
              </a:rPr>
              <a:t>Seamless</a:t>
            </a:r>
            <a:br>
              <a:rPr lang="en-US" sz="1200" kern="0" dirty="0">
                <a:solidFill>
                  <a:schemeClr val="accent5"/>
                </a:solidFill>
                <a:cs typeface="Arial" charset="0"/>
              </a:rPr>
            </a:br>
            <a:r>
              <a:rPr lang="en-US" sz="1200" kern="0" dirty="0">
                <a:solidFill>
                  <a:schemeClr val="accent5"/>
                </a:solidFill>
                <a:cs typeface="Arial" charset="0"/>
              </a:rPr>
              <a:t> Windows</a:t>
            </a:r>
          </a:p>
        </p:txBody>
      </p:sp>
      <p:sp>
        <p:nvSpPr>
          <p:cNvPr id="10" name="Can 12">
            <a:extLst>
              <a:ext uri="{FF2B5EF4-FFF2-40B4-BE49-F238E27FC236}">
                <a16:creationId xmlns:a16="http://schemas.microsoft.com/office/drawing/2014/main" id="{2BF037D0-7346-B8D1-08BF-810C13B3D205}"/>
              </a:ext>
            </a:extLst>
          </p:cNvPr>
          <p:cNvSpPr/>
          <p:nvPr/>
        </p:nvSpPr>
        <p:spPr bwMode="auto">
          <a:xfrm rot="5400000">
            <a:off x="5369669" y="2323884"/>
            <a:ext cx="2663161" cy="3204619"/>
          </a:xfrm>
          <a:prstGeom prst="can">
            <a:avLst/>
          </a:prstGeom>
          <a:solidFill>
            <a:srgbClr val="414141">
              <a:lumMod val="60000"/>
              <a:lumOff val="40000"/>
            </a:srgb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138131" tIns="69065" rIns="138131" bIns="69065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146042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999" kern="0" dirty="0">
                <a:solidFill>
                  <a:schemeClr val="bg1"/>
                </a:solidFill>
                <a:cs typeface="Arial" charset="0"/>
              </a:rPr>
              <a:t>ICA</a:t>
            </a:r>
          </a:p>
        </p:txBody>
      </p:sp>
      <p:sp>
        <p:nvSpPr>
          <p:cNvPr id="11" name="Can 36">
            <a:extLst>
              <a:ext uri="{FF2B5EF4-FFF2-40B4-BE49-F238E27FC236}">
                <a16:creationId xmlns:a16="http://schemas.microsoft.com/office/drawing/2014/main" id="{3D7CAB0C-EA33-BC28-C40D-BCD83EF0ABF0}"/>
              </a:ext>
            </a:extLst>
          </p:cNvPr>
          <p:cNvSpPr/>
          <p:nvPr/>
        </p:nvSpPr>
        <p:spPr bwMode="auto">
          <a:xfrm rot="5400000">
            <a:off x="8026275" y="3441434"/>
            <a:ext cx="352525" cy="954109"/>
          </a:xfrm>
          <a:prstGeom prst="can">
            <a:avLst/>
          </a:prstGeom>
          <a:solidFill>
            <a:schemeClr val="accent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 defTabSz="146042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Clipboard</a:t>
            </a:r>
          </a:p>
        </p:txBody>
      </p:sp>
      <p:sp>
        <p:nvSpPr>
          <p:cNvPr id="12" name="Can 37">
            <a:extLst>
              <a:ext uri="{FF2B5EF4-FFF2-40B4-BE49-F238E27FC236}">
                <a16:creationId xmlns:a16="http://schemas.microsoft.com/office/drawing/2014/main" id="{C1783347-9E95-23EE-026E-EDCA6C8E8FE7}"/>
              </a:ext>
            </a:extLst>
          </p:cNvPr>
          <p:cNvSpPr/>
          <p:nvPr/>
        </p:nvSpPr>
        <p:spPr bwMode="auto">
          <a:xfrm rot="5400000">
            <a:off x="8056930" y="3762878"/>
            <a:ext cx="352525" cy="1015420"/>
          </a:xfrm>
          <a:prstGeom prst="can">
            <a:avLst/>
          </a:prstGeom>
          <a:solidFill>
            <a:schemeClr val="accent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 defTabSz="146042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Smartcards</a:t>
            </a:r>
          </a:p>
        </p:txBody>
      </p:sp>
      <p:sp>
        <p:nvSpPr>
          <p:cNvPr id="13" name="Can 38">
            <a:extLst>
              <a:ext uri="{FF2B5EF4-FFF2-40B4-BE49-F238E27FC236}">
                <a16:creationId xmlns:a16="http://schemas.microsoft.com/office/drawing/2014/main" id="{3F243551-328E-1C0A-A3E0-14531BDE0055}"/>
              </a:ext>
            </a:extLst>
          </p:cNvPr>
          <p:cNvSpPr/>
          <p:nvPr/>
        </p:nvSpPr>
        <p:spPr bwMode="auto">
          <a:xfrm rot="5400000">
            <a:off x="8057290" y="3059038"/>
            <a:ext cx="352525" cy="1014700"/>
          </a:xfrm>
          <a:prstGeom prst="can">
            <a:avLst/>
          </a:prstGeom>
          <a:solidFill>
            <a:schemeClr val="accent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46042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Keyboard / Mouse</a:t>
            </a:r>
          </a:p>
        </p:txBody>
      </p:sp>
      <p:sp>
        <p:nvSpPr>
          <p:cNvPr id="14" name="Can 35">
            <a:extLst>
              <a:ext uri="{FF2B5EF4-FFF2-40B4-BE49-F238E27FC236}">
                <a16:creationId xmlns:a16="http://schemas.microsoft.com/office/drawing/2014/main" id="{BE854399-FB3A-971E-61DF-D434F249F47A}"/>
              </a:ext>
            </a:extLst>
          </p:cNvPr>
          <p:cNvSpPr/>
          <p:nvPr/>
        </p:nvSpPr>
        <p:spPr bwMode="auto">
          <a:xfrm rot="5400000">
            <a:off x="8137774" y="2686404"/>
            <a:ext cx="352526" cy="1055768"/>
          </a:xfrm>
          <a:prstGeom prst="can">
            <a:avLst/>
          </a:prstGeom>
          <a:solidFill>
            <a:schemeClr val="accent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 defTabSz="146042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Printing</a:t>
            </a:r>
          </a:p>
        </p:txBody>
      </p:sp>
      <p:sp>
        <p:nvSpPr>
          <p:cNvPr id="15" name="Can 39">
            <a:extLst>
              <a:ext uri="{FF2B5EF4-FFF2-40B4-BE49-F238E27FC236}">
                <a16:creationId xmlns:a16="http://schemas.microsoft.com/office/drawing/2014/main" id="{EF9C127C-15A5-67E1-E89D-822B2850FFE8}"/>
              </a:ext>
            </a:extLst>
          </p:cNvPr>
          <p:cNvSpPr/>
          <p:nvPr/>
        </p:nvSpPr>
        <p:spPr bwMode="auto">
          <a:xfrm rot="5400000">
            <a:off x="8165902" y="4081116"/>
            <a:ext cx="352525" cy="1083145"/>
          </a:xfrm>
          <a:prstGeom prst="can">
            <a:avLst/>
          </a:prstGeom>
          <a:solidFill>
            <a:schemeClr val="accent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46042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Mobile </a:t>
            </a:r>
            <a:br>
              <a:rPr lang="en-US" sz="1200" kern="0" dirty="0">
                <a:solidFill>
                  <a:srgbClr val="000000"/>
                </a:solidFill>
                <a:cs typeface="Arial" charset="0"/>
              </a:rPr>
            </a:b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Sensors</a:t>
            </a:r>
          </a:p>
        </p:txBody>
      </p:sp>
      <p:sp>
        <p:nvSpPr>
          <p:cNvPr id="16" name="Can 33">
            <a:extLst>
              <a:ext uri="{FF2B5EF4-FFF2-40B4-BE49-F238E27FC236}">
                <a16:creationId xmlns:a16="http://schemas.microsoft.com/office/drawing/2014/main" id="{1367B88E-7247-8D12-71D3-1C1F3707594F}"/>
              </a:ext>
            </a:extLst>
          </p:cNvPr>
          <p:cNvSpPr/>
          <p:nvPr/>
        </p:nvSpPr>
        <p:spPr bwMode="auto">
          <a:xfrm rot="5400000">
            <a:off x="8217025" y="4457667"/>
            <a:ext cx="352525" cy="1034240"/>
          </a:xfrm>
          <a:prstGeom prst="can">
            <a:avLst/>
          </a:prstGeom>
          <a:solidFill>
            <a:schemeClr val="accent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 defTabSz="146042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Generic USB</a:t>
            </a:r>
          </a:p>
        </p:txBody>
      </p:sp>
      <p:sp>
        <p:nvSpPr>
          <p:cNvPr id="17" name="Can 34">
            <a:extLst>
              <a:ext uri="{FF2B5EF4-FFF2-40B4-BE49-F238E27FC236}">
                <a16:creationId xmlns:a16="http://schemas.microsoft.com/office/drawing/2014/main" id="{4E85469F-042A-732E-6E65-BCF15444C41B}"/>
              </a:ext>
            </a:extLst>
          </p:cNvPr>
          <p:cNvSpPr/>
          <p:nvPr/>
        </p:nvSpPr>
        <p:spPr bwMode="auto">
          <a:xfrm rot="5400000">
            <a:off x="8217024" y="2345071"/>
            <a:ext cx="352525" cy="1034241"/>
          </a:xfrm>
          <a:prstGeom prst="can">
            <a:avLst/>
          </a:prstGeom>
          <a:solidFill>
            <a:schemeClr val="accent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91368" tIns="0" rIns="91368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 defTabSz="146042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Drives</a:t>
            </a:r>
          </a:p>
        </p:txBody>
      </p:sp>
    </p:spTree>
    <p:extLst>
      <p:ext uri="{BB962C8B-B14F-4D97-AF65-F5344CB8AC3E}">
        <p14:creationId xmlns:p14="http://schemas.microsoft.com/office/powerpoint/2010/main" val="58584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682</Words>
  <Application>Microsoft Macintosh PowerPoint</Application>
  <PresentationFormat>Widescreen</PresentationFormat>
  <Paragraphs>205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v050953</dc:creator>
  <cp:lastModifiedBy>v050953</cp:lastModifiedBy>
  <cp:revision>1</cp:revision>
  <dcterms:created xsi:type="dcterms:W3CDTF">2022-09-08T14:05:17Z</dcterms:created>
  <dcterms:modified xsi:type="dcterms:W3CDTF">2022-09-08T14:10:11Z</dcterms:modified>
</cp:coreProperties>
</file>