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671" r:id="rId2"/>
    <p:sldId id="521" r:id="rId3"/>
    <p:sldId id="526" r:id="rId4"/>
    <p:sldId id="683" r:id="rId5"/>
    <p:sldId id="694" r:id="rId6"/>
    <p:sldId id="313" r:id="rId7"/>
    <p:sldId id="592" r:id="rId8"/>
    <p:sldId id="270" r:id="rId9"/>
    <p:sldId id="730" r:id="rId10"/>
    <p:sldId id="703" r:id="rId11"/>
    <p:sldId id="733" r:id="rId12"/>
    <p:sldId id="272" r:id="rId13"/>
    <p:sldId id="741" r:id="rId14"/>
    <p:sldId id="9063" r:id="rId15"/>
    <p:sldId id="9065" r:id="rId16"/>
    <p:sldId id="9052" r:id="rId17"/>
    <p:sldId id="263" r:id="rId18"/>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29EE2-B0A9-A648-8457-ABDD12BCEDC9}" type="datetimeFigureOut">
              <a:rPr lang="en-CN" smtClean="0"/>
              <a:t>2022/9/8</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BBFE3-33D7-B046-9AF5-30AFAE55A412}" type="slidenum">
              <a:rPr lang="en-CN" smtClean="0"/>
              <a:t>‹#›</a:t>
            </a:fld>
            <a:endParaRPr lang="en-CN"/>
          </a:p>
        </p:txBody>
      </p:sp>
    </p:spTree>
    <p:extLst>
      <p:ext uri="{BB962C8B-B14F-4D97-AF65-F5344CB8AC3E}">
        <p14:creationId xmlns:p14="http://schemas.microsoft.com/office/powerpoint/2010/main" val="89603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Look at a typical architecture, we have different components talking to other components, all which must be encrypted. </a:t>
            </a:r>
          </a:p>
          <a:p>
            <a:pPr marL="0" indent="0">
              <a:buNone/>
            </a:pPr>
            <a:r>
              <a:rPr lang="en-US" dirty="0"/>
              <a:t>To get FIPS certification, we encrypt everything, this includes</a:t>
            </a:r>
          </a:p>
          <a:p>
            <a:pPr marL="342900" indent="-342900">
              <a:buAutoNum type="arabicPeriod"/>
            </a:pPr>
            <a:r>
              <a:rPr lang="en-US" dirty="0"/>
              <a:t>Web browser to Citrix ADC</a:t>
            </a:r>
          </a:p>
          <a:p>
            <a:pPr marL="342900" indent="-342900">
              <a:buAutoNum type="arabicPeriod"/>
            </a:pPr>
            <a:r>
              <a:rPr lang="en-US" dirty="0"/>
              <a:t>Citrix ADC to StoreFront</a:t>
            </a:r>
          </a:p>
          <a:p>
            <a:pPr marL="342900" indent="-342900">
              <a:buAutoNum type="arabicPeriod"/>
            </a:pPr>
            <a:r>
              <a:rPr lang="en-US" dirty="0"/>
              <a:t>StoreFront</a:t>
            </a:r>
            <a:r>
              <a:rPr lang="en-US" baseline="0" dirty="0"/>
              <a:t> to XML service</a:t>
            </a:r>
          </a:p>
          <a:p>
            <a:pPr marL="342900" marR="0" indent="-342900" algn="l" defTabSz="1088291" rtl="0" eaLnBrk="1" fontAlgn="auto" latinLnBrk="0" hangingPunct="1">
              <a:lnSpc>
                <a:spcPct val="95000"/>
              </a:lnSpc>
              <a:spcBef>
                <a:spcPts val="533"/>
              </a:spcBef>
              <a:spcAft>
                <a:spcPts val="0"/>
              </a:spcAft>
              <a:buClrTx/>
              <a:buSzTx/>
              <a:buFont typeface="Arial" pitchFamily="34" charset="0"/>
              <a:buAutoNum type="arabicPeriod"/>
              <a:tabLst/>
              <a:defRPr/>
            </a:pPr>
            <a:r>
              <a:rPr lang="en-US" dirty="0"/>
              <a:t>StoreFront</a:t>
            </a:r>
            <a:r>
              <a:rPr lang="en-US" baseline="0" dirty="0"/>
              <a:t> to Secure Ticket Authority</a:t>
            </a:r>
            <a:endParaRPr lang="en-US" dirty="0"/>
          </a:p>
          <a:p>
            <a:pPr marL="342900" indent="-342900">
              <a:buAutoNum type="arabicPeriod"/>
            </a:pPr>
            <a:r>
              <a:rPr lang="en-US" baseline="0" dirty="0"/>
              <a:t>Citrix Workspace app to Citrix ADC</a:t>
            </a:r>
          </a:p>
          <a:p>
            <a:pPr marL="342900" indent="-342900">
              <a:buAutoNum type="arabicPeriod"/>
            </a:pPr>
            <a:r>
              <a:rPr lang="en-US" baseline="0" dirty="0"/>
              <a:t>Citrix ADC to Secure Ticket Authority</a:t>
            </a:r>
          </a:p>
          <a:p>
            <a:pPr marL="342900" indent="-342900">
              <a:buAutoNum type="arabicPeriod"/>
            </a:pPr>
            <a:r>
              <a:rPr lang="en-US" baseline="0" dirty="0"/>
              <a:t>And Citrix ADC to VDA</a:t>
            </a:r>
          </a:p>
          <a:p>
            <a:pPr marL="342900" indent="-342900">
              <a:buAutoNum type="arabicPeriod"/>
            </a:pPr>
            <a:endParaRPr lang="en-US" baseline="0" dirty="0"/>
          </a:p>
          <a:p>
            <a:pPr marL="0" indent="0">
              <a:buNone/>
            </a:pPr>
            <a:r>
              <a:rPr lang="en-US" baseline="0" dirty="0"/>
              <a:t>In order to encrypt everything, we rely on certificates. Root Certificates, depicted with “R” and Server certificates with an “S”. </a:t>
            </a:r>
          </a:p>
          <a:p>
            <a:pPr marL="0" indent="0">
              <a:buNone/>
            </a:pPr>
            <a:r>
              <a:rPr lang="en-US" baseline="0" dirty="0"/>
              <a:t>The Root certs decrypts while server certificates encrypt</a:t>
            </a:r>
            <a:endParaRPr lang="en-US" dirty="0"/>
          </a:p>
          <a:p>
            <a:endParaRPr lang="en-US" dirty="0"/>
          </a:p>
        </p:txBody>
      </p:sp>
      <p:sp>
        <p:nvSpPr>
          <p:cNvPr id="4" name="Slide Number Placeholder 3"/>
          <p:cNvSpPr>
            <a:spLocks noGrp="1"/>
          </p:cNvSpPr>
          <p:nvPr>
            <p:ph type="sldNum" sz="quarter" idx="5"/>
          </p:nvPr>
        </p:nvSpPr>
        <p:spPr/>
        <p:txBody>
          <a:bodyPr/>
          <a:lstStyle/>
          <a:p>
            <a:fld id="{0A7C00C4-9B5B-304C-A8F6-69E46C360FFB}" type="slidenum">
              <a:rPr lang="en-US" smtClean="0"/>
              <a:t>1</a:t>
            </a:fld>
            <a:endParaRPr lang="en-US"/>
          </a:p>
        </p:txBody>
      </p:sp>
    </p:spTree>
    <p:extLst>
      <p:ext uri="{BB962C8B-B14F-4D97-AF65-F5344CB8AC3E}">
        <p14:creationId xmlns:p14="http://schemas.microsoft.com/office/powerpoint/2010/main" val="3304126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34F917B-9731-411D-8A4E-A8189537B88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Within the Application Layer of the TCP/IP model, we have the ICA protocol, which is comprised of numerous virtual channels,</a:t>
            </a:r>
            <a:r>
              <a:rPr lang="en-US" baseline="0" dirty="0"/>
              <a:t> which provides us with printing, drive mapping, USB capabilities.  In addition, ICA also provides us with different ways to encode and compress our visual components, so they take less bandwidth on the wire. </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ICA, and</a:t>
            </a:r>
            <a:r>
              <a:rPr lang="en-US" baseline="0" dirty="0"/>
              <a:t> all implemented virtual channels, is encapsulated within TCP at the transport layer and sent across the network. </a:t>
            </a:r>
            <a:endParaRPr lang="en-US" dirty="0"/>
          </a:p>
          <a:p>
            <a:endParaRPr lang="en-US" dirty="0"/>
          </a:p>
        </p:txBody>
      </p:sp>
      <p:sp>
        <p:nvSpPr>
          <p:cNvPr id="4" name="Slide Number Placeholder 3"/>
          <p:cNvSpPr>
            <a:spLocks noGrp="1"/>
          </p:cNvSpPr>
          <p:nvPr>
            <p:ph type="sldNum" sz="quarter" idx="5"/>
          </p:nvPr>
        </p:nvSpPr>
        <p:spPr/>
        <p:txBody>
          <a:bodyPr/>
          <a:lstStyle/>
          <a:p>
            <a:fld id="{0A7C00C4-9B5B-304C-A8F6-69E46C360FFB}" type="slidenum">
              <a:rPr lang="en-US" smtClean="0"/>
              <a:t>11</a:t>
            </a:fld>
            <a:endParaRPr lang="en-US"/>
          </a:p>
        </p:txBody>
      </p:sp>
    </p:spTree>
    <p:extLst>
      <p:ext uri="{BB962C8B-B14F-4D97-AF65-F5344CB8AC3E}">
        <p14:creationId xmlns:p14="http://schemas.microsoft.com/office/powerpoint/2010/main" val="1914600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3263" y="665163"/>
            <a:ext cx="5543550" cy="3117850"/>
          </a:xfrm>
        </p:spPr>
      </p:sp>
      <p:sp>
        <p:nvSpPr>
          <p:cNvPr id="3" name="Notes Placeholder 2"/>
          <p:cNvSpPr>
            <a:spLocks noGrp="1"/>
          </p:cNvSpPr>
          <p:nvPr>
            <p:ph type="body" idx="1"/>
          </p:nvPr>
        </p:nvSpPr>
        <p:spPr/>
        <p:txBody>
          <a:bodyPr/>
          <a:lstStyle/>
          <a:p>
            <a:pPr marL="0" indent="0">
              <a:buNone/>
            </a:pPr>
            <a:r>
              <a:rPr lang="en-US" dirty="0"/>
              <a:t>Thinwire is just one codec that ICA leverages. ICA uses a combination of techniques to reduce the amount of data sent across the network,</a:t>
            </a:r>
            <a:r>
              <a:rPr lang="en-US" baseline="0" dirty="0"/>
              <a:t> including network compression, command remoting, video streaming, image caching and user intent.  All of these processes happens at the application layer.  This is where Citrix Virtual Apps and Citrix Virtual Apps and Desktops has focused on optimizing the ICA Protocol.  </a:t>
            </a:r>
            <a:endParaRPr lang="en-US" dirty="0"/>
          </a:p>
        </p:txBody>
      </p:sp>
    </p:spTree>
    <p:extLst>
      <p:ext uri="{BB962C8B-B14F-4D97-AF65-F5344CB8AC3E}">
        <p14:creationId xmlns:p14="http://schemas.microsoft.com/office/powerpoint/2010/main" val="324753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overcome the issues with TCP on high-latency and high-packet loss networks, like a WAN, many 3</a:t>
            </a:r>
            <a:r>
              <a:rPr lang="en-US" baseline="30000" dirty="0"/>
              <a:t>rd</a:t>
            </a:r>
            <a:r>
              <a:rPr lang="en-US" baseline="0" dirty="0"/>
              <a:t> party solutions utilize UDP instead of TCP.  Unfortunately, UDP is unreliable. Your packets might be skipped or arrive in the wrong order. Citrix created a new transport layer option called Enlighted Data Transport (EDT) protocol, which allows full utilization of High-bandwidth, high-latency WAN links.</a:t>
            </a:r>
          </a:p>
          <a:p>
            <a:pPr marL="0" indent="0">
              <a:buNone/>
            </a:pPr>
            <a:r>
              <a:rPr lang="en-US" baseline="0" dirty="0"/>
              <a:t>[Click] This proprietary transport protocol is reliable (unlike UDP) over these connections and the protocol is adaptive. It will automatically switch the user’s session between the TCP transport and the Citrix Enlightened Data Transport.  If a user is on wireless and changes locations, Adaptive Transport will automatically switch based on the changing network conditions.</a:t>
            </a:r>
            <a:endParaRPr lang="en-US" dirty="0"/>
          </a:p>
        </p:txBody>
      </p:sp>
      <p:sp>
        <p:nvSpPr>
          <p:cNvPr id="4" name="Slide Number Placeholder 3"/>
          <p:cNvSpPr>
            <a:spLocks noGrp="1"/>
          </p:cNvSpPr>
          <p:nvPr>
            <p:ph type="sldNum" sz="quarter" idx="5"/>
          </p:nvPr>
        </p:nvSpPr>
        <p:spPr/>
        <p:txBody>
          <a:bodyPr/>
          <a:lstStyle/>
          <a:p>
            <a:fld id="{0A7C00C4-9B5B-304C-A8F6-69E46C360FFB}" type="slidenum">
              <a:rPr lang="en-US" smtClean="0"/>
              <a:t>13</a:t>
            </a:fld>
            <a:endParaRPr lang="en-US"/>
          </a:p>
        </p:txBody>
      </p:sp>
    </p:spTree>
    <p:extLst>
      <p:ext uri="{BB962C8B-B14F-4D97-AF65-F5344CB8AC3E}">
        <p14:creationId xmlns:p14="http://schemas.microsoft.com/office/powerpoint/2010/main" val="1370669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2017"/>
            <a:endParaRPr lang="en-IE" dirty="0"/>
          </a:p>
        </p:txBody>
      </p:sp>
      <p:sp>
        <p:nvSpPr>
          <p:cNvPr id="4" name="Slide Number Placeholder 3"/>
          <p:cNvSpPr>
            <a:spLocks noGrp="1"/>
          </p:cNvSpPr>
          <p:nvPr>
            <p:ph type="sldNum" sz="quarter" idx="5"/>
          </p:nvPr>
        </p:nvSpPr>
        <p:spPr/>
        <p:txBody>
          <a:bodyPr/>
          <a:lstStyle/>
          <a:p>
            <a:fld id="{0A7C00C4-9B5B-304C-A8F6-69E46C360FFB}" type="slidenum">
              <a:rPr lang="en-US" smtClean="0"/>
              <a:t>14</a:t>
            </a:fld>
            <a:endParaRPr lang="en-US"/>
          </a:p>
        </p:txBody>
      </p:sp>
    </p:spTree>
    <p:extLst>
      <p:ext uri="{BB962C8B-B14F-4D97-AF65-F5344CB8AC3E}">
        <p14:creationId xmlns:p14="http://schemas.microsoft.com/office/powerpoint/2010/main" val="1904483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2017"/>
            <a:endParaRPr lang="en-IE" dirty="0"/>
          </a:p>
        </p:txBody>
      </p:sp>
      <p:sp>
        <p:nvSpPr>
          <p:cNvPr id="4" name="Slide Number Placeholder 3"/>
          <p:cNvSpPr>
            <a:spLocks noGrp="1"/>
          </p:cNvSpPr>
          <p:nvPr>
            <p:ph type="sldNum" sz="quarter" idx="5"/>
          </p:nvPr>
        </p:nvSpPr>
        <p:spPr/>
        <p:txBody>
          <a:bodyPr/>
          <a:lstStyle/>
          <a:p>
            <a:fld id="{0A7C00C4-9B5B-304C-A8F6-69E46C360FFB}" type="slidenum">
              <a:rPr lang="en-US" smtClean="0"/>
              <a:t>15</a:t>
            </a:fld>
            <a:endParaRPr lang="en-US"/>
          </a:p>
        </p:txBody>
      </p:sp>
    </p:spTree>
    <p:extLst>
      <p:ext uri="{BB962C8B-B14F-4D97-AF65-F5344CB8AC3E}">
        <p14:creationId xmlns:p14="http://schemas.microsoft.com/office/powerpoint/2010/main" val="2198498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961"/>
              </a:spcAft>
            </a:pPr>
            <a:r>
              <a:rPr lang="en-US" sz="1200" dirty="0">
                <a:solidFill>
                  <a:schemeClr val="tx2"/>
                </a:solidFill>
              </a:rPr>
              <a:t>Skype for</a:t>
            </a:r>
            <a:r>
              <a:rPr lang="en-US" sz="1200" baseline="0" dirty="0">
                <a:solidFill>
                  <a:schemeClr val="tx2"/>
                </a:solidFill>
              </a:rPr>
              <a:t> </a:t>
            </a:r>
            <a:r>
              <a:rPr lang="en-US" sz="1200" dirty="0">
                <a:solidFill>
                  <a:schemeClr val="tx2"/>
                </a:solidFill>
              </a:rPr>
              <a:t>Business (RTOP) </a:t>
            </a:r>
            <a:r>
              <a:rPr lang="en-US" sz="1200" dirty="0"/>
              <a:t>and </a:t>
            </a:r>
            <a:r>
              <a:rPr lang="en-US" sz="1200" dirty="0">
                <a:solidFill>
                  <a:schemeClr val="tx2"/>
                </a:solidFill>
              </a:rPr>
              <a:t>Teams (Citrix Optimization Pack for Microsoft Teams (</a:t>
            </a:r>
            <a:r>
              <a:rPr lang="en-US" sz="1200" dirty="0" err="1">
                <a:solidFill>
                  <a:schemeClr val="tx2"/>
                </a:solidFill>
              </a:rPr>
              <a:t>COPfMST</a:t>
            </a:r>
            <a:r>
              <a:rPr lang="en-US" sz="1200" dirty="0">
                <a:solidFill>
                  <a:schemeClr val="tx2"/>
                </a:solidFill>
              </a:rPr>
              <a:t>)) optimization</a:t>
            </a:r>
            <a:r>
              <a:rPr lang="en-US" sz="1200" baseline="0" dirty="0">
                <a:solidFill>
                  <a:schemeClr val="tx2"/>
                </a:solidFill>
              </a:rPr>
              <a:t> mechanisms</a:t>
            </a:r>
            <a:r>
              <a:rPr lang="en-US" sz="1200" dirty="0"/>
              <a:t> are </a:t>
            </a:r>
            <a:r>
              <a:rPr lang="en-US" sz="1200" b="1" dirty="0">
                <a:solidFill>
                  <a:schemeClr val="tx2"/>
                </a:solidFill>
                <a:latin typeface="Segoe UI Semilight (Body)"/>
              </a:rPr>
              <a:t>different</a:t>
            </a:r>
            <a:r>
              <a:rPr lang="en-US" sz="1200" dirty="0"/>
              <a:t>, powered by different media stacks and services</a:t>
            </a:r>
          </a:p>
          <a:p>
            <a:pPr>
              <a:spcAft>
                <a:spcPts val="1961"/>
              </a:spcAft>
            </a:pPr>
            <a:r>
              <a:rPr lang="en-US" sz="1200" dirty="0">
                <a:solidFill>
                  <a:schemeClr val="tx2"/>
                </a:solidFill>
              </a:rPr>
              <a:t>Teams</a:t>
            </a:r>
            <a:r>
              <a:rPr lang="en-US" sz="1200" dirty="0"/>
              <a:t> is powered by Skype </a:t>
            </a:r>
            <a:r>
              <a:rPr lang="en-US" sz="1200" dirty="0">
                <a:solidFill>
                  <a:schemeClr val="tx2"/>
                </a:solidFill>
              </a:rPr>
              <a:t>next-gen stack </a:t>
            </a:r>
            <a:r>
              <a:rPr lang="en-US" sz="1200" dirty="0"/>
              <a:t>&amp; </a:t>
            </a:r>
            <a:r>
              <a:rPr lang="en-US" sz="1200" dirty="0">
                <a:solidFill>
                  <a:schemeClr val="tx2"/>
                </a:solidFill>
              </a:rPr>
              <a:t>cloud services </a:t>
            </a:r>
            <a:r>
              <a:rPr lang="en-US" sz="1200" dirty="0"/>
              <a:t>infrastructure that runs in Azure world wide datacenters. </a:t>
            </a:r>
          </a:p>
          <a:p>
            <a:pPr>
              <a:spcAft>
                <a:spcPts val="1961"/>
              </a:spcAft>
            </a:pPr>
            <a:r>
              <a:rPr lang="en-US" sz="1200" dirty="0">
                <a:solidFill>
                  <a:schemeClr val="tx2"/>
                </a:solidFill>
              </a:rPr>
              <a:t>[Click] </a:t>
            </a:r>
            <a:r>
              <a:rPr lang="en-US" sz="1200" dirty="0" err="1">
                <a:solidFill>
                  <a:schemeClr val="tx2"/>
                </a:solidFill>
              </a:rPr>
              <a:t>COPfMST</a:t>
            </a:r>
            <a:r>
              <a:rPr lang="en-US" sz="1200" dirty="0"/>
              <a:t> is powered by WebRTC,</a:t>
            </a:r>
            <a:r>
              <a:rPr lang="en-US" sz="1200" baseline="0" dirty="0"/>
              <a:t> to remove the need for </a:t>
            </a:r>
            <a:r>
              <a:rPr lang="en-US" sz="1200" baseline="0" dirty="0" err="1"/>
              <a:t>hairpining</a:t>
            </a:r>
            <a:r>
              <a:rPr lang="en-US" sz="1200" baseline="0" dirty="0"/>
              <a:t> media to the VDAs when 2 users are on a Teams call.</a:t>
            </a:r>
            <a:endParaRPr lang="en-US" sz="1200" dirty="0"/>
          </a:p>
          <a:p>
            <a:pPr>
              <a:spcAft>
                <a:spcPts val="1961"/>
              </a:spcAft>
            </a:pPr>
            <a:r>
              <a:rPr lang="en-US" sz="1200" dirty="0" err="1">
                <a:solidFill>
                  <a:schemeClr val="tx2"/>
                </a:solidFill>
              </a:rPr>
              <a:t>SfB</a:t>
            </a:r>
            <a:r>
              <a:rPr lang="en-US" sz="1200" dirty="0">
                <a:solidFill>
                  <a:schemeClr val="tx2"/>
                </a:solidFill>
              </a:rPr>
              <a:t> RTME client cannot</a:t>
            </a:r>
            <a:r>
              <a:rPr lang="en-US" sz="1200" dirty="0"/>
              <a:t> be used to </a:t>
            </a:r>
            <a:r>
              <a:rPr lang="en-US" sz="1200" dirty="0">
                <a:solidFill>
                  <a:schemeClr val="tx2"/>
                </a:solidFill>
              </a:rPr>
              <a:t>join a Teams meeting (</a:t>
            </a:r>
            <a:r>
              <a:rPr lang="en-US" sz="1200" dirty="0"/>
              <a:t>&amp; vice-versa for </a:t>
            </a:r>
            <a:r>
              <a:rPr lang="en-US" sz="1200" dirty="0" err="1">
                <a:solidFill>
                  <a:schemeClr val="tx2"/>
                </a:solidFill>
              </a:rPr>
              <a:t>COPfMST</a:t>
            </a:r>
            <a:r>
              <a:rPr lang="en-US" sz="1200" dirty="0"/>
              <a:t> and </a:t>
            </a:r>
            <a:r>
              <a:rPr lang="en-US" sz="1200" dirty="0" err="1"/>
              <a:t>SfB</a:t>
            </a:r>
            <a:r>
              <a:rPr lang="en-US" sz="1200" dirty="0"/>
              <a:t>)</a:t>
            </a:r>
          </a:p>
          <a:p>
            <a:pPr marL="0" indent="0">
              <a:buNone/>
            </a:pPr>
            <a:endParaRPr lang="en-US" baseline="0" dirty="0"/>
          </a:p>
        </p:txBody>
      </p:sp>
      <p:sp>
        <p:nvSpPr>
          <p:cNvPr id="4" name="Slide Number Placeholder 3"/>
          <p:cNvSpPr>
            <a:spLocks noGrp="1"/>
          </p:cNvSpPr>
          <p:nvPr>
            <p:ph type="sldNum" sz="quarter" idx="5"/>
          </p:nvPr>
        </p:nvSpPr>
        <p:spPr/>
        <p:txBody>
          <a:bodyPr/>
          <a:lstStyle/>
          <a:p>
            <a:fld id="{0A7C00C4-9B5B-304C-A8F6-69E46C360FFB}" type="slidenum">
              <a:rPr lang="en-US" smtClean="0"/>
              <a:t>16</a:t>
            </a:fld>
            <a:endParaRPr lang="en-US"/>
          </a:p>
        </p:txBody>
      </p:sp>
    </p:spTree>
    <p:extLst>
      <p:ext uri="{BB962C8B-B14F-4D97-AF65-F5344CB8AC3E}">
        <p14:creationId xmlns:p14="http://schemas.microsoft.com/office/powerpoint/2010/main" val="1941115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The</a:t>
            </a:r>
            <a:r>
              <a:rPr lang="en-US" baseline="0" dirty="0"/>
              <a:t> user enters in their credentials (Active Directory username and password) into Citrix Workspace app or web page. </a:t>
            </a:r>
          </a:p>
          <a:p>
            <a:r>
              <a:rPr lang="en-US" dirty="0"/>
              <a:t>[Click] Citrix ADC uses</a:t>
            </a:r>
            <a:r>
              <a:rPr lang="en-US" baseline="0" dirty="0"/>
              <a:t> the credentials and authenticates the user against the on premises active directory. </a:t>
            </a:r>
          </a:p>
          <a:p>
            <a:r>
              <a:rPr lang="en-US" dirty="0"/>
              <a:t>[Click] If authentication is successful,</a:t>
            </a:r>
            <a:r>
              <a:rPr lang="en-US" baseline="0" dirty="0"/>
              <a:t> the user’s logon request is forwarded onto StoreFront, which authenticates against Active Directory</a:t>
            </a:r>
          </a:p>
          <a:p>
            <a:r>
              <a:rPr lang="en-US" dirty="0"/>
              <a:t>[Click] If authentication is successful, the user’s identity is sent to the delivery controller to</a:t>
            </a:r>
            <a:r>
              <a:rPr lang="en-US" baseline="0" dirty="0"/>
              <a:t> generate a list of resources, which are sent back to the user and populated within Citrix Workspace app or the web page. </a:t>
            </a:r>
            <a:r>
              <a:rPr lang="en-US" dirty="0"/>
              <a:t>The user selects a resource. StoreFront and the Delivery Controller generate launch</a:t>
            </a:r>
            <a:r>
              <a:rPr lang="en-US" baseline="0" dirty="0"/>
              <a:t> file with </a:t>
            </a:r>
            <a:r>
              <a:rPr lang="en-US" dirty="0"/>
              <a:t>a logon ticket</a:t>
            </a:r>
            <a:r>
              <a:rPr lang="en-US" baseline="0" dirty="0"/>
              <a:t>. </a:t>
            </a:r>
          </a:p>
          <a:p>
            <a:r>
              <a:rPr lang="en-US" dirty="0"/>
              <a:t>[Click] Citrix Workspace app executes the launch file</a:t>
            </a:r>
            <a:r>
              <a:rPr lang="en-US" baseline="0" dirty="0"/>
              <a:t> and a connection is made to the VDA through Gateway. </a:t>
            </a:r>
          </a:p>
          <a:p>
            <a:r>
              <a:rPr lang="en-US" dirty="0"/>
              <a:t>[Click] The VDA logs the user onto the machine by authenticating the credentials from the ticket to Active Directory</a:t>
            </a:r>
          </a:p>
          <a:p>
            <a:endParaRPr lang="en-US" baseline="0" dirty="0"/>
          </a:p>
        </p:txBody>
      </p:sp>
      <p:sp>
        <p:nvSpPr>
          <p:cNvPr id="4" name="Slide Number Placeholder 3"/>
          <p:cNvSpPr>
            <a:spLocks noGrp="1"/>
          </p:cNvSpPr>
          <p:nvPr>
            <p:ph type="sldNum" sz="quarter" idx="5"/>
          </p:nvPr>
        </p:nvSpPr>
        <p:spPr/>
        <p:txBody>
          <a:bodyPr/>
          <a:lstStyle/>
          <a:p>
            <a:fld id="{0A7C00C4-9B5B-304C-A8F6-69E46C360FFB}" type="slidenum">
              <a:rPr lang="en-US" smtClean="0"/>
              <a:t>2</a:t>
            </a:fld>
            <a:endParaRPr lang="en-US"/>
          </a:p>
        </p:txBody>
      </p:sp>
    </p:spTree>
    <p:extLst>
      <p:ext uri="{BB962C8B-B14F-4D97-AF65-F5344CB8AC3E}">
        <p14:creationId xmlns:p14="http://schemas.microsoft.com/office/powerpoint/2010/main" val="2303947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400"/>
              </a:spcBef>
              <a:spcAft>
                <a:spcPts val="200"/>
              </a:spcAft>
              <a:buClrTx/>
              <a:buSzTx/>
              <a:buFontTx/>
              <a:buNone/>
              <a:tabLst/>
              <a:defRPr/>
            </a:pPr>
            <a:r>
              <a:rPr lang="en-US" dirty="0"/>
              <a:t>[Click] The first part in solving this issue of users not knowing their AD username and password is to leverage Microsoft Certificate Services,</a:t>
            </a:r>
            <a:r>
              <a:rPr lang="en-US" baseline="0" dirty="0"/>
              <a:t> which is</a:t>
            </a:r>
            <a:r>
              <a:rPr lang="en-US" dirty="0"/>
              <a:t> integrated with Active Directory. With</a:t>
            </a:r>
            <a:r>
              <a:rPr lang="en-US" baseline="0" dirty="0"/>
              <a:t> Certificate Services, we can leverage smart card authentication against Active Directory, instead of using a username and password. Smart cards utilize a public/private key encryption process where the private key remains protected, with the user and is used to validate the identity of the user. </a:t>
            </a:r>
          </a:p>
          <a:p>
            <a:pPr marL="0" marR="0" indent="0" algn="l" defTabSz="914400" rtl="0" eaLnBrk="1" fontAlgn="auto" latinLnBrk="0" hangingPunct="1">
              <a:lnSpc>
                <a:spcPct val="100000"/>
              </a:lnSpc>
              <a:spcBef>
                <a:spcPts val="400"/>
              </a:spcBef>
              <a:spcAft>
                <a:spcPts val="200"/>
              </a:spcAft>
              <a:buClrTx/>
              <a:buSzTx/>
              <a:buFontTx/>
              <a:buNone/>
              <a:tabLst/>
              <a:defRPr/>
            </a:pPr>
            <a:r>
              <a:rPr lang="en-US" baseline="0" dirty="0"/>
              <a:t>[Click] But because we don’t want to distribute real smart cards for all of our users, we create virtual smart cards with the Federation Authentication Service. </a:t>
            </a:r>
          </a:p>
          <a:p>
            <a:pPr marL="0" marR="0" indent="0" algn="l" defTabSz="914400" rtl="0" eaLnBrk="1" fontAlgn="auto" latinLnBrk="0" hangingPunct="1">
              <a:lnSpc>
                <a:spcPct val="100000"/>
              </a:lnSpc>
              <a:spcBef>
                <a:spcPts val="400"/>
              </a:spcBef>
              <a:spcAft>
                <a:spcPts val="200"/>
              </a:spcAft>
              <a:buClrTx/>
              <a:buSzTx/>
              <a:buFontTx/>
              <a:buNone/>
              <a:tabLst/>
              <a:defRPr/>
            </a:pPr>
            <a:r>
              <a:rPr lang="en-US" baseline="0" dirty="0"/>
              <a:t>[Click] In order to leverage these virtual smart cards, we added a Logon Data Provider to storefront to request a virtual smart card for the user and a Credential Plugin to our VDAs to log the user in with the virtual smart card.  </a:t>
            </a:r>
          </a:p>
          <a:p>
            <a:pPr marL="0" marR="0" indent="0" algn="l" defTabSz="914400" rtl="0" eaLnBrk="1" fontAlgn="auto" latinLnBrk="0" hangingPunct="1">
              <a:lnSpc>
                <a:spcPct val="100000"/>
              </a:lnSpc>
              <a:spcBef>
                <a:spcPts val="400"/>
              </a:spcBef>
              <a:spcAft>
                <a:spcPts val="200"/>
              </a:spcAft>
              <a:buClrTx/>
              <a:buSzTx/>
              <a:buFontTx/>
              <a:buNone/>
              <a:tabLst/>
              <a:defRPr/>
            </a:pPr>
            <a:r>
              <a:rPr lang="en-US" baseline="0" dirty="0"/>
              <a:t>[Click] When it is time for StoreFront or the VDA to logon to AD, the logon will get redirected to the Federation Authentication service and initiate a smart card logon.  When challenged by Active Directory to verify the user’s identity, the Federation Authentication Service will use the private key, associated with the user’s virtual smart card. </a:t>
            </a:r>
          </a:p>
          <a:p>
            <a:pPr marL="0" marR="0" indent="0" algn="l" defTabSz="914400" rtl="0" eaLnBrk="1" fontAlgn="auto" latinLnBrk="0" hangingPunct="1">
              <a:lnSpc>
                <a:spcPct val="100000"/>
              </a:lnSpc>
              <a:spcBef>
                <a:spcPts val="400"/>
              </a:spcBef>
              <a:spcAft>
                <a:spcPts val="200"/>
              </a:spcAft>
              <a:buClrTx/>
              <a:buSzTx/>
              <a:buFontTx/>
              <a:buNone/>
              <a:tabLst/>
              <a:defRPr/>
            </a:pPr>
            <a:r>
              <a:rPr lang="en-US" baseline="0" dirty="0"/>
              <a:t>Active Directory will accept the virtual smart card and authorize the logon. </a:t>
            </a:r>
          </a:p>
          <a:p>
            <a:endParaRPr lang="en-US" baseline="0" dirty="0"/>
          </a:p>
        </p:txBody>
      </p:sp>
      <p:sp>
        <p:nvSpPr>
          <p:cNvPr id="4" name="Slide Number Placeholder 3"/>
          <p:cNvSpPr>
            <a:spLocks noGrp="1"/>
          </p:cNvSpPr>
          <p:nvPr>
            <p:ph type="sldNum" sz="quarter" idx="5"/>
          </p:nvPr>
        </p:nvSpPr>
        <p:spPr/>
        <p:txBody>
          <a:bodyPr/>
          <a:lstStyle/>
          <a:p>
            <a:fld id="{0A7C00C4-9B5B-304C-A8F6-69E46C360FFB}" type="slidenum">
              <a:rPr lang="en-US" smtClean="0"/>
              <a:t>3</a:t>
            </a:fld>
            <a:endParaRPr lang="en-US"/>
          </a:p>
        </p:txBody>
      </p:sp>
    </p:spTree>
    <p:extLst>
      <p:ext uri="{BB962C8B-B14F-4D97-AF65-F5344CB8AC3E}">
        <p14:creationId xmlns:p14="http://schemas.microsoft.com/office/powerpoint/2010/main" val="174713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Citrix Gateway</a:t>
            </a:r>
            <a:r>
              <a:rPr lang="en-GB" baseline="0" dirty="0"/>
              <a:t> and the SmartAccess policies, we can achieve</a:t>
            </a:r>
          </a:p>
          <a:p>
            <a:r>
              <a:rPr lang="en-GB" baseline="0" dirty="0"/>
              <a:t>1. Better security</a:t>
            </a:r>
          </a:p>
          <a:p>
            <a:r>
              <a:rPr lang="en-GB" baseline="0" dirty="0"/>
              <a:t>2. Dynamic resources based on user, local, end point and local settings</a:t>
            </a:r>
          </a:p>
          <a:p>
            <a:r>
              <a:rPr lang="en-GB" baseline="0" dirty="0"/>
              <a:t>3. Customized application functionality by integrating the user scenario into their allowed/denied rights</a:t>
            </a:r>
          </a:p>
          <a:p>
            <a:r>
              <a:rPr lang="en-GB" baseline="0" dirty="0"/>
              <a:t>4. Industry certifications through encryption standards for the entire solution</a:t>
            </a:r>
          </a:p>
          <a:p>
            <a:endParaRPr lang="en-US" baseline="0" dirty="0"/>
          </a:p>
        </p:txBody>
      </p:sp>
      <p:sp>
        <p:nvSpPr>
          <p:cNvPr id="4" name="Slide Number Placeholder 3"/>
          <p:cNvSpPr>
            <a:spLocks noGrp="1"/>
          </p:cNvSpPr>
          <p:nvPr>
            <p:ph type="sldNum" sz="quarter" idx="5"/>
          </p:nvPr>
        </p:nvSpPr>
        <p:spPr/>
        <p:txBody>
          <a:bodyPr/>
          <a:lstStyle/>
          <a:p>
            <a:fld id="{0A7C00C4-9B5B-304C-A8F6-69E46C360FFB}" type="slidenum">
              <a:rPr lang="en-US" smtClean="0"/>
              <a:t>4</a:t>
            </a:fld>
            <a:endParaRPr lang="en-US"/>
          </a:p>
        </p:txBody>
      </p:sp>
    </p:spTree>
    <p:extLst>
      <p:ext uri="{BB962C8B-B14F-4D97-AF65-F5344CB8AC3E}">
        <p14:creationId xmlns:p14="http://schemas.microsoft.com/office/powerpoint/2010/main" val="4253503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know, Citrix Virtual Apps and Desktops provides us with</a:t>
            </a:r>
            <a:r>
              <a:rPr lang="en-US" baseline="0" dirty="0"/>
              <a:t> virtual desktops, but there is more to a virtual desktop than a virtual desktop.  </a:t>
            </a:r>
          </a:p>
          <a:p>
            <a:r>
              <a:rPr lang="en-US" baseline="0" dirty="0"/>
              <a:t>What type of a desktop do our users need? Shared? Pooled? How about Pro Graphics? What’s the difference? When do we use? Why do we use? </a:t>
            </a:r>
          </a:p>
          <a:p>
            <a:r>
              <a:rPr lang="en-US" baseline="0" dirty="0"/>
              <a:t>Do we even need a desktop? How about just delivering an app? What about hosting on a desktop vs a server?  </a:t>
            </a:r>
          </a:p>
          <a:p>
            <a:r>
              <a:rPr lang="en-US" baseline="0" dirty="0"/>
              <a:t>What about or Linux users? Will they be supported? What type of desktop do they need?</a:t>
            </a:r>
          </a:p>
          <a:p>
            <a:endParaRPr lang="en-US" baseline="0" dirty="0"/>
          </a:p>
          <a:p>
            <a:pPr marL="0" indent="0">
              <a:buNone/>
            </a:pPr>
            <a:r>
              <a:rPr lang="en-US" baseline="0" dirty="0"/>
              <a:t>But before we get into the details of a Citrix Virtual Apps and Desktops architecture, it is often worthwhile if we remember why a person would use this before we get into the How.</a:t>
            </a:r>
            <a:endParaRPr lang="en-US" dirty="0"/>
          </a:p>
        </p:txBody>
      </p:sp>
    </p:spTree>
    <p:extLst>
      <p:ext uri="{BB962C8B-B14F-4D97-AF65-F5344CB8AC3E}">
        <p14:creationId xmlns:p14="http://schemas.microsoft.com/office/powerpoint/2010/main" val="2700240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829675"/>
            <a:ext cx="2971800" cy="465138"/>
          </a:xfrm>
          <a:prstGeom prst="rect">
            <a:avLst/>
          </a:prstGeom>
          <a:noFill/>
          <a:ln w="9525">
            <a:noFill/>
            <a:miter lim="800000"/>
            <a:headEnd/>
            <a:tailEnd/>
          </a:ln>
        </p:spPr>
        <p:txBody>
          <a:bodyPr anchor="b">
            <a:prstTxWarp prst="textNoShape">
              <a:avLst/>
            </a:prstTxWarp>
          </a:bodyPr>
          <a:lstStyle/>
          <a:p>
            <a:pPr algn="r" eaLnBrk="0" hangingPunct="0"/>
            <a:fld id="{4079B56D-4472-7E41-9BB5-81C48EE25F89}" type="slidenum">
              <a:rPr lang="en-US" sz="1200"/>
              <a:pPr algn="r" eaLnBrk="0" hangingPunct="0"/>
              <a:t>7</a:t>
            </a:fld>
            <a:endParaRPr 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dirty="0">
              <a:latin typeface="Calibri" charset="0"/>
            </a:endParaRPr>
          </a:p>
        </p:txBody>
      </p:sp>
    </p:spTree>
    <p:extLst>
      <p:ext uri="{BB962C8B-B14F-4D97-AF65-F5344CB8AC3E}">
        <p14:creationId xmlns:p14="http://schemas.microsoft.com/office/powerpoint/2010/main" val="2616445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Citrix HDX includes a broad set of technologies that reside across the entire end-to-end delivery system. HDX in the datacenter leverages the processing power and scalability of servers to deliver advanced graphical and multimedia performance, regardless of the capabilities of the endpoint device. HDX on the network incorporates advanced optimization and acceleration capabilities such as the Citrix ICA® virtual delivery protocol and other third-party technologies to deliver a great user experience over any network. HDX at the device leverages the computing capacity of endpoint devices to enhance user experience in the most efficient way possible.</a:t>
            </a:r>
          </a:p>
          <a:p>
            <a:r>
              <a:rPr lang="en-US" sz="1200" dirty="0"/>
              <a:t>There are eight categories of HDX technologies that work together in concert to provide the best experience for all user scenarios.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HDX Broadcast ensures reliable, high-performance connectivity over any network.</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a:t>HDX Plug-n-Play lets you use peripherals and other local resources with your virtual desktop just as if everything were running locally. </a:t>
            </a:r>
          </a:p>
          <a:p>
            <a:pPr>
              <a:buFont typeface="Arial" pitchFamily="34" charset="0"/>
              <a:buChar char="•"/>
            </a:pPr>
            <a:r>
              <a:rPr lang="en-US" sz="1200" dirty="0"/>
              <a:t>HDX </a:t>
            </a:r>
            <a:r>
              <a:rPr lang="en-US" sz="1200" dirty="0" err="1"/>
              <a:t>MediaStream</a:t>
            </a:r>
            <a:r>
              <a:rPr lang="en-US" sz="1200" dirty="0"/>
              <a:t> </a:t>
            </a:r>
            <a:r>
              <a:rPr lang="en-US" baseline="0" dirty="0"/>
              <a:t>for video and audio apps/capabilities</a:t>
            </a:r>
            <a:endParaRPr lang="en-US" sz="1200" dirty="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dirty="0"/>
              <a:t>HDX </a:t>
            </a:r>
            <a:r>
              <a:rPr lang="en-US" sz="1200" dirty="0" err="1"/>
              <a:t>RealTime</a:t>
            </a:r>
            <a:r>
              <a:rPr lang="en-US" sz="1200" baseline="0" dirty="0"/>
              <a:t> </a:t>
            </a:r>
            <a:r>
              <a:rPr lang="en-US" baseline="0" dirty="0"/>
              <a:t>for voice/video collaboration like Microsoft Teams, Skype for Business, </a:t>
            </a:r>
            <a:r>
              <a:rPr lang="en-US" baseline="0" dirty="0" err="1"/>
              <a:t>Webex</a:t>
            </a:r>
            <a:r>
              <a:rPr lang="en-US" baseline="0" dirty="0"/>
              <a:t>, Jabber, Zoom, </a:t>
            </a:r>
            <a:r>
              <a:rPr lang="en-US" baseline="0" dirty="0" err="1"/>
              <a:t>etc</a:t>
            </a:r>
            <a:r>
              <a:rPr lang="en-US" baseline="0" dirty="0"/>
              <a:t> </a:t>
            </a:r>
            <a:r>
              <a:rPr lang="en-US" sz="1200" baseline="0" dirty="0"/>
              <a:t> </a:t>
            </a:r>
            <a:endParaRPr lang="en-US" sz="1200" dirty="0"/>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baseline="0" dirty="0"/>
              <a:t>HDX </a:t>
            </a:r>
            <a:r>
              <a:rPr lang="en-US" sz="1200" baseline="0" dirty="0" err="1"/>
              <a:t>MultiTouch</a:t>
            </a:r>
            <a:r>
              <a:rPr lang="en-US" sz="1200" baseline="0" dirty="0"/>
              <a:t> </a:t>
            </a:r>
            <a:r>
              <a:rPr lang="en-US" baseline="0" dirty="0"/>
              <a:t>enables a user to have a touch-based endpoint function smoothly in their session</a:t>
            </a:r>
            <a:endParaRPr lang="en-US" sz="1200" baseline="0" dirty="0"/>
          </a:p>
          <a:p>
            <a:pPr>
              <a:buFont typeface="Arial" pitchFamily="34" charset="0"/>
              <a:buChar char="•"/>
            </a:pPr>
            <a:r>
              <a:rPr lang="en-US" sz="1200" dirty="0"/>
              <a:t>HDX </a:t>
            </a:r>
            <a:r>
              <a:rPr lang="en-US" sz="1200" dirty="0" err="1"/>
              <a:t>RichGraphics</a:t>
            </a:r>
            <a:r>
              <a:rPr lang="en-US" sz="1200" dirty="0"/>
              <a:t> handles 2D / </a:t>
            </a:r>
            <a:r>
              <a:rPr lang="en-US" sz="1200" baseline="0" dirty="0"/>
              <a:t>3D graphics. </a:t>
            </a:r>
          </a:p>
          <a:p>
            <a:pPr>
              <a:buFont typeface="Arial" pitchFamily="34" charset="0"/>
              <a:buChar char="•"/>
            </a:pPr>
            <a:r>
              <a:rPr lang="en-US" sz="1200" baseline="0" dirty="0"/>
              <a:t>HDX SDWAN Optimization reduces bandwidth requirements to support branch offices while optimizing the user experience.</a:t>
            </a:r>
          </a:p>
          <a:p>
            <a:r>
              <a:rPr lang="en-US" sz="1200" baseline="0" dirty="0"/>
              <a:t>And the technology that intelligently and dynamically puts it all together is HDX Adaptive Orchestration.</a:t>
            </a:r>
          </a:p>
        </p:txBody>
      </p:sp>
    </p:spTree>
    <p:extLst>
      <p:ext uri="{BB962C8B-B14F-4D97-AF65-F5344CB8AC3E}">
        <p14:creationId xmlns:p14="http://schemas.microsoft.com/office/powerpoint/2010/main" val="1550481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Application Layer of the TCP/IP model, we have the ICA protocol, which is comprised of numerous virtual channels,</a:t>
            </a:r>
            <a:r>
              <a:rPr lang="en-US" baseline="0" dirty="0"/>
              <a:t> which provides us with printing, drive mapping, USB capabilities. In addition, ICA also provides us with different ways to encode and compress our visual components so they take less bandwidth on the wire. </a:t>
            </a:r>
          </a:p>
          <a:p>
            <a:r>
              <a:rPr lang="en-US" baseline="0" dirty="0"/>
              <a:t>[Click] Let’s look at Thinwire</a:t>
            </a:r>
          </a:p>
          <a:p>
            <a:endParaRPr lang="en-US" baseline="0" dirty="0"/>
          </a:p>
          <a:p>
            <a:pPr marL="0" marR="0" indent="0" algn="l" defTabSz="914400" rtl="0" eaLnBrk="1" fontAlgn="auto" latinLnBrk="0" hangingPunct="1">
              <a:lnSpc>
                <a:spcPct val="100000"/>
              </a:lnSpc>
              <a:spcBef>
                <a:spcPts val="400"/>
              </a:spcBef>
              <a:spcAft>
                <a:spcPts val="200"/>
              </a:spcAft>
              <a:buClrTx/>
              <a:buSzTx/>
              <a:buFontTx/>
              <a:buNone/>
              <a:tabLst/>
              <a:defRPr/>
            </a:pPr>
            <a:r>
              <a:rPr lang="en-US" dirty="0"/>
              <a:t>Thinwire is one of the codecs</a:t>
            </a:r>
            <a:r>
              <a:rPr lang="en-US" baseline="0" dirty="0"/>
              <a:t> used to take the user’s remote display and render/compress it to be sent across the wire to the endpoint. </a:t>
            </a:r>
            <a:r>
              <a:rPr lang="en-US" baseline="0" dirty="0" err="1"/>
              <a:t>Thinwire’s</a:t>
            </a:r>
            <a:r>
              <a:rPr lang="en-US" baseline="0" dirty="0"/>
              <a:t> goal is to provide a good experience with low bandwidth and CPU usage. It does this through different techniques, all constantly being improved upon. </a:t>
            </a:r>
            <a:endParaRPr lang="en-US" dirty="0"/>
          </a:p>
          <a:p>
            <a:endParaRPr lang="en-US" dirty="0"/>
          </a:p>
        </p:txBody>
      </p:sp>
      <p:sp>
        <p:nvSpPr>
          <p:cNvPr id="4" name="Slide Number Placeholder 3"/>
          <p:cNvSpPr>
            <a:spLocks noGrp="1"/>
          </p:cNvSpPr>
          <p:nvPr>
            <p:ph type="sldNum" sz="quarter" idx="5"/>
          </p:nvPr>
        </p:nvSpPr>
        <p:spPr/>
        <p:txBody>
          <a:bodyPr/>
          <a:lstStyle/>
          <a:p>
            <a:fld id="{0A7C00C4-9B5B-304C-A8F6-69E46C360FFB}" type="slidenum">
              <a:rPr lang="en-US" smtClean="0"/>
              <a:t>9</a:t>
            </a:fld>
            <a:endParaRPr lang="en-US"/>
          </a:p>
        </p:txBody>
      </p:sp>
    </p:spTree>
    <p:extLst>
      <p:ext uri="{BB962C8B-B14F-4D97-AF65-F5344CB8AC3E}">
        <p14:creationId xmlns:p14="http://schemas.microsoft.com/office/powerpoint/2010/main" val="235861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C6C67-B81A-C324-44D3-626FD16887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786DD803-C2B0-7E20-B06B-C2DF2807B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7173824E-7A93-45E2-44AD-2A7C1027C680}"/>
              </a:ext>
            </a:extLst>
          </p:cNvPr>
          <p:cNvSpPr>
            <a:spLocks noGrp="1"/>
          </p:cNvSpPr>
          <p:nvPr>
            <p:ph type="dt" sz="half" idx="10"/>
          </p:nvPr>
        </p:nvSpPr>
        <p:spPr/>
        <p:txBody>
          <a:bodyPr/>
          <a:lstStyle/>
          <a:p>
            <a:fld id="{A4180023-9D9A-EC4F-A01A-B87328194EC6}" type="datetimeFigureOut">
              <a:rPr lang="en-CN" smtClean="0"/>
              <a:t>2022/9/8</a:t>
            </a:fld>
            <a:endParaRPr lang="en-CN"/>
          </a:p>
        </p:txBody>
      </p:sp>
      <p:sp>
        <p:nvSpPr>
          <p:cNvPr id="5" name="Footer Placeholder 4">
            <a:extLst>
              <a:ext uri="{FF2B5EF4-FFF2-40B4-BE49-F238E27FC236}">
                <a16:creationId xmlns:a16="http://schemas.microsoft.com/office/drawing/2014/main" id="{4686BA50-E6C1-0FAD-E2E5-F7A4C23CCE96}"/>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CBC2546-E12B-0E81-2503-C09535B8361F}"/>
              </a:ext>
            </a:extLst>
          </p:cNvPr>
          <p:cNvSpPr>
            <a:spLocks noGrp="1"/>
          </p:cNvSpPr>
          <p:nvPr>
            <p:ph type="sldNum" sz="quarter" idx="12"/>
          </p:nvPr>
        </p:nvSpPr>
        <p:spPr/>
        <p:txBody>
          <a:bodyPr/>
          <a:lstStyle/>
          <a:p>
            <a:fld id="{EE784D5F-E1BF-014D-B7C4-09F9B130CB6F}" type="slidenum">
              <a:rPr lang="en-CN" smtClean="0"/>
              <a:t>‹#›</a:t>
            </a:fld>
            <a:endParaRPr lang="en-CN"/>
          </a:p>
        </p:txBody>
      </p:sp>
    </p:spTree>
    <p:extLst>
      <p:ext uri="{BB962C8B-B14F-4D97-AF65-F5344CB8AC3E}">
        <p14:creationId xmlns:p14="http://schemas.microsoft.com/office/powerpoint/2010/main" val="1345857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0595-C794-3554-9CB5-B91DE8DCF6AF}"/>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DD0D1DEB-B860-2AE4-CB62-59380E26BC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98973DC-F543-53D2-B48E-6C40821B77BD}"/>
              </a:ext>
            </a:extLst>
          </p:cNvPr>
          <p:cNvSpPr>
            <a:spLocks noGrp="1"/>
          </p:cNvSpPr>
          <p:nvPr>
            <p:ph type="dt" sz="half" idx="10"/>
          </p:nvPr>
        </p:nvSpPr>
        <p:spPr/>
        <p:txBody>
          <a:bodyPr/>
          <a:lstStyle/>
          <a:p>
            <a:fld id="{A4180023-9D9A-EC4F-A01A-B87328194EC6}" type="datetimeFigureOut">
              <a:rPr lang="en-CN" smtClean="0"/>
              <a:t>2022/9/8</a:t>
            </a:fld>
            <a:endParaRPr lang="en-CN"/>
          </a:p>
        </p:txBody>
      </p:sp>
      <p:sp>
        <p:nvSpPr>
          <p:cNvPr id="5" name="Footer Placeholder 4">
            <a:extLst>
              <a:ext uri="{FF2B5EF4-FFF2-40B4-BE49-F238E27FC236}">
                <a16:creationId xmlns:a16="http://schemas.microsoft.com/office/drawing/2014/main" id="{FFF97E9A-3A55-4421-9780-FEDFFF11AF6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25578B98-FF93-9984-D89E-DC2FB3E69964}"/>
              </a:ext>
            </a:extLst>
          </p:cNvPr>
          <p:cNvSpPr>
            <a:spLocks noGrp="1"/>
          </p:cNvSpPr>
          <p:nvPr>
            <p:ph type="sldNum" sz="quarter" idx="12"/>
          </p:nvPr>
        </p:nvSpPr>
        <p:spPr/>
        <p:txBody>
          <a:bodyPr/>
          <a:lstStyle/>
          <a:p>
            <a:fld id="{EE784D5F-E1BF-014D-B7C4-09F9B130CB6F}" type="slidenum">
              <a:rPr lang="en-CN" smtClean="0"/>
              <a:t>‹#›</a:t>
            </a:fld>
            <a:endParaRPr lang="en-CN"/>
          </a:p>
        </p:txBody>
      </p:sp>
    </p:spTree>
    <p:extLst>
      <p:ext uri="{BB962C8B-B14F-4D97-AF65-F5344CB8AC3E}">
        <p14:creationId xmlns:p14="http://schemas.microsoft.com/office/powerpoint/2010/main" val="357746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47D11F-B253-479A-5245-DA81BD430F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8747594C-A3BB-300F-9612-EC20EA18E4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4299BD2B-02ED-4B22-D2E6-5674FD29D664}"/>
              </a:ext>
            </a:extLst>
          </p:cNvPr>
          <p:cNvSpPr>
            <a:spLocks noGrp="1"/>
          </p:cNvSpPr>
          <p:nvPr>
            <p:ph type="dt" sz="half" idx="10"/>
          </p:nvPr>
        </p:nvSpPr>
        <p:spPr/>
        <p:txBody>
          <a:bodyPr/>
          <a:lstStyle/>
          <a:p>
            <a:fld id="{A4180023-9D9A-EC4F-A01A-B87328194EC6}" type="datetimeFigureOut">
              <a:rPr lang="en-CN" smtClean="0"/>
              <a:t>2022/9/8</a:t>
            </a:fld>
            <a:endParaRPr lang="en-CN"/>
          </a:p>
        </p:txBody>
      </p:sp>
      <p:sp>
        <p:nvSpPr>
          <p:cNvPr id="5" name="Footer Placeholder 4">
            <a:extLst>
              <a:ext uri="{FF2B5EF4-FFF2-40B4-BE49-F238E27FC236}">
                <a16:creationId xmlns:a16="http://schemas.microsoft.com/office/drawing/2014/main" id="{9F67EEBF-5F8C-5236-FE01-143C7971A1C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1D1842B-3A5E-ED21-DE99-6194B38D7060}"/>
              </a:ext>
            </a:extLst>
          </p:cNvPr>
          <p:cNvSpPr>
            <a:spLocks noGrp="1"/>
          </p:cNvSpPr>
          <p:nvPr>
            <p:ph type="sldNum" sz="quarter" idx="12"/>
          </p:nvPr>
        </p:nvSpPr>
        <p:spPr/>
        <p:txBody>
          <a:bodyPr/>
          <a:lstStyle/>
          <a:p>
            <a:fld id="{EE784D5F-E1BF-014D-B7C4-09F9B130CB6F}" type="slidenum">
              <a:rPr lang="en-CN" smtClean="0"/>
              <a:t>‹#›</a:t>
            </a:fld>
            <a:endParaRPr lang="en-CN"/>
          </a:p>
        </p:txBody>
      </p:sp>
    </p:spTree>
    <p:extLst>
      <p:ext uri="{BB962C8B-B14F-4D97-AF65-F5344CB8AC3E}">
        <p14:creationId xmlns:p14="http://schemas.microsoft.com/office/powerpoint/2010/main" val="253786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6" name="Title 5"/>
          <p:cNvSpPr>
            <a:spLocks noGrp="1"/>
          </p:cNvSpPr>
          <p:nvPr>
            <p:ph type="title"/>
          </p:nvPr>
        </p:nvSpPr>
        <p:spPr>
          <a:xfrm>
            <a:off x="457202" y="407356"/>
            <a:ext cx="11277599" cy="842025"/>
          </a:xfrm>
        </p:spPr>
        <p:txBody>
          <a:bodyPr/>
          <a:lstStyle>
            <a:lvl1pPr>
              <a:defRPr>
                <a:solidFill>
                  <a:schemeClr val="accent1"/>
                </a:solidFill>
              </a:defRPr>
            </a:lvl1pPr>
          </a:lstStyle>
          <a:p>
            <a:r>
              <a:rPr lang="en-US"/>
              <a:t>Click to edit Master title style</a:t>
            </a:r>
          </a:p>
        </p:txBody>
      </p:sp>
      <p:sp>
        <p:nvSpPr>
          <p:cNvPr id="7" name="Text Placeholder 2"/>
          <p:cNvSpPr>
            <a:spLocks noGrp="1"/>
          </p:cNvSpPr>
          <p:nvPr>
            <p:ph type="body" idx="10" hasCustomPrompt="1"/>
          </p:nvPr>
        </p:nvSpPr>
        <p:spPr>
          <a:xfrm>
            <a:off x="457201" y="1266373"/>
            <a:ext cx="11277599" cy="341632"/>
          </a:xfrm>
        </p:spPr>
        <p:txBody>
          <a:bodyPr wrap="square">
            <a:spAutoFit/>
          </a:bodyPr>
          <a:lstStyle>
            <a:lvl1pPr marL="0" indent="0">
              <a:buNone/>
              <a:defRPr sz="1800" spc="-31" baseline="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34170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Medium">
    <p:bg>
      <p:bgPr>
        <a:solidFill>
          <a:schemeClr val="accent5"/>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1FFE929-B7E3-2944-822E-CABF74FA7966}"/>
              </a:ext>
            </a:extLst>
          </p:cNvPr>
          <p:cNvSpPr>
            <a:spLocks noGrp="1"/>
          </p:cNvSpPr>
          <p:nvPr>
            <p:ph type="ftr" sz="quarter" idx="11"/>
          </p:nvPr>
        </p:nvSpPr>
        <p:spPr/>
        <p:txBody>
          <a:bodyPr/>
          <a:lstStyle>
            <a:lvl1pPr>
              <a:defRPr>
                <a:solidFill>
                  <a:schemeClr val="tx2"/>
                </a:solidFill>
              </a:defRPr>
            </a:lvl1pPr>
          </a:lstStyle>
          <a:p>
            <a:r>
              <a:rPr lang="en-US" dirty="0"/>
              <a:t>© 2021 Citrix | Confidential</a:t>
            </a:r>
          </a:p>
        </p:txBody>
      </p:sp>
      <p:sp>
        <p:nvSpPr>
          <p:cNvPr id="6" name="Slide Number Placeholder 5">
            <a:extLst>
              <a:ext uri="{FF2B5EF4-FFF2-40B4-BE49-F238E27FC236}">
                <a16:creationId xmlns:a16="http://schemas.microsoft.com/office/drawing/2014/main" id="{9864E47B-B691-D444-B6C1-3A5DD49EED83}"/>
              </a:ext>
            </a:extLst>
          </p:cNvPr>
          <p:cNvSpPr>
            <a:spLocks noGrp="1"/>
          </p:cNvSpPr>
          <p:nvPr>
            <p:ph type="sldNum" sz="quarter" idx="12"/>
          </p:nvPr>
        </p:nvSpPr>
        <p:spPr/>
        <p:txBody>
          <a:bodyPr/>
          <a:lstStyle/>
          <a:p>
            <a:fld id="{8FEA8346-4FCC-E64B-9DAE-ED8A048D8A1C}" type="slidenum">
              <a:rPr lang="en-US" smtClean="0"/>
              <a:t>‹#›</a:t>
            </a:fld>
            <a:endParaRPr lang="en-US" dirty="0"/>
          </a:p>
        </p:txBody>
      </p:sp>
      <p:sp>
        <p:nvSpPr>
          <p:cNvPr id="4" name="Content Placeholder 3">
            <a:extLst>
              <a:ext uri="{FF2B5EF4-FFF2-40B4-BE49-F238E27FC236}">
                <a16:creationId xmlns:a16="http://schemas.microsoft.com/office/drawing/2014/main" id="{205C22D9-1BA5-654C-B0DE-419C96258AB0}"/>
              </a:ext>
            </a:extLst>
          </p:cNvPr>
          <p:cNvSpPr>
            <a:spLocks noGrp="1"/>
          </p:cNvSpPr>
          <p:nvPr>
            <p:ph sz="quarter" idx="15"/>
          </p:nvPr>
        </p:nvSpPr>
        <p:spPr>
          <a:xfrm>
            <a:off x="196228" y="2065720"/>
            <a:ext cx="5272810" cy="401677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a:extLst>
              <a:ext uri="{FF2B5EF4-FFF2-40B4-BE49-F238E27FC236}">
                <a16:creationId xmlns:a16="http://schemas.microsoft.com/office/drawing/2014/main" id="{07CACC10-AD31-F546-97D0-3E2D0FB9DBFE}"/>
              </a:ext>
            </a:extLst>
          </p:cNvPr>
          <p:cNvSpPr>
            <a:spLocks noGrp="1"/>
          </p:cNvSpPr>
          <p:nvPr>
            <p:ph sz="quarter" idx="16"/>
          </p:nvPr>
        </p:nvSpPr>
        <p:spPr>
          <a:xfrm>
            <a:off x="6586538" y="2054225"/>
            <a:ext cx="5300662" cy="40274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3">
            <a:extLst>
              <a:ext uri="{FF2B5EF4-FFF2-40B4-BE49-F238E27FC236}">
                <a16:creationId xmlns:a16="http://schemas.microsoft.com/office/drawing/2014/main" id="{C850EF51-621F-A044-AFA5-02A1A703D16D}"/>
              </a:ext>
            </a:extLst>
          </p:cNvPr>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24399056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F63BB1-E87D-2B41-8C72-0F62C6B4B723}"/>
              </a:ext>
            </a:extLst>
          </p:cNvPr>
          <p:cNvSpPr>
            <a:spLocks noGrp="1"/>
          </p:cNvSpPr>
          <p:nvPr>
            <p:ph type="sldNum" sz="quarter" idx="10"/>
          </p:nvPr>
        </p:nvSpPr>
        <p:spPr/>
        <p:txBody>
          <a:bodyPr/>
          <a:lstStyle/>
          <a:p>
            <a:fld id="{8FEA8346-4FCC-E64B-9DAE-ED8A048D8A1C}" type="slidenum">
              <a:rPr lang="en-US" smtClean="0"/>
              <a:pPr/>
              <a:t>‹#›</a:t>
            </a:fld>
            <a:endParaRPr lang="en-US" dirty="0"/>
          </a:p>
        </p:txBody>
      </p:sp>
      <p:sp>
        <p:nvSpPr>
          <p:cNvPr id="4" name="Footer Placeholder 3">
            <a:extLst>
              <a:ext uri="{FF2B5EF4-FFF2-40B4-BE49-F238E27FC236}">
                <a16:creationId xmlns:a16="http://schemas.microsoft.com/office/drawing/2014/main" id="{DD77C571-7CA1-4946-93AF-D7DAA76C0706}"/>
              </a:ext>
            </a:extLst>
          </p:cNvPr>
          <p:cNvSpPr>
            <a:spLocks noGrp="1"/>
          </p:cNvSpPr>
          <p:nvPr>
            <p:ph type="ftr" sz="quarter" idx="11"/>
          </p:nvPr>
        </p:nvSpPr>
        <p:spPr/>
        <p:txBody>
          <a:bodyPr/>
          <a:lstStyle/>
          <a:p>
            <a:r>
              <a:rPr lang="en-US" dirty="0"/>
              <a:t>© 2021 Citrix | Confidential</a:t>
            </a:r>
          </a:p>
        </p:txBody>
      </p:sp>
      <p:sp>
        <p:nvSpPr>
          <p:cNvPr id="11" name="Title 10">
            <a:extLst>
              <a:ext uri="{FF2B5EF4-FFF2-40B4-BE49-F238E27FC236}">
                <a16:creationId xmlns:a16="http://schemas.microsoft.com/office/drawing/2014/main" id="{B94670BF-9414-5F48-99F3-AA8E11D1B3E4}"/>
              </a:ext>
            </a:extLst>
          </p:cNvPr>
          <p:cNvSpPr>
            <a:spLocks noGrp="1"/>
          </p:cNvSpPr>
          <p:nvPr>
            <p:ph type="title"/>
          </p:nvPr>
        </p:nvSpPr>
        <p:spPr/>
        <p:txBody>
          <a:bodyPr>
            <a:noAutofit/>
          </a:bodyPr>
          <a:lstStyle/>
          <a:p>
            <a:r>
              <a:rPr lang="en-US"/>
              <a:t>Click to edit Master title style</a:t>
            </a:r>
            <a:endParaRPr lang="en-US" dirty="0"/>
          </a:p>
        </p:txBody>
      </p:sp>
    </p:spTree>
    <p:extLst>
      <p:ext uri="{BB962C8B-B14F-4D97-AF65-F5344CB8AC3E}">
        <p14:creationId xmlns:p14="http://schemas.microsoft.com/office/powerpoint/2010/main" val="218803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ne Column Medium Bar">
    <p:bg>
      <p:bgPr>
        <a:solidFill>
          <a:schemeClr val="accent5"/>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3C2DCD-CF98-1D4F-8626-0638B20B695B}"/>
              </a:ext>
            </a:extLst>
          </p:cNvPr>
          <p:cNvSpPr/>
          <p:nvPr userDrawn="1"/>
        </p:nvSpPr>
        <p:spPr>
          <a:xfrm>
            <a:off x="0" y="0"/>
            <a:ext cx="121920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Footer Placeholder 4">
            <a:extLst>
              <a:ext uri="{FF2B5EF4-FFF2-40B4-BE49-F238E27FC236}">
                <a16:creationId xmlns:a16="http://schemas.microsoft.com/office/drawing/2014/main" id="{91FFE929-B7E3-2944-822E-CABF74FA7966}"/>
              </a:ext>
            </a:extLst>
          </p:cNvPr>
          <p:cNvSpPr>
            <a:spLocks noGrp="1"/>
          </p:cNvSpPr>
          <p:nvPr>
            <p:ph type="ftr" sz="quarter" idx="11"/>
          </p:nvPr>
        </p:nvSpPr>
        <p:spPr/>
        <p:txBody>
          <a:bodyPr/>
          <a:lstStyle>
            <a:lvl1pPr>
              <a:defRPr>
                <a:solidFill>
                  <a:schemeClr val="tx2"/>
                </a:solidFill>
              </a:defRPr>
            </a:lvl1pPr>
          </a:lstStyle>
          <a:p>
            <a:r>
              <a:rPr lang="en-US" dirty="0"/>
              <a:t>© 2021 Citrix | Confidential</a:t>
            </a:r>
          </a:p>
        </p:txBody>
      </p:sp>
      <p:sp>
        <p:nvSpPr>
          <p:cNvPr id="6" name="Slide Number Placeholder 5">
            <a:extLst>
              <a:ext uri="{FF2B5EF4-FFF2-40B4-BE49-F238E27FC236}">
                <a16:creationId xmlns:a16="http://schemas.microsoft.com/office/drawing/2014/main" id="{9864E47B-B691-D444-B6C1-3A5DD49EED83}"/>
              </a:ext>
            </a:extLst>
          </p:cNvPr>
          <p:cNvSpPr>
            <a:spLocks noGrp="1"/>
          </p:cNvSpPr>
          <p:nvPr>
            <p:ph type="sldNum" sz="quarter" idx="12"/>
          </p:nvPr>
        </p:nvSpPr>
        <p:spPr/>
        <p:txBody>
          <a:bodyPr/>
          <a:lstStyle/>
          <a:p>
            <a:fld id="{8FEA8346-4FCC-E64B-9DAE-ED8A048D8A1C}" type="slidenum">
              <a:rPr lang="en-US" smtClean="0"/>
              <a:t>‹#›</a:t>
            </a:fld>
            <a:endParaRPr lang="en-US" dirty="0"/>
          </a:p>
        </p:txBody>
      </p:sp>
      <p:sp>
        <p:nvSpPr>
          <p:cNvPr id="4" name="Content Placeholder 3">
            <a:extLst>
              <a:ext uri="{FF2B5EF4-FFF2-40B4-BE49-F238E27FC236}">
                <a16:creationId xmlns:a16="http://schemas.microsoft.com/office/drawing/2014/main" id="{205C22D9-1BA5-654C-B0DE-419C96258AB0}"/>
              </a:ext>
            </a:extLst>
          </p:cNvPr>
          <p:cNvSpPr>
            <a:spLocks noGrp="1"/>
          </p:cNvSpPr>
          <p:nvPr>
            <p:ph sz="quarter" idx="15"/>
          </p:nvPr>
        </p:nvSpPr>
        <p:spPr>
          <a:xfrm>
            <a:off x="196228" y="2065720"/>
            <a:ext cx="11690972" cy="401677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3">
            <a:extLst>
              <a:ext uri="{FF2B5EF4-FFF2-40B4-BE49-F238E27FC236}">
                <a16:creationId xmlns:a16="http://schemas.microsoft.com/office/drawing/2014/main" id="{C850EF51-621F-A044-AFA5-02A1A703D16D}"/>
              </a:ext>
            </a:extLst>
          </p:cNvPr>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648491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A972-6CAD-AD6B-3EAC-22C492F8988A}"/>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7478D89-BDFA-686F-C8C1-21454F08DB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7F9C66D-10E1-61ED-3405-EDF71C6D9D52}"/>
              </a:ext>
            </a:extLst>
          </p:cNvPr>
          <p:cNvSpPr>
            <a:spLocks noGrp="1"/>
          </p:cNvSpPr>
          <p:nvPr>
            <p:ph type="dt" sz="half" idx="10"/>
          </p:nvPr>
        </p:nvSpPr>
        <p:spPr/>
        <p:txBody>
          <a:bodyPr/>
          <a:lstStyle/>
          <a:p>
            <a:fld id="{A4180023-9D9A-EC4F-A01A-B87328194EC6}" type="datetimeFigureOut">
              <a:rPr lang="en-CN" smtClean="0"/>
              <a:t>2022/9/8</a:t>
            </a:fld>
            <a:endParaRPr lang="en-CN"/>
          </a:p>
        </p:txBody>
      </p:sp>
      <p:sp>
        <p:nvSpPr>
          <p:cNvPr id="5" name="Footer Placeholder 4">
            <a:extLst>
              <a:ext uri="{FF2B5EF4-FFF2-40B4-BE49-F238E27FC236}">
                <a16:creationId xmlns:a16="http://schemas.microsoft.com/office/drawing/2014/main" id="{3B767742-B65C-B95B-845D-E4801185B4B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EF133B08-1F5A-D14D-56A6-EDB6FE6B7350}"/>
              </a:ext>
            </a:extLst>
          </p:cNvPr>
          <p:cNvSpPr>
            <a:spLocks noGrp="1"/>
          </p:cNvSpPr>
          <p:nvPr>
            <p:ph type="sldNum" sz="quarter" idx="12"/>
          </p:nvPr>
        </p:nvSpPr>
        <p:spPr/>
        <p:txBody>
          <a:bodyPr/>
          <a:lstStyle/>
          <a:p>
            <a:fld id="{EE784D5F-E1BF-014D-B7C4-09F9B130CB6F}" type="slidenum">
              <a:rPr lang="en-CN" smtClean="0"/>
              <a:t>‹#›</a:t>
            </a:fld>
            <a:endParaRPr lang="en-CN"/>
          </a:p>
        </p:txBody>
      </p:sp>
    </p:spTree>
    <p:extLst>
      <p:ext uri="{BB962C8B-B14F-4D97-AF65-F5344CB8AC3E}">
        <p14:creationId xmlns:p14="http://schemas.microsoft.com/office/powerpoint/2010/main" val="99561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05AF-B788-FBE1-D5ED-2B86904CD3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6284EC0C-D211-6755-B178-A28456F70C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90B5D-9FE5-A80F-66DB-D0798FFF49EB}"/>
              </a:ext>
            </a:extLst>
          </p:cNvPr>
          <p:cNvSpPr>
            <a:spLocks noGrp="1"/>
          </p:cNvSpPr>
          <p:nvPr>
            <p:ph type="dt" sz="half" idx="10"/>
          </p:nvPr>
        </p:nvSpPr>
        <p:spPr/>
        <p:txBody>
          <a:bodyPr/>
          <a:lstStyle/>
          <a:p>
            <a:fld id="{A4180023-9D9A-EC4F-A01A-B87328194EC6}" type="datetimeFigureOut">
              <a:rPr lang="en-CN" smtClean="0"/>
              <a:t>2022/9/8</a:t>
            </a:fld>
            <a:endParaRPr lang="en-CN"/>
          </a:p>
        </p:txBody>
      </p:sp>
      <p:sp>
        <p:nvSpPr>
          <p:cNvPr id="5" name="Footer Placeholder 4">
            <a:extLst>
              <a:ext uri="{FF2B5EF4-FFF2-40B4-BE49-F238E27FC236}">
                <a16:creationId xmlns:a16="http://schemas.microsoft.com/office/drawing/2014/main" id="{671F9E05-AAA5-99EF-A9B3-46CBF1360EC3}"/>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38ED972-4357-82A5-0204-E2242824A18C}"/>
              </a:ext>
            </a:extLst>
          </p:cNvPr>
          <p:cNvSpPr>
            <a:spLocks noGrp="1"/>
          </p:cNvSpPr>
          <p:nvPr>
            <p:ph type="sldNum" sz="quarter" idx="12"/>
          </p:nvPr>
        </p:nvSpPr>
        <p:spPr/>
        <p:txBody>
          <a:bodyPr/>
          <a:lstStyle/>
          <a:p>
            <a:fld id="{EE784D5F-E1BF-014D-B7C4-09F9B130CB6F}" type="slidenum">
              <a:rPr lang="en-CN" smtClean="0"/>
              <a:t>‹#›</a:t>
            </a:fld>
            <a:endParaRPr lang="en-CN"/>
          </a:p>
        </p:txBody>
      </p:sp>
    </p:spTree>
    <p:extLst>
      <p:ext uri="{BB962C8B-B14F-4D97-AF65-F5344CB8AC3E}">
        <p14:creationId xmlns:p14="http://schemas.microsoft.com/office/powerpoint/2010/main" val="148614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BD13-105A-55B6-CB5E-BC208D9AFBF8}"/>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35632096-5069-10D5-14B6-501845A72F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901BB3AF-DED4-4236-0C29-EB61BD83D1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C93E148C-3331-34BD-3EF9-91F23FD569BD}"/>
              </a:ext>
            </a:extLst>
          </p:cNvPr>
          <p:cNvSpPr>
            <a:spLocks noGrp="1"/>
          </p:cNvSpPr>
          <p:nvPr>
            <p:ph type="dt" sz="half" idx="10"/>
          </p:nvPr>
        </p:nvSpPr>
        <p:spPr/>
        <p:txBody>
          <a:bodyPr/>
          <a:lstStyle/>
          <a:p>
            <a:fld id="{A4180023-9D9A-EC4F-A01A-B87328194EC6}" type="datetimeFigureOut">
              <a:rPr lang="en-CN" smtClean="0"/>
              <a:t>2022/9/8</a:t>
            </a:fld>
            <a:endParaRPr lang="en-CN"/>
          </a:p>
        </p:txBody>
      </p:sp>
      <p:sp>
        <p:nvSpPr>
          <p:cNvPr id="6" name="Footer Placeholder 5">
            <a:extLst>
              <a:ext uri="{FF2B5EF4-FFF2-40B4-BE49-F238E27FC236}">
                <a16:creationId xmlns:a16="http://schemas.microsoft.com/office/drawing/2014/main" id="{9AE8DF4B-6CC9-0464-5B24-CDAD02358A8C}"/>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8E7FD8D3-0599-441C-BB8A-2625AE75FA54}"/>
              </a:ext>
            </a:extLst>
          </p:cNvPr>
          <p:cNvSpPr>
            <a:spLocks noGrp="1"/>
          </p:cNvSpPr>
          <p:nvPr>
            <p:ph type="sldNum" sz="quarter" idx="12"/>
          </p:nvPr>
        </p:nvSpPr>
        <p:spPr/>
        <p:txBody>
          <a:bodyPr/>
          <a:lstStyle/>
          <a:p>
            <a:fld id="{EE784D5F-E1BF-014D-B7C4-09F9B130CB6F}" type="slidenum">
              <a:rPr lang="en-CN" smtClean="0"/>
              <a:t>‹#›</a:t>
            </a:fld>
            <a:endParaRPr lang="en-CN"/>
          </a:p>
        </p:txBody>
      </p:sp>
    </p:spTree>
    <p:extLst>
      <p:ext uri="{BB962C8B-B14F-4D97-AF65-F5344CB8AC3E}">
        <p14:creationId xmlns:p14="http://schemas.microsoft.com/office/powerpoint/2010/main" val="38129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26C7-9598-9E71-5A18-D726FDA67E29}"/>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B09EC21D-55C0-9DEC-A9BF-1E5997833B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1387F8-59F8-53A5-86E4-7AA70FA859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580AB565-B6CE-AA65-0D08-8CE5C15F03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0D9709-4ACD-8651-6FAB-368EB1668D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4917EF9C-519E-16BF-4E04-263B29A82A91}"/>
              </a:ext>
            </a:extLst>
          </p:cNvPr>
          <p:cNvSpPr>
            <a:spLocks noGrp="1"/>
          </p:cNvSpPr>
          <p:nvPr>
            <p:ph type="dt" sz="half" idx="10"/>
          </p:nvPr>
        </p:nvSpPr>
        <p:spPr/>
        <p:txBody>
          <a:bodyPr/>
          <a:lstStyle/>
          <a:p>
            <a:fld id="{A4180023-9D9A-EC4F-A01A-B87328194EC6}" type="datetimeFigureOut">
              <a:rPr lang="en-CN" smtClean="0"/>
              <a:t>2022/9/8</a:t>
            </a:fld>
            <a:endParaRPr lang="en-CN"/>
          </a:p>
        </p:txBody>
      </p:sp>
      <p:sp>
        <p:nvSpPr>
          <p:cNvPr id="8" name="Footer Placeholder 7">
            <a:extLst>
              <a:ext uri="{FF2B5EF4-FFF2-40B4-BE49-F238E27FC236}">
                <a16:creationId xmlns:a16="http://schemas.microsoft.com/office/drawing/2014/main" id="{3D9CA3EF-1A91-14F1-1AC7-F090E25FBF09}"/>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6BF4615C-4F04-CC04-460A-5AAAEBCF0356}"/>
              </a:ext>
            </a:extLst>
          </p:cNvPr>
          <p:cNvSpPr>
            <a:spLocks noGrp="1"/>
          </p:cNvSpPr>
          <p:nvPr>
            <p:ph type="sldNum" sz="quarter" idx="12"/>
          </p:nvPr>
        </p:nvSpPr>
        <p:spPr/>
        <p:txBody>
          <a:bodyPr/>
          <a:lstStyle/>
          <a:p>
            <a:fld id="{EE784D5F-E1BF-014D-B7C4-09F9B130CB6F}" type="slidenum">
              <a:rPr lang="en-CN" smtClean="0"/>
              <a:t>‹#›</a:t>
            </a:fld>
            <a:endParaRPr lang="en-CN"/>
          </a:p>
        </p:txBody>
      </p:sp>
    </p:spTree>
    <p:extLst>
      <p:ext uri="{BB962C8B-B14F-4D97-AF65-F5344CB8AC3E}">
        <p14:creationId xmlns:p14="http://schemas.microsoft.com/office/powerpoint/2010/main" val="382493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5F25-F97E-4103-CD7E-C663B7709BBE}"/>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015C3C06-54E9-701D-8FE6-78EE2FAAB7D5}"/>
              </a:ext>
            </a:extLst>
          </p:cNvPr>
          <p:cNvSpPr>
            <a:spLocks noGrp="1"/>
          </p:cNvSpPr>
          <p:nvPr>
            <p:ph type="dt" sz="half" idx="10"/>
          </p:nvPr>
        </p:nvSpPr>
        <p:spPr/>
        <p:txBody>
          <a:bodyPr/>
          <a:lstStyle/>
          <a:p>
            <a:fld id="{A4180023-9D9A-EC4F-A01A-B87328194EC6}" type="datetimeFigureOut">
              <a:rPr lang="en-CN" smtClean="0"/>
              <a:t>2022/9/8</a:t>
            </a:fld>
            <a:endParaRPr lang="en-CN"/>
          </a:p>
        </p:txBody>
      </p:sp>
      <p:sp>
        <p:nvSpPr>
          <p:cNvPr id="4" name="Footer Placeholder 3">
            <a:extLst>
              <a:ext uri="{FF2B5EF4-FFF2-40B4-BE49-F238E27FC236}">
                <a16:creationId xmlns:a16="http://schemas.microsoft.com/office/drawing/2014/main" id="{B0C4F130-7B83-1AAE-1735-E368F483A5C9}"/>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9DF0953C-86DF-F224-C260-D2F2613B7380}"/>
              </a:ext>
            </a:extLst>
          </p:cNvPr>
          <p:cNvSpPr>
            <a:spLocks noGrp="1"/>
          </p:cNvSpPr>
          <p:nvPr>
            <p:ph type="sldNum" sz="quarter" idx="12"/>
          </p:nvPr>
        </p:nvSpPr>
        <p:spPr/>
        <p:txBody>
          <a:bodyPr/>
          <a:lstStyle/>
          <a:p>
            <a:fld id="{EE784D5F-E1BF-014D-B7C4-09F9B130CB6F}" type="slidenum">
              <a:rPr lang="en-CN" smtClean="0"/>
              <a:t>‹#›</a:t>
            </a:fld>
            <a:endParaRPr lang="en-CN"/>
          </a:p>
        </p:txBody>
      </p:sp>
    </p:spTree>
    <p:extLst>
      <p:ext uri="{BB962C8B-B14F-4D97-AF65-F5344CB8AC3E}">
        <p14:creationId xmlns:p14="http://schemas.microsoft.com/office/powerpoint/2010/main" val="65707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B5D04-D1C0-08A5-A077-F71AFE9C5A74}"/>
              </a:ext>
            </a:extLst>
          </p:cNvPr>
          <p:cNvSpPr>
            <a:spLocks noGrp="1"/>
          </p:cNvSpPr>
          <p:nvPr>
            <p:ph type="dt" sz="half" idx="10"/>
          </p:nvPr>
        </p:nvSpPr>
        <p:spPr/>
        <p:txBody>
          <a:bodyPr/>
          <a:lstStyle/>
          <a:p>
            <a:fld id="{A4180023-9D9A-EC4F-A01A-B87328194EC6}" type="datetimeFigureOut">
              <a:rPr lang="en-CN" smtClean="0"/>
              <a:t>2022/9/8</a:t>
            </a:fld>
            <a:endParaRPr lang="en-CN"/>
          </a:p>
        </p:txBody>
      </p:sp>
      <p:sp>
        <p:nvSpPr>
          <p:cNvPr id="3" name="Footer Placeholder 2">
            <a:extLst>
              <a:ext uri="{FF2B5EF4-FFF2-40B4-BE49-F238E27FC236}">
                <a16:creationId xmlns:a16="http://schemas.microsoft.com/office/drawing/2014/main" id="{B51EBE07-6256-9914-BB68-B8B4FBB58F76}"/>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7703D66B-1B15-85B9-2E07-24DF8B9CC912}"/>
              </a:ext>
            </a:extLst>
          </p:cNvPr>
          <p:cNvSpPr>
            <a:spLocks noGrp="1"/>
          </p:cNvSpPr>
          <p:nvPr>
            <p:ph type="sldNum" sz="quarter" idx="12"/>
          </p:nvPr>
        </p:nvSpPr>
        <p:spPr/>
        <p:txBody>
          <a:bodyPr/>
          <a:lstStyle/>
          <a:p>
            <a:fld id="{EE784D5F-E1BF-014D-B7C4-09F9B130CB6F}" type="slidenum">
              <a:rPr lang="en-CN" smtClean="0"/>
              <a:t>‹#›</a:t>
            </a:fld>
            <a:endParaRPr lang="en-CN"/>
          </a:p>
        </p:txBody>
      </p:sp>
    </p:spTree>
    <p:extLst>
      <p:ext uri="{BB962C8B-B14F-4D97-AF65-F5344CB8AC3E}">
        <p14:creationId xmlns:p14="http://schemas.microsoft.com/office/powerpoint/2010/main" val="230275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7116-B117-1BE7-C380-D9F1CE9C5D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26312FC8-7661-64AE-21ED-3A5EE299AB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B349679F-3728-6FE4-3CF0-501111834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7BFC9-B89F-3243-7663-714F80130254}"/>
              </a:ext>
            </a:extLst>
          </p:cNvPr>
          <p:cNvSpPr>
            <a:spLocks noGrp="1"/>
          </p:cNvSpPr>
          <p:nvPr>
            <p:ph type="dt" sz="half" idx="10"/>
          </p:nvPr>
        </p:nvSpPr>
        <p:spPr/>
        <p:txBody>
          <a:bodyPr/>
          <a:lstStyle/>
          <a:p>
            <a:fld id="{A4180023-9D9A-EC4F-A01A-B87328194EC6}" type="datetimeFigureOut">
              <a:rPr lang="en-CN" smtClean="0"/>
              <a:t>2022/9/8</a:t>
            </a:fld>
            <a:endParaRPr lang="en-CN"/>
          </a:p>
        </p:txBody>
      </p:sp>
      <p:sp>
        <p:nvSpPr>
          <p:cNvPr id="6" name="Footer Placeholder 5">
            <a:extLst>
              <a:ext uri="{FF2B5EF4-FFF2-40B4-BE49-F238E27FC236}">
                <a16:creationId xmlns:a16="http://schemas.microsoft.com/office/drawing/2014/main" id="{19EDDA8F-11FF-5E0B-F312-E20C9A6B1A1B}"/>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18AB99F6-751E-FC9B-FFF4-27FC29244A72}"/>
              </a:ext>
            </a:extLst>
          </p:cNvPr>
          <p:cNvSpPr>
            <a:spLocks noGrp="1"/>
          </p:cNvSpPr>
          <p:nvPr>
            <p:ph type="sldNum" sz="quarter" idx="12"/>
          </p:nvPr>
        </p:nvSpPr>
        <p:spPr/>
        <p:txBody>
          <a:bodyPr/>
          <a:lstStyle/>
          <a:p>
            <a:fld id="{EE784D5F-E1BF-014D-B7C4-09F9B130CB6F}" type="slidenum">
              <a:rPr lang="en-CN" smtClean="0"/>
              <a:t>‹#›</a:t>
            </a:fld>
            <a:endParaRPr lang="en-CN"/>
          </a:p>
        </p:txBody>
      </p:sp>
    </p:spTree>
    <p:extLst>
      <p:ext uri="{BB962C8B-B14F-4D97-AF65-F5344CB8AC3E}">
        <p14:creationId xmlns:p14="http://schemas.microsoft.com/office/powerpoint/2010/main" val="37872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E4B89-FDE8-A5F7-C700-6F84107232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D91F18EE-3093-13D7-2727-39F80F889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C8D367D3-7408-4226-36BD-31E655B23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30AFD-484A-2F92-B574-1C855DBF58AA}"/>
              </a:ext>
            </a:extLst>
          </p:cNvPr>
          <p:cNvSpPr>
            <a:spLocks noGrp="1"/>
          </p:cNvSpPr>
          <p:nvPr>
            <p:ph type="dt" sz="half" idx="10"/>
          </p:nvPr>
        </p:nvSpPr>
        <p:spPr/>
        <p:txBody>
          <a:bodyPr/>
          <a:lstStyle/>
          <a:p>
            <a:fld id="{A4180023-9D9A-EC4F-A01A-B87328194EC6}" type="datetimeFigureOut">
              <a:rPr lang="en-CN" smtClean="0"/>
              <a:t>2022/9/8</a:t>
            </a:fld>
            <a:endParaRPr lang="en-CN"/>
          </a:p>
        </p:txBody>
      </p:sp>
      <p:sp>
        <p:nvSpPr>
          <p:cNvPr id="6" name="Footer Placeholder 5">
            <a:extLst>
              <a:ext uri="{FF2B5EF4-FFF2-40B4-BE49-F238E27FC236}">
                <a16:creationId xmlns:a16="http://schemas.microsoft.com/office/drawing/2014/main" id="{AA6A2AC7-9F88-35A7-A817-2DCC5291E976}"/>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EB64EED2-312A-759B-769B-DE49D0FA53CC}"/>
              </a:ext>
            </a:extLst>
          </p:cNvPr>
          <p:cNvSpPr>
            <a:spLocks noGrp="1"/>
          </p:cNvSpPr>
          <p:nvPr>
            <p:ph type="sldNum" sz="quarter" idx="12"/>
          </p:nvPr>
        </p:nvSpPr>
        <p:spPr/>
        <p:txBody>
          <a:bodyPr/>
          <a:lstStyle/>
          <a:p>
            <a:fld id="{EE784D5F-E1BF-014D-B7C4-09F9B130CB6F}" type="slidenum">
              <a:rPr lang="en-CN" smtClean="0"/>
              <a:t>‹#›</a:t>
            </a:fld>
            <a:endParaRPr lang="en-CN"/>
          </a:p>
        </p:txBody>
      </p:sp>
    </p:spTree>
    <p:extLst>
      <p:ext uri="{BB962C8B-B14F-4D97-AF65-F5344CB8AC3E}">
        <p14:creationId xmlns:p14="http://schemas.microsoft.com/office/powerpoint/2010/main" val="60553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DDEA6-4F50-BCCE-40FE-2AF7E0CBB7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6A95E120-148F-393C-1220-79CAD4B85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6379C12-151A-7C31-4AB8-0DE9C7C236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80023-9D9A-EC4F-A01A-B87328194EC6}" type="datetimeFigureOut">
              <a:rPr lang="en-CN" smtClean="0"/>
              <a:t>2022/9/8</a:t>
            </a:fld>
            <a:endParaRPr lang="en-CN"/>
          </a:p>
        </p:txBody>
      </p:sp>
      <p:sp>
        <p:nvSpPr>
          <p:cNvPr id="5" name="Footer Placeholder 4">
            <a:extLst>
              <a:ext uri="{FF2B5EF4-FFF2-40B4-BE49-F238E27FC236}">
                <a16:creationId xmlns:a16="http://schemas.microsoft.com/office/drawing/2014/main" id="{64D4C370-9D70-FEEE-3904-3A387FB3F1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F9769A40-F9B3-79A9-F2C8-5854A376C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84D5F-E1BF-014D-B7C4-09F9B130CB6F}" type="slidenum">
              <a:rPr lang="en-CN" smtClean="0"/>
              <a:t>‹#›</a:t>
            </a:fld>
            <a:endParaRPr lang="en-CN"/>
          </a:p>
        </p:txBody>
      </p:sp>
    </p:spTree>
    <p:extLst>
      <p:ext uri="{BB962C8B-B14F-4D97-AF65-F5344CB8AC3E}">
        <p14:creationId xmlns:p14="http://schemas.microsoft.com/office/powerpoint/2010/main" val="4270797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47.emf"/><Relationship Id="rId4" Type="http://schemas.openxmlformats.org/officeDocument/2006/relationships/image" Target="../media/image46.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7" Type="http://schemas.microsoft.com/office/2007/relationships/hdphoto" Target="../media/hdphoto1.wdp"/><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50.png"/><Relationship Id="rId5" Type="http://schemas.openxmlformats.org/officeDocument/2006/relationships/image" Target="../media/image49.emf"/><Relationship Id="rId4" Type="http://schemas.openxmlformats.org/officeDocument/2006/relationships/image" Target="../media/image48.emf"/></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7" Type="http://schemas.microsoft.com/office/2007/relationships/hdphoto" Target="../media/hdphoto1.wdp"/><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50.png"/><Relationship Id="rId5" Type="http://schemas.openxmlformats.org/officeDocument/2006/relationships/image" Target="../media/image49.emf"/><Relationship Id="rId4" Type="http://schemas.openxmlformats.org/officeDocument/2006/relationships/image" Target="../media/image48.emf"/></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9.emf"/><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5.emf"/><Relationship Id="rId4" Type="http://schemas.openxmlformats.org/officeDocument/2006/relationships/image" Target="../media/image11.png"/><Relationship Id="rId9" Type="http://schemas.openxmlformats.org/officeDocument/2006/relationships/image" Target="../media/image16.emf"/></Relationships>
</file>

<file path=ppt/slides/_rels/slide6.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25.emf"/><Relationship Id="rId3" Type="http://schemas.openxmlformats.org/officeDocument/2006/relationships/image" Target="../media/image16.emf"/><Relationship Id="rId7" Type="http://schemas.openxmlformats.org/officeDocument/2006/relationships/image" Target="../media/image19.emf"/><Relationship Id="rId12" Type="http://schemas.openxmlformats.org/officeDocument/2006/relationships/image" Target="../media/image24.e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5.emf"/><Relationship Id="rId9" Type="http://schemas.openxmlformats.org/officeDocument/2006/relationships/image" Target="../media/image21.emf"/></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emf"/><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55F965-7D83-41B9-9953-C8B3F615F42B}"/>
              </a:ext>
            </a:extLst>
          </p:cNvPr>
          <p:cNvSpPr>
            <a:spLocks noGrp="1"/>
          </p:cNvSpPr>
          <p:nvPr>
            <p:ph type="sldNum" sz="quarter" idx="10"/>
          </p:nvPr>
        </p:nvSpPr>
        <p:spPr/>
        <p:txBody>
          <a:bodyPr/>
          <a:lstStyle/>
          <a:p>
            <a:fld id="{8FEA8346-4FCC-E64B-9DAE-ED8A048D8A1C}" type="slidenum">
              <a:rPr lang="en-US" smtClean="0"/>
              <a:pPr/>
              <a:t>1</a:t>
            </a:fld>
            <a:endParaRPr lang="en-US" dirty="0"/>
          </a:p>
        </p:txBody>
      </p:sp>
      <p:sp>
        <p:nvSpPr>
          <p:cNvPr id="4" name="Title 3">
            <a:extLst>
              <a:ext uri="{FF2B5EF4-FFF2-40B4-BE49-F238E27FC236}">
                <a16:creationId xmlns:a16="http://schemas.microsoft.com/office/drawing/2014/main" id="{7B6A62B9-840B-43D6-9CE9-DAC24374DB58}"/>
              </a:ext>
            </a:extLst>
          </p:cNvPr>
          <p:cNvSpPr>
            <a:spLocks noGrp="1"/>
          </p:cNvSpPr>
          <p:nvPr>
            <p:ph type="title"/>
          </p:nvPr>
        </p:nvSpPr>
        <p:spPr/>
        <p:txBody>
          <a:bodyPr/>
          <a:lstStyle/>
          <a:p>
            <a:r>
              <a:rPr lang="en-US" dirty="0"/>
              <a:t>End-to-End TLS Encryption</a:t>
            </a:r>
          </a:p>
        </p:txBody>
      </p:sp>
      <p:sp>
        <p:nvSpPr>
          <p:cNvPr id="5" name="Rectangle 4">
            <a:extLst>
              <a:ext uri="{FF2B5EF4-FFF2-40B4-BE49-F238E27FC236}">
                <a16:creationId xmlns:a16="http://schemas.microsoft.com/office/drawing/2014/main" id="{89DEF0B9-5717-4DFF-98F2-D6047E051F24}"/>
              </a:ext>
            </a:extLst>
          </p:cNvPr>
          <p:cNvSpPr/>
          <p:nvPr/>
        </p:nvSpPr>
        <p:spPr bwMode="auto">
          <a:xfrm>
            <a:off x="1833462" y="2505153"/>
            <a:ext cx="1097280" cy="2875019"/>
          </a:xfrm>
          <a:prstGeom prst="rect">
            <a:avLst/>
          </a:prstGeom>
          <a:noFill/>
          <a:ln w="57150">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4429" tIns="107543" rIns="134429" bIns="107543" numCol="1" spcCol="0" rtlCol="0" fromWordArt="0" anchor="t" anchorCtr="0" forceAA="0" compatLnSpc="1">
            <a:prstTxWarp prst="textNoShape">
              <a:avLst/>
            </a:prstTxWarp>
            <a:noAutofit/>
          </a:bodyPr>
          <a:lstStyle>
            <a:defPPr>
              <a:defRPr lang="en-US"/>
            </a:defPPr>
            <a:lvl1pPr marL="0" algn="l" defTabSz="1088291" rtl="0" eaLnBrk="1" latinLnBrk="0" hangingPunct="1">
              <a:defRPr sz="2100" kern="1200">
                <a:solidFill>
                  <a:schemeClr val="lt1"/>
                </a:solidFill>
                <a:latin typeface="+mn-lt"/>
                <a:ea typeface="+mn-ea"/>
                <a:cs typeface="+mn-cs"/>
              </a:defRPr>
            </a:lvl1pPr>
            <a:lvl2pPr marL="544145" algn="l" defTabSz="1088291" rtl="0" eaLnBrk="1" latinLnBrk="0" hangingPunct="1">
              <a:defRPr sz="2100" kern="1200">
                <a:solidFill>
                  <a:schemeClr val="lt1"/>
                </a:solidFill>
                <a:latin typeface="+mn-lt"/>
                <a:ea typeface="+mn-ea"/>
                <a:cs typeface="+mn-cs"/>
              </a:defRPr>
            </a:lvl2pPr>
            <a:lvl3pPr marL="1088291" algn="l" defTabSz="1088291" rtl="0" eaLnBrk="1" latinLnBrk="0" hangingPunct="1">
              <a:defRPr sz="2100" kern="1200">
                <a:solidFill>
                  <a:schemeClr val="lt1"/>
                </a:solidFill>
                <a:latin typeface="+mn-lt"/>
                <a:ea typeface="+mn-ea"/>
                <a:cs typeface="+mn-cs"/>
              </a:defRPr>
            </a:lvl3pPr>
            <a:lvl4pPr marL="1632436" algn="l" defTabSz="1088291" rtl="0" eaLnBrk="1" latinLnBrk="0" hangingPunct="1">
              <a:defRPr sz="2100" kern="1200">
                <a:solidFill>
                  <a:schemeClr val="lt1"/>
                </a:solidFill>
                <a:latin typeface="+mn-lt"/>
                <a:ea typeface="+mn-ea"/>
                <a:cs typeface="+mn-cs"/>
              </a:defRPr>
            </a:lvl4pPr>
            <a:lvl5pPr marL="2176581" algn="l" defTabSz="1088291" rtl="0" eaLnBrk="1" latinLnBrk="0" hangingPunct="1">
              <a:defRPr sz="2100" kern="1200">
                <a:solidFill>
                  <a:schemeClr val="lt1"/>
                </a:solidFill>
                <a:latin typeface="+mn-lt"/>
                <a:ea typeface="+mn-ea"/>
                <a:cs typeface="+mn-cs"/>
              </a:defRPr>
            </a:lvl5pPr>
            <a:lvl6pPr marL="2720726" algn="l" defTabSz="1088291" rtl="0" eaLnBrk="1" latinLnBrk="0" hangingPunct="1">
              <a:defRPr sz="2100" kern="1200">
                <a:solidFill>
                  <a:schemeClr val="lt1"/>
                </a:solidFill>
                <a:latin typeface="+mn-lt"/>
                <a:ea typeface="+mn-ea"/>
                <a:cs typeface="+mn-cs"/>
              </a:defRPr>
            </a:lvl6pPr>
            <a:lvl7pPr marL="3264872" algn="l" defTabSz="1088291" rtl="0" eaLnBrk="1" latinLnBrk="0" hangingPunct="1">
              <a:defRPr sz="2100" kern="1200">
                <a:solidFill>
                  <a:schemeClr val="lt1"/>
                </a:solidFill>
                <a:latin typeface="+mn-lt"/>
                <a:ea typeface="+mn-ea"/>
                <a:cs typeface="+mn-cs"/>
              </a:defRPr>
            </a:lvl7pPr>
            <a:lvl8pPr marL="3809017" algn="l" defTabSz="1088291" rtl="0" eaLnBrk="1" latinLnBrk="0" hangingPunct="1">
              <a:defRPr sz="2100" kern="1200">
                <a:solidFill>
                  <a:schemeClr val="lt1"/>
                </a:solidFill>
                <a:latin typeface="+mn-lt"/>
                <a:ea typeface="+mn-ea"/>
                <a:cs typeface="+mn-cs"/>
              </a:defRPr>
            </a:lvl8pPr>
            <a:lvl9pPr marL="4353162" algn="l" defTabSz="1088291" rtl="0" eaLnBrk="1" latinLnBrk="0" hangingPunct="1">
              <a:defRPr sz="2100" kern="1200">
                <a:solidFill>
                  <a:schemeClr val="lt1"/>
                </a:solidFill>
                <a:latin typeface="+mn-lt"/>
                <a:ea typeface="+mn-ea"/>
                <a:cs typeface="+mn-cs"/>
              </a:defRPr>
            </a:lvl9pPr>
          </a:lstStyle>
          <a:p>
            <a:pPr algn="ctr" defTabSz="685437" fontAlgn="base">
              <a:lnSpc>
                <a:spcPct val="90000"/>
              </a:lnSpc>
              <a:spcBef>
                <a:spcPct val="0"/>
              </a:spcBef>
              <a:spcAft>
                <a:spcPct val="0"/>
              </a:spcAft>
              <a:defRPr/>
            </a:pPr>
            <a:endParaRPr lang="en-US" sz="1764"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FCC9BE82-1B69-46EA-B90C-8FC2A71AFCE0}"/>
              </a:ext>
            </a:extLst>
          </p:cNvPr>
          <p:cNvPicPr>
            <a:picLocks noChangeAspect="1"/>
          </p:cNvPicPr>
          <p:nvPr/>
        </p:nvPicPr>
        <p:blipFill>
          <a:blip r:embed="rId3"/>
          <a:stretch>
            <a:fillRect/>
          </a:stretch>
        </p:blipFill>
        <p:spPr>
          <a:xfrm>
            <a:off x="2013102" y="2214021"/>
            <a:ext cx="738000" cy="585000"/>
          </a:xfrm>
          <a:prstGeom prst="rect">
            <a:avLst/>
          </a:prstGeom>
        </p:spPr>
      </p:pic>
      <p:sp>
        <p:nvSpPr>
          <p:cNvPr id="7" name="Rectangle 6">
            <a:extLst>
              <a:ext uri="{FF2B5EF4-FFF2-40B4-BE49-F238E27FC236}">
                <a16:creationId xmlns:a16="http://schemas.microsoft.com/office/drawing/2014/main" id="{24354C9F-1B66-4E4B-B86A-670D31D5E507}"/>
              </a:ext>
            </a:extLst>
          </p:cNvPr>
          <p:cNvSpPr/>
          <p:nvPr/>
        </p:nvSpPr>
        <p:spPr bwMode="auto">
          <a:xfrm>
            <a:off x="1887947" y="2849320"/>
            <a:ext cx="976289" cy="559691"/>
          </a:xfrm>
          <a:prstGeom prst="rect">
            <a:avLst/>
          </a:prstGeom>
          <a:solidFill>
            <a:schemeClr val="accent1"/>
          </a:solidFill>
          <a:ln w="22225" cap="flat" cmpd="sng" algn="ctr">
            <a:noFill/>
            <a:prstDash val="solid"/>
            <a:roun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pPr>
            <a:r>
              <a:rPr lang="en-US" sz="1350" dirty="0">
                <a:solidFill>
                  <a:srgbClr val="FFFFFF"/>
                </a:solidFill>
                <a:cs typeface="Arial" charset="0"/>
              </a:rPr>
              <a:t>Web Browser</a:t>
            </a:r>
          </a:p>
        </p:txBody>
      </p:sp>
      <p:sp>
        <p:nvSpPr>
          <p:cNvPr id="8" name="Rectangle 7">
            <a:extLst>
              <a:ext uri="{FF2B5EF4-FFF2-40B4-BE49-F238E27FC236}">
                <a16:creationId xmlns:a16="http://schemas.microsoft.com/office/drawing/2014/main" id="{0E35CB86-59A4-4BF1-BF9A-9AFD940A4D64}"/>
              </a:ext>
            </a:extLst>
          </p:cNvPr>
          <p:cNvSpPr/>
          <p:nvPr/>
        </p:nvSpPr>
        <p:spPr bwMode="auto">
          <a:xfrm>
            <a:off x="1893957" y="3950648"/>
            <a:ext cx="976289" cy="559691"/>
          </a:xfrm>
          <a:prstGeom prst="rect">
            <a:avLst/>
          </a:prstGeom>
          <a:solidFill>
            <a:schemeClr val="accent1"/>
          </a:solidFill>
          <a:ln w="22225" cap="flat" cmpd="sng" algn="ctr">
            <a:noFill/>
            <a:prstDash val="solid"/>
            <a:roun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fontScale="92500" lnSpcReduction="10000"/>
          </a:bodyPr>
          <a:lstStyle/>
          <a:p>
            <a:pPr algn="ctr" defTabSz="1095919" fontAlgn="base">
              <a:spcBef>
                <a:spcPct val="0"/>
              </a:spcBef>
              <a:spcAft>
                <a:spcPct val="0"/>
              </a:spcAft>
            </a:pPr>
            <a:r>
              <a:rPr lang="en-US" sz="1200" dirty="0">
                <a:solidFill>
                  <a:srgbClr val="FFFFFF"/>
                </a:solidFill>
                <a:cs typeface="Arial" charset="0"/>
              </a:rPr>
              <a:t>Citrix Workspace app</a:t>
            </a:r>
          </a:p>
        </p:txBody>
      </p:sp>
      <p:sp>
        <p:nvSpPr>
          <p:cNvPr id="9" name="Rectangle 8">
            <a:extLst>
              <a:ext uri="{FF2B5EF4-FFF2-40B4-BE49-F238E27FC236}">
                <a16:creationId xmlns:a16="http://schemas.microsoft.com/office/drawing/2014/main" id="{63A69D8A-3052-4C92-8B37-EA330C59EF77}"/>
              </a:ext>
            </a:extLst>
          </p:cNvPr>
          <p:cNvSpPr/>
          <p:nvPr/>
        </p:nvSpPr>
        <p:spPr bwMode="auto">
          <a:xfrm>
            <a:off x="3747885" y="2506521"/>
            <a:ext cx="1097280" cy="2852490"/>
          </a:xfrm>
          <a:prstGeom prst="rect">
            <a:avLst/>
          </a:prstGeom>
          <a:noFill/>
          <a:ln w="57150">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4429" tIns="107543" rIns="134429" bIns="107543" numCol="1" spcCol="0" rtlCol="0" fromWordArt="0" anchor="t" anchorCtr="0" forceAA="0" compatLnSpc="1">
            <a:prstTxWarp prst="textNoShape">
              <a:avLst/>
            </a:prstTxWarp>
            <a:noAutofit/>
          </a:bodyPr>
          <a:lstStyle>
            <a:defPPr>
              <a:defRPr lang="en-US"/>
            </a:defPPr>
            <a:lvl1pPr marL="0" algn="l" defTabSz="1088291" rtl="0" eaLnBrk="1" latinLnBrk="0" hangingPunct="1">
              <a:defRPr sz="2100" kern="1200">
                <a:solidFill>
                  <a:schemeClr val="lt1"/>
                </a:solidFill>
                <a:latin typeface="+mn-lt"/>
                <a:ea typeface="+mn-ea"/>
                <a:cs typeface="+mn-cs"/>
              </a:defRPr>
            </a:lvl1pPr>
            <a:lvl2pPr marL="544145" algn="l" defTabSz="1088291" rtl="0" eaLnBrk="1" latinLnBrk="0" hangingPunct="1">
              <a:defRPr sz="2100" kern="1200">
                <a:solidFill>
                  <a:schemeClr val="lt1"/>
                </a:solidFill>
                <a:latin typeface="+mn-lt"/>
                <a:ea typeface="+mn-ea"/>
                <a:cs typeface="+mn-cs"/>
              </a:defRPr>
            </a:lvl2pPr>
            <a:lvl3pPr marL="1088291" algn="l" defTabSz="1088291" rtl="0" eaLnBrk="1" latinLnBrk="0" hangingPunct="1">
              <a:defRPr sz="2100" kern="1200">
                <a:solidFill>
                  <a:schemeClr val="lt1"/>
                </a:solidFill>
                <a:latin typeface="+mn-lt"/>
                <a:ea typeface="+mn-ea"/>
                <a:cs typeface="+mn-cs"/>
              </a:defRPr>
            </a:lvl3pPr>
            <a:lvl4pPr marL="1632436" algn="l" defTabSz="1088291" rtl="0" eaLnBrk="1" latinLnBrk="0" hangingPunct="1">
              <a:defRPr sz="2100" kern="1200">
                <a:solidFill>
                  <a:schemeClr val="lt1"/>
                </a:solidFill>
                <a:latin typeface="+mn-lt"/>
                <a:ea typeface="+mn-ea"/>
                <a:cs typeface="+mn-cs"/>
              </a:defRPr>
            </a:lvl4pPr>
            <a:lvl5pPr marL="2176581" algn="l" defTabSz="1088291" rtl="0" eaLnBrk="1" latinLnBrk="0" hangingPunct="1">
              <a:defRPr sz="2100" kern="1200">
                <a:solidFill>
                  <a:schemeClr val="lt1"/>
                </a:solidFill>
                <a:latin typeface="+mn-lt"/>
                <a:ea typeface="+mn-ea"/>
                <a:cs typeface="+mn-cs"/>
              </a:defRPr>
            </a:lvl5pPr>
            <a:lvl6pPr marL="2720726" algn="l" defTabSz="1088291" rtl="0" eaLnBrk="1" latinLnBrk="0" hangingPunct="1">
              <a:defRPr sz="2100" kern="1200">
                <a:solidFill>
                  <a:schemeClr val="lt1"/>
                </a:solidFill>
                <a:latin typeface="+mn-lt"/>
                <a:ea typeface="+mn-ea"/>
                <a:cs typeface="+mn-cs"/>
              </a:defRPr>
            </a:lvl6pPr>
            <a:lvl7pPr marL="3264872" algn="l" defTabSz="1088291" rtl="0" eaLnBrk="1" latinLnBrk="0" hangingPunct="1">
              <a:defRPr sz="2100" kern="1200">
                <a:solidFill>
                  <a:schemeClr val="lt1"/>
                </a:solidFill>
                <a:latin typeface="+mn-lt"/>
                <a:ea typeface="+mn-ea"/>
                <a:cs typeface="+mn-cs"/>
              </a:defRPr>
            </a:lvl7pPr>
            <a:lvl8pPr marL="3809017" algn="l" defTabSz="1088291" rtl="0" eaLnBrk="1" latinLnBrk="0" hangingPunct="1">
              <a:defRPr sz="2100" kern="1200">
                <a:solidFill>
                  <a:schemeClr val="lt1"/>
                </a:solidFill>
                <a:latin typeface="+mn-lt"/>
                <a:ea typeface="+mn-ea"/>
                <a:cs typeface="+mn-cs"/>
              </a:defRPr>
            </a:lvl8pPr>
            <a:lvl9pPr marL="4353162" algn="l" defTabSz="1088291" rtl="0" eaLnBrk="1" latinLnBrk="0" hangingPunct="1">
              <a:defRPr sz="2100" kern="1200">
                <a:solidFill>
                  <a:schemeClr val="lt1"/>
                </a:solidFill>
                <a:latin typeface="+mn-lt"/>
                <a:ea typeface="+mn-ea"/>
                <a:cs typeface="+mn-cs"/>
              </a:defRPr>
            </a:lvl9pPr>
          </a:lstStyle>
          <a:p>
            <a:pPr algn="ctr" defTabSz="685437" fontAlgn="base">
              <a:lnSpc>
                <a:spcPct val="90000"/>
              </a:lnSpc>
              <a:spcBef>
                <a:spcPct val="0"/>
              </a:spcBef>
              <a:spcAft>
                <a:spcPct val="0"/>
              </a:spcAft>
              <a:defRPr/>
            </a:pPr>
            <a:endParaRPr lang="en-US" sz="1764"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B29DCE38-2996-43EB-9424-37470AF370F5}"/>
              </a:ext>
            </a:extLst>
          </p:cNvPr>
          <p:cNvPicPr>
            <a:picLocks noChangeAspect="1"/>
          </p:cNvPicPr>
          <p:nvPr/>
        </p:nvPicPr>
        <p:blipFill>
          <a:blip r:embed="rId4"/>
          <a:stretch>
            <a:fillRect/>
          </a:stretch>
        </p:blipFill>
        <p:spPr>
          <a:xfrm>
            <a:off x="3825797" y="2341355"/>
            <a:ext cx="900000" cy="333000"/>
          </a:xfrm>
          <a:prstGeom prst="rect">
            <a:avLst/>
          </a:prstGeom>
        </p:spPr>
      </p:pic>
      <p:sp>
        <p:nvSpPr>
          <p:cNvPr id="11" name="Rectangle 10">
            <a:extLst>
              <a:ext uri="{FF2B5EF4-FFF2-40B4-BE49-F238E27FC236}">
                <a16:creationId xmlns:a16="http://schemas.microsoft.com/office/drawing/2014/main" id="{2CDBF163-1A21-42AC-B1BB-FBB7FC4E38DB}"/>
              </a:ext>
            </a:extLst>
          </p:cNvPr>
          <p:cNvSpPr/>
          <p:nvPr/>
        </p:nvSpPr>
        <p:spPr bwMode="auto">
          <a:xfrm>
            <a:off x="5550717" y="2506522"/>
            <a:ext cx="1097280" cy="2875019"/>
          </a:xfrm>
          <a:prstGeom prst="rect">
            <a:avLst/>
          </a:prstGeom>
          <a:noFill/>
          <a:ln w="57150">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4429" tIns="107543" rIns="134429" bIns="107543" numCol="1" spcCol="0" rtlCol="0" fromWordArt="0" anchor="t" anchorCtr="0" forceAA="0" compatLnSpc="1">
            <a:prstTxWarp prst="textNoShape">
              <a:avLst/>
            </a:prstTxWarp>
            <a:noAutofit/>
          </a:bodyPr>
          <a:lstStyle>
            <a:defPPr>
              <a:defRPr lang="en-US"/>
            </a:defPPr>
            <a:lvl1pPr marL="0" algn="l" defTabSz="1088291" rtl="0" eaLnBrk="1" latinLnBrk="0" hangingPunct="1">
              <a:defRPr sz="2100" kern="1200">
                <a:solidFill>
                  <a:schemeClr val="lt1"/>
                </a:solidFill>
                <a:latin typeface="+mn-lt"/>
                <a:ea typeface="+mn-ea"/>
                <a:cs typeface="+mn-cs"/>
              </a:defRPr>
            </a:lvl1pPr>
            <a:lvl2pPr marL="544145" algn="l" defTabSz="1088291" rtl="0" eaLnBrk="1" latinLnBrk="0" hangingPunct="1">
              <a:defRPr sz="2100" kern="1200">
                <a:solidFill>
                  <a:schemeClr val="lt1"/>
                </a:solidFill>
                <a:latin typeface="+mn-lt"/>
                <a:ea typeface="+mn-ea"/>
                <a:cs typeface="+mn-cs"/>
              </a:defRPr>
            </a:lvl2pPr>
            <a:lvl3pPr marL="1088291" algn="l" defTabSz="1088291" rtl="0" eaLnBrk="1" latinLnBrk="0" hangingPunct="1">
              <a:defRPr sz="2100" kern="1200">
                <a:solidFill>
                  <a:schemeClr val="lt1"/>
                </a:solidFill>
                <a:latin typeface="+mn-lt"/>
                <a:ea typeface="+mn-ea"/>
                <a:cs typeface="+mn-cs"/>
              </a:defRPr>
            </a:lvl3pPr>
            <a:lvl4pPr marL="1632436" algn="l" defTabSz="1088291" rtl="0" eaLnBrk="1" latinLnBrk="0" hangingPunct="1">
              <a:defRPr sz="2100" kern="1200">
                <a:solidFill>
                  <a:schemeClr val="lt1"/>
                </a:solidFill>
                <a:latin typeface="+mn-lt"/>
                <a:ea typeface="+mn-ea"/>
                <a:cs typeface="+mn-cs"/>
              </a:defRPr>
            </a:lvl4pPr>
            <a:lvl5pPr marL="2176581" algn="l" defTabSz="1088291" rtl="0" eaLnBrk="1" latinLnBrk="0" hangingPunct="1">
              <a:defRPr sz="2100" kern="1200">
                <a:solidFill>
                  <a:schemeClr val="lt1"/>
                </a:solidFill>
                <a:latin typeface="+mn-lt"/>
                <a:ea typeface="+mn-ea"/>
                <a:cs typeface="+mn-cs"/>
              </a:defRPr>
            </a:lvl5pPr>
            <a:lvl6pPr marL="2720726" algn="l" defTabSz="1088291" rtl="0" eaLnBrk="1" latinLnBrk="0" hangingPunct="1">
              <a:defRPr sz="2100" kern="1200">
                <a:solidFill>
                  <a:schemeClr val="lt1"/>
                </a:solidFill>
                <a:latin typeface="+mn-lt"/>
                <a:ea typeface="+mn-ea"/>
                <a:cs typeface="+mn-cs"/>
              </a:defRPr>
            </a:lvl6pPr>
            <a:lvl7pPr marL="3264872" algn="l" defTabSz="1088291" rtl="0" eaLnBrk="1" latinLnBrk="0" hangingPunct="1">
              <a:defRPr sz="2100" kern="1200">
                <a:solidFill>
                  <a:schemeClr val="lt1"/>
                </a:solidFill>
                <a:latin typeface="+mn-lt"/>
                <a:ea typeface="+mn-ea"/>
                <a:cs typeface="+mn-cs"/>
              </a:defRPr>
            </a:lvl7pPr>
            <a:lvl8pPr marL="3809017" algn="l" defTabSz="1088291" rtl="0" eaLnBrk="1" latinLnBrk="0" hangingPunct="1">
              <a:defRPr sz="2100" kern="1200">
                <a:solidFill>
                  <a:schemeClr val="lt1"/>
                </a:solidFill>
                <a:latin typeface="+mn-lt"/>
                <a:ea typeface="+mn-ea"/>
                <a:cs typeface="+mn-cs"/>
              </a:defRPr>
            </a:lvl8pPr>
            <a:lvl9pPr marL="4353162" algn="l" defTabSz="1088291" rtl="0" eaLnBrk="1" latinLnBrk="0" hangingPunct="1">
              <a:defRPr sz="2100" kern="1200">
                <a:solidFill>
                  <a:schemeClr val="lt1"/>
                </a:solidFill>
                <a:latin typeface="+mn-lt"/>
                <a:ea typeface="+mn-ea"/>
                <a:cs typeface="+mn-cs"/>
              </a:defRPr>
            </a:lvl9pPr>
          </a:lstStyle>
          <a:p>
            <a:pPr algn="ctr" defTabSz="685437" fontAlgn="base">
              <a:lnSpc>
                <a:spcPct val="90000"/>
              </a:lnSpc>
              <a:spcBef>
                <a:spcPct val="0"/>
              </a:spcBef>
              <a:spcAft>
                <a:spcPct val="0"/>
              </a:spcAft>
              <a:defRPr/>
            </a:pPr>
            <a:endParaRPr lang="en-US" sz="1764"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23FE589F-8A9E-40F6-B92B-0999AAC88061}"/>
              </a:ext>
            </a:extLst>
          </p:cNvPr>
          <p:cNvSpPr/>
          <p:nvPr/>
        </p:nvSpPr>
        <p:spPr bwMode="auto">
          <a:xfrm>
            <a:off x="7239570" y="2506522"/>
            <a:ext cx="1097280" cy="2875019"/>
          </a:xfrm>
          <a:prstGeom prst="rect">
            <a:avLst/>
          </a:prstGeom>
          <a:noFill/>
          <a:ln w="57150">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4429" tIns="107543" rIns="134429" bIns="107543" numCol="1" spcCol="0" rtlCol="0" fromWordArt="0" anchor="t" anchorCtr="0" forceAA="0" compatLnSpc="1">
            <a:prstTxWarp prst="textNoShape">
              <a:avLst/>
            </a:prstTxWarp>
            <a:noAutofit/>
          </a:bodyPr>
          <a:lstStyle>
            <a:defPPr>
              <a:defRPr lang="en-US"/>
            </a:defPPr>
            <a:lvl1pPr marL="0" algn="l" defTabSz="1088291" rtl="0" eaLnBrk="1" latinLnBrk="0" hangingPunct="1">
              <a:defRPr sz="2100" kern="1200">
                <a:solidFill>
                  <a:schemeClr val="lt1"/>
                </a:solidFill>
                <a:latin typeface="+mn-lt"/>
                <a:ea typeface="+mn-ea"/>
                <a:cs typeface="+mn-cs"/>
              </a:defRPr>
            </a:lvl1pPr>
            <a:lvl2pPr marL="544145" algn="l" defTabSz="1088291" rtl="0" eaLnBrk="1" latinLnBrk="0" hangingPunct="1">
              <a:defRPr sz="2100" kern="1200">
                <a:solidFill>
                  <a:schemeClr val="lt1"/>
                </a:solidFill>
                <a:latin typeface="+mn-lt"/>
                <a:ea typeface="+mn-ea"/>
                <a:cs typeface="+mn-cs"/>
              </a:defRPr>
            </a:lvl2pPr>
            <a:lvl3pPr marL="1088291" algn="l" defTabSz="1088291" rtl="0" eaLnBrk="1" latinLnBrk="0" hangingPunct="1">
              <a:defRPr sz="2100" kern="1200">
                <a:solidFill>
                  <a:schemeClr val="lt1"/>
                </a:solidFill>
                <a:latin typeface="+mn-lt"/>
                <a:ea typeface="+mn-ea"/>
                <a:cs typeface="+mn-cs"/>
              </a:defRPr>
            </a:lvl3pPr>
            <a:lvl4pPr marL="1632436" algn="l" defTabSz="1088291" rtl="0" eaLnBrk="1" latinLnBrk="0" hangingPunct="1">
              <a:defRPr sz="2100" kern="1200">
                <a:solidFill>
                  <a:schemeClr val="lt1"/>
                </a:solidFill>
                <a:latin typeface="+mn-lt"/>
                <a:ea typeface="+mn-ea"/>
                <a:cs typeface="+mn-cs"/>
              </a:defRPr>
            </a:lvl4pPr>
            <a:lvl5pPr marL="2176581" algn="l" defTabSz="1088291" rtl="0" eaLnBrk="1" latinLnBrk="0" hangingPunct="1">
              <a:defRPr sz="2100" kern="1200">
                <a:solidFill>
                  <a:schemeClr val="lt1"/>
                </a:solidFill>
                <a:latin typeface="+mn-lt"/>
                <a:ea typeface="+mn-ea"/>
                <a:cs typeface="+mn-cs"/>
              </a:defRPr>
            </a:lvl5pPr>
            <a:lvl6pPr marL="2720726" algn="l" defTabSz="1088291" rtl="0" eaLnBrk="1" latinLnBrk="0" hangingPunct="1">
              <a:defRPr sz="2100" kern="1200">
                <a:solidFill>
                  <a:schemeClr val="lt1"/>
                </a:solidFill>
                <a:latin typeface="+mn-lt"/>
                <a:ea typeface="+mn-ea"/>
                <a:cs typeface="+mn-cs"/>
              </a:defRPr>
            </a:lvl6pPr>
            <a:lvl7pPr marL="3264872" algn="l" defTabSz="1088291" rtl="0" eaLnBrk="1" latinLnBrk="0" hangingPunct="1">
              <a:defRPr sz="2100" kern="1200">
                <a:solidFill>
                  <a:schemeClr val="lt1"/>
                </a:solidFill>
                <a:latin typeface="+mn-lt"/>
                <a:ea typeface="+mn-ea"/>
                <a:cs typeface="+mn-cs"/>
              </a:defRPr>
            </a:lvl7pPr>
            <a:lvl8pPr marL="3809017" algn="l" defTabSz="1088291" rtl="0" eaLnBrk="1" latinLnBrk="0" hangingPunct="1">
              <a:defRPr sz="2100" kern="1200">
                <a:solidFill>
                  <a:schemeClr val="lt1"/>
                </a:solidFill>
                <a:latin typeface="+mn-lt"/>
                <a:ea typeface="+mn-ea"/>
                <a:cs typeface="+mn-cs"/>
              </a:defRPr>
            </a:lvl8pPr>
            <a:lvl9pPr marL="4353162" algn="l" defTabSz="1088291" rtl="0" eaLnBrk="1" latinLnBrk="0" hangingPunct="1">
              <a:defRPr sz="2100" kern="1200">
                <a:solidFill>
                  <a:schemeClr val="lt1"/>
                </a:solidFill>
                <a:latin typeface="+mn-lt"/>
                <a:ea typeface="+mn-ea"/>
                <a:cs typeface="+mn-cs"/>
              </a:defRPr>
            </a:lvl9pPr>
          </a:lstStyle>
          <a:p>
            <a:pPr algn="ctr" defTabSz="685437" fontAlgn="base">
              <a:lnSpc>
                <a:spcPct val="90000"/>
              </a:lnSpc>
              <a:spcBef>
                <a:spcPct val="0"/>
              </a:spcBef>
              <a:spcAft>
                <a:spcPct val="0"/>
              </a:spcAft>
              <a:defRPr/>
            </a:pPr>
            <a:endParaRPr lang="en-US" sz="1764"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0179584E-6A14-418D-B02F-E649A3212E6B}"/>
              </a:ext>
            </a:extLst>
          </p:cNvPr>
          <p:cNvSpPr/>
          <p:nvPr/>
        </p:nvSpPr>
        <p:spPr bwMode="auto">
          <a:xfrm>
            <a:off x="9039202" y="2506522"/>
            <a:ext cx="1097280" cy="2875019"/>
          </a:xfrm>
          <a:prstGeom prst="rect">
            <a:avLst/>
          </a:prstGeom>
          <a:noFill/>
          <a:ln w="57150">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4429" tIns="107543" rIns="134429" bIns="107543" numCol="1" spcCol="0" rtlCol="0" fromWordArt="0" anchor="t" anchorCtr="0" forceAA="0" compatLnSpc="1">
            <a:prstTxWarp prst="textNoShape">
              <a:avLst/>
            </a:prstTxWarp>
            <a:noAutofit/>
          </a:bodyPr>
          <a:lstStyle>
            <a:defPPr>
              <a:defRPr lang="en-US"/>
            </a:defPPr>
            <a:lvl1pPr marL="0" algn="l" defTabSz="1088291" rtl="0" eaLnBrk="1" latinLnBrk="0" hangingPunct="1">
              <a:defRPr sz="2100" kern="1200">
                <a:solidFill>
                  <a:schemeClr val="lt1"/>
                </a:solidFill>
                <a:latin typeface="+mn-lt"/>
                <a:ea typeface="+mn-ea"/>
                <a:cs typeface="+mn-cs"/>
              </a:defRPr>
            </a:lvl1pPr>
            <a:lvl2pPr marL="544145" algn="l" defTabSz="1088291" rtl="0" eaLnBrk="1" latinLnBrk="0" hangingPunct="1">
              <a:defRPr sz="2100" kern="1200">
                <a:solidFill>
                  <a:schemeClr val="lt1"/>
                </a:solidFill>
                <a:latin typeface="+mn-lt"/>
                <a:ea typeface="+mn-ea"/>
                <a:cs typeface="+mn-cs"/>
              </a:defRPr>
            </a:lvl2pPr>
            <a:lvl3pPr marL="1088291" algn="l" defTabSz="1088291" rtl="0" eaLnBrk="1" latinLnBrk="0" hangingPunct="1">
              <a:defRPr sz="2100" kern="1200">
                <a:solidFill>
                  <a:schemeClr val="lt1"/>
                </a:solidFill>
                <a:latin typeface="+mn-lt"/>
                <a:ea typeface="+mn-ea"/>
                <a:cs typeface="+mn-cs"/>
              </a:defRPr>
            </a:lvl3pPr>
            <a:lvl4pPr marL="1632436" algn="l" defTabSz="1088291" rtl="0" eaLnBrk="1" latinLnBrk="0" hangingPunct="1">
              <a:defRPr sz="2100" kern="1200">
                <a:solidFill>
                  <a:schemeClr val="lt1"/>
                </a:solidFill>
                <a:latin typeface="+mn-lt"/>
                <a:ea typeface="+mn-ea"/>
                <a:cs typeface="+mn-cs"/>
              </a:defRPr>
            </a:lvl4pPr>
            <a:lvl5pPr marL="2176581" algn="l" defTabSz="1088291" rtl="0" eaLnBrk="1" latinLnBrk="0" hangingPunct="1">
              <a:defRPr sz="2100" kern="1200">
                <a:solidFill>
                  <a:schemeClr val="lt1"/>
                </a:solidFill>
                <a:latin typeface="+mn-lt"/>
                <a:ea typeface="+mn-ea"/>
                <a:cs typeface="+mn-cs"/>
              </a:defRPr>
            </a:lvl5pPr>
            <a:lvl6pPr marL="2720726" algn="l" defTabSz="1088291" rtl="0" eaLnBrk="1" latinLnBrk="0" hangingPunct="1">
              <a:defRPr sz="2100" kern="1200">
                <a:solidFill>
                  <a:schemeClr val="lt1"/>
                </a:solidFill>
                <a:latin typeface="+mn-lt"/>
                <a:ea typeface="+mn-ea"/>
                <a:cs typeface="+mn-cs"/>
              </a:defRPr>
            </a:lvl6pPr>
            <a:lvl7pPr marL="3264872" algn="l" defTabSz="1088291" rtl="0" eaLnBrk="1" latinLnBrk="0" hangingPunct="1">
              <a:defRPr sz="2100" kern="1200">
                <a:solidFill>
                  <a:schemeClr val="lt1"/>
                </a:solidFill>
                <a:latin typeface="+mn-lt"/>
                <a:ea typeface="+mn-ea"/>
                <a:cs typeface="+mn-cs"/>
              </a:defRPr>
            </a:lvl7pPr>
            <a:lvl8pPr marL="3809017" algn="l" defTabSz="1088291" rtl="0" eaLnBrk="1" latinLnBrk="0" hangingPunct="1">
              <a:defRPr sz="2100" kern="1200">
                <a:solidFill>
                  <a:schemeClr val="lt1"/>
                </a:solidFill>
                <a:latin typeface="+mn-lt"/>
                <a:ea typeface="+mn-ea"/>
                <a:cs typeface="+mn-cs"/>
              </a:defRPr>
            </a:lvl8pPr>
            <a:lvl9pPr marL="4353162" algn="l" defTabSz="1088291" rtl="0" eaLnBrk="1" latinLnBrk="0" hangingPunct="1">
              <a:defRPr sz="2100" kern="1200">
                <a:solidFill>
                  <a:schemeClr val="lt1"/>
                </a:solidFill>
                <a:latin typeface="+mn-lt"/>
                <a:ea typeface="+mn-ea"/>
                <a:cs typeface="+mn-cs"/>
              </a:defRPr>
            </a:lvl9pPr>
          </a:lstStyle>
          <a:p>
            <a:pPr algn="ctr" defTabSz="685437" fontAlgn="base">
              <a:lnSpc>
                <a:spcPct val="90000"/>
              </a:lnSpc>
              <a:spcBef>
                <a:spcPct val="0"/>
              </a:spcBef>
              <a:spcAft>
                <a:spcPct val="0"/>
              </a:spcAft>
              <a:defRPr/>
            </a:pPr>
            <a:endParaRPr lang="en-US" sz="1764"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0D2FFA31-8FCA-4E6B-B7C6-CFA13D38E219}"/>
              </a:ext>
            </a:extLst>
          </p:cNvPr>
          <p:cNvPicPr>
            <a:picLocks noChangeAspect="1"/>
          </p:cNvPicPr>
          <p:nvPr/>
        </p:nvPicPr>
        <p:blipFill>
          <a:blip r:embed="rId5"/>
          <a:stretch>
            <a:fillRect/>
          </a:stretch>
        </p:blipFill>
        <p:spPr>
          <a:xfrm>
            <a:off x="5800492" y="2191053"/>
            <a:ext cx="597729" cy="630936"/>
          </a:xfrm>
          <a:prstGeom prst="rect">
            <a:avLst/>
          </a:prstGeom>
        </p:spPr>
      </p:pic>
      <p:pic>
        <p:nvPicPr>
          <p:cNvPr id="15" name="Picture 14">
            <a:extLst>
              <a:ext uri="{FF2B5EF4-FFF2-40B4-BE49-F238E27FC236}">
                <a16:creationId xmlns:a16="http://schemas.microsoft.com/office/drawing/2014/main" id="{A44C13C5-00D7-4744-BCAF-818A9056BB41}"/>
              </a:ext>
            </a:extLst>
          </p:cNvPr>
          <p:cNvPicPr>
            <a:picLocks noChangeAspect="1"/>
          </p:cNvPicPr>
          <p:nvPr/>
        </p:nvPicPr>
        <p:blipFill>
          <a:blip r:embed="rId6"/>
          <a:stretch>
            <a:fillRect/>
          </a:stretch>
        </p:blipFill>
        <p:spPr>
          <a:xfrm>
            <a:off x="7472917" y="2191054"/>
            <a:ext cx="630587" cy="631073"/>
          </a:xfrm>
          <a:prstGeom prst="rect">
            <a:avLst/>
          </a:prstGeom>
        </p:spPr>
      </p:pic>
      <p:pic>
        <p:nvPicPr>
          <p:cNvPr id="16" name="Picture 15">
            <a:extLst>
              <a:ext uri="{FF2B5EF4-FFF2-40B4-BE49-F238E27FC236}">
                <a16:creationId xmlns:a16="http://schemas.microsoft.com/office/drawing/2014/main" id="{34293A8C-34FA-46D7-B0C9-70EB538FE956}"/>
              </a:ext>
            </a:extLst>
          </p:cNvPr>
          <p:cNvPicPr>
            <a:picLocks noChangeAspect="1"/>
          </p:cNvPicPr>
          <p:nvPr/>
        </p:nvPicPr>
        <p:blipFill>
          <a:blip r:embed="rId7"/>
          <a:stretch>
            <a:fillRect/>
          </a:stretch>
        </p:blipFill>
        <p:spPr>
          <a:xfrm>
            <a:off x="9178198" y="2192317"/>
            <a:ext cx="824559" cy="630936"/>
          </a:xfrm>
          <a:prstGeom prst="rect">
            <a:avLst/>
          </a:prstGeom>
        </p:spPr>
      </p:pic>
      <p:sp>
        <p:nvSpPr>
          <p:cNvPr id="17" name="Rectangle 16">
            <a:extLst>
              <a:ext uri="{FF2B5EF4-FFF2-40B4-BE49-F238E27FC236}">
                <a16:creationId xmlns:a16="http://schemas.microsoft.com/office/drawing/2014/main" id="{410822B5-B30D-4459-A617-8F1D27E6CA18}"/>
              </a:ext>
            </a:extLst>
          </p:cNvPr>
          <p:cNvSpPr/>
          <p:nvPr/>
        </p:nvSpPr>
        <p:spPr>
          <a:xfrm>
            <a:off x="1753595" y="1872591"/>
            <a:ext cx="1257014" cy="369204"/>
          </a:xfrm>
          <a:prstGeom prst="rect">
            <a:avLst/>
          </a:prstGeom>
        </p:spPr>
        <p:txBody>
          <a:bodyPr wrap="square">
            <a:spAutoFit/>
          </a:bodyPr>
          <a:lstStyle/>
          <a:p>
            <a:pPr algn="ctr" defTabSz="816218">
              <a:defRPr/>
            </a:pPr>
            <a:r>
              <a:rPr lang="en-US" sz="1799" dirty="0">
                <a:solidFill>
                  <a:srgbClr val="414141"/>
                </a:solidFill>
              </a:rPr>
              <a:t>End Point</a:t>
            </a:r>
            <a:endParaRPr lang="en-US" sz="1575" dirty="0">
              <a:solidFill>
                <a:srgbClr val="000000"/>
              </a:solidFill>
            </a:endParaRPr>
          </a:p>
        </p:txBody>
      </p:sp>
      <p:sp>
        <p:nvSpPr>
          <p:cNvPr id="18" name="Rectangle 17">
            <a:extLst>
              <a:ext uri="{FF2B5EF4-FFF2-40B4-BE49-F238E27FC236}">
                <a16:creationId xmlns:a16="http://schemas.microsoft.com/office/drawing/2014/main" id="{08975FB8-6311-417A-A5DA-9E3805468EA0}"/>
              </a:ext>
            </a:extLst>
          </p:cNvPr>
          <p:cNvSpPr/>
          <p:nvPr/>
        </p:nvSpPr>
        <p:spPr>
          <a:xfrm>
            <a:off x="3669477" y="1872591"/>
            <a:ext cx="1257014" cy="369204"/>
          </a:xfrm>
          <a:prstGeom prst="rect">
            <a:avLst/>
          </a:prstGeom>
        </p:spPr>
        <p:txBody>
          <a:bodyPr wrap="square">
            <a:spAutoFit/>
          </a:bodyPr>
          <a:lstStyle/>
          <a:p>
            <a:pPr algn="ctr" defTabSz="816218">
              <a:defRPr/>
            </a:pPr>
            <a:r>
              <a:rPr lang="en-US" sz="1799" dirty="0">
                <a:solidFill>
                  <a:srgbClr val="414141"/>
                </a:solidFill>
              </a:rPr>
              <a:t>Gateway</a:t>
            </a:r>
            <a:endParaRPr lang="en-US" sz="1575" dirty="0">
              <a:solidFill>
                <a:srgbClr val="000000"/>
              </a:solidFill>
            </a:endParaRPr>
          </a:p>
        </p:txBody>
      </p:sp>
      <p:sp>
        <p:nvSpPr>
          <p:cNvPr id="19" name="Rectangle 18">
            <a:extLst>
              <a:ext uri="{FF2B5EF4-FFF2-40B4-BE49-F238E27FC236}">
                <a16:creationId xmlns:a16="http://schemas.microsoft.com/office/drawing/2014/main" id="{84676129-934A-4C6E-97C6-F6C62BD9E419}"/>
              </a:ext>
            </a:extLst>
          </p:cNvPr>
          <p:cNvSpPr/>
          <p:nvPr/>
        </p:nvSpPr>
        <p:spPr>
          <a:xfrm>
            <a:off x="5441140" y="1872591"/>
            <a:ext cx="1316122" cy="369204"/>
          </a:xfrm>
          <a:prstGeom prst="rect">
            <a:avLst/>
          </a:prstGeom>
        </p:spPr>
        <p:txBody>
          <a:bodyPr wrap="square">
            <a:spAutoFit/>
          </a:bodyPr>
          <a:lstStyle/>
          <a:p>
            <a:pPr algn="ctr" defTabSz="816218">
              <a:defRPr/>
            </a:pPr>
            <a:r>
              <a:rPr lang="en-US" sz="1799" dirty="0">
                <a:solidFill>
                  <a:srgbClr val="414141"/>
                </a:solidFill>
              </a:rPr>
              <a:t>StoreFront</a:t>
            </a:r>
            <a:endParaRPr lang="en-US" sz="1575" dirty="0">
              <a:solidFill>
                <a:srgbClr val="000000"/>
              </a:solidFill>
            </a:endParaRPr>
          </a:p>
        </p:txBody>
      </p:sp>
      <p:sp>
        <p:nvSpPr>
          <p:cNvPr id="20" name="Rectangle 19">
            <a:extLst>
              <a:ext uri="{FF2B5EF4-FFF2-40B4-BE49-F238E27FC236}">
                <a16:creationId xmlns:a16="http://schemas.microsoft.com/office/drawing/2014/main" id="{C2CCD189-F4C8-4897-9015-32BF36A7922B}"/>
              </a:ext>
            </a:extLst>
          </p:cNvPr>
          <p:cNvSpPr/>
          <p:nvPr/>
        </p:nvSpPr>
        <p:spPr>
          <a:xfrm>
            <a:off x="7164884" y="1871223"/>
            <a:ext cx="1257014" cy="369204"/>
          </a:xfrm>
          <a:prstGeom prst="rect">
            <a:avLst/>
          </a:prstGeom>
        </p:spPr>
        <p:txBody>
          <a:bodyPr wrap="square">
            <a:spAutoFit/>
          </a:bodyPr>
          <a:lstStyle/>
          <a:p>
            <a:pPr algn="ctr" defTabSz="816218">
              <a:defRPr/>
            </a:pPr>
            <a:r>
              <a:rPr lang="en-US" sz="1799" dirty="0">
                <a:solidFill>
                  <a:srgbClr val="414141"/>
                </a:solidFill>
              </a:rPr>
              <a:t>Controller</a:t>
            </a:r>
            <a:endParaRPr lang="en-US" sz="1575" dirty="0">
              <a:solidFill>
                <a:srgbClr val="000000"/>
              </a:solidFill>
            </a:endParaRPr>
          </a:p>
        </p:txBody>
      </p:sp>
      <p:sp>
        <p:nvSpPr>
          <p:cNvPr id="21" name="Rectangle 20">
            <a:extLst>
              <a:ext uri="{FF2B5EF4-FFF2-40B4-BE49-F238E27FC236}">
                <a16:creationId xmlns:a16="http://schemas.microsoft.com/office/drawing/2014/main" id="{64A10C14-7FBD-415F-8FE0-8A31FFED09DA}"/>
              </a:ext>
            </a:extLst>
          </p:cNvPr>
          <p:cNvSpPr/>
          <p:nvPr/>
        </p:nvSpPr>
        <p:spPr>
          <a:xfrm>
            <a:off x="8959336" y="1872591"/>
            <a:ext cx="1257014" cy="369204"/>
          </a:xfrm>
          <a:prstGeom prst="rect">
            <a:avLst/>
          </a:prstGeom>
        </p:spPr>
        <p:txBody>
          <a:bodyPr wrap="square">
            <a:spAutoFit/>
          </a:bodyPr>
          <a:lstStyle/>
          <a:p>
            <a:pPr algn="ctr" defTabSz="816218">
              <a:defRPr/>
            </a:pPr>
            <a:r>
              <a:rPr lang="en-US" sz="1799" dirty="0">
                <a:solidFill>
                  <a:srgbClr val="414141"/>
                </a:solidFill>
              </a:rPr>
              <a:t>VDA</a:t>
            </a:r>
            <a:endParaRPr lang="en-US" sz="1575" dirty="0">
              <a:solidFill>
                <a:srgbClr val="000000"/>
              </a:solidFill>
            </a:endParaRPr>
          </a:p>
        </p:txBody>
      </p:sp>
      <p:sp>
        <p:nvSpPr>
          <p:cNvPr id="22" name="Rectangle 21">
            <a:extLst>
              <a:ext uri="{FF2B5EF4-FFF2-40B4-BE49-F238E27FC236}">
                <a16:creationId xmlns:a16="http://schemas.microsoft.com/office/drawing/2014/main" id="{C5D4CDAD-D942-4BBD-9B4F-7E2E5F2063A3}"/>
              </a:ext>
            </a:extLst>
          </p:cNvPr>
          <p:cNvSpPr/>
          <p:nvPr/>
        </p:nvSpPr>
        <p:spPr bwMode="auto">
          <a:xfrm>
            <a:off x="3809839" y="2849318"/>
            <a:ext cx="976289" cy="2134838"/>
          </a:xfrm>
          <a:prstGeom prst="rect">
            <a:avLst/>
          </a:prstGeom>
          <a:solidFill>
            <a:schemeClr val="accent1"/>
          </a:solidFill>
          <a:ln w="22225" cap="flat" cmpd="sng" algn="ctr">
            <a:noFill/>
            <a:prstDash val="solid"/>
            <a:roun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pPr>
            <a:r>
              <a:rPr lang="en-US" sz="1200" dirty="0">
                <a:solidFill>
                  <a:srgbClr val="FFFFFF"/>
                </a:solidFill>
                <a:cs typeface="Arial" charset="0"/>
              </a:rPr>
              <a:t>Citrix ADC</a:t>
            </a:r>
          </a:p>
        </p:txBody>
      </p:sp>
      <p:sp>
        <p:nvSpPr>
          <p:cNvPr id="23" name="Rectangle 22">
            <a:extLst>
              <a:ext uri="{FF2B5EF4-FFF2-40B4-BE49-F238E27FC236}">
                <a16:creationId xmlns:a16="http://schemas.microsoft.com/office/drawing/2014/main" id="{99D24993-B2DE-4CD9-B66B-9299A27FC707}"/>
              </a:ext>
            </a:extLst>
          </p:cNvPr>
          <p:cNvSpPr/>
          <p:nvPr/>
        </p:nvSpPr>
        <p:spPr bwMode="auto">
          <a:xfrm>
            <a:off x="5611212" y="2852300"/>
            <a:ext cx="976289" cy="1098347"/>
          </a:xfrm>
          <a:prstGeom prst="rect">
            <a:avLst/>
          </a:prstGeom>
          <a:solidFill>
            <a:schemeClr val="accent1"/>
          </a:solidFill>
          <a:ln w="22225" cap="flat" cmpd="sng" algn="ctr">
            <a:noFill/>
            <a:prstDash val="solid"/>
            <a:roun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pPr>
            <a:r>
              <a:rPr lang="en-US" sz="1200" dirty="0">
                <a:solidFill>
                  <a:srgbClr val="FFFFFF"/>
                </a:solidFill>
                <a:cs typeface="Arial" charset="0"/>
              </a:rPr>
              <a:t>StoreFront</a:t>
            </a:r>
          </a:p>
        </p:txBody>
      </p:sp>
      <p:sp>
        <p:nvSpPr>
          <p:cNvPr id="24" name="Rectangle 23">
            <a:extLst>
              <a:ext uri="{FF2B5EF4-FFF2-40B4-BE49-F238E27FC236}">
                <a16:creationId xmlns:a16="http://schemas.microsoft.com/office/drawing/2014/main" id="{35BA24EF-4946-4549-9106-8775FD398A00}"/>
              </a:ext>
            </a:extLst>
          </p:cNvPr>
          <p:cNvSpPr/>
          <p:nvPr/>
        </p:nvSpPr>
        <p:spPr bwMode="auto">
          <a:xfrm>
            <a:off x="7312532" y="3677744"/>
            <a:ext cx="976289" cy="832594"/>
          </a:xfrm>
          <a:prstGeom prst="rect">
            <a:avLst/>
          </a:prstGeom>
          <a:solidFill>
            <a:schemeClr val="accent1"/>
          </a:solidFill>
          <a:ln w="22225" cap="flat" cmpd="sng" algn="ctr">
            <a:noFill/>
            <a:prstDash val="solid"/>
            <a:roun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Autofit/>
          </a:bodyPr>
          <a:lstStyle/>
          <a:p>
            <a:pPr algn="ctr" defTabSz="1095919" fontAlgn="base">
              <a:spcBef>
                <a:spcPct val="0"/>
              </a:spcBef>
              <a:spcAft>
                <a:spcPct val="0"/>
              </a:spcAft>
            </a:pPr>
            <a:r>
              <a:rPr lang="en-US" sz="1200" dirty="0">
                <a:solidFill>
                  <a:srgbClr val="FFFFFF"/>
                </a:solidFill>
                <a:cs typeface="Arial" charset="0"/>
              </a:rPr>
              <a:t>Secure Ticket Authority</a:t>
            </a:r>
          </a:p>
        </p:txBody>
      </p:sp>
      <p:sp>
        <p:nvSpPr>
          <p:cNvPr id="25" name="Rectangle 24">
            <a:extLst>
              <a:ext uri="{FF2B5EF4-FFF2-40B4-BE49-F238E27FC236}">
                <a16:creationId xmlns:a16="http://schemas.microsoft.com/office/drawing/2014/main" id="{848BFBC4-CB25-4BCE-8A9D-C2EA39F752A5}"/>
              </a:ext>
            </a:extLst>
          </p:cNvPr>
          <p:cNvSpPr/>
          <p:nvPr/>
        </p:nvSpPr>
        <p:spPr bwMode="auto">
          <a:xfrm>
            <a:off x="7305246" y="2849319"/>
            <a:ext cx="976289" cy="559691"/>
          </a:xfrm>
          <a:prstGeom prst="rect">
            <a:avLst/>
          </a:prstGeom>
          <a:solidFill>
            <a:schemeClr val="accent1"/>
          </a:solidFill>
          <a:ln w="22225" cap="flat" cmpd="sng" algn="ctr">
            <a:noFill/>
            <a:prstDash val="solid"/>
            <a:roun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pPr>
            <a:r>
              <a:rPr lang="en-US" sz="1200" dirty="0">
                <a:solidFill>
                  <a:srgbClr val="FFFFFF"/>
                </a:solidFill>
                <a:cs typeface="Arial" charset="0"/>
              </a:rPr>
              <a:t>XML Service</a:t>
            </a:r>
          </a:p>
        </p:txBody>
      </p:sp>
      <p:sp>
        <p:nvSpPr>
          <p:cNvPr id="26" name="Rectangle 25">
            <a:extLst>
              <a:ext uri="{FF2B5EF4-FFF2-40B4-BE49-F238E27FC236}">
                <a16:creationId xmlns:a16="http://schemas.microsoft.com/office/drawing/2014/main" id="{D3D12F2F-F349-4445-B340-15DB66EE965D}"/>
              </a:ext>
            </a:extLst>
          </p:cNvPr>
          <p:cNvSpPr/>
          <p:nvPr/>
        </p:nvSpPr>
        <p:spPr bwMode="auto">
          <a:xfrm>
            <a:off x="9099698" y="4350361"/>
            <a:ext cx="976289" cy="579818"/>
          </a:xfrm>
          <a:prstGeom prst="rect">
            <a:avLst/>
          </a:prstGeom>
          <a:solidFill>
            <a:schemeClr val="accent1"/>
          </a:solidFill>
          <a:ln w="22225" cap="flat" cmpd="sng" algn="ctr">
            <a:noFill/>
            <a:prstDash val="solid"/>
            <a:roun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pPr>
            <a:r>
              <a:rPr lang="en-US" sz="1200" dirty="0">
                <a:solidFill>
                  <a:srgbClr val="FFFFFF"/>
                </a:solidFill>
                <a:cs typeface="Arial" charset="0"/>
              </a:rPr>
              <a:t>ICA</a:t>
            </a:r>
          </a:p>
        </p:txBody>
      </p:sp>
      <p:pic>
        <p:nvPicPr>
          <p:cNvPr id="27" name="Picture 26">
            <a:extLst>
              <a:ext uri="{FF2B5EF4-FFF2-40B4-BE49-F238E27FC236}">
                <a16:creationId xmlns:a16="http://schemas.microsoft.com/office/drawing/2014/main" id="{6A3B6D9E-3798-49C2-B8A3-CCDF0373F485}"/>
              </a:ext>
            </a:extLst>
          </p:cNvPr>
          <p:cNvPicPr>
            <a:picLocks noChangeAspect="1"/>
          </p:cNvPicPr>
          <p:nvPr/>
        </p:nvPicPr>
        <p:blipFill>
          <a:blip r:embed="rId8"/>
          <a:stretch>
            <a:fillRect/>
          </a:stretch>
        </p:blipFill>
        <p:spPr>
          <a:xfrm>
            <a:off x="3135026" y="3353353"/>
            <a:ext cx="422237" cy="431749"/>
          </a:xfrm>
          <a:prstGeom prst="rect">
            <a:avLst/>
          </a:prstGeom>
        </p:spPr>
      </p:pic>
      <p:pic>
        <p:nvPicPr>
          <p:cNvPr id="28" name="Picture 27">
            <a:extLst>
              <a:ext uri="{FF2B5EF4-FFF2-40B4-BE49-F238E27FC236}">
                <a16:creationId xmlns:a16="http://schemas.microsoft.com/office/drawing/2014/main" id="{9914BB69-B8E0-4224-877B-894CFCDEE3E5}"/>
              </a:ext>
            </a:extLst>
          </p:cNvPr>
          <p:cNvPicPr>
            <a:picLocks noChangeAspect="1"/>
          </p:cNvPicPr>
          <p:nvPr/>
        </p:nvPicPr>
        <p:blipFill>
          <a:blip r:embed="rId8"/>
          <a:stretch>
            <a:fillRect/>
          </a:stretch>
        </p:blipFill>
        <p:spPr>
          <a:xfrm>
            <a:off x="4987220" y="3353350"/>
            <a:ext cx="422237" cy="431749"/>
          </a:xfrm>
          <a:prstGeom prst="rect">
            <a:avLst/>
          </a:prstGeom>
        </p:spPr>
      </p:pic>
      <p:cxnSp>
        <p:nvCxnSpPr>
          <p:cNvPr id="29" name="Straight Connector 28">
            <a:extLst>
              <a:ext uri="{FF2B5EF4-FFF2-40B4-BE49-F238E27FC236}">
                <a16:creationId xmlns:a16="http://schemas.microsoft.com/office/drawing/2014/main" id="{268524E5-E9E3-4EBE-8BF3-692307B94585}"/>
              </a:ext>
            </a:extLst>
          </p:cNvPr>
          <p:cNvCxnSpPr/>
          <p:nvPr/>
        </p:nvCxnSpPr>
        <p:spPr bwMode="auto">
          <a:xfrm>
            <a:off x="2870246" y="3124116"/>
            <a:ext cx="955551" cy="0"/>
          </a:xfrm>
          <a:prstGeom prst="line">
            <a:avLst/>
          </a:prstGeom>
          <a:noFill/>
          <a:ln w="38100" cap="flat" cmpd="sng" algn="ctr">
            <a:solidFill>
              <a:schemeClr val="bg2"/>
            </a:solidFill>
            <a:prstDash val="solid"/>
            <a:round/>
            <a:headEnd type="triangle" w="lg" len="lg"/>
            <a:tailEnd type="triangle" w="lg" len="lg"/>
          </a:ln>
          <a:effectLst/>
        </p:spPr>
      </p:cxnSp>
      <p:cxnSp>
        <p:nvCxnSpPr>
          <p:cNvPr id="30" name="Straight Connector 29">
            <a:extLst>
              <a:ext uri="{FF2B5EF4-FFF2-40B4-BE49-F238E27FC236}">
                <a16:creationId xmlns:a16="http://schemas.microsoft.com/office/drawing/2014/main" id="{0593020E-74B2-44FF-BDB3-FD7DEC3557C2}"/>
              </a:ext>
            </a:extLst>
          </p:cNvPr>
          <p:cNvCxnSpPr>
            <a:stCxn id="8" idx="3"/>
          </p:cNvCxnSpPr>
          <p:nvPr/>
        </p:nvCxnSpPr>
        <p:spPr bwMode="auto">
          <a:xfrm>
            <a:off x="2870246" y="4230493"/>
            <a:ext cx="955551" cy="8048"/>
          </a:xfrm>
          <a:prstGeom prst="line">
            <a:avLst/>
          </a:prstGeom>
          <a:noFill/>
          <a:ln w="38100" cap="flat" cmpd="sng" algn="ctr">
            <a:solidFill>
              <a:schemeClr val="bg2"/>
            </a:solidFill>
            <a:prstDash val="solid"/>
            <a:round/>
            <a:headEnd type="triangle" w="lg" len="lg"/>
            <a:tailEnd type="triangle" w="lg" len="lg"/>
          </a:ln>
          <a:effectLst/>
        </p:spPr>
      </p:cxnSp>
      <p:cxnSp>
        <p:nvCxnSpPr>
          <p:cNvPr id="31" name="Straight Connector 30">
            <a:extLst>
              <a:ext uri="{FF2B5EF4-FFF2-40B4-BE49-F238E27FC236}">
                <a16:creationId xmlns:a16="http://schemas.microsoft.com/office/drawing/2014/main" id="{33C01888-5C60-4DAB-83B1-A563A089EA87}"/>
              </a:ext>
            </a:extLst>
          </p:cNvPr>
          <p:cNvCxnSpPr/>
          <p:nvPr/>
        </p:nvCxnSpPr>
        <p:spPr bwMode="auto">
          <a:xfrm>
            <a:off x="4786128" y="4373370"/>
            <a:ext cx="2519119" cy="0"/>
          </a:xfrm>
          <a:prstGeom prst="line">
            <a:avLst/>
          </a:prstGeom>
          <a:noFill/>
          <a:ln w="38100" cap="flat" cmpd="sng" algn="ctr">
            <a:solidFill>
              <a:schemeClr val="bg2"/>
            </a:solidFill>
            <a:prstDash val="solid"/>
            <a:round/>
            <a:headEnd type="triangle" w="lg" len="lg"/>
            <a:tailEnd type="triangle" w="lg" len="lg"/>
          </a:ln>
          <a:effectLst/>
        </p:spPr>
      </p:cxnSp>
      <p:cxnSp>
        <p:nvCxnSpPr>
          <p:cNvPr id="32" name="Straight Connector 31">
            <a:extLst>
              <a:ext uri="{FF2B5EF4-FFF2-40B4-BE49-F238E27FC236}">
                <a16:creationId xmlns:a16="http://schemas.microsoft.com/office/drawing/2014/main" id="{0BAAA9DB-57B3-439D-B51F-0D483C05D77C}"/>
              </a:ext>
            </a:extLst>
          </p:cNvPr>
          <p:cNvCxnSpPr/>
          <p:nvPr/>
        </p:nvCxnSpPr>
        <p:spPr bwMode="auto">
          <a:xfrm>
            <a:off x="4786128" y="3124116"/>
            <a:ext cx="825085" cy="0"/>
          </a:xfrm>
          <a:prstGeom prst="line">
            <a:avLst/>
          </a:prstGeom>
          <a:noFill/>
          <a:ln w="38100" cap="flat" cmpd="sng" algn="ctr">
            <a:solidFill>
              <a:schemeClr val="bg2"/>
            </a:solidFill>
            <a:prstDash val="solid"/>
            <a:round/>
            <a:headEnd type="triangle" w="lg" len="lg"/>
            <a:tailEnd type="triangle" w="lg" len="lg"/>
          </a:ln>
          <a:effectLst/>
        </p:spPr>
      </p:cxnSp>
      <p:cxnSp>
        <p:nvCxnSpPr>
          <p:cNvPr id="33" name="Straight Connector 32">
            <a:extLst>
              <a:ext uri="{FF2B5EF4-FFF2-40B4-BE49-F238E27FC236}">
                <a16:creationId xmlns:a16="http://schemas.microsoft.com/office/drawing/2014/main" id="{6C45813C-5EC9-4B38-8D8D-7F088201BFDC}"/>
              </a:ext>
            </a:extLst>
          </p:cNvPr>
          <p:cNvCxnSpPr/>
          <p:nvPr/>
        </p:nvCxnSpPr>
        <p:spPr bwMode="auto">
          <a:xfrm>
            <a:off x="4786128" y="4874334"/>
            <a:ext cx="4313570" cy="0"/>
          </a:xfrm>
          <a:prstGeom prst="line">
            <a:avLst/>
          </a:prstGeom>
          <a:noFill/>
          <a:ln w="38100" cap="flat" cmpd="sng" algn="ctr">
            <a:solidFill>
              <a:schemeClr val="bg2"/>
            </a:solidFill>
            <a:prstDash val="solid"/>
            <a:round/>
            <a:headEnd type="triangle" w="lg" len="lg"/>
            <a:tailEnd type="triangle" w="lg" len="lg"/>
          </a:ln>
          <a:effectLst/>
        </p:spPr>
      </p:cxnSp>
      <p:cxnSp>
        <p:nvCxnSpPr>
          <p:cNvPr id="34" name="Straight Connector 33">
            <a:extLst>
              <a:ext uri="{FF2B5EF4-FFF2-40B4-BE49-F238E27FC236}">
                <a16:creationId xmlns:a16="http://schemas.microsoft.com/office/drawing/2014/main" id="{3CA26508-85C6-446C-A069-BFB6B8A159BE}"/>
              </a:ext>
            </a:extLst>
          </p:cNvPr>
          <p:cNvCxnSpPr>
            <a:endCxn id="25" idx="1"/>
          </p:cNvCxnSpPr>
          <p:nvPr/>
        </p:nvCxnSpPr>
        <p:spPr bwMode="auto">
          <a:xfrm>
            <a:off x="6587501" y="3124116"/>
            <a:ext cx="717746" cy="5049"/>
          </a:xfrm>
          <a:prstGeom prst="line">
            <a:avLst/>
          </a:prstGeom>
          <a:noFill/>
          <a:ln w="38100" cap="flat" cmpd="sng" algn="ctr">
            <a:solidFill>
              <a:schemeClr val="bg2"/>
            </a:solidFill>
            <a:prstDash val="solid"/>
            <a:round/>
            <a:headEnd type="triangle" w="lg" len="lg"/>
            <a:tailEnd type="triangle" w="lg" len="lg"/>
          </a:ln>
          <a:effectLst/>
        </p:spPr>
      </p:cxnSp>
      <p:cxnSp>
        <p:nvCxnSpPr>
          <p:cNvPr id="35" name="Straight Connector 34">
            <a:extLst>
              <a:ext uri="{FF2B5EF4-FFF2-40B4-BE49-F238E27FC236}">
                <a16:creationId xmlns:a16="http://schemas.microsoft.com/office/drawing/2014/main" id="{68F7EBF6-C2E4-4EB4-AC5E-1FF4952EA590}"/>
              </a:ext>
            </a:extLst>
          </p:cNvPr>
          <p:cNvCxnSpPr/>
          <p:nvPr/>
        </p:nvCxnSpPr>
        <p:spPr bwMode="auto">
          <a:xfrm>
            <a:off x="6572919" y="3848053"/>
            <a:ext cx="717746" cy="5049"/>
          </a:xfrm>
          <a:prstGeom prst="line">
            <a:avLst/>
          </a:prstGeom>
          <a:noFill/>
          <a:ln w="38100" cap="flat" cmpd="sng" algn="ctr">
            <a:solidFill>
              <a:schemeClr val="bg2"/>
            </a:solidFill>
            <a:prstDash val="solid"/>
            <a:round/>
            <a:headEnd type="triangle" w="lg" len="lg"/>
            <a:tailEnd type="triangle" w="lg" len="lg"/>
          </a:ln>
          <a:effectLst/>
        </p:spPr>
      </p:cxnSp>
      <p:sp>
        <p:nvSpPr>
          <p:cNvPr id="36" name="Rectangle 35">
            <a:extLst>
              <a:ext uri="{FF2B5EF4-FFF2-40B4-BE49-F238E27FC236}">
                <a16:creationId xmlns:a16="http://schemas.microsoft.com/office/drawing/2014/main" id="{E83A34CF-1ADF-4B40-86AC-941ECAF2AB3A}"/>
              </a:ext>
            </a:extLst>
          </p:cNvPr>
          <p:cNvSpPr/>
          <p:nvPr/>
        </p:nvSpPr>
        <p:spPr bwMode="auto">
          <a:xfrm>
            <a:off x="2557919" y="5008491"/>
            <a:ext cx="312327" cy="31482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pPr>
            <a:r>
              <a:rPr lang="en-US" sz="1350" dirty="0">
                <a:solidFill>
                  <a:srgbClr val="FFFFFF"/>
                </a:solidFill>
                <a:cs typeface="Arial" charset="0"/>
              </a:rPr>
              <a:t>R</a:t>
            </a:r>
          </a:p>
        </p:txBody>
      </p:sp>
      <p:sp>
        <p:nvSpPr>
          <p:cNvPr id="37" name="Rectangle 36">
            <a:extLst>
              <a:ext uri="{FF2B5EF4-FFF2-40B4-BE49-F238E27FC236}">
                <a16:creationId xmlns:a16="http://schemas.microsoft.com/office/drawing/2014/main" id="{AF7AE10C-329C-466F-844E-C2B459355E22}"/>
              </a:ext>
            </a:extLst>
          </p:cNvPr>
          <p:cNvSpPr/>
          <p:nvPr/>
        </p:nvSpPr>
        <p:spPr bwMode="auto">
          <a:xfrm>
            <a:off x="3812733" y="5008491"/>
            <a:ext cx="312327" cy="31482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pPr>
            <a:r>
              <a:rPr lang="en-US" sz="1350" dirty="0">
                <a:solidFill>
                  <a:srgbClr val="FFFFFF"/>
                </a:solidFill>
                <a:cs typeface="Arial" charset="0"/>
              </a:rPr>
              <a:t>S</a:t>
            </a:r>
          </a:p>
        </p:txBody>
      </p:sp>
      <p:sp>
        <p:nvSpPr>
          <p:cNvPr id="38" name="Rectangle 37">
            <a:extLst>
              <a:ext uri="{FF2B5EF4-FFF2-40B4-BE49-F238E27FC236}">
                <a16:creationId xmlns:a16="http://schemas.microsoft.com/office/drawing/2014/main" id="{E7ECE51A-DCBA-4B9D-B533-5F43B7615528}"/>
              </a:ext>
            </a:extLst>
          </p:cNvPr>
          <p:cNvSpPr/>
          <p:nvPr/>
        </p:nvSpPr>
        <p:spPr bwMode="auto">
          <a:xfrm>
            <a:off x="6275174" y="4003729"/>
            <a:ext cx="312327" cy="31482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pPr>
            <a:r>
              <a:rPr lang="en-US" sz="1350" dirty="0">
                <a:solidFill>
                  <a:srgbClr val="FFFFFF"/>
                </a:solidFill>
                <a:cs typeface="Arial" charset="0"/>
              </a:rPr>
              <a:t>R</a:t>
            </a:r>
          </a:p>
        </p:txBody>
      </p:sp>
      <p:sp>
        <p:nvSpPr>
          <p:cNvPr id="39" name="Rectangle 38">
            <a:extLst>
              <a:ext uri="{FF2B5EF4-FFF2-40B4-BE49-F238E27FC236}">
                <a16:creationId xmlns:a16="http://schemas.microsoft.com/office/drawing/2014/main" id="{F3C3FFE1-37B8-4A53-8F15-8407F6C829D4}"/>
              </a:ext>
            </a:extLst>
          </p:cNvPr>
          <p:cNvSpPr/>
          <p:nvPr/>
        </p:nvSpPr>
        <p:spPr bwMode="auto">
          <a:xfrm>
            <a:off x="5620959" y="4004953"/>
            <a:ext cx="312327" cy="31482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pPr>
            <a:r>
              <a:rPr lang="en-US" sz="1350" dirty="0">
                <a:solidFill>
                  <a:srgbClr val="FFFFFF"/>
                </a:solidFill>
                <a:cs typeface="Arial" charset="0"/>
              </a:rPr>
              <a:t>S</a:t>
            </a:r>
          </a:p>
        </p:txBody>
      </p:sp>
      <p:sp>
        <p:nvSpPr>
          <p:cNvPr id="40" name="Rectangle 39">
            <a:extLst>
              <a:ext uri="{FF2B5EF4-FFF2-40B4-BE49-F238E27FC236}">
                <a16:creationId xmlns:a16="http://schemas.microsoft.com/office/drawing/2014/main" id="{2A1D488A-5CE3-469C-B3DF-34CA527EAE45}"/>
              </a:ext>
            </a:extLst>
          </p:cNvPr>
          <p:cNvSpPr/>
          <p:nvPr/>
        </p:nvSpPr>
        <p:spPr bwMode="auto">
          <a:xfrm>
            <a:off x="7312533" y="5008491"/>
            <a:ext cx="312327" cy="31482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pPr>
            <a:r>
              <a:rPr lang="en-US" sz="1350" dirty="0">
                <a:solidFill>
                  <a:srgbClr val="FFFFFF"/>
                </a:solidFill>
                <a:cs typeface="Arial" charset="0"/>
              </a:rPr>
              <a:t>S</a:t>
            </a:r>
          </a:p>
        </p:txBody>
      </p:sp>
      <p:sp>
        <p:nvSpPr>
          <p:cNvPr id="41" name="Rectangle 40">
            <a:extLst>
              <a:ext uri="{FF2B5EF4-FFF2-40B4-BE49-F238E27FC236}">
                <a16:creationId xmlns:a16="http://schemas.microsoft.com/office/drawing/2014/main" id="{96674A7F-B427-4624-842E-D38EAAB0AAD5}"/>
              </a:ext>
            </a:extLst>
          </p:cNvPr>
          <p:cNvSpPr/>
          <p:nvPr/>
        </p:nvSpPr>
        <p:spPr bwMode="auto">
          <a:xfrm>
            <a:off x="9099698" y="5008491"/>
            <a:ext cx="312327" cy="31482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pPr>
            <a:r>
              <a:rPr lang="en-US" sz="1350" dirty="0">
                <a:solidFill>
                  <a:srgbClr val="FFFFFF"/>
                </a:solidFill>
                <a:cs typeface="Arial" charset="0"/>
              </a:rPr>
              <a:t>S</a:t>
            </a:r>
          </a:p>
        </p:txBody>
      </p:sp>
      <p:sp>
        <p:nvSpPr>
          <p:cNvPr id="42" name="TextBox 41">
            <a:extLst>
              <a:ext uri="{FF2B5EF4-FFF2-40B4-BE49-F238E27FC236}">
                <a16:creationId xmlns:a16="http://schemas.microsoft.com/office/drawing/2014/main" id="{DE60AFF4-DE8D-414C-96E0-452536CFB71B}"/>
              </a:ext>
            </a:extLst>
          </p:cNvPr>
          <p:cNvSpPr txBox="1"/>
          <p:nvPr/>
        </p:nvSpPr>
        <p:spPr>
          <a:xfrm>
            <a:off x="3064130" y="2680397"/>
            <a:ext cx="567784" cy="456087"/>
          </a:xfrm>
          <a:prstGeom prst="rect">
            <a:avLst/>
          </a:prstGeom>
          <a:noFill/>
        </p:spPr>
        <p:txBody>
          <a:bodyPr wrap="none" rtlCol="0">
            <a:spAutoFit/>
          </a:bodyPr>
          <a:lstStyle/>
          <a:p>
            <a:pPr algn="ctr" defTabSz="816218"/>
            <a:r>
              <a:rPr lang="en-US" sz="788" dirty="0">
                <a:solidFill>
                  <a:srgbClr val="000000">
                    <a:lumMod val="75000"/>
                  </a:srgbClr>
                </a:solidFill>
              </a:rPr>
              <a:t>HTTPS </a:t>
            </a:r>
            <a:br>
              <a:rPr lang="en-US" sz="788" dirty="0">
                <a:solidFill>
                  <a:srgbClr val="000000">
                    <a:lumMod val="75000"/>
                  </a:srgbClr>
                </a:solidFill>
              </a:rPr>
            </a:br>
            <a:r>
              <a:rPr lang="en-US" sz="788" dirty="0">
                <a:solidFill>
                  <a:srgbClr val="000000">
                    <a:lumMod val="75000"/>
                  </a:srgbClr>
                </a:solidFill>
              </a:rPr>
              <a:t>(HTML) </a:t>
            </a:r>
            <a:br>
              <a:rPr lang="en-US" sz="788" dirty="0">
                <a:solidFill>
                  <a:srgbClr val="000000">
                    <a:lumMod val="75000"/>
                  </a:srgbClr>
                </a:solidFill>
              </a:rPr>
            </a:br>
            <a:r>
              <a:rPr lang="en-US" sz="788" dirty="0">
                <a:solidFill>
                  <a:srgbClr val="000000">
                    <a:lumMod val="75000"/>
                  </a:srgbClr>
                </a:solidFill>
              </a:rPr>
              <a:t>Port 443</a:t>
            </a:r>
          </a:p>
        </p:txBody>
      </p:sp>
      <p:sp>
        <p:nvSpPr>
          <p:cNvPr id="43" name="TextBox 42">
            <a:extLst>
              <a:ext uri="{FF2B5EF4-FFF2-40B4-BE49-F238E27FC236}">
                <a16:creationId xmlns:a16="http://schemas.microsoft.com/office/drawing/2014/main" id="{90449FAC-DAA1-4850-B1BC-141F8062E6B0}"/>
              </a:ext>
            </a:extLst>
          </p:cNvPr>
          <p:cNvSpPr txBox="1"/>
          <p:nvPr/>
        </p:nvSpPr>
        <p:spPr>
          <a:xfrm>
            <a:off x="2898330" y="4251924"/>
            <a:ext cx="854722" cy="456087"/>
          </a:xfrm>
          <a:prstGeom prst="rect">
            <a:avLst/>
          </a:prstGeom>
          <a:noFill/>
        </p:spPr>
        <p:txBody>
          <a:bodyPr wrap="none" rtlCol="0">
            <a:spAutoFit/>
          </a:bodyPr>
          <a:lstStyle/>
          <a:p>
            <a:pPr algn="ctr" defTabSz="816218"/>
            <a:r>
              <a:rPr lang="en-US" sz="788" dirty="0">
                <a:solidFill>
                  <a:srgbClr val="000000">
                    <a:lumMod val="75000"/>
                  </a:srgbClr>
                </a:solidFill>
              </a:rPr>
              <a:t>TLS</a:t>
            </a:r>
            <a:br>
              <a:rPr lang="en-US" sz="788" dirty="0">
                <a:solidFill>
                  <a:srgbClr val="000000">
                    <a:lumMod val="75000"/>
                  </a:srgbClr>
                </a:solidFill>
              </a:rPr>
            </a:br>
            <a:r>
              <a:rPr lang="en-US" sz="788" dirty="0">
                <a:solidFill>
                  <a:srgbClr val="000000">
                    <a:lumMod val="75000"/>
                  </a:srgbClr>
                </a:solidFill>
              </a:rPr>
              <a:t>(SOCKS/CGP)</a:t>
            </a:r>
            <a:br>
              <a:rPr lang="en-US" sz="788" dirty="0">
                <a:solidFill>
                  <a:srgbClr val="000000">
                    <a:lumMod val="75000"/>
                  </a:srgbClr>
                </a:solidFill>
              </a:rPr>
            </a:br>
            <a:r>
              <a:rPr lang="en-US" sz="788" dirty="0">
                <a:solidFill>
                  <a:srgbClr val="000000">
                    <a:lumMod val="75000"/>
                  </a:srgbClr>
                </a:solidFill>
              </a:rPr>
              <a:t>Port 443</a:t>
            </a:r>
          </a:p>
        </p:txBody>
      </p:sp>
      <p:sp>
        <p:nvSpPr>
          <p:cNvPr id="44" name="TextBox 43">
            <a:extLst>
              <a:ext uri="{FF2B5EF4-FFF2-40B4-BE49-F238E27FC236}">
                <a16:creationId xmlns:a16="http://schemas.microsoft.com/office/drawing/2014/main" id="{82A58993-C873-4404-9F9F-583F8EE03C6C}"/>
              </a:ext>
            </a:extLst>
          </p:cNvPr>
          <p:cNvSpPr txBox="1"/>
          <p:nvPr/>
        </p:nvSpPr>
        <p:spPr>
          <a:xfrm>
            <a:off x="6663598" y="2680397"/>
            <a:ext cx="567784" cy="456087"/>
          </a:xfrm>
          <a:prstGeom prst="rect">
            <a:avLst/>
          </a:prstGeom>
          <a:noFill/>
        </p:spPr>
        <p:txBody>
          <a:bodyPr wrap="none" rtlCol="0">
            <a:spAutoFit/>
          </a:bodyPr>
          <a:lstStyle/>
          <a:p>
            <a:pPr algn="ctr" defTabSz="816218"/>
            <a:r>
              <a:rPr lang="en-US" sz="788" dirty="0">
                <a:solidFill>
                  <a:srgbClr val="000000">
                    <a:lumMod val="75000"/>
                  </a:srgbClr>
                </a:solidFill>
              </a:rPr>
              <a:t>TLS</a:t>
            </a:r>
            <a:br>
              <a:rPr lang="en-US" sz="788" dirty="0">
                <a:solidFill>
                  <a:srgbClr val="000000">
                    <a:lumMod val="75000"/>
                  </a:srgbClr>
                </a:solidFill>
              </a:rPr>
            </a:br>
            <a:r>
              <a:rPr lang="en-US" sz="788" dirty="0">
                <a:solidFill>
                  <a:srgbClr val="000000">
                    <a:lumMod val="75000"/>
                  </a:srgbClr>
                </a:solidFill>
              </a:rPr>
              <a:t>(XML)</a:t>
            </a:r>
            <a:br>
              <a:rPr lang="en-US" sz="788" dirty="0">
                <a:solidFill>
                  <a:srgbClr val="000000">
                    <a:lumMod val="75000"/>
                  </a:srgbClr>
                </a:solidFill>
              </a:rPr>
            </a:br>
            <a:r>
              <a:rPr lang="en-US" sz="788" dirty="0">
                <a:solidFill>
                  <a:srgbClr val="000000">
                    <a:lumMod val="75000"/>
                  </a:srgbClr>
                </a:solidFill>
              </a:rPr>
              <a:t>Port 443</a:t>
            </a:r>
          </a:p>
        </p:txBody>
      </p:sp>
      <p:sp>
        <p:nvSpPr>
          <p:cNvPr id="45" name="TextBox 44">
            <a:extLst>
              <a:ext uri="{FF2B5EF4-FFF2-40B4-BE49-F238E27FC236}">
                <a16:creationId xmlns:a16="http://schemas.microsoft.com/office/drawing/2014/main" id="{F90042C1-DC3D-471C-8C7D-A6B04C6966F0}"/>
              </a:ext>
            </a:extLst>
          </p:cNvPr>
          <p:cNvSpPr txBox="1"/>
          <p:nvPr/>
        </p:nvSpPr>
        <p:spPr>
          <a:xfrm>
            <a:off x="4916137" y="2680397"/>
            <a:ext cx="567784" cy="456087"/>
          </a:xfrm>
          <a:prstGeom prst="rect">
            <a:avLst/>
          </a:prstGeom>
          <a:noFill/>
        </p:spPr>
        <p:txBody>
          <a:bodyPr wrap="none" rtlCol="0">
            <a:spAutoFit/>
          </a:bodyPr>
          <a:lstStyle/>
          <a:p>
            <a:pPr algn="ctr" defTabSz="816218"/>
            <a:r>
              <a:rPr lang="en-US" sz="788" dirty="0">
                <a:solidFill>
                  <a:srgbClr val="000000">
                    <a:lumMod val="75000"/>
                  </a:srgbClr>
                </a:solidFill>
              </a:rPr>
              <a:t>HTTPS </a:t>
            </a:r>
            <a:br>
              <a:rPr lang="en-US" sz="788" dirty="0">
                <a:solidFill>
                  <a:srgbClr val="000000">
                    <a:lumMod val="75000"/>
                  </a:srgbClr>
                </a:solidFill>
              </a:rPr>
            </a:br>
            <a:r>
              <a:rPr lang="en-US" sz="788" dirty="0">
                <a:solidFill>
                  <a:srgbClr val="000000">
                    <a:lumMod val="75000"/>
                  </a:srgbClr>
                </a:solidFill>
              </a:rPr>
              <a:t>(HTML) </a:t>
            </a:r>
            <a:br>
              <a:rPr lang="en-US" sz="788" dirty="0">
                <a:solidFill>
                  <a:srgbClr val="000000">
                    <a:lumMod val="75000"/>
                  </a:srgbClr>
                </a:solidFill>
              </a:rPr>
            </a:br>
            <a:r>
              <a:rPr lang="en-US" sz="788" dirty="0">
                <a:solidFill>
                  <a:srgbClr val="000000">
                    <a:lumMod val="75000"/>
                  </a:srgbClr>
                </a:solidFill>
              </a:rPr>
              <a:t>Port 443</a:t>
            </a:r>
          </a:p>
        </p:txBody>
      </p:sp>
      <p:sp>
        <p:nvSpPr>
          <p:cNvPr id="46" name="TextBox 45">
            <a:extLst>
              <a:ext uri="{FF2B5EF4-FFF2-40B4-BE49-F238E27FC236}">
                <a16:creationId xmlns:a16="http://schemas.microsoft.com/office/drawing/2014/main" id="{D0D53B01-57A1-455C-97FD-DAEBFF554000}"/>
              </a:ext>
            </a:extLst>
          </p:cNvPr>
          <p:cNvSpPr txBox="1"/>
          <p:nvPr/>
        </p:nvSpPr>
        <p:spPr>
          <a:xfrm>
            <a:off x="6663446" y="3409925"/>
            <a:ext cx="567784" cy="456087"/>
          </a:xfrm>
          <a:prstGeom prst="rect">
            <a:avLst/>
          </a:prstGeom>
          <a:noFill/>
        </p:spPr>
        <p:txBody>
          <a:bodyPr wrap="none" rtlCol="0">
            <a:spAutoFit/>
          </a:bodyPr>
          <a:lstStyle/>
          <a:p>
            <a:pPr algn="ctr" defTabSz="816218"/>
            <a:r>
              <a:rPr lang="en-US" sz="788" dirty="0">
                <a:solidFill>
                  <a:srgbClr val="000000">
                    <a:lumMod val="75000"/>
                  </a:srgbClr>
                </a:solidFill>
              </a:rPr>
              <a:t>TLS</a:t>
            </a:r>
            <a:br>
              <a:rPr lang="en-US" sz="788" dirty="0">
                <a:solidFill>
                  <a:srgbClr val="000000">
                    <a:lumMod val="75000"/>
                  </a:srgbClr>
                </a:solidFill>
              </a:rPr>
            </a:br>
            <a:r>
              <a:rPr lang="en-US" sz="788" dirty="0">
                <a:solidFill>
                  <a:srgbClr val="000000">
                    <a:lumMod val="75000"/>
                  </a:srgbClr>
                </a:solidFill>
              </a:rPr>
              <a:t>(STA)</a:t>
            </a:r>
            <a:br>
              <a:rPr lang="en-US" sz="788" dirty="0">
                <a:solidFill>
                  <a:srgbClr val="000000">
                    <a:lumMod val="75000"/>
                  </a:srgbClr>
                </a:solidFill>
              </a:rPr>
            </a:br>
            <a:r>
              <a:rPr lang="en-US" sz="788" dirty="0">
                <a:solidFill>
                  <a:srgbClr val="000000">
                    <a:lumMod val="75000"/>
                  </a:srgbClr>
                </a:solidFill>
              </a:rPr>
              <a:t>Port 443</a:t>
            </a:r>
          </a:p>
        </p:txBody>
      </p:sp>
      <p:sp>
        <p:nvSpPr>
          <p:cNvPr id="47" name="TextBox 46">
            <a:extLst>
              <a:ext uri="{FF2B5EF4-FFF2-40B4-BE49-F238E27FC236}">
                <a16:creationId xmlns:a16="http://schemas.microsoft.com/office/drawing/2014/main" id="{13D339FD-28BA-46C4-B892-8729BBEA1010}"/>
              </a:ext>
            </a:extLst>
          </p:cNvPr>
          <p:cNvSpPr txBox="1"/>
          <p:nvPr/>
        </p:nvSpPr>
        <p:spPr>
          <a:xfrm>
            <a:off x="6608585" y="4429227"/>
            <a:ext cx="670376" cy="456087"/>
          </a:xfrm>
          <a:prstGeom prst="rect">
            <a:avLst/>
          </a:prstGeom>
          <a:noFill/>
        </p:spPr>
        <p:txBody>
          <a:bodyPr wrap="none" rtlCol="0">
            <a:spAutoFit/>
          </a:bodyPr>
          <a:lstStyle/>
          <a:p>
            <a:pPr algn="ctr" defTabSz="816218"/>
            <a:r>
              <a:rPr lang="en-US" sz="788" dirty="0">
                <a:solidFill>
                  <a:srgbClr val="000000">
                    <a:lumMod val="75000"/>
                  </a:srgbClr>
                </a:solidFill>
              </a:rPr>
              <a:t>TLS</a:t>
            </a:r>
            <a:br>
              <a:rPr lang="en-US" sz="788" dirty="0">
                <a:solidFill>
                  <a:srgbClr val="000000">
                    <a:lumMod val="75000"/>
                  </a:srgbClr>
                </a:solidFill>
              </a:rPr>
            </a:br>
            <a:r>
              <a:rPr lang="en-US" sz="788" dirty="0">
                <a:solidFill>
                  <a:srgbClr val="000000">
                    <a:lumMod val="75000"/>
                  </a:srgbClr>
                </a:solidFill>
              </a:rPr>
              <a:t>(ICA/CGP)</a:t>
            </a:r>
            <a:br>
              <a:rPr lang="en-US" sz="788" dirty="0">
                <a:solidFill>
                  <a:srgbClr val="000000">
                    <a:lumMod val="75000"/>
                  </a:srgbClr>
                </a:solidFill>
              </a:rPr>
            </a:br>
            <a:r>
              <a:rPr lang="en-US" sz="788" dirty="0">
                <a:solidFill>
                  <a:srgbClr val="000000">
                    <a:lumMod val="75000"/>
                  </a:srgbClr>
                </a:solidFill>
              </a:rPr>
              <a:t>Port 443</a:t>
            </a:r>
          </a:p>
        </p:txBody>
      </p:sp>
      <p:sp>
        <p:nvSpPr>
          <p:cNvPr id="48" name="TextBox 47">
            <a:extLst>
              <a:ext uri="{FF2B5EF4-FFF2-40B4-BE49-F238E27FC236}">
                <a16:creationId xmlns:a16="http://schemas.microsoft.com/office/drawing/2014/main" id="{87455998-EA4F-4503-A608-27992AB66B10}"/>
              </a:ext>
            </a:extLst>
          </p:cNvPr>
          <p:cNvSpPr txBox="1"/>
          <p:nvPr/>
        </p:nvSpPr>
        <p:spPr>
          <a:xfrm>
            <a:off x="6659882" y="3929633"/>
            <a:ext cx="567784" cy="456087"/>
          </a:xfrm>
          <a:prstGeom prst="rect">
            <a:avLst/>
          </a:prstGeom>
          <a:noFill/>
        </p:spPr>
        <p:txBody>
          <a:bodyPr wrap="none" rtlCol="0">
            <a:spAutoFit/>
          </a:bodyPr>
          <a:lstStyle/>
          <a:p>
            <a:pPr algn="ctr" defTabSz="816218"/>
            <a:r>
              <a:rPr lang="en-US" sz="788" dirty="0">
                <a:solidFill>
                  <a:srgbClr val="000000">
                    <a:lumMod val="75000"/>
                  </a:srgbClr>
                </a:solidFill>
              </a:rPr>
              <a:t>TLS</a:t>
            </a:r>
            <a:br>
              <a:rPr lang="en-US" sz="788" dirty="0">
                <a:solidFill>
                  <a:srgbClr val="000000">
                    <a:lumMod val="75000"/>
                  </a:srgbClr>
                </a:solidFill>
              </a:rPr>
            </a:br>
            <a:r>
              <a:rPr lang="en-US" sz="788" dirty="0">
                <a:solidFill>
                  <a:srgbClr val="000000">
                    <a:lumMod val="75000"/>
                  </a:srgbClr>
                </a:solidFill>
              </a:rPr>
              <a:t>(STA)</a:t>
            </a:r>
            <a:br>
              <a:rPr lang="en-US" sz="788" dirty="0">
                <a:solidFill>
                  <a:srgbClr val="000000">
                    <a:lumMod val="75000"/>
                  </a:srgbClr>
                </a:solidFill>
              </a:rPr>
            </a:br>
            <a:r>
              <a:rPr lang="en-US" sz="788" dirty="0">
                <a:solidFill>
                  <a:srgbClr val="000000">
                    <a:lumMod val="75000"/>
                  </a:srgbClr>
                </a:solidFill>
              </a:rPr>
              <a:t>Port 443</a:t>
            </a:r>
          </a:p>
        </p:txBody>
      </p:sp>
      <p:sp>
        <p:nvSpPr>
          <p:cNvPr id="49" name="Rectangle 48">
            <a:extLst>
              <a:ext uri="{FF2B5EF4-FFF2-40B4-BE49-F238E27FC236}">
                <a16:creationId xmlns:a16="http://schemas.microsoft.com/office/drawing/2014/main" id="{FE29B870-8175-4ED6-ABB1-AD96B6D1CD80}"/>
              </a:ext>
            </a:extLst>
          </p:cNvPr>
          <p:cNvSpPr/>
          <p:nvPr/>
        </p:nvSpPr>
        <p:spPr bwMode="auto">
          <a:xfrm>
            <a:off x="1753594" y="5426101"/>
            <a:ext cx="1203593" cy="213010"/>
          </a:xfrm>
          <a:prstGeom prst="rect">
            <a:avLst/>
          </a:prstGeom>
          <a:solidFill>
            <a:schemeClr val="accent4">
              <a:lumMod val="40000"/>
              <a:lumOff val="6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03652" tIns="51826" rIns="103652" bIns="51826" numCol="1" spcCol="0" rtlCol="0" fromWordArt="0" anchor="ctr" anchorCtr="0" forceAA="0" compatLnSpc="1">
            <a:prstTxWarp prst="textNoShape">
              <a:avLst/>
            </a:prstTxWarp>
            <a:noAutofit/>
          </a:bodyPr>
          <a:lstStyle/>
          <a:p>
            <a:pPr algn="ctr" defTabSz="1095919" fontAlgn="base">
              <a:spcBef>
                <a:spcPct val="0"/>
              </a:spcBef>
              <a:spcAft>
                <a:spcPct val="0"/>
              </a:spcAft>
            </a:pPr>
            <a:r>
              <a:rPr lang="en-US" sz="1200" dirty="0">
                <a:solidFill>
                  <a:srgbClr val="414141"/>
                </a:solidFill>
                <a:cs typeface="Arial" charset="0"/>
              </a:rPr>
              <a:t>Untrusted</a:t>
            </a:r>
          </a:p>
        </p:txBody>
      </p:sp>
      <p:sp>
        <p:nvSpPr>
          <p:cNvPr id="50" name="Rectangle 49">
            <a:extLst>
              <a:ext uri="{FF2B5EF4-FFF2-40B4-BE49-F238E27FC236}">
                <a16:creationId xmlns:a16="http://schemas.microsoft.com/office/drawing/2014/main" id="{92B0671C-05A6-4970-943A-CFF29B7B42BB}"/>
              </a:ext>
            </a:extLst>
          </p:cNvPr>
          <p:cNvSpPr/>
          <p:nvPr/>
        </p:nvSpPr>
        <p:spPr bwMode="auto">
          <a:xfrm>
            <a:off x="3728564" y="5426101"/>
            <a:ext cx="6407918" cy="213010"/>
          </a:xfrm>
          <a:prstGeom prst="rect">
            <a:avLst/>
          </a:prstGeom>
          <a:solidFill>
            <a:schemeClr val="accent6">
              <a:lumMod val="40000"/>
              <a:lumOff val="6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03652" tIns="51826" rIns="103652" bIns="51826" numCol="1" spcCol="0" rtlCol="0" fromWordArt="0" anchor="ctr" anchorCtr="0" forceAA="0" compatLnSpc="1">
            <a:prstTxWarp prst="textNoShape">
              <a:avLst/>
            </a:prstTxWarp>
            <a:noAutofit/>
          </a:bodyPr>
          <a:lstStyle/>
          <a:p>
            <a:pPr algn="ctr" defTabSz="1095919" fontAlgn="base">
              <a:spcBef>
                <a:spcPct val="0"/>
              </a:spcBef>
              <a:spcAft>
                <a:spcPct val="0"/>
              </a:spcAft>
            </a:pPr>
            <a:r>
              <a:rPr lang="en-US" sz="1200" dirty="0">
                <a:solidFill>
                  <a:srgbClr val="414141"/>
                </a:solidFill>
                <a:cs typeface="Arial" charset="0"/>
              </a:rPr>
              <a:t>Trusted</a:t>
            </a:r>
          </a:p>
        </p:txBody>
      </p:sp>
      <p:sp>
        <p:nvSpPr>
          <p:cNvPr id="51" name="Rectangle 50">
            <a:extLst>
              <a:ext uri="{FF2B5EF4-FFF2-40B4-BE49-F238E27FC236}">
                <a16:creationId xmlns:a16="http://schemas.microsoft.com/office/drawing/2014/main" id="{AFACD111-C3CC-4A3D-8AB1-FB63975B5ADC}"/>
              </a:ext>
            </a:extLst>
          </p:cNvPr>
          <p:cNvSpPr/>
          <p:nvPr/>
        </p:nvSpPr>
        <p:spPr bwMode="auto">
          <a:xfrm>
            <a:off x="4473801" y="5008490"/>
            <a:ext cx="312327" cy="31482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pPr>
            <a:r>
              <a:rPr lang="en-US" sz="1350" dirty="0">
                <a:solidFill>
                  <a:srgbClr val="FFFFFF"/>
                </a:solidFill>
                <a:cs typeface="Arial" charset="0"/>
              </a:rPr>
              <a:t>R</a:t>
            </a:r>
          </a:p>
        </p:txBody>
      </p:sp>
    </p:spTree>
    <p:extLst>
      <p:ext uri="{BB962C8B-B14F-4D97-AF65-F5344CB8AC3E}">
        <p14:creationId xmlns:p14="http://schemas.microsoft.com/office/powerpoint/2010/main" val="23219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500"/>
                                        <p:tgtEl>
                                          <p:spTgt spid="5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500"/>
                                        <p:tgtEl>
                                          <p:spTgt spid="7"/>
                                        </p:tgtEl>
                                      </p:cBhvr>
                                    </p:animEffec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left)">
                                      <p:cBhvr>
                                        <p:cTn id="77" dur="500"/>
                                        <p:tgtEl>
                                          <p:spTgt spid="29"/>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wipe(left)">
                                      <p:cBhvr>
                                        <p:cTn id="80" dur="500"/>
                                        <p:tgtEl>
                                          <p:spTgt spid="42"/>
                                        </p:tgtEl>
                                      </p:cBhvr>
                                    </p:animEffect>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left)">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left)">
                                      <p:cBhvr>
                                        <p:cTn id="89" dur="500"/>
                                        <p:tgtEl>
                                          <p:spTgt spid="32"/>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wipe(left)">
                                      <p:cBhvr>
                                        <p:cTn id="92" dur="500"/>
                                        <p:tgtEl>
                                          <p:spTgt spid="45"/>
                                        </p:tgtEl>
                                      </p:cBhvr>
                                    </p:animEffec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wipe(left)">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wipe(left)">
                                      <p:cBhvr>
                                        <p:cTn id="101" dur="500"/>
                                        <p:tgtEl>
                                          <p:spTgt spid="44"/>
                                        </p:tgtEl>
                                      </p:cBhvr>
                                    </p:animEffect>
                                  </p:childTnLst>
                                </p:cTn>
                              </p:par>
                              <p:par>
                                <p:cTn id="102" presetID="22" presetClass="entr" presetSubtype="8" fill="hold"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500"/>
                                        <p:tgtEl>
                                          <p:spTgt spid="34"/>
                                        </p:tgtEl>
                                      </p:cBhvr>
                                    </p:animEffect>
                                  </p:childTnLst>
                                </p:cTn>
                              </p:par>
                            </p:childTnLst>
                          </p:cTn>
                        </p:par>
                        <p:par>
                          <p:cTn id="105" fill="hold">
                            <p:stCondLst>
                              <p:cond delay="500"/>
                            </p:stCondLst>
                            <p:childTnLst>
                              <p:par>
                                <p:cTn id="106" presetID="22" presetClass="entr" presetSubtype="8" fill="hold" grpId="0" nodeType="after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wipe(left)">
                                      <p:cBhvr>
                                        <p:cTn id="108" dur="500"/>
                                        <p:tgtEl>
                                          <p:spTgt spid="2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wipe(left)">
                                      <p:cBhvr>
                                        <p:cTn id="113" dur="500"/>
                                        <p:tgtEl>
                                          <p:spTgt spid="46"/>
                                        </p:tgtEl>
                                      </p:cBhvr>
                                    </p:animEffect>
                                  </p:childTnLst>
                                </p:cTn>
                              </p:par>
                              <p:par>
                                <p:cTn id="114" presetID="22" presetClass="entr" presetSubtype="8" fill="hold"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wipe(left)">
                                      <p:cBhvr>
                                        <p:cTn id="116" dur="500"/>
                                        <p:tgtEl>
                                          <p:spTgt spid="35"/>
                                        </p:tgtEl>
                                      </p:cBhvr>
                                    </p:animEffect>
                                  </p:childTnLst>
                                </p:cTn>
                              </p:par>
                            </p:childTnLst>
                          </p:cTn>
                        </p:par>
                        <p:par>
                          <p:cTn id="117" fill="hold">
                            <p:stCondLst>
                              <p:cond delay="500"/>
                            </p:stCondLst>
                            <p:childTnLst>
                              <p:par>
                                <p:cTn id="118" presetID="22" presetClass="entr" presetSubtype="8" fill="hold" grpId="0" nodeType="after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wipe(left)">
                                      <p:cBhvr>
                                        <p:cTn id="120" dur="500"/>
                                        <p:tgtEl>
                                          <p:spTgt spid="24"/>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8"/>
                                        </p:tgtEl>
                                        <p:attrNameLst>
                                          <p:attrName>style.visibility</p:attrName>
                                        </p:attrNameLst>
                                      </p:cBhvr>
                                      <p:to>
                                        <p:strVal val="visible"/>
                                      </p:to>
                                    </p:set>
                                    <p:animEffect transition="in" filter="wipe(left)">
                                      <p:cBhvr>
                                        <p:cTn id="125" dur="500"/>
                                        <p:tgtEl>
                                          <p:spTgt spid="8"/>
                                        </p:tgtEl>
                                      </p:cBhvr>
                                    </p:animEffect>
                                  </p:childTnLst>
                                </p:cTn>
                              </p:par>
                            </p:childTnLst>
                          </p:cTn>
                        </p:par>
                        <p:par>
                          <p:cTn id="126" fill="hold">
                            <p:stCondLst>
                              <p:cond delay="500"/>
                            </p:stCondLst>
                            <p:childTnLst>
                              <p:par>
                                <p:cTn id="127" presetID="22" presetClass="entr" presetSubtype="8" fill="hold" nodeType="after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500"/>
                                        <p:tgtEl>
                                          <p:spTgt spid="30"/>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43"/>
                                        </p:tgtEl>
                                        <p:attrNameLst>
                                          <p:attrName>style.visibility</p:attrName>
                                        </p:attrNameLst>
                                      </p:cBhvr>
                                      <p:to>
                                        <p:strVal val="visible"/>
                                      </p:to>
                                    </p:set>
                                    <p:animEffect transition="in" filter="wipe(left)">
                                      <p:cBhvr>
                                        <p:cTn id="132" dur="500"/>
                                        <p:tgtEl>
                                          <p:spTgt spid="43"/>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31"/>
                                        </p:tgtEl>
                                        <p:attrNameLst>
                                          <p:attrName>style.visibility</p:attrName>
                                        </p:attrNameLst>
                                      </p:cBhvr>
                                      <p:to>
                                        <p:strVal val="visible"/>
                                      </p:to>
                                    </p:set>
                                    <p:animEffect transition="in" filter="wipe(left)">
                                      <p:cBhvr>
                                        <p:cTn id="137" dur="500"/>
                                        <p:tgtEl>
                                          <p:spTgt spid="31"/>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wipe(left)">
                                      <p:cBhvr>
                                        <p:cTn id="140" dur="500"/>
                                        <p:tgtEl>
                                          <p:spTgt spid="48"/>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wipe(left)">
                                      <p:cBhvr>
                                        <p:cTn id="145" dur="500"/>
                                        <p:tgtEl>
                                          <p:spTgt spid="33"/>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47"/>
                                        </p:tgtEl>
                                        <p:attrNameLst>
                                          <p:attrName>style.visibility</p:attrName>
                                        </p:attrNameLst>
                                      </p:cBhvr>
                                      <p:to>
                                        <p:strVal val="visible"/>
                                      </p:to>
                                    </p:set>
                                    <p:animEffect transition="in" filter="wipe(left)">
                                      <p:cBhvr>
                                        <p:cTn id="148" dur="500"/>
                                        <p:tgtEl>
                                          <p:spTgt spid="47"/>
                                        </p:tgtEl>
                                      </p:cBhvr>
                                    </p:animEffect>
                                  </p:childTnLst>
                                </p:cTn>
                              </p:par>
                            </p:childTnLst>
                          </p:cTn>
                        </p:par>
                        <p:par>
                          <p:cTn id="149" fill="hold">
                            <p:stCondLst>
                              <p:cond delay="500"/>
                            </p:stCondLst>
                            <p:childTnLst>
                              <p:par>
                                <p:cTn id="150" presetID="22" presetClass="entr" presetSubtype="8" fill="hold" grpId="0" nodeType="afterEffect">
                                  <p:stCondLst>
                                    <p:cond delay="0"/>
                                  </p:stCondLst>
                                  <p:childTnLst>
                                    <p:set>
                                      <p:cBhvr>
                                        <p:cTn id="151" dur="1" fill="hold">
                                          <p:stCondLst>
                                            <p:cond delay="0"/>
                                          </p:stCondLst>
                                        </p:cTn>
                                        <p:tgtEl>
                                          <p:spTgt spid="26"/>
                                        </p:tgtEl>
                                        <p:attrNameLst>
                                          <p:attrName>style.visibility</p:attrName>
                                        </p:attrNameLst>
                                      </p:cBhvr>
                                      <p:to>
                                        <p:strVal val="visible"/>
                                      </p:to>
                                    </p:set>
                                    <p:animEffect transition="in" filter="wipe(left)">
                                      <p:cBhvr>
                                        <p:cTn id="152" dur="500"/>
                                        <p:tgtEl>
                                          <p:spTgt spid="26"/>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37"/>
                                        </p:tgtEl>
                                        <p:attrNameLst>
                                          <p:attrName>style.visibility</p:attrName>
                                        </p:attrNameLst>
                                      </p:cBhvr>
                                      <p:to>
                                        <p:strVal val="visible"/>
                                      </p:to>
                                    </p:set>
                                    <p:animEffect transition="in" filter="fade">
                                      <p:cBhvr>
                                        <p:cTn id="157" dur="500"/>
                                        <p:tgtEl>
                                          <p:spTgt spid="3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39"/>
                                        </p:tgtEl>
                                        <p:attrNameLst>
                                          <p:attrName>style.visibility</p:attrName>
                                        </p:attrNameLst>
                                      </p:cBhvr>
                                      <p:to>
                                        <p:strVal val="visible"/>
                                      </p:to>
                                    </p:set>
                                    <p:animEffect transition="in" filter="fade">
                                      <p:cBhvr>
                                        <p:cTn id="160" dur="500"/>
                                        <p:tgtEl>
                                          <p:spTgt spid="39"/>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40"/>
                                        </p:tgtEl>
                                        <p:attrNameLst>
                                          <p:attrName>style.visibility</p:attrName>
                                        </p:attrNameLst>
                                      </p:cBhvr>
                                      <p:to>
                                        <p:strVal val="visible"/>
                                      </p:to>
                                    </p:set>
                                    <p:animEffect transition="in" filter="fade">
                                      <p:cBhvr>
                                        <p:cTn id="163" dur="500"/>
                                        <p:tgtEl>
                                          <p:spTgt spid="40"/>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1"/>
                                        </p:tgtEl>
                                        <p:attrNameLst>
                                          <p:attrName>style.visibility</p:attrName>
                                        </p:attrNameLst>
                                      </p:cBhvr>
                                      <p:to>
                                        <p:strVal val="visible"/>
                                      </p:to>
                                    </p:set>
                                    <p:animEffect transition="in" filter="fade">
                                      <p:cBhvr>
                                        <p:cTn id="166" dur="500"/>
                                        <p:tgtEl>
                                          <p:spTgt spid="41"/>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38"/>
                                        </p:tgtEl>
                                        <p:attrNameLst>
                                          <p:attrName>style.visibility</p:attrName>
                                        </p:attrNameLst>
                                      </p:cBhvr>
                                      <p:to>
                                        <p:strVal val="visible"/>
                                      </p:to>
                                    </p:set>
                                    <p:animEffect transition="in" filter="fade">
                                      <p:cBhvr>
                                        <p:cTn id="171" dur="500"/>
                                        <p:tgtEl>
                                          <p:spTgt spid="38"/>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51"/>
                                        </p:tgtEl>
                                        <p:attrNameLst>
                                          <p:attrName>style.visibility</p:attrName>
                                        </p:attrNameLst>
                                      </p:cBhvr>
                                      <p:to>
                                        <p:strVal val="visible"/>
                                      </p:to>
                                    </p:set>
                                    <p:animEffect transition="in" filter="fade">
                                      <p:cBhvr>
                                        <p:cTn id="174" dur="500"/>
                                        <p:tgtEl>
                                          <p:spTgt spid="51"/>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36"/>
                                        </p:tgtEl>
                                        <p:attrNameLst>
                                          <p:attrName>style.visibility</p:attrName>
                                        </p:attrNameLst>
                                      </p:cBhvr>
                                      <p:to>
                                        <p:strVal val="visible"/>
                                      </p:to>
                                    </p:set>
                                    <p:animEffect transition="in" filter="fade">
                                      <p:cBhvr>
                                        <p:cTn id="17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2" grpId="0" animBg="1"/>
      <p:bldP spid="13" grpId="0" animBg="1"/>
      <p:bldP spid="17" grpId="0"/>
      <p:bldP spid="18" grpId="0"/>
      <p:bldP spid="19" grpId="0"/>
      <p:bldP spid="20" grpId="0"/>
      <p:bldP spid="21" grpId="0"/>
      <p:bldP spid="22" grpId="0" animBg="1"/>
      <p:bldP spid="23" grpId="0" animBg="1"/>
      <p:bldP spid="24" grpId="0" animBg="1"/>
      <p:bldP spid="25" grpId="0" animBg="1"/>
      <p:bldP spid="26" grpId="0" animBg="1"/>
      <p:bldP spid="36" grpId="0" animBg="1"/>
      <p:bldP spid="37" grpId="0" animBg="1"/>
      <p:bldP spid="38" grpId="0" animBg="1"/>
      <p:bldP spid="39" grpId="0" animBg="1"/>
      <p:bldP spid="40" grpId="0" animBg="1"/>
      <p:bldP spid="41" grpId="0" animBg="1"/>
      <p:bldP spid="42" grpId="0"/>
      <p:bldP spid="43" grpId="0"/>
      <p:bldP spid="44" grpId="0"/>
      <p:bldP spid="45" grpId="0"/>
      <p:bldP spid="46" grpId="0"/>
      <p:bldP spid="47" grpId="0"/>
      <p:bldP spid="48" grpId="0"/>
      <p:bldP spid="49" grpId="0" animBg="1"/>
      <p:bldP spid="50" grpId="0" animBg="1"/>
      <p:bldP spid="5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11E953-74CF-4102-A90D-841EEE69EC52}"/>
              </a:ext>
            </a:extLst>
          </p:cNvPr>
          <p:cNvSpPr>
            <a:spLocks noGrp="1"/>
          </p:cNvSpPr>
          <p:nvPr>
            <p:ph type="sldNum" sz="quarter" idx="10"/>
          </p:nvPr>
        </p:nvSpPr>
        <p:spPr/>
        <p:txBody>
          <a:bodyPr/>
          <a:lstStyle/>
          <a:p>
            <a:fld id="{8FEA8346-4FCC-E64B-9DAE-ED8A048D8A1C}" type="slidenum">
              <a:rPr lang="en-US" smtClean="0"/>
              <a:t>10</a:t>
            </a:fld>
            <a:endParaRPr lang="en-US" dirty="0"/>
          </a:p>
        </p:txBody>
      </p:sp>
      <p:sp>
        <p:nvSpPr>
          <p:cNvPr id="7" name="Title 6">
            <a:extLst>
              <a:ext uri="{FF2B5EF4-FFF2-40B4-BE49-F238E27FC236}">
                <a16:creationId xmlns:a16="http://schemas.microsoft.com/office/drawing/2014/main" id="{AB69E77A-C4B3-4FD5-BAE2-060536DFA984}"/>
              </a:ext>
            </a:extLst>
          </p:cNvPr>
          <p:cNvSpPr>
            <a:spLocks noGrp="1"/>
          </p:cNvSpPr>
          <p:nvPr>
            <p:ph type="title"/>
          </p:nvPr>
        </p:nvSpPr>
        <p:spPr/>
        <p:txBody>
          <a:bodyPr/>
          <a:lstStyle/>
          <a:p>
            <a:r>
              <a:rPr lang="en-US" dirty="0"/>
              <a:t>HDX</a:t>
            </a:r>
            <a:br>
              <a:rPr lang="en-US" dirty="0"/>
            </a:br>
            <a:r>
              <a:rPr lang="en-US" dirty="0"/>
              <a:t>Adaptive Display</a:t>
            </a:r>
            <a:br>
              <a:rPr lang="en-US" dirty="0"/>
            </a:br>
            <a:r>
              <a:rPr lang="en-US" sz="2000" dirty="0"/>
              <a:t>Overview</a:t>
            </a:r>
          </a:p>
        </p:txBody>
      </p:sp>
      <p:sp>
        <p:nvSpPr>
          <p:cNvPr id="28" name="Rounded Rectangle 43">
            <a:extLst>
              <a:ext uri="{FF2B5EF4-FFF2-40B4-BE49-F238E27FC236}">
                <a16:creationId xmlns:a16="http://schemas.microsoft.com/office/drawing/2014/main" id="{73850DF8-3BF5-444A-A2A2-27F78BF0D318}"/>
              </a:ext>
            </a:extLst>
          </p:cNvPr>
          <p:cNvSpPr/>
          <p:nvPr/>
        </p:nvSpPr>
        <p:spPr bwMode="auto">
          <a:xfrm>
            <a:off x="5202104" y="621264"/>
            <a:ext cx="1787792" cy="403054"/>
          </a:xfrm>
          <a:prstGeom prst="roundRect">
            <a:avLst/>
          </a:prstGeom>
          <a:solidFill>
            <a:schemeClr val="accent1">
              <a:lumMod val="40000"/>
              <a:lumOff val="60000"/>
            </a:schemeClr>
          </a:solidFill>
          <a:ln w="9525" algn="ctr">
            <a:solidFill>
              <a:schemeClr val="tx1"/>
            </a:solidFill>
            <a:miter lim="800000"/>
            <a:headEnd/>
            <a:tailEnd/>
          </a:ln>
          <a:effectLst/>
        </p:spPr>
        <p:txBody>
          <a:bodyPr rtlCol="0" anchor="ctr"/>
          <a:lstStyle/>
          <a:p>
            <a:pPr algn="ctr" defTabSz="816197" eaLnBrk="0" fontAlgn="base" hangingPunct="0">
              <a:spcBef>
                <a:spcPct val="0"/>
              </a:spcBef>
              <a:spcAft>
                <a:spcPct val="0"/>
              </a:spcAft>
            </a:pPr>
            <a:r>
              <a:rPr lang="en-US" sz="1600" dirty="0">
                <a:solidFill>
                  <a:srgbClr val="000000"/>
                </a:solidFill>
                <a:cs typeface="Arial" pitchFamily="34" charset="0"/>
              </a:rPr>
              <a:t>Application Layer</a:t>
            </a:r>
          </a:p>
        </p:txBody>
      </p:sp>
      <p:sp>
        <p:nvSpPr>
          <p:cNvPr id="29" name="Can 19">
            <a:extLst>
              <a:ext uri="{FF2B5EF4-FFF2-40B4-BE49-F238E27FC236}">
                <a16:creationId xmlns:a16="http://schemas.microsoft.com/office/drawing/2014/main" id="{53CEDCEF-415E-49AC-AD4C-C0116D600404}"/>
              </a:ext>
            </a:extLst>
          </p:cNvPr>
          <p:cNvSpPr/>
          <p:nvPr/>
        </p:nvSpPr>
        <p:spPr bwMode="auto">
          <a:xfrm rot="5400000">
            <a:off x="9300082" y="2796503"/>
            <a:ext cx="1055432" cy="2463013"/>
          </a:xfrm>
          <a:prstGeom prst="can">
            <a:avLst/>
          </a:prstGeom>
          <a:solidFill>
            <a:schemeClr val="accent3"/>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a:bodyPr>
          <a:lstStyle/>
          <a:p>
            <a:pPr algn="ctr" defTabSz="1460422" fontAlgn="base">
              <a:spcBef>
                <a:spcPct val="0"/>
              </a:spcBef>
              <a:spcAft>
                <a:spcPct val="0"/>
              </a:spcAft>
              <a:defRPr/>
            </a:pPr>
            <a:r>
              <a:rPr lang="en-US" sz="1200" kern="0" dirty="0">
                <a:solidFill>
                  <a:srgbClr val="000000"/>
                </a:solidFill>
                <a:cs typeface="Arial" charset="0"/>
              </a:rPr>
              <a:t>                              Adaptive </a:t>
            </a:r>
            <a:br>
              <a:rPr lang="en-US" sz="1200" kern="0" dirty="0">
                <a:solidFill>
                  <a:srgbClr val="000000"/>
                </a:solidFill>
                <a:cs typeface="Arial" charset="0"/>
              </a:rPr>
            </a:br>
            <a:r>
              <a:rPr lang="en-US" sz="1200" kern="0" dirty="0">
                <a:solidFill>
                  <a:srgbClr val="000000"/>
                </a:solidFill>
                <a:cs typeface="Arial" charset="0"/>
              </a:rPr>
              <a:t>                              Display</a:t>
            </a:r>
          </a:p>
        </p:txBody>
      </p:sp>
      <p:sp>
        <p:nvSpPr>
          <p:cNvPr id="30" name="Can 30">
            <a:extLst>
              <a:ext uri="{FF2B5EF4-FFF2-40B4-BE49-F238E27FC236}">
                <a16:creationId xmlns:a16="http://schemas.microsoft.com/office/drawing/2014/main" id="{5E15CF16-3A22-497A-A6E4-C6C334FA802E}"/>
              </a:ext>
            </a:extLst>
          </p:cNvPr>
          <p:cNvSpPr/>
          <p:nvPr/>
        </p:nvSpPr>
        <p:spPr bwMode="auto">
          <a:xfrm rot="5400000">
            <a:off x="9263671" y="1946275"/>
            <a:ext cx="516136" cy="2831438"/>
          </a:xfrm>
          <a:prstGeom prst="can">
            <a:avLst/>
          </a:prstGeom>
          <a:solidFill>
            <a:schemeClr val="accent3"/>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a:bodyPr>
          <a:lstStyle/>
          <a:p>
            <a:pPr algn="ctr" defTabSz="1460422" fontAlgn="base">
              <a:spcBef>
                <a:spcPct val="0"/>
              </a:spcBef>
              <a:spcAft>
                <a:spcPct val="0"/>
              </a:spcAft>
              <a:defRPr/>
            </a:pPr>
            <a:r>
              <a:rPr lang="en-US" sz="1200" kern="0" dirty="0">
                <a:solidFill>
                  <a:srgbClr val="000000"/>
                </a:solidFill>
                <a:cs typeface="Arial" charset="0"/>
              </a:rPr>
              <a:t>                                            Thinwire </a:t>
            </a:r>
          </a:p>
        </p:txBody>
      </p:sp>
      <p:sp>
        <p:nvSpPr>
          <p:cNvPr id="31" name="Can 31">
            <a:extLst>
              <a:ext uri="{FF2B5EF4-FFF2-40B4-BE49-F238E27FC236}">
                <a16:creationId xmlns:a16="http://schemas.microsoft.com/office/drawing/2014/main" id="{478DB5F4-A35F-4FB9-B537-8935ADD9D76D}"/>
              </a:ext>
            </a:extLst>
          </p:cNvPr>
          <p:cNvSpPr/>
          <p:nvPr/>
        </p:nvSpPr>
        <p:spPr bwMode="auto">
          <a:xfrm rot="5400000">
            <a:off x="9404842" y="2779609"/>
            <a:ext cx="516135" cy="2409993"/>
          </a:xfrm>
          <a:prstGeom prst="can">
            <a:avLst/>
          </a:prstGeom>
          <a:solidFill>
            <a:schemeClr val="accent3"/>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a:bodyPr>
          <a:lstStyle/>
          <a:p>
            <a:pPr algn="ctr" defTabSz="1460422" fontAlgn="base">
              <a:spcBef>
                <a:spcPct val="0"/>
              </a:spcBef>
              <a:spcAft>
                <a:spcPct val="0"/>
              </a:spcAft>
              <a:defRPr/>
            </a:pPr>
            <a:r>
              <a:rPr lang="en-US" sz="1200" kern="0" dirty="0">
                <a:solidFill>
                  <a:srgbClr val="000000"/>
                </a:solidFill>
                <a:cs typeface="Arial" charset="0"/>
              </a:rPr>
              <a:t>                                     H.264</a:t>
            </a:r>
          </a:p>
        </p:txBody>
      </p:sp>
      <p:sp>
        <p:nvSpPr>
          <p:cNvPr id="32" name="Can 32">
            <a:extLst>
              <a:ext uri="{FF2B5EF4-FFF2-40B4-BE49-F238E27FC236}">
                <a16:creationId xmlns:a16="http://schemas.microsoft.com/office/drawing/2014/main" id="{16D73D6B-9EC2-4351-BA40-5D05E945F703}"/>
              </a:ext>
            </a:extLst>
          </p:cNvPr>
          <p:cNvSpPr/>
          <p:nvPr/>
        </p:nvSpPr>
        <p:spPr bwMode="auto">
          <a:xfrm rot="5400000">
            <a:off x="9665864" y="3567370"/>
            <a:ext cx="516135" cy="2027055"/>
          </a:xfrm>
          <a:prstGeom prst="can">
            <a:avLst/>
          </a:prstGeom>
          <a:solidFill>
            <a:schemeClr val="accent3"/>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a:bodyPr>
          <a:lstStyle/>
          <a:p>
            <a:pPr algn="ctr" defTabSz="1460422" fontAlgn="base">
              <a:spcBef>
                <a:spcPct val="0"/>
              </a:spcBef>
              <a:spcAft>
                <a:spcPct val="0"/>
              </a:spcAft>
              <a:defRPr/>
            </a:pPr>
            <a:r>
              <a:rPr lang="en-US" sz="1200" kern="0" dirty="0">
                <a:solidFill>
                  <a:srgbClr val="000000"/>
                </a:solidFill>
                <a:cs typeface="Arial" charset="0"/>
              </a:rPr>
              <a:t>                          DCR</a:t>
            </a:r>
          </a:p>
        </p:txBody>
      </p:sp>
      <p:sp>
        <p:nvSpPr>
          <p:cNvPr id="33" name="Can 40">
            <a:extLst>
              <a:ext uri="{FF2B5EF4-FFF2-40B4-BE49-F238E27FC236}">
                <a16:creationId xmlns:a16="http://schemas.microsoft.com/office/drawing/2014/main" id="{274C6F94-02B6-4676-8843-358AFF782EB3}"/>
              </a:ext>
            </a:extLst>
          </p:cNvPr>
          <p:cNvSpPr/>
          <p:nvPr/>
        </p:nvSpPr>
        <p:spPr bwMode="auto">
          <a:xfrm rot="5400000">
            <a:off x="8940919" y="2881055"/>
            <a:ext cx="352525" cy="1685779"/>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chemeClr val="accent5"/>
                </a:solidFill>
                <a:cs typeface="Arial" charset="0"/>
              </a:rPr>
              <a:t>Audio</a:t>
            </a:r>
          </a:p>
        </p:txBody>
      </p:sp>
      <p:sp>
        <p:nvSpPr>
          <p:cNvPr id="34" name="Can 42">
            <a:extLst>
              <a:ext uri="{FF2B5EF4-FFF2-40B4-BE49-F238E27FC236}">
                <a16:creationId xmlns:a16="http://schemas.microsoft.com/office/drawing/2014/main" id="{4FD15F0A-95A4-47B6-8812-3A4BBBFE4A9E}"/>
              </a:ext>
            </a:extLst>
          </p:cNvPr>
          <p:cNvSpPr/>
          <p:nvPr/>
        </p:nvSpPr>
        <p:spPr bwMode="auto">
          <a:xfrm rot="5400000">
            <a:off x="9250475" y="2272898"/>
            <a:ext cx="352525" cy="1371670"/>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chemeClr val="accent5"/>
                </a:solidFill>
                <a:cs typeface="Arial" charset="0"/>
              </a:rPr>
              <a:t>  Teams / Skype</a:t>
            </a:r>
          </a:p>
        </p:txBody>
      </p:sp>
      <p:sp>
        <p:nvSpPr>
          <p:cNvPr id="35" name="Can 43">
            <a:extLst>
              <a:ext uri="{FF2B5EF4-FFF2-40B4-BE49-F238E27FC236}">
                <a16:creationId xmlns:a16="http://schemas.microsoft.com/office/drawing/2014/main" id="{425AD627-A83C-47C0-A126-4AEBA14B289A}"/>
              </a:ext>
            </a:extLst>
          </p:cNvPr>
          <p:cNvSpPr/>
          <p:nvPr/>
        </p:nvSpPr>
        <p:spPr bwMode="auto">
          <a:xfrm rot="5400000">
            <a:off x="8993671" y="3656202"/>
            <a:ext cx="352522" cy="1685779"/>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        </a:t>
            </a:r>
            <a:r>
              <a:rPr lang="en-US" sz="1200" kern="0" dirty="0">
                <a:solidFill>
                  <a:schemeClr val="accent5"/>
                </a:solidFill>
                <a:cs typeface="Arial" charset="0"/>
              </a:rPr>
              <a:t>Multimedia</a:t>
            </a:r>
          </a:p>
        </p:txBody>
      </p:sp>
      <p:sp>
        <p:nvSpPr>
          <p:cNvPr id="36" name="Can 44">
            <a:extLst>
              <a:ext uri="{FF2B5EF4-FFF2-40B4-BE49-F238E27FC236}">
                <a16:creationId xmlns:a16="http://schemas.microsoft.com/office/drawing/2014/main" id="{3E2C8A77-5597-4763-9E24-1FB6964BB788}"/>
              </a:ext>
            </a:extLst>
          </p:cNvPr>
          <p:cNvSpPr/>
          <p:nvPr/>
        </p:nvSpPr>
        <p:spPr bwMode="auto">
          <a:xfrm rot="5400000">
            <a:off x="9099676" y="4038808"/>
            <a:ext cx="352525" cy="1685779"/>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chemeClr val="accent5"/>
                </a:solidFill>
                <a:cs typeface="Arial" charset="0"/>
              </a:rPr>
              <a:t>Flash</a:t>
            </a:r>
          </a:p>
        </p:txBody>
      </p:sp>
      <p:sp>
        <p:nvSpPr>
          <p:cNvPr id="37" name="Can 45">
            <a:extLst>
              <a:ext uri="{FF2B5EF4-FFF2-40B4-BE49-F238E27FC236}">
                <a16:creationId xmlns:a16="http://schemas.microsoft.com/office/drawing/2014/main" id="{DE6578C1-A54D-4FA3-B404-562EB547AD0F}"/>
              </a:ext>
            </a:extLst>
          </p:cNvPr>
          <p:cNvSpPr/>
          <p:nvPr/>
        </p:nvSpPr>
        <p:spPr bwMode="auto">
          <a:xfrm rot="5400000">
            <a:off x="8891393" y="2399241"/>
            <a:ext cx="352525" cy="1884193"/>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Autofit/>
          </a:bodyPr>
          <a:lstStyle/>
          <a:p>
            <a:pPr algn="ctr" defTabSz="1460422" fontAlgn="base">
              <a:spcBef>
                <a:spcPct val="0"/>
              </a:spcBef>
              <a:spcAft>
                <a:spcPct val="0"/>
              </a:spcAft>
              <a:defRPr/>
            </a:pPr>
            <a:r>
              <a:rPr lang="en-US" sz="1200" kern="0" dirty="0">
                <a:cs typeface="Arial" charset="0"/>
              </a:rPr>
              <a:t>            </a:t>
            </a:r>
            <a:r>
              <a:rPr lang="en-US" sz="1200" kern="0" dirty="0" err="1">
                <a:solidFill>
                  <a:schemeClr val="accent5"/>
                </a:solidFill>
                <a:cs typeface="Arial" charset="0"/>
              </a:rPr>
              <a:t>Multitouch</a:t>
            </a:r>
            <a:endParaRPr lang="en-US" sz="1200" kern="0" dirty="0">
              <a:solidFill>
                <a:schemeClr val="accent5"/>
              </a:solidFill>
              <a:cs typeface="Arial" charset="0"/>
            </a:endParaRPr>
          </a:p>
        </p:txBody>
      </p:sp>
      <p:sp>
        <p:nvSpPr>
          <p:cNvPr id="38" name="Can 46">
            <a:extLst>
              <a:ext uri="{FF2B5EF4-FFF2-40B4-BE49-F238E27FC236}">
                <a16:creationId xmlns:a16="http://schemas.microsoft.com/office/drawing/2014/main" id="{E3A7CCFD-28CD-445E-B944-0E628C563015}"/>
              </a:ext>
            </a:extLst>
          </p:cNvPr>
          <p:cNvSpPr/>
          <p:nvPr/>
        </p:nvSpPr>
        <p:spPr bwMode="auto">
          <a:xfrm rot="5400000">
            <a:off x="8940920" y="3273597"/>
            <a:ext cx="352525" cy="1685779"/>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Autofit/>
          </a:bodyPr>
          <a:lstStyle/>
          <a:p>
            <a:pPr algn="ctr" defTabSz="1460422" fontAlgn="base">
              <a:spcBef>
                <a:spcPct val="0"/>
              </a:spcBef>
              <a:spcAft>
                <a:spcPct val="0"/>
              </a:spcAft>
              <a:defRPr/>
            </a:pPr>
            <a:r>
              <a:rPr lang="en-US" sz="1200" kern="0" dirty="0">
                <a:solidFill>
                  <a:schemeClr val="accent5"/>
                </a:solidFill>
                <a:cs typeface="Arial" charset="0"/>
              </a:rPr>
              <a:t>Seamless</a:t>
            </a:r>
            <a:br>
              <a:rPr lang="en-US" sz="1200" kern="0" dirty="0">
                <a:solidFill>
                  <a:schemeClr val="accent5"/>
                </a:solidFill>
                <a:cs typeface="Arial" charset="0"/>
              </a:rPr>
            </a:br>
            <a:r>
              <a:rPr lang="en-US" sz="1200" kern="0" dirty="0">
                <a:solidFill>
                  <a:schemeClr val="accent5"/>
                </a:solidFill>
                <a:cs typeface="Arial" charset="0"/>
              </a:rPr>
              <a:t> Windows</a:t>
            </a:r>
          </a:p>
        </p:txBody>
      </p:sp>
      <p:sp>
        <p:nvSpPr>
          <p:cNvPr id="39" name="Can 12">
            <a:extLst>
              <a:ext uri="{FF2B5EF4-FFF2-40B4-BE49-F238E27FC236}">
                <a16:creationId xmlns:a16="http://schemas.microsoft.com/office/drawing/2014/main" id="{EB9F631A-BA57-4654-A08F-2643A31931CA}"/>
              </a:ext>
            </a:extLst>
          </p:cNvPr>
          <p:cNvSpPr/>
          <p:nvPr/>
        </p:nvSpPr>
        <p:spPr bwMode="auto">
          <a:xfrm rot="5400000">
            <a:off x="5369669" y="2323884"/>
            <a:ext cx="2663161" cy="3204619"/>
          </a:xfrm>
          <a:prstGeom prst="can">
            <a:avLst/>
          </a:prstGeom>
          <a:solidFill>
            <a:srgbClr val="414141">
              <a:lumMod val="60000"/>
              <a:lumOff val="40000"/>
            </a:srgbClr>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138131" tIns="69065" rIns="138131" bIns="69065" numCol="1" spcCol="0" rtlCol="0" fromWordArt="0" anchor="ctr" anchorCtr="0" forceAA="0" compatLnSpc="1">
            <a:prstTxWarp prst="textNoShape">
              <a:avLst/>
            </a:prstTxWarp>
            <a:normAutofit/>
          </a:bodyPr>
          <a:lstStyle/>
          <a:p>
            <a:pPr algn="ctr" defTabSz="1460422" fontAlgn="base">
              <a:spcBef>
                <a:spcPct val="0"/>
              </a:spcBef>
              <a:spcAft>
                <a:spcPct val="0"/>
              </a:spcAft>
              <a:defRPr/>
            </a:pPr>
            <a:r>
              <a:rPr lang="en-US" sz="3999" kern="0" dirty="0">
                <a:solidFill>
                  <a:schemeClr val="bg1"/>
                </a:solidFill>
                <a:cs typeface="Arial" charset="0"/>
              </a:rPr>
              <a:t>ICA</a:t>
            </a:r>
          </a:p>
        </p:txBody>
      </p:sp>
      <p:sp>
        <p:nvSpPr>
          <p:cNvPr id="40" name="Can 36">
            <a:extLst>
              <a:ext uri="{FF2B5EF4-FFF2-40B4-BE49-F238E27FC236}">
                <a16:creationId xmlns:a16="http://schemas.microsoft.com/office/drawing/2014/main" id="{BDA6ED3D-B88D-43C1-AD71-FFBD09BD212F}"/>
              </a:ext>
            </a:extLst>
          </p:cNvPr>
          <p:cNvSpPr/>
          <p:nvPr/>
        </p:nvSpPr>
        <p:spPr bwMode="auto">
          <a:xfrm rot="5400000">
            <a:off x="8026275" y="3441434"/>
            <a:ext cx="352525" cy="954109"/>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Clipboard</a:t>
            </a:r>
          </a:p>
        </p:txBody>
      </p:sp>
      <p:sp>
        <p:nvSpPr>
          <p:cNvPr id="41" name="Can 37">
            <a:extLst>
              <a:ext uri="{FF2B5EF4-FFF2-40B4-BE49-F238E27FC236}">
                <a16:creationId xmlns:a16="http://schemas.microsoft.com/office/drawing/2014/main" id="{8D2574E8-C9A9-4C2F-A3B6-B80EE2CBD54E}"/>
              </a:ext>
            </a:extLst>
          </p:cNvPr>
          <p:cNvSpPr/>
          <p:nvPr/>
        </p:nvSpPr>
        <p:spPr bwMode="auto">
          <a:xfrm rot="5400000">
            <a:off x="8056930" y="3762878"/>
            <a:ext cx="352525" cy="1015420"/>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Smartcards</a:t>
            </a:r>
          </a:p>
        </p:txBody>
      </p:sp>
      <p:sp>
        <p:nvSpPr>
          <p:cNvPr id="42" name="Can 38">
            <a:extLst>
              <a:ext uri="{FF2B5EF4-FFF2-40B4-BE49-F238E27FC236}">
                <a16:creationId xmlns:a16="http://schemas.microsoft.com/office/drawing/2014/main" id="{C00C4D1B-C444-463E-9651-F2C288545F81}"/>
              </a:ext>
            </a:extLst>
          </p:cNvPr>
          <p:cNvSpPr/>
          <p:nvPr/>
        </p:nvSpPr>
        <p:spPr bwMode="auto">
          <a:xfrm rot="5400000">
            <a:off x="8057290" y="3059038"/>
            <a:ext cx="352525" cy="1014700"/>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Autofit/>
          </a:bodyPr>
          <a:lstStyle/>
          <a:p>
            <a:pPr algn="ctr" defTabSz="1460422" fontAlgn="base">
              <a:spcBef>
                <a:spcPct val="0"/>
              </a:spcBef>
              <a:spcAft>
                <a:spcPct val="0"/>
              </a:spcAft>
              <a:defRPr/>
            </a:pPr>
            <a:r>
              <a:rPr lang="en-US" sz="1200" kern="0" dirty="0">
                <a:solidFill>
                  <a:srgbClr val="000000"/>
                </a:solidFill>
                <a:cs typeface="Arial" charset="0"/>
              </a:rPr>
              <a:t>Keyboard / Mouse</a:t>
            </a:r>
          </a:p>
        </p:txBody>
      </p:sp>
      <p:sp>
        <p:nvSpPr>
          <p:cNvPr id="43" name="Can 35">
            <a:extLst>
              <a:ext uri="{FF2B5EF4-FFF2-40B4-BE49-F238E27FC236}">
                <a16:creationId xmlns:a16="http://schemas.microsoft.com/office/drawing/2014/main" id="{33B484BC-5C7F-42D2-9C40-EFA60044CB08}"/>
              </a:ext>
            </a:extLst>
          </p:cNvPr>
          <p:cNvSpPr/>
          <p:nvPr/>
        </p:nvSpPr>
        <p:spPr bwMode="auto">
          <a:xfrm rot="5400000">
            <a:off x="8137774" y="2686404"/>
            <a:ext cx="352526" cy="1055768"/>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Printing</a:t>
            </a:r>
          </a:p>
        </p:txBody>
      </p:sp>
      <p:sp>
        <p:nvSpPr>
          <p:cNvPr id="44" name="Can 39">
            <a:extLst>
              <a:ext uri="{FF2B5EF4-FFF2-40B4-BE49-F238E27FC236}">
                <a16:creationId xmlns:a16="http://schemas.microsoft.com/office/drawing/2014/main" id="{E25B1600-DC9F-49B6-8252-A1F40FFABA5B}"/>
              </a:ext>
            </a:extLst>
          </p:cNvPr>
          <p:cNvSpPr/>
          <p:nvPr/>
        </p:nvSpPr>
        <p:spPr bwMode="auto">
          <a:xfrm rot="5400000">
            <a:off x="8165902" y="4081116"/>
            <a:ext cx="352525" cy="1083145"/>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Autofit/>
          </a:bodyPr>
          <a:lstStyle/>
          <a:p>
            <a:pPr algn="ctr" defTabSz="1460422" fontAlgn="base">
              <a:spcBef>
                <a:spcPct val="0"/>
              </a:spcBef>
              <a:spcAft>
                <a:spcPct val="0"/>
              </a:spcAft>
              <a:defRPr/>
            </a:pPr>
            <a:r>
              <a:rPr lang="en-US" sz="1200" kern="0" dirty="0">
                <a:solidFill>
                  <a:srgbClr val="000000"/>
                </a:solidFill>
                <a:cs typeface="Arial" charset="0"/>
              </a:rPr>
              <a:t>Mobile </a:t>
            </a:r>
            <a:br>
              <a:rPr lang="en-US" sz="1200" kern="0" dirty="0">
                <a:solidFill>
                  <a:srgbClr val="000000"/>
                </a:solidFill>
                <a:cs typeface="Arial" charset="0"/>
              </a:rPr>
            </a:br>
            <a:r>
              <a:rPr lang="en-US" sz="1200" kern="0" dirty="0">
                <a:solidFill>
                  <a:srgbClr val="000000"/>
                </a:solidFill>
                <a:cs typeface="Arial" charset="0"/>
              </a:rPr>
              <a:t>Sensors</a:t>
            </a:r>
          </a:p>
        </p:txBody>
      </p:sp>
      <p:sp>
        <p:nvSpPr>
          <p:cNvPr id="45" name="Can 33">
            <a:extLst>
              <a:ext uri="{FF2B5EF4-FFF2-40B4-BE49-F238E27FC236}">
                <a16:creationId xmlns:a16="http://schemas.microsoft.com/office/drawing/2014/main" id="{B8FCF47A-A53B-487E-89EB-C6B7AD99332C}"/>
              </a:ext>
            </a:extLst>
          </p:cNvPr>
          <p:cNvSpPr/>
          <p:nvPr/>
        </p:nvSpPr>
        <p:spPr bwMode="auto">
          <a:xfrm rot="5400000">
            <a:off x="8217025" y="4457667"/>
            <a:ext cx="352525" cy="1034240"/>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Generic USB</a:t>
            </a:r>
          </a:p>
        </p:txBody>
      </p:sp>
      <p:sp>
        <p:nvSpPr>
          <p:cNvPr id="46" name="Can 34">
            <a:extLst>
              <a:ext uri="{FF2B5EF4-FFF2-40B4-BE49-F238E27FC236}">
                <a16:creationId xmlns:a16="http://schemas.microsoft.com/office/drawing/2014/main" id="{3E3A7EEF-2D64-4526-9366-139729B550D0}"/>
              </a:ext>
            </a:extLst>
          </p:cNvPr>
          <p:cNvSpPr/>
          <p:nvPr/>
        </p:nvSpPr>
        <p:spPr bwMode="auto">
          <a:xfrm rot="5400000">
            <a:off x="8218379" y="2345071"/>
            <a:ext cx="352525" cy="1034241"/>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Drives</a:t>
            </a:r>
          </a:p>
        </p:txBody>
      </p:sp>
    </p:spTree>
    <p:extLst>
      <p:ext uri="{BB962C8B-B14F-4D97-AF65-F5344CB8AC3E}">
        <p14:creationId xmlns:p14="http://schemas.microsoft.com/office/powerpoint/2010/main" val="3849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2.22222E-6 L -0.00391 0.09097 " pathEditMode="relative" rAng="0" ptsTypes="AA">
                                      <p:cBhvr>
                                        <p:cTn id="6" dur="2000" fill="hold"/>
                                        <p:tgtEl>
                                          <p:spTgt spid="30"/>
                                        </p:tgtEl>
                                        <p:attrNameLst>
                                          <p:attrName>ppt_x</p:attrName>
                                          <p:attrName>ppt_y</p:attrName>
                                        </p:attrNameLst>
                                      </p:cBhvr>
                                      <p:rCtr x="-195" y="4537"/>
                                    </p:animMotion>
                                  </p:childTnLst>
                                </p:cTn>
                              </p:par>
                              <p:par>
                                <p:cTn id="7" presetID="10" presetClass="exit" presetSubtype="0" fill="hold" grpId="1" nodeType="withEffect">
                                  <p:stCondLst>
                                    <p:cond delay="0"/>
                                  </p:stCondLst>
                                  <p:childTnLst>
                                    <p:animEffect transition="out" filter="fade">
                                      <p:cBhvr>
                                        <p:cTn id="8" dur="500"/>
                                        <p:tgtEl>
                                          <p:spTgt spid="30"/>
                                        </p:tgtEl>
                                      </p:cBhvr>
                                    </p:animEffect>
                                    <p:set>
                                      <p:cBhvr>
                                        <p:cTn id="9" dur="1" fill="hold">
                                          <p:stCondLst>
                                            <p:cond delay="499"/>
                                          </p:stCondLst>
                                        </p:cTn>
                                        <p:tgtEl>
                                          <p:spTgt spid="30"/>
                                        </p:tgtEl>
                                        <p:attrNameLst>
                                          <p:attrName>style.visibility</p:attrName>
                                        </p:attrNameLst>
                                      </p:cBhvr>
                                      <p:to>
                                        <p:strVal val="hidden"/>
                                      </p:to>
                                    </p:set>
                                  </p:childTnLst>
                                </p:cTn>
                              </p:par>
                              <p:par>
                                <p:cTn id="10" presetID="42" presetClass="path" presetSubtype="0" accel="50000" decel="50000" fill="hold" grpId="0" nodeType="withEffect">
                                  <p:stCondLst>
                                    <p:cond delay="0"/>
                                  </p:stCondLst>
                                  <p:childTnLst>
                                    <p:animMotion origin="layout" path="M -2.5E-6 -4.07407E-6 L -0.00508 -0.0875 " pathEditMode="relative" rAng="0" ptsTypes="AA">
                                      <p:cBhvr>
                                        <p:cTn id="11" dur="2000" fill="hold"/>
                                        <p:tgtEl>
                                          <p:spTgt spid="32"/>
                                        </p:tgtEl>
                                        <p:attrNameLst>
                                          <p:attrName>ppt_x</p:attrName>
                                          <p:attrName>ppt_y</p:attrName>
                                        </p:attrNameLst>
                                      </p:cBhvr>
                                      <p:rCtr x="-260" y="-4375"/>
                                    </p:animMotion>
                                  </p:childTnLst>
                                </p:cTn>
                              </p:par>
                              <p:par>
                                <p:cTn id="12" presetID="10" presetClass="exit" presetSubtype="0" fill="hold" grpId="1" nodeType="withEffect">
                                  <p:stCondLst>
                                    <p:cond delay="0"/>
                                  </p:stCondLst>
                                  <p:childTnLst>
                                    <p:animEffect transition="out" filter="fade">
                                      <p:cBhvr>
                                        <p:cTn id="13" dur="500"/>
                                        <p:tgtEl>
                                          <p:spTgt spid="32"/>
                                        </p:tgtEl>
                                      </p:cBhvr>
                                    </p:animEffect>
                                    <p:set>
                                      <p:cBhvr>
                                        <p:cTn id="14" dur="1" fill="hold">
                                          <p:stCondLst>
                                            <p:cond delay="499"/>
                                          </p:stCondLst>
                                        </p:cTn>
                                        <p:tgtEl>
                                          <p:spTgt spid="32"/>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500"/>
                                        <p:tgtEl>
                                          <p:spTgt spid="31"/>
                                        </p:tgtEl>
                                      </p:cBhvr>
                                    </p:animEffect>
                                    <p:set>
                                      <p:cBhvr>
                                        <p:cTn id="17" dur="1" fill="hold">
                                          <p:stCondLst>
                                            <p:cond delay="499"/>
                                          </p:stCondLst>
                                        </p:cTn>
                                        <p:tgtEl>
                                          <p:spTgt spid="31"/>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0" grpId="1" animBg="1"/>
      <p:bldP spid="31" grpId="0" animBg="1"/>
      <p:bldP spid="32" grpId="0" animBg="1"/>
      <p:bldP spid="3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F90AD-ECD0-4634-8AC1-564372A0B40A}"/>
              </a:ext>
            </a:extLst>
          </p:cNvPr>
          <p:cNvSpPr>
            <a:spLocks noGrp="1"/>
          </p:cNvSpPr>
          <p:nvPr>
            <p:ph type="sldNum" sz="quarter" idx="10"/>
          </p:nvPr>
        </p:nvSpPr>
        <p:spPr/>
        <p:txBody>
          <a:bodyPr/>
          <a:lstStyle/>
          <a:p>
            <a:fld id="{8FEA8346-4FCC-E64B-9DAE-ED8A048D8A1C}" type="slidenum">
              <a:rPr lang="en-US" smtClean="0"/>
              <a:pPr/>
              <a:t>11</a:t>
            </a:fld>
            <a:endParaRPr lang="en-US" dirty="0"/>
          </a:p>
        </p:txBody>
      </p:sp>
      <p:sp>
        <p:nvSpPr>
          <p:cNvPr id="5" name="Title 4">
            <a:extLst>
              <a:ext uri="{FF2B5EF4-FFF2-40B4-BE49-F238E27FC236}">
                <a16:creationId xmlns:a16="http://schemas.microsoft.com/office/drawing/2014/main" id="{F1F05B8B-C8C1-40EF-9368-D4011655A6C0}"/>
              </a:ext>
            </a:extLst>
          </p:cNvPr>
          <p:cNvSpPr>
            <a:spLocks noGrp="1"/>
          </p:cNvSpPr>
          <p:nvPr>
            <p:ph type="title"/>
          </p:nvPr>
        </p:nvSpPr>
        <p:spPr/>
        <p:txBody>
          <a:bodyPr/>
          <a:lstStyle/>
          <a:p>
            <a:r>
              <a:rPr lang="en-US" dirty="0"/>
              <a:t>HDX</a:t>
            </a:r>
            <a:br>
              <a:rPr lang="en-US" dirty="0"/>
            </a:br>
            <a:r>
              <a:rPr lang="en-US" dirty="0"/>
              <a:t>Adaptive Transport</a:t>
            </a:r>
            <a:br>
              <a:rPr lang="en-US" dirty="0"/>
            </a:br>
            <a:r>
              <a:rPr lang="en-US" sz="2000" dirty="0"/>
              <a:t>Overview</a:t>
            </a:r>
            <a:endParaRPr lang="en-US" dirty="0"/>
          </a:p>
        </p:txBody>
      </p:sp>
      <p:sp>
        <p:nvSpPr>
          <p:cNvPr id="23" name="Rounded Rectangle 44">
            <a:extLst>
              <a:ext uri="{FF2B5EF4-FFF2-40B4-BE49-F238E27FC236}">
                <a16:creationId xmlns:a16="http://schemas.microsoft.com/office/drawing/2014/main" id="{EB445E17-28B7-48DD-B789-E7204D86E62E}"/>
              </a:ext>
            </a:extLst>
          </p:cNvPr>
          <p:cNvSpPr/>
          <p:nvPr/>
        </p:nvSpPr>
        <p:spPr bwMode="auto">
          <a:xfrm>
            <a:off x="5202104" y="507822"/>
            <a:ext cx="1787792" cy="403054"/>
          </a:xfrm>
          <a:prstGeom prst="roundRect">
            <a:avLst/>
          </a:prstGeom>
          <a:solidFill>
            <a:schemeClr val="accent1">
              <a:lumMod val="60000"/>
              <a:lumOff val="40000"/>
            </a:schemeClr>
          </a:solidFill>
          <a:ln w="9525" algn="ctr">
            <a:solidFill>
              <a:schemeClr val="tx1"/>
            </a:solidFill>
            <a:miter lim="800000"/>
            <a:headEnd/>
            <a:tailEnd/>
          </a:ln>
          <a:effectLst/>
        </p:spPr>
        <p:txBody>
          <a:bodyPr rtlCol="0" anchor="ctr"/>
          <a:lstStyle/>
          <a:p>
            <a:pPr algn="ctr" defTabSz="816197" eaLnBrk="0" fontAlgn="base" hangingPunct="0">
              <a:spcBef>
                <a:spcPct val="0"/>
              </a:spcBef>
              <a:spcAft>
                <a:spcPct val="0"/>
              </a:spcAft>
            </a:pPr>
            <a:r>
              <a:rPr lang="en-US" sz="1600" dirty="0">
                <a:solidFill>
                  <a:srgbClr val="000000"/>
                </a:solidFill>
                <a:cs typeface="Arial" pitchFamily="34" charset="0"/>
              </a:rPr>
              <a:t>Transport Layer</a:t>
            </a:r>
          </a:p>
        </p:txBody>
      </p:sp>
      <p:sp>
        <p:nvSpPr>
          <p:cNvPr id="25" name="Can 20">
            <a:extLst>
              <a:ext uri="{FF2B5EF4-FFF2-40B4-BE49-F238E27FC236}">
                <a16:creationId xmlns:a16="http://schemas.microsoft.com/office/drawing/2014/main" id="{E00013E3-0531-4F30-B86C-99812636AC07}"/>
              </a:ext>
            </a:extLst>
          </p:cNvPr>
          <p:cNvSpPr/>
          <p:nvPr/>
        </p:nvSpPr>
        <p:spPr bwMode="auto">
          <a:xfrm rot="5400000">
            <a:off x="9300082" y="2796503"/>
            <a:ext cx="1055432" cy="2463013"/>
          </a:xfrm>
          <a:prstGeom prst="can">
            <a:avLst/>
          </a:prstGeom>
          <a:solidFill>
            <a:schemeClr val="accent3"/>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a:bodyPr>
          <a:lstStyle/>
          <a:p>
            <a:pPr algn="ctr" defTabSz="1460422" fontAlgn="base">
              <a:spcBef>
                <a:spcPct val="0"/>
              </a:spcBef>
              <a:spcAft>
                <a:spcPct val="0"/>
              </a:spcAft>
              <a:defRPr/>
            </a:pPr>
            <a:r>
              <a:rPr lang="en-US" sz="1200" kern="0" dirty="0">
                <a:solidFill>
                  <a:srgbClr val="000000"/>
                </a:solidFill>
                <a:cs typeface="Arial" charset="0"/>
              </a:rPr>
              <a:t>                              Adaptive </a:t>
            </a:r>
            <a:br>
              <a:rPr lang="en-US" sz="1200" kern="0" dirty="0">
                <a:solidFill>
                  <a:srgbClr val="000000"/>
                </a:solidFill>
                <a:cs typeface="Arial" charset="0"/>
              </a:rPr>
            </a:br>
            <a:r>
              <a:rPr lang="en-US" sz="1200" kern="0" dirty="0">
                <a:solidFill>
                  <a:srgbClr val="000000"/>
                </a:solidFill>
                <a:cs typeface="Arial" charset="0"/>
              </a:rPr>
              <a:t>                              Display</a:t>
            </a:r>
          </a:p>
        </p:txBody>
      </p:sp>
      <p:sp>
        <p:nvSpPr>
          <p:cNvPr id="26" name="Can 55">
            <a:extLst>
              <a:ext uri="{FF2B5EF4-FFF2-40B4-BE49-F238E27FC236}">
                <a16:creationId xmlns:a16="http://schemas.microsoft.com/office/drawing/2014/main" id="{3C844BA8-B04C-4779-8361-14878ECD49ED}"/>
              </a:ext>
            </a:extLst>
          </p:cNvPr>
          <p:cNvSpPr/>
          <p:nvPr/>
        </p:nvSpPr>
        <p:spPr bwMode="auto">
          <a:xfrm rot="5400000">
            <a:off x="2260143" y="1876637"/>
            <a:ext cx="2883739" cy="4030263"/>
          </a:xfrm>
          <a:prstGeom prst="can">
            <a:avLst/>
          </a:prstGeom>
          <a:solidFill>
            <a:schemeClr val="accent1"/>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138059" tIns="69029" rIns="138059" bIns="69029" numCol="1" spcCol="0" rtlCol="0" fromWordArt="0" anchor="ctr" anchorCtr="0" forceAA="0" compatLnSpc="1">
            <a:prstTxWarp prst="textNoShape">
              <a:avLst/>
            </a:prstTxWarp>
            <a:normAutofit/>
          </a:bodyPr>
          <a:lstStyle/>
          <a:p>
            <a:pPr algn="ctr" defTabSz="1459620" fontAlgn="base">
              <a:spcBef>
                <a:spcPct val="0"/>
              </a:spcBef>
              <a:spcAft>
                <a:spcPct val="0"/>
              </a:spcAft>
              <a:defRPr/>
            </a:pPr>
            <a:r>
              <a:rPr lang="en-US" sz="3999" kern="0" dirty="0">
                <a:solidFill>
                  <a:schemeClr val="bg1"/>
                </a:solidFill>
                <a:latin typeface="Calibri"/>
                <a:cs typeface="Arial" charset="0"/>
              </a:rPr>
              <a:t>TCP</a:t>
            </a:r>
            <a:endParaRPr lang="en-US" sz="2130" kern="0" dirty="0">
              <a:solidFill>
                <a:schemeClr val="bg1"/>
              </a:solidFill>
              <a:latin typeface="Calibri"/>
              <a:cs typeface="Arial" charset="0"/>
            </a:endParaRPr>
          </a:p>
        </p:txBody>
      </p:sp>
      <p:sp>
        <p:nvSpPr>
          <p:cNvPr id="27" name="Can 40">
            <a:extLst>
              <a:ext uri="{FF2B5EF4-FFF2-40B4-BE49-F238E27FC236}">
                <a16:creationId xmlns:a16="http://schemas.microsoft.com/office/drawing/2014/main" id="{BA59B83F-594D-4277-92BD-4268B631FFD4}"/>
              </a:ext>
            </a:extLst>
          </p:cNvPr>
          <p:cNvSpPr/>
          <p:nvPr/>
        </p:nvSpPr>
        <p:spPr bwMode="auto">
          <a:xfrm rot="5400000">
            <a:off x="8940919" y="2881055"/>
            <a:ext cx="352525" cy="1685779"/>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chemeClr val="accent5"/>
                </a:solidFill>
                <a:cs typeface="Arial" charset="0"/>
              </a:rPr>
              <a:t>Audio</a:t>
            </a:r>
          </a:p>
        </p:txBody>
      </p:sp>
      <p:sp>
        <p:nvSpPr>
          <p:cNvPr id="28" name="Can 42">
            <a:extLst>
              <a:ext uri="{FF2B5EF4-FFF2-40B4-BE49-F238E27FC236}">
                <a16:creationId xmlns:a16="http://schemas.microsoft.com/office/drawing/2014/main" id="{3D1B3E47-B661-46A7-92B4-62DB938A0288}"/>
              </a:ext>
            </a:extLst>
          </p:cNvPr>
          <p:cNvSpPr/>
          <p:nvPr/>
        </p:nvSpPr>
        <p:spPr bwMode="auto">
          <a:xfrm rot="5400000">
            <a:off x="9250475" y="2272896"/>
            <a:ext cx="352525" cy="1371671"/>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chemeClr val="accent5"/>
                </a:solidFill>
                <a:cs typeface="Arial" charset="0"/>
              </a:rPr>
              <a:t>  Teams / Skype</a:t>
            </a:r>
          </a:p>
        </p:txBody>
      </p:sp>
      <p:sp>
        <p:nvSpPr>
          <p:cNvPr id="29" name="Can 43">
            <a:extLst>
              <a:ext uri="{FF2B5EF4-FFF2-40B4-BE49-F238E27FC236}">
                <a16:creationId xmlns:a16="http://schemas.microsoft.com/office/drawing/2014/main" id="{77869B63-3F24-4385-9D5A-35312D2A926A}"/>
              </a:ext>
            </a:extLst>
          </p:cNvPr>
          <p:cNvSpPr/>
          <p:nvPr/>
        </p:nvSpPr>
        <p:spPr bwMode="auto">
          <a:xfrm rot="5400000">
            <a:off x="8993671" y="3656202"/>
            <a:ext cx="352522" cy="1685779"/>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        </a:t>
            </a:r>
            <a:r>
              <a:rPr lang="en-US" sz="1200" kern="0" dirty="0">
                <a:solidFill>
                  <a:schemeClr val="accent5"/>
                </a:solidFill>
                <a:cs typeface="Arial" charset="0"/>
              </a:rPr>
              <a:t>Multimedia</a:t>
            </a:r>
          </a:p>
        </p:txBody>
      </p:sp>
      <p:sp>
        <p:nvSpPr>
          <p:cNvPr id="30" name="Can 44">
            <a:extLst>
              <a:ext uri="{FF2B5EF4-FFF2-40B4-BE49-F238E27FC236}">
                <a16:creationId xmlns:a16="http://schemas.microsoft.com/office/drawing/2014/main" id="{2364AF44-9ABD-4B44-AE96-DC1424CFD2CC}"/>
              </a:ext>
            </a:extLst>
          </p:cNvPr>
          <p:cNvSpPr/>
          <p:nvPr/>
        </p:nvSpPr>
        <p:spPr bwMode="auto">
          <a:xfrm rot="5400000">
            <a:off x="9099676" y="4038808"/>
            <a:ext cx="352525" cy="1685779"/>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chemeClr val="accent5"/>
                </a:solidFill>
                <a:cs typeface="Arial" charset="0"/>
              </a:rPr>
              <a:t>Flash</a:t>
            </a:r>
          </a:p>
        </p:txBody>
      </p:sp>
      <p:sp>
        <p:nvSpPr>
          <p:cNvPr id="31" name="Can 45">
            <a:extLst>
              <a:ext uri="{FF2B5EF4-FFF2-40B4-BE49-F238E27FC236}">
                <a16:creationId xmlns:a16="http://schemas.microsoft.com/office/drawing/2014/main" id="{43ACEB93-F2C2-411F-A554-4D862743F54A}"/>
              </a:ext>
            </a:extLst>
          </p:cNvPr>
          <p:cNvSpPr/>
          <p:nvPr/>
        </p:nvSpPr>
        <p:spPr bwMode="auto">
          <a:xfrm rot="5400000">
            <a:off x="8891393" y="2399241"/>
            <a:ext cx="352525" cy="1884193"/>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Autofit/>
          </a:bodyPr>
          <a:lstStyle/>
          <a:p>
            <a:pPr algn="ctr" defTabSz="1460422" fontAlgn="base">
              <a:spcBef>
                <a:spcPct val="0"/>
              </a:spcBef>
              <a:spcAft>
                <a:spcPct val="0"/>
              </a:spcAft>
              <a:defRPr/>
            </a:pPr>
            <a:r>
              <a:rPr lang="en-US" sz="1200" kern="0" dirty="0">
                <a:cs typeface="Arial" charset="0"/>
              </a:rPr>
              <a:t>            </a:t>
            </a:r>
            <a:r>
              <a:rPr lang="en-US" sz="1200" kern="0" dirty="0">
                <a:solidFill>
                  <a:schemeClr val="accent5"/>
                </a:solidFill>
                <a:cs typeface="Arial" charset="0"/>
              </a:rPr>
              <a:t>Multitouch</a:t>
            </a:r>
          </a:p>
        </p:txBody>
      </p:sp>
      <p:sp>
        <p:nvSpPr>
          <p:cNvPr id="32" name="Can 46">
            <a:extLst>
              <a:ext uri="{FF2B5EF4-FFF2-40B4-BE49-F238E27FC236}">
                <a16:creationId xmlns:a16="http://schemas.microsoft.com/office/drawing/2014/main" id="{65A5F3B1-AE5B-487B-B9E9-E2A033EEB321}"/>
              </a:ext>
            </a:extLst>
          </p:cNvPr>
          <p:cNvSpPr/>
          <p:nvPr/>
        </p:nvSpPr>
        <p:spPr bwMode="auto">
          <a:xfrm rot="5400000">
            <a:off x="8940920" y="3273597"/>
            <a:ext cx="352525" cy="1685779"/>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Autofit/>
          </a:bodyPr>
          <a:lstStyle/>
          <a:p>
            <a:pPr algn="ctr" defTabSz="1460422" fontAlgn="base">
              <a:spcBef>
                <a:spcPct val="0"/>
              </a:spcBef>
              <a:spcAft>
                <a:spcPct val="0"/>
              </a:spcAft>
              <a:defRPr/>
            </a:pPr>
            <a:r>
              <a:rPr lang="en-US" sz="1200" kern="0" dirty="0">
                <a:solidFill>
                  <a:schemeClr val="accent5"/>
                </a:solidFill>
                <a:cs typeface="Arial" charset="0"/>
              </a:rPr>
              <a:t>Seamless</a:t>
            </a:r>
            <a:br>
              <a:rPr lang="en-US" sz="1200" kern="0" dirty="0">
                <a:solidFill>
                  <a:schemeClr val="accent5"/>
                </a:solidFill>
                <a:cs typeface="Arial" charset="0"/>
              </a:rPr>
            </a:br>
            <a:r>
              <a:rPr lang="en-US" sz="1200" kern="0" dirty="0">
                <a:solidFill>
                  <a:schemeClr val="accent5"/>
                </a:solidFill>
                <a:cs typeface="Arial" charset="0"/>
              </a:rPr>
              <a:t> Windows</a:t>
            </a:r>
          </a:p>
        </p:txBody>
      </p:sp>
      <p:sp>
        <p:nvSpPr>
          <p:cNvPr id="33" name="Can 12">
            <a:extLst>
              <a:ext uri="{FF2B5EF4-FFF2-40B4-BE49-F238E27FC236}">
                <a16:creationId xmlns:a16="http://schemas.microsoft.com/office/drawing/2014/main" id="{2D58ADC3-EC2B-4186-A205-B33972383D80}"/>
              </a:ext>
            </a:extLst>
          </p:cNvPr>
          <p:cNvSpPr/>
          <p:nvPr/>
        </p:nvSpPr>
        <p:spPr bwMode="auto">
          <a:xfrm rot="5400000">
            <a:off x="5369669" y="2323884"/>
            <a:ext cx="2663161" cy="3204619"/>
          </a:xfrm>
          <a:prstGeom prst="can">
            <a:avLst/>
          </a:prstGeom>
          <a:solidFill>
            <a:srgbClr val="414141">
              <a:lumMod val="60000"/>
              <a:lumOff val="40000"/>
            </a:srgbClr>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138131" tIns="69065" rIns="138131" bIns="69065" numCol="1" spcCol="0" rtlCol="0" fromWordArt="0" anchor="ctr" anchorCtr="0" forceAA="0" compatLnSpc="1">
            <a:prstTxWarp prst="textNoShape">
              <a:avLst/>
            </a:prstTxWarp>
            <a:normAutofit/>
          </a:bodyPr>
          <a:lstStyle/>
          <a:p>
            <a:pPr algn="ctr" defTabSz="1460422" fontAlgn="base">
              <a:spcBef>
                <a:spcPct val="0"/>
              </a:spcBef>
              <a:spcAft>
                <a:spcPct val="0"/>
              </a:spcAft>
              <a:defRPr/>
            </a:pPr>
            <a:r>
              <a:rPr lang="en-US" sz="3999" kern="0" dirty="0">
                <a:solidFill>
                  <a:schemeClr val="bg1"/>
                </a:solidFill>
                <a:cs typeface="Arial" charset="0"/>
              </a:rPr>
              <a:t>ICA</a:t>
            </a:r>
          </a:p>
        </p:txBody>
      </p:sp>
      <p:sp>
        <p:nvSpPr>
          <p:cNvPr id="34" name="Can 36">
            <a:extLst>
              <a:ext uri="{FF2B5EF4-FFF2-40B4-BE49-F238E27FC236}">
                <a16:creationId xmlns:a16="http://schemas.microsoft.com/office/drawing/2014/main" id="{B3293AA5-2CDF-43B1-B667-18CAF81C7C4D}"/>
              </a:ext>
            </a:extLst>
          </p:cNvPr>
          <p:cNvSpPr/>
          <p:nvPr/>
        </p:nvSpPr>
        <p:spPr bwMode="auto">
          <a:xfrm rot="5400000">
            <a:off x="8026275" y="3441434"/>
            <a:ext cx="352525" cy="954109"/>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Clipboard</a:t>
            </a:r>
          </a:p>
        </p:txBody>
      </p:sp>
      <p:sp>
        <p:nvSpPr>
          <p:cNvPr id="35" name="Can 37">
            <a:extLst>
              <a:ext uri="{FF2B5EF4-FFF2-40B4-BE49-F238E27FC236}">
                <a16:creationId xmlns:a16="http://schemas.microsoft.com/office/drawing/2014/main" id="{2487E178-E705-487E-86F4-D981A2EC5CE5}"/>
              </a:ext>
            </a:extLst>
          </p:cNvPr>
          <p:cNvSpPr/>
          <p:nvPr/>
        </p:nvSpPr>
        <p:spPr bwMode="auto">
          <a:xfrm rot="5400000">
            <a:off x="8056930" y="3762878"/>
            <a:ext cx="352525" cy="1015420"/>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Smartcards</a:t>
            </a:r>
          </a:p>
        </p:txBody>
      </p:sp>
      <p:sp>
        <p:nvSpPr>
          <p:cNvPr id="36" name="Can 38">
            <a:extLst>
              <a:ext uri="{FF2B5EF4-FFF2-40B4-BE49-F238E27FC236}">
                <a16:creationId xmlns:a16="http://schemas.microsoft.com/office/drawing/2014/main" id="{13FC78E3-443D-4D7D-BAA1-76278162BAE6}"/>
              </a:ext>
            </a:extLst>
          </p:cNvPr>
          <p:cNvSpPr/>
          <p:nvPr/>
        </p:nvSpPr>
        <p:spPr bwMode="auto">
          <a:xfrm rot="5400000">
            <a:off x="8057290" y="3059038"/>
            <a:ext cx="352525" cy="1014700"/>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Autofit/>
          </a:bodyPr>
          <a:lstStyle/>
          <a:p>
            <a:pPr algn="ctr" defTabSz="1460422" fontAlgn="base">
              <a:spcBef>
                <a:spcPct val="0"/>
              </a:spcBef>
              <a:spcAft>
                <a:spcPct val="0"/>
              </a:spcAft>
              <a:defRPr/>
            </a:pPr>
            <a:r>
              <a:rPr lang="en-US" sz="1200" kern="0" dirty="0">
                <a:solidFill>
                  <a:srgbClr val="000000"/>
                </a:solidFill>
                <a:cs typeface="Arial" charset="0"/>
              </a:rPr>
              <a:t>Keyboard / Mouse</a:t>
            </a:r>
          </a:p>
        </p:txBody>
      </p:sp>
      <p:sp>
        <p:nvSpPr>
          <p:cNvPr id="37" name="Can 35">
            <a:extLst>
              <a:ext uri="{FF2B5EF4-FFF2-40B4-BE49-F238E27FC236}">
                <a16:creationId xmlns:a16="http://schemas.microsoft.com/office/drawing/2014/main" id="{08D91C92-EDD0-474D-AFDE-FFB29BBB9115}"/>
              </a:ext>
            </a:extLst>
          </p:cNvPr>
          <p:cNvSpPr/>
          <p:nvPr/>
        </p:nvSpPr>
        <p:spPr bwMode="auto">
          <a:xfrm rot="5400000">
            <a:off x="8137774" y="2686404"/>
            <a:ext cx="352526" cy="1055768"/>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Printing</a:t>
            </a:r>
          </a:p>
        </p:txBody>
      </p:sp>
      <p:sp>
        <p:nvSpPr>
          <p:cNvPr id="38" name="Can 39">
            <a:extLst>
              <a:ext uri="{FF2B5EF4-FFF2-40B4-BE49-F238E27FC236}">
                <a16:creationId xmlns:a16="http://schemas.microsoft.com/office/drawing/2014/main" id="{107D32C4-4005-4616-AFEE-E8E16838B816}"/>
              </a:ext>
            </a:extLst>
          </p:cNvPr>
          <p:cNvSpPr/>
          <p:nvPr/>
        </p:nvSpPr>
        <p:spPr bwMode="auto">
          <a:xfrm rot="5400000">
            <a:off x="8165902" y="4081116"/>
            <a:ext cx="352525" cy="1083145"/>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Autofit/>
          </a:bodyPr>
          <a:lstStyle/>
          <a:p>
            <a:pPr algn="ctr" defTabSz="1460422" fontAlgn="base">
              <a:spcBef>
                <a:spcPct val="0"/>
              </a:spcBef>
              <a:spcAft>
                <a:spcPct val="0"/>
              </a:spcAft>
              <a:defRPr/>
            </a:pPr>
            <a:r>
              <a:rPr lang="en-US" sz="1200" kern="0" dirty="0">
                <a:solidFill>
                  <a:srgbClr val="000000"/>
                </a:solidFill>
                <a:cs typeface="Arial" charset="0"/>
              </a:rPr>
              <a:t>Mobile </a:t>
            </a:r>
            <a:br>
              <a:rPr lang="en-US" sz="1200" kern="0" dirty="0">
                <a:solidFill>
                  <a:srgbClr val="000000"/>
                </a:solidFill>
                <a:cs typeface="Arial" charset="0"/>
              </a:rPr>
            </a:br>
            <a:r>
              <a:rPr lang="en-US" sz="1200" kern="0" dirty="0">
                <a:solidFill>
                  <a:srgbClr val="000000"/>
                </a:solidFill>
                <a:cs typeface="Arial" charset="0"/>
              </a:rPr>
              <a:t>Sensors</a:t>
            </a:r>
          </a:p>
        </p:txBody>
      </p:sp>
      <p:sp>
        <p:nvSpPr>
          <p:cNvPr id="39" name="Can 33">
            <a:extLst>
              <a:ext uri="{FF2B5EF4-FFF2-40B4-BE49-F238E27FC236}">
                <a16:creationId xmlns:a16="http://schemas.microsoft.com/office/drawing/2014/main" id="{1C14F498-2E91-4F7A-97A9-4FD9C57E2F9F}"/>
              </a:ext>
            </a:extLst>
          </p:cNvPr>
          <p:cNvSpPr/>
          <p:nvPr/>
        </p:nvSpPr>
        <p:spPr bwMode="auto">
          <a:xfrm rot="5400000">
            <a:off x="8217025" y="4457667"/>
            <a:ext cx="352525" cy="1034240"/>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Generic USB</a:t>
            </a:r>
          </a:p>
        </p:txBody>
      </p:sp>
      <p:sp>
        <p:nvSpPr>
          <p:cNvPr id="40" name="Can 34">
            <a:extLst>
              <a:ext uri="{FF2B5EF4-FFF2-40B4-BE49-F238E27FC236}">
                <a16:creationId xmlns:a16="http://schemas.microsoft.com/office/drawing/2014/main" id="{E27C92CE-FE7E-40E9-8DF6-437BB88275DF}"/>
              </a:ext>
            </a:extLst>
          </p:cNvPr>
          <p:cNvSpPr/>
          <p:nvPr/>
        </p:nvSpPr>
        <p:spPr bwMode="auto">
          <a:xfrm rot="5400000">
            <a:off x="8217024" y="2345071"/>
            <a:ext cx="352525" cy="1034241"/>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Drives</a:t>
            </a:r>
          </a:p>
        </p:txBody>
      </p:sp>
    </p:spTree>
    <p:extLst>
      <p:ext uri="{BB962C8B-B14F-4D97-AF65-F5344CB8AC3E}">
        <p14:creationId xmlns:p14="http://schemas.microsoft.com/office/powerpoint/2010/main" val="305685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569930" y="1297512"/>
            <a:ext cx="9057666" cy="520719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err="1"/>
          </a:p>
        </p:txBody>
      </p:sp>
      <p:grpSp>
        <p:nvGrpSpPr>
          <p:cNvPr id="5" name="Group 4">
            <a:extLst>
              <a:ext uri="{FF2B5EF4-FFF2-40B4-BE49-F238E27FC236}">
                <a16:creationId xmlns:a16="http://schemas.microsoft.com/office/drawing/2014/main" id="{1AFC2F96-F335-40EF-8767-A7EB5588AF7C}"/>
              </a:ext>
            </a:extLst>
          </p:cNvPr>
          <p:cNvGrpSpPr/>
          <p:nvPr/>
        </p:nvGrpSpPr>
        <p:grpSpPr>
          <a:xfrm>
            <a:off x="1805957" y="1378460"/>
            <a:ext cx="8582706" cy="844865"/>
            <a:chOff x="1805957" y="1378460"/>
            <a:chExt cx="8582706" cy="844865"/>
          </a:xfrm>
        </p:grpSpPr>
        <p:sp>
          <p:nvSpPr>
            <p:cNvPr id="167" name="Rectangle 166"/>
            <p:cNvSpPr/>
            <p:nvPr/>
          </p:nvSpPr>
          <p:spPr>
            <a:xfrm>
              <a:off x="3094540" y="1378460"/>
              <a:ext cx="1000595" cy="307777"/>
            </a:xfrm>
            <a:prstGeom prst="rect">
              <a:avLst/>
            </a:prstGeom>
          </p:spPr>
          <p:txBody>
            <a:bodyPr wrap="none">
              <a:spAutoFit/>
            </a:bodyPr>
            <a:lstStyle/>
            <a:p>
              <a:pPr algn="ctr"/>
              <a:r>
                <a:rPr lang="en-US" sz="1400" dirty="0">
                  <a:solidFill>
                    <a:srgbClr val="A27316"/>
                  </a:solidFill>
                </a:rPr>
                <a:t>Compress</a:t>
              </a:r>
            </a:p>
          </p:txBody>
        </p:sp>
        <p:sp>
          <p:nvSpPr>
            <p:cNvPr id="181" name="TextBox 180"/>
            <p:cNvSpPr txBox="1"/>
            <p:nvPr/>
          </p:nvSpPr>
          <p:spPr>
            <a:xfrm>
              <a:off x="3825670" y="1494969"/>
              <a:ext cx="5790021" cy="415262"/>
            </a:xfrm>
            <a:prstGeom prst="rect">
              <a:avLst/>
            </a:prstGeom>
            <a:noFill/>
          </p:spPr>
          <p:txBody>
            <a:bodyPr wrap="square" rtlCol="0">
              <a:spAutoFit/>
            </a:bodyPr>
            <a:lstStyle/>
            <a:p>
              <a:pPr algn="ctr"/>
              <a:r>
                <a:rPr lang="en-US" sz="2099" dirty="0">
                  <a:solidFill>
                    <a:srgbClr val="000000"/>
                  </a:solidFill>
                  <a:latin typeface="Arial"/>
                </a:rPr>
                <a:t>Network Compression</a:t>
              </a:r>
            </a:p>
          </p:txBody>
        </p:sp>
        <p:sp>
          <p:nvSpPr>
            <p:cNvPr id="91" name="TextBox 90"/>
            <p:cNvSpPr txBox="1"/>
            <p:nvPr/>
          </p:nvSpPr>
          <p:spPr>
            <a:xfrm>
              <a:off x="3833447" y="1915628"/>
              <a:ext cx="5782243" cy="307697"/>
            </a:xfrm>
            <a:prstGeom prst="rect">
              <a:avLst/>
            </a:prstGeom>
            <a:noFill/>
          </p:spPr>
          <p:txBody>
            <a:bodyPr wrap="square" rtlCol="0">
              <a:spAutoFit/>
            </a:bodyPr>
            <a:lstStyle/>
            <a:p>
              <a:pPr algn="ctr"/>
              <a:r>
                <a:rPr lang="en-US" sz="1400" dirty="0">
                  <a:solidFill>
                    <a:srgbClr val="000000"/>
                  </a:solidFill>
                  <a:latin typeface="Arial"/>
                </a:rPr>
                <a:t>standard libraries (</a:t>
              </a:r>
              <a:r>
                <a:rPr lang="en-US" sz="1400" dirty="0" err="1">
                  <a:solidFill>
                    <a:srgbClr val="000000"/>
                  </a:solidFill>
                  <a:latin typeface="Arial"/>
                </a:rPr>
                <a:t>zlib</a:t>
              </a:r>
              <a:r>
                <a:rPr lang="en-US" sz="1400" dirty="0">
                  <a:solidFill>
                    <a:srgbClr val="000000"/>
                  </a:solidFill>
                  <a:latin typeface="Arial"/>
                </a:rPr>
                <a:t>)</a:t>
              </a:r>
            </a:p>
          </p:txBody>
        </p:sp>
        <p:cxnSp>
          <p:nvCxnSpPr>
            <p:cNvPr id="173" name="Straight Connector 172"/>
            <p:cNvCxnSpPr>
              <a:endCxn id="71" idx="1"/>
            </p:cNvCxnSpPr>
            <p:nvPr/>
          </p:nvCxnSpPr>
          <p:spPr>
            <a:xfrm flipV="1">
              <a:off x="2661750" y="1888701"/>
              <a:ext cx="701927" cy="2"/>
            </a:xfrm>
            <a:prstGeom prst="line">
              <a:avLst/>
            </a:prstGeom>
            <a:ln w="38100"/>
          </p:spPr>
          <p:style>
            <a:lnRef idx="2">
              <a:schemeClr val="dk1"/>
            </a:lnRef>
            <a:fillRef idx="0">
              <a:schemeClr val="dk1"/>
            </a:fillRef>
            <a:effectRef idx="1">
              <a:schemeClr val="dk1"/>
            </a:effectRef>
            <a:fontRef idx="minor">
              <a:schemeClr val="tx1"/>
            </a:fontRef>
          </p:style>
        </p:cxnSp>
        <p:pic>
          <p:nvPicPr>
            <p:cNvPr id="64" name="Picture 63"/>
            <p:cNvPicPr>
              <a:picLocks noChangeAspect="1"/>
            </p:cNvPicPr>
            <p:nvPr/>
          </p:nvPicPr>
          <p:blipFill>
            <a:blip r:embed="rId3"/>
            <a:stretch>
              <a:fillRect/>
            </a:stretch>
          </p:blipFill>
          <p:spPr>
            <a:xfrm>
              <a:off x="1805957" y="1556552"/>
              <a:ext cx="855793" cy="664300"/>
            </a:xfrm>
            <a:prstGeom prst="rect">
              <a:avLst/>
            </a:prstGeom>
          </p:spPr>
        </p:pic>
        <p:sp>
          <p:nvSpPr>
            <p:cNvPr id="71" name="Rounded Rectangle 70"/>
            <p:cNvSpPr/>
            <p:nvPr/>
          </p:nvSpPr>
          <p:spPr>
            <a:xfrm>
              <a:off x="3363677" y="1677154"/>
              <a:ext cx="455552" cy="423094"/>
            </a:xfrm>
            <a:prstGeom prst="roundRect">
              <a:avLst/>
            </a:prstGeom>
            <a:gradFill flip="none" rotWithShape="1">
              <a:gsLst>
                <a:gs pos="0">
                  <a:srgbClr val="E7B34B"/>
                </a:gs>
                <a:gs pos="50000">
                  <a:srgbClr val="E7B34B"/>
                </a:gs>
                <a:gs pos="100000">
                  <a:schemeClr val="accent3">
                    <a:lumMod val="20000"/>
                    <a:lumOff val="80000"/>
                  </a:schemeClr>
                </a:gs>
              </a:gsLst>
              <a:lin ang="0" scaled="1"/>
              <a:tileRect/>
            </a:gradFill>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3999">
                <a:solidFill>
                  <a:srgbClr val="FFFFFF"/>
                </a:solidFill>
                <a:latin typeface="Arial"/>
              </a:endParaRPr>
            </a:p>
          </p:txBody>
        </p:sp>
        <p:cxnSp>
          <p:nvCxnSpPr>
            <p:cNvPr id="84" name="Straight Connector 83"/>
            <p:cNvCxnSpPr>
              <a:stCxn id="71" idx="3"/>
              <a:endCxn id="3" idx="1"/>
            </p:cNvCxnSpPr>
            <p:nvPr/>
          </p:nvCxnSpPr>
          <p:spPr>
            <a:xfrm>
              <a:off x="3819229" y="1888701"/>
              <a:ext cx="5810679" cy="0"/>
            </a:xfrm>
            <a:prstGeom prst="line">
              <a:avLst/>
            </a:prstGeom>
            <a:ln w="38100">
              <a:solidFill>
                <a:schemeClr val="tx1"/>
              </a:solidFill>
              <a:prstDash val="sysDot"/>
              <a:headEnd type="none"/>
              <a:tailEnd type="triangle" w="lg" len="lg"/>
            </a:ln>
          </p:spPr>
          <p:style>
            <a:lnRef idx="2">
              <a:schemeClr val="dk1"/>
            </a:lnRef>
            <a:fillRef idx="0">
              <a:schemeClr val="dk1"/>
            </a:fillRef>
            <a:effectRef idx="1">
              <a:schemeClr val="dk1"/>
            </a:effectRef>
            <a:fontRef idx="minor">
              <a:schemeClr val="tx1"/>
            </a:fontRef>
          </p:style>
        </p:cxnSp>
        <p:grpSp>
          <p:nvGrpSpPr>
            <p:cNvPr id="40" name="Group 39"/>
            <p:cNvGrpSpPr/>
            <p:nvPr/>
          </p:nvGrpSpPr>
          <p:grpSpPr>
            <a:xfrm>
              <a:off x="9629909" y="1591598"/>
              <a:ext cx="758754" cy="594205"/>
              <a:chOff x="9545225" y="1796397"/>
              <a:chExt cx="758952" cy="594360"/>
            </a:xfrm>
          </p:grpSpPr>
          <p:pic>
            <p:nvPicPr>
              <p:cNvPr id="3" name="Picture 2"/>
              <p:cNvPicPr>
                <a:picLocks noChangeAspect="1"/>
              </p:cNvPicPr>
              <p:nvPr/>
            </p:nvPicPr>
            <p:blipFill>
              <a:blip r:embed="rId4"/>
              <a:stretch>
                <a:fillRect/>
              </a:stretch>
            </p:blipFill>
            <p:spPr>
              <a:xfrm>
                <a:off x="9545225" y="1796397"/>
                <a:ext cx="758952" cy="594360"/>
              </a:xfrm>
              <a:prstGeom prst="rect">
                <a:avLst/>
              </a:prstGeom>
            </p:spPr>
          </p:pic>
          <p:pic>
            <p:nvPicPr>
              <p:cNvPr id="38" name="Picture 37"/>
              <p:cNvPicPr>
                <a:picLocks noChangeAspect="1"/>
              </p:cNvPicPr>
              <p:nvPr/>
            </p:nvPicPr>
            <p:blipFill>
              <a:blip r:embed="rId5"/>
              <a:stretch>
                <a:fillRect/>
              </a:stretch>
            </p:blipFill>
            <p:spPr>
              <a:xfrm>
                <a:off x="9787206" y="1901979"/>
                <a:ext cx="260768" cy="260768"/>
              </a:xfrm>
              <a:prstGeom prst="rect">
                <a:avLst/>
              </a:prstGeom>
            </p:spPr>
          </p:pic>
        </p:grpSp>
      </p:grpSp>
      <p:grpSp>
        <p:nvGrpSpPr>
          <p:cNvPr id="53" name="Group 52"/>
          <p:cNvGrpSpPr/>
          <p:nvPr/>
        </p:nvGrpSpPr>
        <p:grpSpPr>
          <a:xfrm>
            <a:off x="1805957" y="2395487"/>
            <a:ext cx="8582706" cy="854199"/>
            <a:chOff x="1719655" y="2395217"/>
            <a:chExt cx="8584942" cy="854422"/>
          </a:xfrm>
        </p:grpSpPr>
        <p:sp>
          <p:nvSpPr>
            <p:cNvPr id="118" name="TextBox 117"/>
            <p:cNvSpPr txBox="1"/>
            <p:nvPr/>
          </p:nvSpPr>
          <p:spPr>
            <a:xfrm>
              <a:off x="3743582" y="2497816"/>
              <a:ext cx="5802063" cy="415370"/>
            </a:xfrm>
            <a:prstGeom prst="rect">
              <a:avLst/>
            </a:prstGeom>
            <a:noFill/>
          </p:spPr>
          <p:txBody>
            <a:bodyPr wrap="square" rtlCol="0">
              <a:spAutoFit/>
            </a:bodyPr>
            <a:lstStyle/>
            <a:p>
              <a:pPr algn="ctr"/>
              <a:r>
                <a:rPr lang="en-US" sz="2099" dirty="0">
                  <a:solidFill>
                    <a:srgbClr val="000000"/>
                  </a:solidFill>
                  <a:latin typeface="Arial"/>
                </a:rPr>
                <a:t>Command Remoting</a:t>
              </a:r>
            </a:p>
          </p:txBody>
        </p:sp>
        <p:sp>
          <p:nvSpPr>
            <p:cNvPr id="183" name="TextBox 182"/>
            <p:cNvSpPr txBox="1"/>
            <p:nvPr/>
          </p:nvSpPr>
          <p:spPr>
            <a:xfrm>
              <a:off x="3739894" y="2941862"/>
              <a:ext cx="5791528" cy="307777"/>
            </a:xfrm>
            <a:prstGeom prst="rect">
              <a:avLst/>
            </a:prstGeom>
            <a:noFill/>
          </p:spPr>
          <p:txBody>
            <a:bodyPr wrap="square" rtlCol="0">
              <a:spAutoFit/>
            </a:bodyPr>
            <a:lstStyle/>
            <a:p>
              <a:pPr algn="ctr"/>
              <a:r>
                <a:rPr lang="en-US" sz="1400" dirty="0">
                  <a:solidFill>
                    <a:srgbClr val="000000"/>
                  </a:solidFill>
                  <a:latin typeface="Arial"/>
                </a:rPr>
                <a:t>graphics commands</a:t>
              </a:r>
            </a:p>
          </p:txBody>
        </p:sp>
        <p:sp>
          <p:nvSpPr>
            <p:cNvPr id="166" name="Rectangle 165"/>
            <p:cNvSpPr/>
            <p:nvPr/>
          </p:nvSpPr>
          <p:spPr>
            <a:xfrm>
              <a:off x="3153648" y="2395217"/>
              <a:ext cx="710701" cy="307857"/>
            </a:xfrm>
            <a:prstGeom prst="rect">
              <a:avLst/>
            </a:prstGeom>
          </p:spPr>
          <p:txBody>
            <a:bodyPr wrap="none">
              <a:spAutoFit/>
            </a:bodyPr>
            <a:lstStyle/>
            <a:p>
              <a:pPr algn="ctr"/>
              <a:r>
                <a:rPr lang="en-US" sz="1400" dirty="0">
                  <a:solidFill>
                    <a:schemeClr val="accent1"/>
                  </a:solidFill>
                </a:rPr>
                <a:t>Render</a:t>
              </a:r>
            </a:p>
          </p:txBody>
        </p:sp>
        <p:cxnSp>
          <p:nvCxnSpPr>
            <p:cNvPr id="86" name="Straight Connector 85"/>
            <p:cNvCxnSpPr>
              <a:endCxn id="94" idx="1"/>
            </p:cNvCxnSpPr>
            <p:nvPr/>
          </p:nvCxnSpPr>
          <p:spPr>
            <a:xfrm flipV="1">
              <a:off x="2575671" y="2912469"/>
              <a:ext cx="702110" cy="2"/>
            </a:xfrm>
            <a:prstGeom prst="line">
              <a:avLst/>
            </a:prstGeom>
            <a:ln w="38100"/>
          </p:spPr>
          <p:style>
            <a:lnRef idx="2">
              <a:schemeClr val="dk1"/>
            </a:lnRef>
            <a:fillRef idx="0">
              <a:schemeClr val="dk1"/>
            </a:fillRef>
            <a:effectRef idx="1">
              <a:schemeClr val="dk1"/>
            </a:effectRef>
            <a:fontRef idx="minor">
              <a:schemeClr val="tx1"/>
            </a:fontRef>
          </p:style>
        </p:cxnSp>
        <p:pic>
          <p:nvPicPr>
            <p:cNvPr id="89" name="Picture 88"/>
            <p:cNvPicPr>
              <a:picLocks noChangeAspect="1"/>
            </p:cNvPicPr>
            <p:nvPr/>
          </p:nvPicPr>
          <p:blipFill>
            <a:blip r:embed="rId3"/>
            <a:stretch>
              <a:fillRect/>
            </a:stretch>
          </p:blipFill>
          <p:spPr>
            <a:xfrm>
              <a:off x="1719655" y="2580233"/>
              <a:ext cx="856016" cy="664473"/>
            </a:xfrm>
            <a:prstGeom prst="rect">
              <a:avLst/>
            </a:prstGeom>
          </p:spPr>
        </p:pic>
        <p:sp>
          <p:nvSpPr>
            <p:cNvPr id="94" name="Rounded Rectangle 93"/>
            <p:cNvSpPr/>
            <p:nvPr/>
          </p:nvSpPr>
          <p:spPr>
            <a:xfrm>
              <a:off x="3277781" y="2700867"/>
              <a:ext cx="455671" cy="423204"/>
            </a:xfrm>
            <a:prstGeom prst="roundRect">
              <a:avLst/>
            </a:prstGeom>
            <a:gradFill flip="none" rotWithShape="1">
              <a:gsLst>
                <a:gs pos="0">
                  <a:schemeClr val="accent1">
                    <a:lumMod val="50000"/>
                  </a:schemeClr>
                </a:gs>
                <a:gs pos="50000">
                  <a:schemeClr val="accent1">
                    <a:lumMod val="60000"/>
                    <a:lumOff val="40000"/>
                  </a:schemeClr>
                </a:gs>
                <a:gs pos="100000">
                  <a:schemeClr val="accent1">
                    <a:lumMod val="20000"/>
                    <a:lumOff val="80000"/>
                  </a:schemeClr>
                </a:gs>
              </a:gsLst>
              <a:lin ang="0" scaled="1"/>
              <a:tileRect/>
            </a:gradFill>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3999">
                <a:solidFill>
                  <a:srgbClr val="FFFFFF"/>
                </a:solidFill>
                <a:latin typeface="Arial"/>
              </a:endParaRPr>
            </a:p>
          </p:txBody>
        </p:sp>
        <p:cxnSp>
          <p:nvCxnSpPr>
            <p:cNvPr id="102" name="Straight Connector 101"/>
            <p:cNvCxnSpPr>
              <a:stCxn id="94" idx="3"/>
              <a:endCxn id="161" idx="1"/>
            </p:cNvCxnSpPr>
            <p:nvPr/>
          </p:nvCxnSpPr>
          <p:spPr>
            <a:xfrm>
              <a:off x="3733452" y="2912469"/>
              <a:ext cx="5812193" cy="4075"/>
            </a:xfrm>
            <a:prstGeom prst="line">
              <a:avLst/>
            </a:prstGeom>
            <a:ln w="38100">
              <a:solidFill>
                <a:schemeClr val="tx1"/>
              </a:solidFill>
              <a:prstDash val="sysDot"/>
              <a:tailEnd type="triangle" w="lg" len="lg"/>
            </a:ln>
          </p:spPr>
          <p:style>
            <a:lnRef idx="2">
              <a:schemeClr val="dk1"/>
            </a:lnRef>
            <a:fillRef idx="0">
              <a:schemeClr val="dk1"/>
            </a:fillRef>
            <a:effectRef idx="1">
              <a:schemeClr val="dk1"/>
            </a:effectRef>
            <a:fontRef idx="minor">
              <a:schemeClr val="tx1"/>
            </a:fontRef>
          </p:style>
        </p:cxnSp>
        <p:grpSp>
          <p:nvGrpSpPr>
            <p:cNvPr id="160" name="Group 159"/>
            <p:cNvGrpSpPr/>
            <p:nvPr/>
          </p:nvGrpSpPr>
          <p:grpSpPr>
            <a:xfrm>
              <a:off x="9545645" y="2619364"/>
              <a:ext cx="758952" cy="594360"/>
              <a:chOff x="9545225" y="1796397"/>
              <a:chExt cx="758952" cy="594360"/>
            </a:xfrm>
          </p:grpSpPr>
          <p:pic>
            <p:nvPicPr>
              <p:cNvPr id="161" name="Picture 160"/>
              <p:cNvPicPr>
                <a:picLocks noChangeAspect="1"/>
              </p:cNvPicPr>
              <p:nvPr/>
            </p:nvPicPr>
            <p:blipFill>
              <a:blip r:embed="rId4"/>
              <a:stretch>
                <a:fillRect/>
              </a:stretch>
            </p:blipFill>
            <p:spPr>
              <a:xfrm>
                <a:off x="9545225" y="1796397"/>
                <a:ext cx="758952" cy="594360"/>
              </a:xfrm>
              <a:prstGeom prst="rect">
                <a:avLst/>
              </a:prstGeom>
            </p:spPr>
          </p:pic>
          <p:pic>
            <p:nvPicPr>
              <p:cNvPr id="162" name="Picture 161"/>
              <p:cNvPicPr>
                <a:picLocks noChangeAspect="1"/>
              </p:cNvPicPr>
              <p:nvPr/>
            </p:nvPicPr>
            <p:blipFill>
              <a:blip r:embed="rId5"/>
              <a:stretch>
                <a:fillRect/>
              </a:stretch>
            </p:blipFill>
            <p:spPr>
              <a:xfrm>
                <a:off x="9787206" y="1901979"/>
                <a:ext cx="260768" cy="260768"/>
              </a:xfrm>
              <a:prstGeom prst="rect">
                <a:avLst/>
              </a:prstGeom>
            </p:spPr>
          </p:pic>
        </p:grpSp>
      </p:grpSp>
      <p:grpSp>
        <p:nvGrpSpPr>
          <p:cNvPr id="57" name="Group 56"/>
          <p:cNvGrpSpPr/>
          <p:nvPr/>
        </p:nvGrpSpPr>
        <p:grpSpPr>
          <a:xfrm>
            <a:off x="1805957" y="5481133"/>
            <a:ext cx="8582706" cy="1023657"/>
            <a:chOff x="1719655" y="5481666"/>
            <a:chExt cx="8584942" cy="1023924"/>
          </a:xfrm>
        </p:grpSpPr>
        <p:sp>
          <p:nvSpPr>
            <p:cNvPr id="155" name="Rounded Rectangle 154"/>
            <p:cNvSpPr/>
            <p:nvPr/>
          </p:nvSpPr>
          <p:spPr>
            <a:xfrm>
              <a:off x="3511294" y="5773377"/>
              <a:ext cx="228600" cy="423206"/>
            </a:xfrm>
            <a:prstGeom prst="roundRect">
              <a:avLst/>
            </a:prstGeom>
            <a:gradFill flip="none" rotWithShape="1">
              <a:gsLst>
                <a:gs pos="0">
                  <a:schemeClr val="accent2">
                    <a:lumMod val="50000"/>
                  </a:schemeClr>
                </a:gs>
                <a:gs pos="50000">
                  <a:srgbClr val="30F05E"/>
                </a:gs>
                <a:gs pos="100000">
                  <a:srgbClr val="30F05E"/>
                </a:gs>
              </a:gsLst>
              <a:lin ang="0" scaled="1"/>
              <a:tileRect/>
            </a:gradFill>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3999">
                <a:solidFill>
                  <a:srgbClr val="FFFFFF"/>
                </a:solidFill>
                <a:latin typeface="Arial"/>
              </a:endParaRPr>
            </a:p>
          </p:txBody>
        </p:sp>
        <p:sp>
          <p:nvSpPr>
            <p:cNvPr id="156" name="Rounded Rectangle 155"/>
            <p:cNvSpPr/>
            <p:nvPr/>
          </p:nvSpPr>
          <p:spPr>
            <a:xfrm>
              <a:off x="3273956" y="5773378"/>
              <a:ext cx="228600" cy="423204"/>
            </a:xfrm>
            <a:prstGeom prst="roundRect">
              <a:avLst/>
            </a:prstGeom>
            <a:gradFill flip="none" rotWithShape="1">
              <a:gsLst>
                <a:gs pos="0">
                  <a:schemeClr val="accent1">
                    <a:lumMod val="50000"/>
                  </a:schemeClr>
                </a:gs>
                <a:gs pos="50000">
                  <a:schemeClr val="accent1">
                    <a:lumMod val="60000"/>
                    <a:lumOff val="40000"/>
                  </a:schemeClr>
                </a:gs>
                <a:gs pos="100000">
                  <a:schemeClr val="accent1">
                    <a:lumMod val="20000"/>
                    <a:lumOff val="80000"/>
                  </a:schemeClr>
                </a:gs>
              </a:gsLst>
              <a:lin ang="0" scaled="1"/>
              <a:tileRect/>
            </a:gradFill>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3999">
                <a:solidFill>
                  <a:srgbClr val="FFFFFF"/>
                </a:solidFill>
                <a:latin typeface="Arial"/>
              </a:endParaRPr>
            </a:p>
          </p:txBody>
        </p:sp>
        <p:sp>
          <p:nvSpPr>
            <p:cNvPr id="145" name="TextBox 144"/>
            <p:cNvSpPr txBox="1"/>
            <p:nvPr/>
          </p:nvSpPr>
          <p:spPr>
            <a:xfrm>
              <a:off x="3746338" y="5579014"/>
              <a:ext cx="5785083" cy="415370"/>
            </a:xfrm>
            <a:prstGeom prst="rect">
              <a:avLst/>
            </a:prstGeom>
            <a:noFill/>
          </p:spPr>
          <p:txBody>
            <a:bodyPr wrap="square" rtlCol="0">
              <a:spAutoFit/>
            </a:bodyPr>
            <a:lstStyle/>
            <a:p>
              <a:pPr algn="ctr"/>
              <a:r>
                <a:rPr lang="en-US" sz="2099" dirty="0">
                  <a:solidFill>
                    <a:srgbClr val="000000"/>
                  </a:solidFill>
                  <a:latin typeface="Arial"/>
                </a:rPr>
                <a:t>User Intent</a:t>
              </a:r>
            </a:p>
          </p:txBody>
        </p:sp>
        <p:sp>
          <p:nvSpPr>
            <p:cNvPr id="105" name="TextBox 104"/>
            <p:cNvSpPr txBox="1"/>
            <p:nvPr/>
          </p:nvSpPr>
          <p:spPr>
            <a:xfrm>
              <a:off x="3754117" y="6004162"/>
              <a:ext cx="5777303" cy="307777"/>
            </a:xfrm>
            <a:prstGeom prst="rect">
              <a:avLst/>
            </a:prstGeom>
            <a:noFill/>
          </p:spPr>
          <p:txBody>
            <a:bodyPr wrap="square" rtlCol="0">
              <a:spAutoFit/>
            </a:bodyPr>
            <a:lstStyle/>
            <a:p>
              <a:pPr algn="ctr"/>
              <a:r>
                <a:rPr lang="en-US" sz="1400" dirty="0">
                  <a:solidFill>
                    <a:srgbClr val="000000"/>
                  </a:solidFill>
                  <a:latin typeface="Arial"/>
                </a:rPr>
                <a:t>scrolling, touching, navigating</a:t>
              </a:r>
            </a:p>
          </p:txBody>
        </p:sp>
        <p:cxnSp>
          <p:nvCxnSpPr>
            <p:cNvPr id="133" name="Straight Connector 132"/>
            <p:cNvCxnSpPr/>
            <p:nvPr/>
          </p:nvCxnSpPr>
          <p:spPr>
            <a:xfrm flipV="1">
              <a:off x="2575671" y="5984981"/>
              <a:ext cx="702110" cy="2"/>
            </a:xfrm>
            <a:prstGeom prst="line">
              <a:avLst/>
            </a:prstGeom>
            <a:ln w="38100"/>
          </p:spPr>
          <p:style>
            <a:lnRef idx="2">
              <a:schemeClr val="dk1"/>
            </a:lnRef>
            <a:fillRef idx="0">
              <a:schemeClr val="dk1"/>
            </a:fillRef>
            <a:effectRef idx="1">
              <a:schemeClr val="dk1"/>
            </a:effectRef>
            <a:fontRef idx="minor">
              <a:schemeClr val="tx1"/>
            </a:fontRef>
          </p:style>
        </p:cxnSp>
        <p:pic>
          <p:nvPicPr>
            <p:cNvPr id="134" name="Picture 133"/>
            <p:cNvPicPr>
              <a:picLocks noChangeAspect="1"/>
            </p:cNvPicPr>
            <p:nvPr/>
          </p:nvPicPr>
          <p:blipFill>
            <a:blip r:embed="rId3"/>
            <a:stretch>
              <a:fillRect/>
            </a:stretch>
          </p:blipFill>
          <p:spPr>
            <a:xfrm>
              <a:off x="1719655" y="5652745"/>
              <a:ext cx="856016" cy="664473"/>
            </a:xfrm>
            <a:prstGeom prst="rect">
              <a:avLst/>
            </a:prstGeom>
          </p:spPr>
        </p:pic>
        <p:cxnSp>
          <p:nvCxnSpPr>
            <p:cNvPr id="147" name="Straight Connector 146"/>
            <p:cNvCxnSpPr>
              <a:endCxn id="178" idx="1"/>
            </p:cNvCxnSpPr>
            <p:nvPr/>
          </p:nvCxnSpPr>
          <p:spPr>
            <a:xfrm flipV="1">
              <a:off x="3733452" y="5980498"/>
              <a:ext cx="5812193" cy="4483"/>
            </a:xfrm>
            <a:prstGeom prst="line">
              <a:avLst/>
            </a:prstGeom>
            <a:ln w="38100">
              <a:solidFill>
                <a:schemeClr val="tx1"/>
              </a:solidFill>
              <a:prstDash val="sysDot"/>
              <a:tailEnd type="triangle" w="lg" len="lg"/>
            </a:ln>
          </p:spPr>
          <p:style>
            <a:lnRef idx="2">
              <a:schemeClr val="dk1"/>
            </a:lnRef>
            <a:fillRef idx="0">
              <a:schemeClr val="dk1"/>
            </a:fillRef>
            <a:effectRef idx="1">
              <a:schemeClr val="dk1"/>
            </a:effectRef>
            <a:fontRef idx="minor">
              <a:schemeClr val="tx1"/>
            </a:fontRef>
          </p:style>
        </p:cxnSp>
        <p:grpSp>
          <p:nvGrpSpPr>
            <p:cNvPr id="177" name="Group 176"/>
            <p:cNvGrpSpPr/>
            <p:nvPr/>
          </p:nvGrpSpPr>
          <p:grpSpPr>
            <a:xfrm>
              <a:off x="9545645" y="5683318"/>
              <a:ext cx="758952" cy="594360"/>
              <a:chOff x="9545225" y="1796397"/>
              <a:chExt cx="758952" cy="594360"/>
            </a:xfrm>
          </p:grpSpPr>
          <p:pic>
            <p:nvPicPr>
              <p:cNvPr id="178" name="Picture 177"/>
              <p:cNvPicPr>
                <a:picLocks noChangeAspect="1"/>
              </p:cNvPicPr>
              <p:nvPr/>
            </p:nvPicPr>
            <p:blipFill>
              <a:blip r:embed="rId4"/>
              <a:stretch>
                <a:fillRect/>
              </a:stretch>
            </p:blipFill>
            <p:spPr>
              <a:xfrm>
                <a:off x="9545225" y="1796397"/>
                <a:ext cx="758952" cy="594360"/>
              </a:xfrm>
              <a:prstGeom prst="rect">
                <a:avLst/>
              </a:prstGeom>
            </p:spPr>
          </p:pic>
          <p:pic>
            <p:nvPicPr>
              <p:cNvPr id="179" name="Picture 178"/>
              <p:cNvPicPr>
                <a:picLocks noChangeAspect="1"/>
              </p:cNvPicPr>
              <p:nvPr/>
            </p:nvPicPr>
            <p:blipFill>
              <a:blip r:embed="rId5"/>
              <a:stretch>
                <a:fillRect/>
              </a:stretch>
            </p:blipFill>
            <p:spPr>
              <a:xfrm>
                <a:off x="9787206" y="1901979"/>
                <a:ext cx="260768" cy="260768"/>
              </a:xfrm>
              <a:prstGeom prst="rect">
                <a:avLst/>
              </a:prstGeom>
            </p:spPr>
          </p:pic>
        </p:grpSp>
        <p:sp>
          <p:nvSpPr>
            <p:cNvPr id="187" name="Rectangle 186"/>
            <p:cNvSpPr/>
            <p:nvPr/>
          </p:nvSpPr>
          <p:spPr>
            <a:xfrm>
              <a:off x="3163174" y="5481666"/>
              <a:ext cx="710701" cy="307857"/>
            </a:xfrm>
            <a:prstGeom prst="rect">
              <a:avLst/>
            </a:prstGeom>
          </p:spPr>
          <p:txBody>
            <a:bodyPr wrap="none">
              <a:spAutoFit/>
            </a:bodyPr>
            <a:lstStyle/>
            <a:p>
              <a:pPr algn="ctr"/>
              <a:r>
                <a:rPr lang="en-US" sz="1400" dirty="0">
                  <a:solidFill>
                    <a:schemeClr val="accent1"/>
                  </a:solidFill>
                </a:rPr>
                <a:t>Render</a:t>
              </a:r>
            </a:p>
          </p:txBody>
        </p:sp>
        <p:sp>
          <p:nvSpPr>
            <p:cNvPr id="188" name="Rectangle 187"/>
            <p:cNvSpPr/>
            <p:nvPr/>
          </p:nvSpPr>
          <p:spPr>
            <a:xfrm>
              <a:off x="3186376" y="6197733"/>
              <a:ext cx="632069" cy="307857"/>
            </a:xfrm>
            <a:prstGeom prst="rect">
              <a:avLst/>
            </a:prstGeom>
          </p:spPr>
          <p:txBody>
            <a:bodyPr wrap="none">
              <a:spAutoFit/>
            </a:bodyPr>
            <a:lstStyle/>
            <a:p>
              <a:pPr algn="ctr"/>
              <a:r>
                <a:rPr lang="en-US" sz="1400" dirty="0">
                  <a:solidFill>
                    <a:srgbClr val="00B050"/>
                  </a:solidFill>
                </a:rPr>
                <a:t>Intent</a:t>
              </a:r>
            </a:p>
          </p:txBody>
        </p:sp>
      </p:grpSp>
      <p:grpSp>
        <p:nvGrpSpPr>
          <p:cNvPr id="6" name="Group 5">
            <a:extLst>
              <a:ext uri="{FF2B5EF4-FFF2-40B4-BE49-F238E27FC236}">
                <a16:creationId xmlns:a16="http://schemas.microsoft.com/office/drawing/2014/main" id="{5D1A3FA1-9F53-4EDB-9D0E-373ADF52C1EB}"/>
              </a:ext>
            </a:extLst>
          </p:cNvPr>
          <p:cNvGrpSpPr/>
          <p:nvPr/>
        </p:nvGrpSpPr>
        <p:grpSpPr>
          <a:xfrm>
            <a:off x="1805957" y="3433791"/>
            <a:ext cx="8582706" cy="1023661"/>
            <a:chOff x="1805957" y="3433791"/>
            <a:chExt cx="8582706" cy="1023661"/>
          </a:xfrm>
        </p:grpSpPr>
        <p:sp>
          <p:nvSpPr>
            <p:cNvPr id="123" name="TextBox 122"/>
            <p:cNvSpPr txBox="1"/>
            <p:nvPr/>
          </p:nvSpPr>
          <p:spPr>
            <a:xfrm>
              <a:off x="3819229" y="3534322"/>
              <a:ext cx="5810679" cy="415262"/>
            </a:xfrm>
            <a:prstGeom prst="rect">
              <a:avLst/>
            </a:prstGeom>
            <a:noFill/>
          </p:spPr>
          <p:txBody>
            <a:bodyPr wrap="square" rtlCol="0">
              <a:spAutoFit/>
            </a:bodyPr>
            <a:lstStyle/>
            <a:p>
              <a:pPr algn="ctr"/>
              <a:r>
                <a:rPr lang="en-US" sz="2099" dirty="0">
                  <a:solidFill>
                    <a:srgbClr val="000000"/>
                  </a:solidFill>
                  <a:latin typeface="Arial"/>
                </a:rPr>
                <a:t>Video Streaming</a:t>
              </a:r>
            </a:p>
          </p:txBody>
        </p:sp>
        <p:sp>
          <p:nvSpPr>
            <p:cNvPr id="92" name="TextBox 91"/>
            <p:cNvSpPr txBox="1"/>
            <p:nvPr/>
          </p:nvSpPr>
          <p:spPr>
            <a:xfrm>
              <a:off x="3832112" y="3956492"/>
              <a:ext cx="5783576" cy="307697"/>
            </a:xfrm>
            <a:prstGeom prst="rect">
              <a:avLst/>
            </a:prstGeom>
            <a:noFill/>
          </p:spPr>
          <p:txBody>
            <a:bodyPr wrap="square" rtlCol="0">
              <a:spAutoFit/>
            </a:bodyPr>
            <a:lstStyle/>
            <a:p>
              <a:pPr algn="ctr"/>
              <a:r>
                <a:rPr lang="en-US" sz="1400" dirty="0">
                  <a:solidFill>
                    <a:srgbClr val="000000"/>
                  </a:solidFill>
                  <a:latin typeface="Arial"/>
                </a:rPr>
                <a:t>h.264</a:t>
              </a:r>
            </a:p>
          </p:txBody>
        </p:sp>
        <p:cxnSp>
          <p:nvCxnSpPr>
            <p:cNvPr id="107" name="Straight Connector 106"/>
            <p:cNvCxnSpPr>
              <a:stCxn id="110" idx="3"/>
              <a:endCxn id="148" idx="1"/>
            </p:cNvCxnSpPr>
            <p:nvPr/>
          </p:nvCxnSpPr>
          <p:spPr>
            <a:xfrm flipV="1">
              <a:off x="2661750" y="3936508"/>
              <a:ext cx="695811" cy="2"/>
            </a:xfrm>
            <a:prstGeom prst="line">
              <a:avLst/>
            </a:prstGeom>
            <a:ln w="38100"/>
          </p:spPr>
          <p:style>
            <a:lnRef idx="2">
              <a:schemeClr val="dk1"/>
            </a:lnRef>
            <a:fillRef idx="0">
              <a:schemeClr val="dk1"/>
            </a:fillRef>
            <a:effectRef idx="1">
              <a:schemeClr val="dk1"/>
            </a:effectRef>
            <a:fontRef idx="minor">
              <a:schemeClr val="tx1"/>
            </a:fontRef>
          </p:style>
        </p:cxnSp>
        <p:pic>
          <p:nvPicPr>
            <p:cNvPr id="110" name="Picture 109"/>
            <p:cNvPicPr>
              <a:picLocks noChangeAspect="1"/>
            </p:cNvPicPr>
            <p:nvPr/>
          </p:nvPicPr>
          <p:blipFill>
            <a:blip r:embed="rId3"/>
            <a:stretch>
              <a:fillRect/>
            </a:stretch>
          </p:blipFill>
          <p:spPr>
            <a:xfrm>
              <a:off x="1805957" y="3604360"/>
              <a:ext cx="855793" cy="664300"/>
            </a:xfrm>
            <a:prstGeom prst="rect">
              <a:avLst/>
            </a:prstGeom>
          </p:spPr>
        </p:pic>
        <p:cxnSp>
          <p:nvCxnSpPr>
            <p:cNvPr id="115" name="Straight Connector 114"/>
            <p:cNvCxnSpPr>
              <a:cxnSpLocks/>
              <a:endCxn id="164" idx="1"/>
            </p:cNvCxnSpPr>
            <p:nvPr/>
          </p:nvCxnSpPr>
          <p:spPr>
            <a:xfrm flipV="1">
              <a:off x="3823377" y="3932024"/>
              <a:ext cx="5806531" cy="4485"/>
            </a:xfrm>
            <a:prstGeom prst="line">
              <a:avLst/>
            </a:prstGeom>
            <a:ln w="38100">
              <a:solidFill>
                <a:schemeClr val="tx1"/>
              </a:solidFill>
              <a:prstDash val="sysDot"/>
              <a:tailEnd type="triangle" w="lg" len="lg"/>
            </a:ln>
          </p:spPr>
          <p:style>
            <a:lnRef idx="2">
              <a:schemeClr val="dk1"/>
            </a:lnRef>
            <a:fillRef idx="0">
              <a:schemeClr val="dk1"/>
            </a:fillRef>
            <a:effectRef idx="1">
              <a:schemeClr val="dk1"/>
            </a:effectRef>
            <a:fontRef idx="minor">
              <a:schemeClr val="tx1"/>
            </a:fontRef>
          </p:style>
        </p:cxnSp>
        <p:sp>
          <p:nvSpPr>
            <p:cNvPr id="148" name="Rounded Rectangle 147"/>
            <p:cNvSpPr/>
            <p:nvPr/>
          </p:nvSpPr>
          <p:spPr>
            <a:xfrm>
              <a:off x="3357561" y="3724961"/>
              <a:ext cx="228540" cy="423094"/>
            </a:xfrm>
            <a:prstGeom prst="roundRect">
              <a:avLst/>
            </a:prstGeom>
            <a:gradFill flip="none" rotWithShape="1">
              <a:gsLst>
                <a:gs pos="0">
                  <a:schemeClr val="accent1">
                    <a:lumMod val="50000"/>
                  </a:schemeClr>
                </a:gs>
                <a:gs pos="50000">
                  <a:schemeClr val="accent1">
                    <a:lumMod val="60000"/>
                    <a:lumOff val="40000"/>
                  </a:schemeClr>
                </a:gs>
                <a:gs pos="100000">
                  <a:schemeClr val="accent1">
                    <a:lumMod val="20000"/>
                    <a:lumOff val="80000"/>
                  </a:schemeClr>
                </a:gs>
              </a:gsLst>
              <a:lin ang="0" scaled="1"/>
              <a:tileRect/>
            </a:gradFill>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3999">
                <a:solidFill>
                  <a:srgbClr val="FFFFFF"/>
                </a:solidFill>
                <a:latin typeface="Arial"/>
              </a:endParaRPr>
            </a:p>
          </p:txBody>
        </p:sp>
        <p:grpSp>
          <p:nvGrpSpPr>
            <p:cNvPr id="163" name="Group 162"/>
            <p:cNvGrpSpPr/>
            <p:nvPr/>
          </p:nvGrpSpPr>
          <p:grpSpPr>
            <a:xfrm>
              <a:off x="9629909" y="3634922"/>
              <a:ext cx="758754" cy="594205"/>
              <a:chOff x="9545225" y="1796397"/>
              <a:chExt cx="758952" cy="594360"/>
            </a:xfrm>
          </p:grpSpPr>
          <p:pic>
            <p:nvPicPr>
              <p:cNvPr id="164" name="Picture 163"/>
              <p:cNvPicPr>
                <a:picLocks noChangeAspect="1"/>
              </p:cNvPicPr>
              <p:nvPr/>
            </p:nvPicPr>
            <p:blipFill>
              <a:blip r:embed="rId4"/>
              <a:stretch>
                <a:fillRect/>
              </a:stretch>
            </p:blipFill>
            <p:spPr>
              <a:xfrm>
                <a:off x="9545225" y="1796397"/>
                <a:ext cx="758952" cy="594360"/>
              </a:xfrm>
              <a:prstGeom prst="rect">
                <a:avLst/>
              </a:prstGeom>
            </p:spPr>
          </p:pic>
          <p:pic>
            <p:nvPicPr>
              <p:cNvPr id="170" name="Picture 169"/>
              <p:cNvPicPr>
                <a:picLocks noChangeAspect="1"/>
              </p:cNvPicPr>
              <p:nvPr/>
            </p:nvPicPr>
            <p:blipFill>
              <a:blip r:embed="rId5"/>
              <a:stretch>
                <a:fillRect/>
              </a:stretch>
            </p:blipFill>
            <p:spPr>
              <a:xfrm>
                <a:off x="9787206" y="1901979"/>
                <a:ext cx="260768" cy="260768"/>
              </a:xfrm>
              <a:prstGeom prst="rect">
                <a:avLst/>
              </a:prstGeom>
            </p:spPr>
          </p:pic>
        </p:grpSp>
        <p:sp>
          <p:nvSpPr>
            <p:cNvPr id="180" name="Rectangle 179"/>
            <p:cNvSpPr/>
            <p:nvPr/>
          </p:nvSpPr>
          <p:spPr>
            <a:xfrm>
              <a:off x="3239577" y="3433791"/>
              <a:ext cx="710516" cy="307777"/>
            </a:xfrm>
            <a:prstGeom prst="rect">
              <a:avLst/>
            </a:prstGeom>
          </p:spPr>
          <p:txBody>
            <a:bodyPr wrap="none">
              <a:spAutoFit/>
            </a:bodyPr>
            <a:lstStyle/>
            <a:p>
              <a:pPr algn="ctr"/>
              <a:r>
                <a:rPr lang="en-US" sz="1400" dirty="0">
                  <a:solidFill>
                    <a:schemeClr val="accent1"/>
                  </a:solidFill>
                </a:rPr>
                <a:t>Render</a:t>
              </a:r>
            </a:p>
          </p:txBody>
        </p:sp>
        <p:sp>
          <p:nvSpPr>
            <p:cNvPr id="184" name="Rectangle 183"/>
            <p:cNvSpPr/>
            <p:nvPr/>
          </p:nvSpPr>
          <p:spPr>
            <a:xfrm>
              <a:off x="3094539" y="4149675"/>
              <a:ext cx="1000595" cy="307777"/>
            </a:xfrm>
            <a:prstGeom prst="rect">
              <a:avLst/>
            </a:prstGeom>
          </p:spPr>
          <p:txBody>
            <a:bodyPr wrap="none">
              <a:spAutoFit/>
            </a:bodyPr>
            <a:lstStyle/>
            <a:p>
              <a:pPr algn="ctr"/>
              <a:r>
                <a:rPr lang="en-US" sz="1400" dirty="0">
                  <a:solidFill>
                    <a:srgbClr val="A27316"/>
                  </a:solidFill>
                </a:rPr>
                <a:t>Compress</a:t>
              </a:r>
            </a:p>
          </p:txBody>
        </p:sp>
        <p:sp>
          <p:nvSpPr>
            <p:cNvPr id="66" name="Rounded Rectangle 70">
              <a:extLst>
                <a:ext uri="{FF2B5EF4-FFF2-40B4-BE49-F238E27FC236}">
                  <a16:creationId xmlns:a16="http://schemas.microsoft.com/office/drawing/2014/main" id="{F54AC9F5-3BDD-420C-B37A-4C64D3A57BF7}"/>
                </a:ext>
              </a:extLst>
            </p:cNvPr>
            <p:cNvSpPr/>
            <p:nvPr/>
          </p:nvSpPr>
          <p:spPr>
            <a:xfrm>
              <a:off x="3597129" y="3730046"/>
              <a:ext cx="221796" cy="423094"/>
            </a:xfrm>
            <a:prstGeom prst="roundRect">
              <a:avLst/>
            </a:prstGeom>
            <a:gradFill flip="none" rotWithShape="1">
              <a:gsLst>
                <a:gs pos="0">
                  <a:srgbClr val="E7B34B"/>
                </a:gs>
                <a:gs pos="50000">
                  <a:srgbClr val="E7B34B"/>
                </a:gs>
                <a:gs pos="100000">
                  <a:schemeClr val="accent3">
                    <a:lumMod val="20000"/>
                    <a:lumOff val="80000"/>
                  </a:schemeClr>
                </a:gs>
              </a:gsLst>
              <a:lin ang="0" scaled="1"/>
              <a:tileRect/>
            </a:gradFill>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3999">
                <a:solidFill>
                  <a:srgbClr val="FFFFFF"/>
                </a:solidFill>
                <a:latin typeface="Arial"/>
              </a:endParaRPr>
            </a:p>
          </p:txBody>
        </p:sp>
      </p:grpSp>
      <p:grpSp>
        <p:nvGrpSpPr>
          <p:cNvPr id="7" name="Group 6">
            <a:extLst>
              <a:ext uri="{FF2B5EF4-FFF2-40B4-BE49-F238E27FC236}">
                <a16:creationId xmlns:a16="http://schemas.microsoft.com/office/drawing/2014/main" id="{F2FFAB6F-92E5-4815-B5B4-50C7D9112616}"/>
              </a:ext>
            </a:extLst>
          </p:cNvPr>
          <p:cNvGrpSpPr/>
          <p:nvPr/>
        </p:nvGrpSpPr>
        <p:grpSpPr>
          <a:xfrm>
            <a:off x="1805957" y="4452701"/>
            <a:ext cx="8582706" cy="1023657"/>
            <a:chOff x="1805957" y="4452701"/>
            <a:chExt cx="8582706" cy="1023657"/>
          </a:xfrm>
        </p:grpSpPr>
        <p:sp>
          <p:nvSpPr>
            <p:cNvPr id="152" name="Rounded Rectangle 151"/>
            <p:cNvSpPr/>
            <p:nvPr/>
          </p:nvSpPr>
          <p:spPr>
            <a:xfrm>
              <a:off x="3359853" y="4744385"/>
              <a:ext cx="228540" cy="423094"/>
            </a:xfrm>
            <a:prstGeom prst="roundRect">
              <a:avLst/>
            </a:prstGeom>
            <a:gradFill flip="none" rotWithShape="1">
              <a:gsLst>
                <a:gs pos="0">
                  <a:schemeClr val="accent1">
                    <a:lumMod val="50000"/>
                  </a:schemeClr>
                </a:gs>
                <a:gs pos="50000">
                  <a:schemeClr val="accent1">
                    <a:lumMod val="60000"/>
                    <a:lumOff val="40000"/>
                  </a:schemeClr>
                </a:gs>
                <a:gs pos="100000">
                  <a:schemeClr val="accent1">
                    <a:lumMod val="20000"/>
                    <a:lumOff val="80000"/>
                  </a:schemeClr>
                </a:gs>
              </a:gsLst>
              <a:lin ang="0" scaled="1"/>
              <a:tileRect/>
            </a:gradFill>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3999">
                <a:solidFill>
                  <a:srgbClr val="FFFFFF"/>
                </a:solidFill>
                <a:latin typeface="Arial"/>
              </a:endParaRPr>
            </a:p>
          </p:txBody>
        </p:sp>
        <p:sp>
          <p:nvSpPr>
            <p:cNvPr id="137" name="TextBox 136"/>
            <p:cNvSpPr txBox="1"/>
            <p:nvPr/>
          </p:nvSpPr>
          <p:spPr>
            <a:xfrm>
              <a:off x="3832112" y="4562883"/>
              <a:ext cx="5738677" cy="415262"/>
            </a:xfrm>
            <a:prstGeom prst="rect">
              <a:avLst/>
            </a:prstGeom>
            <a:noFill/>
          </p:spPr>
          <p:txBody>
            <a:bodyPr wrap="square" rtlCol="0">
              <a:spAutoFit/>
            </a:bodyPr>
            <a:lstStyle/>
            <a:p>
              <a:pPr algn="ctr"/>
              <a:r>
                <a:rPr lang="en-US" sz="2099" dirty="0">
                  <a:solidFill>
                    <a:srgbClr val="000000"/>
                  </a:solidFill>
                  <a:latin typeface="Arial"/>
                </a:rPr>
                <a:t>Image Caching</a:t>
              </a:r>
            </a:p>
          </p:txBody>
        </p:sp>
        <p:sp>
          <p:nvSpPr>
            <p:cNvPr id="104" name="TextBox 103"/>
            <p:cNvSpPr txBox="1"/>
            <p:nvPr/>
          </p:nvSpPr>
          <p:spPr>
            <a:xfrm>
              <a:off x="3832112" y="4981860"/>
              <a:ext cx="5783576" cy="307697"/>
            </a:xfrm>
            <a:prstGeom prst="rect">
              <a:avLst/>
            </a:prstGeom>
            <a:noFill/>
          </p:spPr>
          <p:txBody>
            <a:bodyPr wrap="square" rtlCol="0">
              <a:spAutoFit/>
            </a:bodyPr>
            <a:lstStyle/>
            <a:p>
              <a:pPr algn="ctr"/>
              <a:r>
                <a:rPr lang="en-US" sz="1400" dirty="0">
                  <a:solidFill>
                    <a:srgbClr val="000000"/>
                  </a:solidFill>
                  <a:latin typeface="Arial"/>
                </a:rPr>
                <a:t>jpeg, bitmap</a:t>
              </a:r>
            </a:p>
          </p:txBody>
        </p:sp>
        <p:cxnSp>
          <p:nvCxnSpPr>
            <p:cNvPr id="117" name="Straight Connector 116"/>
            <p:cNvCxnSpPr>
              <a:stCxn id="119" idx="3"/>
              <a:endCxn id="152" idx="1"/>
            </p:cNvCxnSpPr>
            <p:nvPr/>
          </p:nvCxnSpPr>
          <p:spPr>
            <a:xfrm flipV="1">
              <a:off x="2661750" y="4955932"/>
              <a:ext cx="698103" cy="4483"/>
            </a:xfrm>
            <a:prstGeom prst="line">
              <a:avLst/>
            </a:prstGeom>
            <a:ln w="38100"/>
          </p:spPr>
          <p:style>
            <a:lnRef idx="2">
              <a:schemeClr val="dk1"/>
            </a:lnRef>
            <a:fillRef idx="0">
              <a:schemeClr val="dk1"/>
            </a:fillRef>
            <a:effectRef idx="1">
              <a:schemeClr val="dk1"/>
            </a:effectRef>
            <a:fontRef idx="minor">
              <a:schemeClr val="tx1"/>
            </a:fontRef>
          </p:style>
        </p:cxnSp>
        <p:pic>
          <p:nvPicPr>
            <p:cNvPr id="119" name="Picture 118"/>
            <p:cNvPicPr>
              <a:picLocks noChangeAspect="1"/>
            </p:cNvPicPr>
            <p:nvPr/>
          </p:nvPicPr>
          <p:blipFill>
            <a:blip r:embed="rId3"/>
            <a:stretch>
              <a:fillRect/>
            </a:stretch>
          </p:blipFill>
          <p:spPr>
            <a:xfrm>
              <a:off x="1805957" y="4628264"/>
              <a:ext cx="855793" cy="664300"/>
            </a:xfrm>
            <a:prstGeom prst="rect">
              <a:avLst/>
            </a:prstGeom>
          </p:spPr>
        </p:pic>
        <p:cxnSp>
          <p:nvCxnSpPr>
            <p:cNvPr id="129" name="Straight Connector 128"/>
            <p:cNvCxnSpPr>
              <a:endCxn id="175" idx="1"/>
            </p:cNvCxnSpPr>
            <p:nvPr/>
          </p:nvCxnSpPr>
          <p:spPr>
            <a:xfrm flipV="1">
              <a:off x="3819229" y="4955930"/>
              <a:ext cx="5810679" cy="4484"/>
            </a:xfrm>
            <a:prstGeom prst="line">
              <a:avLst/>
            </a:prstGeom>
            <a:ln w="38100">
              <a:solidFill>
                <a:schemeClr val="tx1"/>
              </a:solidFill>
              <a:prstDash val="sysDot"/>
              <a:tailEnd type="triangle" w="lg" len="lg"/>
            </a:ln>
          </p:spPr>
          <p:style>
            <a:lnRef idx="2">
              <a:schemeClr val="dk1"/>
            </a:lnRef>
            <a:fillRef idx="0">
              <a:schemeClr val="dk1"/>
            </a:fillRef>
            <a:effectRef idx="1">
              <a:schemeClr val="dk1"/>
            </a:effectRef>
            <a:fontRef idx="minor">
              <a:schemeClr val="tx1"/>
            </a:fontRef>
          </p:style>
        </p:cxnSp>
        <p:grpSp>
          <p:nvGrpSpPr>
            <p:cNvPr id="172" name="Group 171"/>
            <p:cNvGrpSpPr/>
            <p:nvPr/>
          </p:nvGrpSpPr>
          <p:grpSpPr>
            <a:xfrm>
              <a:off x="9629909" y="4658827"/>
              <a:ext cx="758754" cy="594205"/>
              <a:chOff x="9545225" y="1796397"/>
              <a:chExt cx="758952" cy="594360"/>
            </a:xfrm>
          </p:grpSpPr>
          <p:pic>
            <p:nvPicPr>
              <p:cNvPr id="175" name="Picture 174"/>
              <p:cNvPicPr>
                <a:picLocks noChangeAspect="1"/>
              </p:cNvPicPr>
              <p:nvPr/>
            </p:nvPicPr>
            <p:blipFill>
              <a:blip r:embed="rId4"/>
              <a:stretch>
                <a:fillRect/>
              </a:stretch>
            </p:blipFill>
            <p:spPr>
              <a:xfrm>
                <a:off x="9545225" y="1796397"/>
                <a:ext cx="758952" cy="594360"/>
              </a:xfrm>
              <a:prstGeom prst="rect">
                <a:avLst/>
              </a:prstGeom>
            </p:spPr>
          </p:pic>
          <p:pic>
            <p:nvPicPr>
              <p:cNvPr id="176" name="Picture 175"/>
              <p:cNvPicPr>
                <a:picLocks noChangeAspect="1"/>
              </p:cNvPicPr>
              <p:nvPr/>
            </p:nvPicPr>
            <p:blipFill>
              <a:blip r:embed="rId5"/>
              <a:stretch>
                <a:fillRect/>
              </a:stretch>
            </p:blipFill>
            <p:spPr>
              <a:xfrm>
                <a:off x="9787206" y="1901979"/>
                <a:ext cx="260768" cy="260768"/>
              </a:xfrm>
              <a:prstGeom prst="rect">
                <a:avLst/>
              </a:prstGeom>
            </p:spPr>
          </p:pic>
        </p:grpSp>
        <p:sp>
          <p:nvSpPr>
            <p:cNvPr id="185" name="Rectangle 184"/>
            <p:cNvSpPr/>
            <p:nvPr/>
          </p:nvSpPr>
          <p:spPr>
            <a:xfrm>
              <a:off x="3249100" y="4452701"/>
              <a:ext cx="710516" cy="307777"/>
            </a:xfrm>
            <a:prstGeom prst="rect">
              <a:avLst/>
            </a:prstGeom>
          </p:spPr>
          <p:txBody>
            <a:bodyPr wrap="none">
              <a:spAutoFit/>
            </a:bodyPr>
            <a:lstStyle/>
            <a:p>
              <a:pPr algn="ctr"/>
              <a:r>
                <a:rPr lang="en-US" sz="1400" dirty="0">
                  <a:solidFill>
                    <a:schemeClr val="accent1"/>
                  </a:solidFill>
                </a:rPr>
                <a:t>Render</a:t>
              </a:r>
            </a:p>
          </p:txBody>
        </p:sp>
        <p:sp>
          <p:nvSpPr>
            <p:cNvPr id="186" name="Rectangle 185"/>
            <p:cNvSpPr/>
            <p:nvPr/>
          </p:nvSpPr>
          <p:spPr>
            <a:xfrm>
              <a:off x="3104062" y="5168581"/>
              <a:ext cx="1000595" cy="307777"/>
            </a:xfrm>
            <a:prstGeom prst="rect">
              <a:avLst/>
            </a:prstGeom>
          </p:spPr>
          <p:txBody>
            <a:bodyPr wrap="none">
              <a:spAutoFit/>
            </a:bodyPr>
            <a:lstStyle/>
            <a:p>
              <a:pPr algn="ctr"/>
              <a:r>
                <a:rPr lang="en-US" sz="1400" dirty="0">
                  <a:solidFill>
                    <a:srgbClr val="A27316"/>
                  </a:solidFill>
                </a:rPr>
                <a:t>Compress</a:t>
              </a:r>
            </a:p>
          </p:txBody>
        </p:sp>
        <p:sp>
          <p:nvSpPr>
            <p:cNvPr id="67" name="Rounded Rectangle 70">
              <a:extLst>
                <a:ext uri="{FF2B5EF4-FFF2-40B4-BE49-F238E27FC236}">
                  <a16:creationId xmlns:a16="http://schemas.microsoft.com/office/drawing/2014/main" id="{A3C93F04-5ACB-467B-BB29-9EB299096F9A}"/>
                </a:ext>
              </a:extLst>
            </p:cNvPr>
            <p:cNvSpPr/>
            <p:nvPr/>
          </p:nvSpPr>
          <p:spPr>
            <a:xfrm>
              <a:off x="3597129" y="4746625"/>
              <a:ext cx="221796" cy="423094"/>
            </a:xfrm>
            <a:prstGeom prst="roundRect">
              <a:avLst/>
            </a:prstGeom>
            <a:gradFill flip="none" rotWithShape="1">
              <a:gsLst>
                <a:gs pos="0">
                  <a:srgbClr val="E7B34B"/>
                </a:gs>
                <a:gs pos="50000">
                  <a:srgbClr val="E7B34B"/>
                </a:gs>
                <a:gs pos="100000">
                  <a:schemeClr val="accent3">
                    <a:lumMod val="20000"/>
                    <a:lumOff val="80000"/>
                  </a:schemeClr>
                </a:gs>
              </a:gsLst>
              <a:lin ang="0" scaled="1"/>
              <a:tileRect/>
            </a:gradFill>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3999">
                <a:solidFill>
                  <a:srgbClr val="FFFFFF"/>
                </a:solidFill>
                <a:latin typeface="Arial"/>
              </a:endParaRPr>
            </a:p>
          </p:txBody>
        </p:sp>
      </p:grpSp>
      <p:sp>
        <p:nvSpPr>
          <p:cNvPr id="65" name="Rounded Rectangle 43">
            <a:extLst>
              <a:ext uri="{FF2B5EF4-FFF2-40B4-BE49-F238E27FC236}">
                <a16:creationId xmlns:a16="http://schemas.microsoft.com/office/drawing/2014/main" id="{B463C972-6003-4974-B9F8-6190460596C9}"/>
              </a:ext>
            </a:extLst>
          </p:cNvPr>
          <p:cNvSpPr/>
          <p:nvPr/>
        </p:nvSpPr>
        <p:spPr bwMode="auto">
          <a:xfrm>
            <a:off x="5202104" y="621264"/>
            <a:ext cx="1787792" cy="403054"/>
          </a:xfrm>
          <a:prstGeom prst="roundRect">
            <a:avLst/>
          </a:prstGeom>
          <a:solidFill>
            <a:schemeClr val="accent1">
              <a:lumMod val="40000"/>
              <a:lumOff val="60000"/>
            </a:schemeClr>
          </a:solidFill>
          <a:ln w="9525" algn="ctr">
            <a:solidFill>
              <a:schemeClr val="tx1"/>
            </a:solidFill>
            <a:miter lim="800000"/>
            <a:headEnd/>
            <a:tailEnd/>
          </a:ln>
          <a:effectLst/>
        </p:spPr>
        <p:txBody>
          <a:bodyPr rtlCol="0" anchor="ctr"/>
          <a:lstStyle/>
          <a:p>
            <a:pPr algn="ctr" defTabSz="816197" eaLnBrk="0" fontAlgn="base" hangingPunct="0">
              <a:spcBef>
                <a:spcPct val="0"/>
              </a:spcBef>
              <a:spcAft>
                <a:spcPct val="0"/>
              </a:spcAft>
            </a:pPr>
            <a:r>
              <a:rPr lang="en-US" sz="1600" dirty="0">
                <a:solidFill>
                  <a:srgbClr val="000000"/>
                </a:solidFill>
                <a:cs typeface="Arial" pitchFamily="34" charset="0"/>
              </a:rPr>
              <a:t>Application Layer</a:t>
            </a:r>
          </a:p>
        </p:txBody>
      </p:sp>
      <p:sp>
        <p:nvSpPr>
          <p:cNvPr id="68" name="Title 4">
            <a:extLst>
              <a:ext uri="{FF2B5EF4-FFF2-40B4-BE49-F238E27FC236}">
                <a16:creationId xmlns:a16="http://schemas.microsoft.com/office/drawing/2014/main" id="{74FFD5FB-5FE7-47D0-AFD3-4DFCCF926143}"/>
              </a:ext>
            </a:extLst>
          </p:cNvPr>
          <p:cNvSpPr>
            <a:spLocks noGrp="1"/>
          </p:cNvSpPr>
          <p:nvPr>
            <p:ph type="title"/>
          </p:nvPr>
        </p:nvSpPr>
        <p:spPr>
          <a:xfrm>
            <a:off x="286265" y="229457"/>
            <a:ext cx="10515600" cy="1325563"/>
          </a:xfrm>
        </p:spPr>
        <p:txBody>
          <a:bodyPr/>
          <a:lstStyle/>
          <a:p>
            <a:r>
              <a:rPr lang="en-US" dirty="0"/>
              <a:t>HDX</a:t>
            </a:r>
            <a:br>
              <a:rPr lang="en-US" dirty="0"/>
            </a:br>
            <a:r>
              <a:rPr lang="en-US" dirty="0"/>
              <a:t>Adaptive Display</a:t>
            </a:r>
            <a:br>
              <a:rPr lang="en-US" dirty="0"/>
            </a:br>
            <a:r>
              <a:rPr lang="en-US" sz="2000" dirty="0"/>
              <a:t>Overview</a:t>
            </a:r>
            <a:endParaRPr lang="en-US" dirty="0"/>
          </a:p>
        </p:txBody>
      </p:sp>
    </p:spTree>
    <p:extLst>
      <p:ext uri="{BB962C8B-B14F-4D97-AF65-F5344CB8AC3E}">
        <p14:creationId xmlns:p14="http://schemas.microsoft.com/office/powerpoint/2010/main" val="338899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1000"/>
                                        <p:tgtEl>
                                          <p:spTgt spid="53"/>
                                        </p:tgtEl>
                                      </p:cBhvr>
                                    </p:animEffect>
                                  </p:childTnLst>
                                </p:cTn>
                              </p:par>
                            </p:childTnLst>
                          </p:cTn>
                        </p:par>
                        <p:par>
                          <p:cTn id="16" fill="hold">
                            <p:stCondLst>
                              <p:cond delay="2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1000"/>
                                        <p:tgtEl>
                                          <p:spTgt spid="6"/>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1000"/>
                                        <p:tgtEl>
                                          <p:spTgt spid="7"/>
                                        </p:tgtEl>
                                      </p:cBhvr>
                                    </p:animEffect>
                                  </p:childTnLst>
                                </p:cTn>
                              </p:par>
                            </p:childTnLst>
                          </p:cTn>
                        </p:par>
                        <p:par>
                          <p:cTn id="24" fill="hold">
                            <p:stCondLst>
                              <p:cond delay="4500"/>
                            </p:stCondLst>
                            <p:childTnLst>
                              <p:par>
                                <p:cTn id="25" presetID="22" presetClass="entr" presetSubtype="8" fill="hold"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left)">
                                      <p:cBhvr>
                                        <p:cTn id="27"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F90AD-ECD0-4634-8AC1-564372A0B40A}"/>
              </a:ext>
            </a:extLst>
          </p:cNvPr>
          <p:cNvSpPr>
            <a:spLocks noGrp="1"/>
          </p:cNvSpPr>
          <p:nvPr>
            <p:ph type="sldNum" sz="quarter" idx="10"/>
          </p:nvPr>
        </p:nvSpPr>
        <p:spPr/>
        <p:txBody>
          <a:bodyPr/>
          <a:lstStyle/>
          <a:p>
            <a:fld id="{8FEA8346-4FCC-E64B-9DAE-ED8A048D8A1C}" type="slidenum">
              <a:rPr lang="en-US" smtClean="0"/>
              <a:pPr/>
              <a:t>13</a:t>
            </a:fld>
            <a:endParaRPr lang="en-US" dirty="0"/>
          </a:p>
        </p:txBody>
      </p:sp>
      <p:sp>
        <p:nvSpPr>
          <p:cNvPr id="5" name="Title 4">
            <a:extLst>
              <a:ext uri="{FF2B5EF4-FFF2-40B4-BE49-F238E27FC236}">
                <a16:creationId xmlns:a16="http://schemas.microsoft.com/office/drawing/2014/main" id="{F1F05B8B-C8C1-40EF-9368-D4011655A6C0}"/>
              </a:ext>
            </a:extLst>
          </p:cNvPr>
          <p:cNvSpPr>
            <a:spLocks noGrp="1"/>
          </p:cNvSpPr>
          <p:nvPr>
            <p:ph type="title"/>
          </p:nvPr>
        </p:nvSpPr>
        <p:spPr/>
        <p:txBody>
          <a:bodyPr/>
          <a:lstStyle/>
          <a:p>
            <a:r>
              <a:rPr lang="en-US" dirty="0"/>
              <a:t>HDX</a:t>
            </a:r>
            <a:br>
              <a:rPr lang="en-US" dirty="0"/>
            </a:br>
            <a:r>
              <a:rPr lang="en-US" dirty="0"/>
              <a:t>Adaptive Transport</a:t>
            </a:r>
            <a:br>
              <a:rPr lang="en-US" dirty="0"/>
            </a:br>
            <a:r>
              <a:rPr lang="en-US" sz="2000" dirty="0"/>
              <a:t>Overview</a:t>
            </a:r>
            <a:endParaRPr lang="en-US" dirty="0"/>
          </a:p>
        </p:txBody>
      </p:sp>
      <p:sp>
        <p:nvSpPr>
          <p:cNvPr id="23" name="Rounded Rectangle 44">
            <a:extLst>
              <a:ext uri="{FF2B5EF4-FFF2-40B4-BE49-F238E27FC236}">
                <a16:creationId xmlns:a16="http://schemas.microsoft.com/office/drawing/2014/main" id="{EB445E17-28B7-48DD-B789-E7204D86E62E}"/>
              </a:ext>
            </a:extLst>
          </p:cNvPr>
          <p:cNvSpPr/>
          <p:nvPr/>
        </p:nvSpPr>
        <p:spPr bwMode="auto">
          <a:xfrm>
            <a:off x="5202104" y="507822"/>
            <a:ext cx="1787792" cy="403054"/>
          </a:xfrm>
          <a:prstGeom prst="roundRect">
            <a:avLst/>
          </a:prstGeom>
          <a:solidFill>
            <a:schemeClr val="accent1">
              <a:lumMod val="60000"/>
              <a:lumOff val="40000"/>
            </a:schemeClr>
          </a:solidFill>
          <a:ln w="9525" algn="ctr">
            <a:solidFill>
              <a:schemeClr val="tx1"/>
            </a:solidFill>
            <a:miter lim="800000"/>
            <a:headEnd/>
            <a:tailEnd/>
          </a:ln>
          <a:effectLst/>
        </p:spPr>
        <p:txBody>
          <a:bodyPr rtlCol="0" anchor="ctr"/>
          <a:lstStyle/>
          <a:p>
            <a:pPr algn="ctr" defTabSz="816197" eaLnBrk="0" fontAlgn="base" hangingPunct="0">
              <a:spcBef>
                <a:spcPct val="0"/>
              </a:spcBef>
              <a:spcAft>
                <a:spcPct val="0"/>
              </a:spcAft>
            </a:pPr>
            <a:r>
              <a:rPr lang="en-US" sz="1600" dirty="0">
                <a:solidFill>
                  <a:srgbClr val="000000"/>
                </a:solidFill>
                <a:cs typeface="Arial" pitchFamily="34" charset="0"/>
              </a:rPr>
              <a:t>Transport Layer</a:t>
            </a:r>
          </a:p>
        </p:txBody>
      </p:sp>
      <p:sp>
        <p:nvSpPr>
          <p:cNvPr id="10" name="Can 24">
            <a:extLst>
              <a:ext uri="{FF2B5EF4-FFF2-40B4-BE49-F238E27FC236}">
                <a16:creationId xmlns:a16="http://schemas.microsoft.com/office/drawing/2014/main" id="{E060336B-2960-4510-8D91-194083AFBA43}"/>
              </a:ext>
            </a:extLst>
          </p:cNvPr>
          <p:cNvSpPr/>
          <p:nvPr/>
        </p:nvSpPr>
        <p:spPr bwMode="auto">
          <a:xfrm rot="5400000">
            <a:off x="1748870" y="2002142"/>
            <a:ext cx="2883739" cy="4014730"/>
          </a:xfrm>
          <a:prstGeom prst="can">
            <a:avLst/>
          </a:prstGeom>
          <a:solidFill>
            <a:schemeClr val="accent1"/>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138059" tIns="69029" rIns="138059" bIns="69029" numCol="1" spcCol="0" rtlCol="0" fromWordArt="0" anchor="ctr" anchorCtr="0" forceAA="0" compatLnSpc="1">
            <a:prstTxWarp prst="textNoShape">
              <a:avLst/>
            </a:prstTxWarp>
            <a:normAutofit/>
          </a:bodyPr>
          <a:lstStyle/>
          <a:p>
            <a:pPr algn="ctr" defTabSz="1459620" fontAlgn="base">
              <a:spcBef>
                <a:spcPct val="0"/>
              </a:spcBef>
              <a:spcAft>
                <a:spcPct val="0"/>
              </a:spcAft>
              <a:defRPr/>
            </a:pPr>
            <a:r>
              <a:rPr lang="en-US" sz="3199" kern="0" dirty="0">
                <a:solidFill>
                  <a:schemeClr val="bg1"/>
                </a:solidFill>
                <a:latin typeface="Calibri"/>
                <a:cs typeface="Arial" charset="0"/>
              </a:rPr>
              <a:t>TCP</a:t>
            </a:r>
            <a:endParaRPr lang="en-US" sz="2130" kern="0" dirty="0">
              <a:solidFill>
                <a:schemeClr val="bg1"/>
              </a:solidFill>
              <a:latin typeface="Calibri"/>
              <a:cs typeface="Arial" charset="0"/>
            </a:endParaRPr>
          </a:p>
        </p:txBody>
      </p:sp>
      <p:sp>
        <p:nvSpPr>
          <p:cNvPr id="11" name="Can 25">
            <a:extLst>
              <a:ext uri="{FF2B5EF4-FFF2-40B4-BE49-F238E27FC236}">
                <a16:creationId xmlns:a16="http://schemas.microsoft.com/office/drawing/2014/main" id="{CCF71F9D-5504-46A3-8FB4-69FC30F3E13F}"/>
              </a:ext>
            </a:extLst>
          </p:cNvPr>
          <p:cNvSpPr/>
          <p:nvPr/>
        </p:nvSpPr>
        <p:spPr bwMode="auto">
          <a:xfrm rot="5400000">
            <a:off x="1751709" y="1986906"/>
            <a:ext cx="2883739" cy="4045202"/>
          </a:xfrm>
          <a:prstGeom prst="can">
            <a:avLst/>
          </a:prstGeom>
          <a:solidFill>
            <a:schemeClr val="accent1"/>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138059" tIns="69029" rIns="138059" bIns="69029" numCol="1" spcCol="0" rtlCol="0" fromWordArt="0" anchor="ctr" anchorCtr="0" forceAA="0" compatLnSpc="1">
            <a:prstTxWarp prst="textNoShape">
              <a:avLst/>
            </a:prstTxWarp>
            <a:normAutofit/>
          </a:bodyPr>
          <a:lstStyle/>
          <a:p>
            <a:pPr algn="ctr" defTabSz="1459620" fontAlgn="base">
              <a:spcBef>
                <a:spcPct val="0"/>
              </a:spcBef>
              <a:spcAft>
                <a:spcPct val="0"/>
              </a:spcAft>
              <a:defRPr/>
            </a:pPr>
            <a:r>
              <a:rPr lang="en-US" sz="3199" kern="0" dirty="0">
                <a:solidFill>
                  <a:schemeClr val="bg1"/>
                </a:solidFill>
                <a:latin typeface="Calibri"/>
                <a:cs typeface="Arial" charset="0"/>
              </a:rPr>
              <a:t>Adaptive Transport </a:t>
            </a:r>
            <a:br>
              <a:rPr lang="en-US" sz="3199" kern="0" dirty="0">
                <a:solidFill>
                  <a:schemeClr val="bg1"/>
                </a:solidFill>
                <a:latin typeface="Calibri"/>
                <a:cs typeface="Arial" charset="0"/>
              </a:rPr>
            </a:br>
            <a:r>
              <a:rPr lang="en-US" sz="1999" kern="0" dirty="0">
                <a:solidFill>
                  <a:schemeClr val="bg1"/>
                </a:solidFill>
                <a:latin typeface="Calibri"/>
                <a:cs typeface="Arial" charset="0"/>
              </a:rPr>
              <a:t>(TCP or EDT)</a:t>
            </a:r>
            <a:endParaRPr lang="en-US" sz="1600" kern="0" dirty="0">
              <a:solidFill>
                <a:schemeClr val="bg1"/>
              </a:solidFill>
              <a:latin typeface="Calibri"/>
              <a:cs typeface="Arial" charset="0"/>
            </a:endParaRPr>
          </a:p>
        </p:txBody>
      </p:sp>
      <p:grpSp>
        <p:nvGrpSpPr>
          <p:cNvPr id="12" name="Group 11">
            <a:extLst>
              <a:ext uri="{FF2B5EF4-FFF2-40B4-BE49-F238E27FC236}">
                <a16:creationId xmlns:a16="http://schemas.microsoft.com/office/drawing/2014/main" id="{3BA69B5B-274B-48B4-8A76-306014F41509}"/>
              </a:ext>
            </a:extLst>
          </p:cNvPr>
          <p:cNvGrpSpPr/>
          <p:nvPr/>
        </p:nvGrpSpPr>
        <p:grpSpPr>
          <a:xfrm>
            <a:off x="4616308" y="2703914"/>
            <a:ext cx="5947258" cy="2663161"/>
            <a:chOff x="4615922" y="2703723"/>
            <a:chExt cx="5948807" cy="2663855"/>
          </a:xfrm>
        </p:grpSpPr>
        <p:sp>
          <p:nvSpPr>
            <p:cNvPr id="13" name="Can 26">
              <a:extLst>
                <a:ext uri="{FF2B5EF4-FFF2-40B4-BE49-F238E27FC236}">
                  <a16:creationId xmlns:a16="http://schemas.microsoft.com/office/drawing/2014/main" id="{CC430C62-7FBE-4B92-9F35-48AF262B03CF}"/>
                </a:ext>
              </a:extLst>
            </p:cNvPr>
            <p:cNvSpPr/>
            <p:nvPr/>
          </p:nvSpPr>
          <p:spPr bwMode="auto">
            <a:xfrm rot="5400000">
              <a:off x="8805048" y="2846380"/>
              <a:ext cx="1055707" cy="2463655"/>
            </a:xfrm>
            <a:prstGeom prst="can">
              <a:avLst/>
            </a:prstGeom>
            <a:solidFill>
              <a:schemeClr val="accent3"/>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a:bodyPr>
            <a:lstStyle/>
            <a:p>
              <a:pPr algn="ctr" defTabSz="1460422" fontAlgn="base">
                <a:spcBef>
                  <a:spcPct val="0"/>
                </a:spcBef>
                <a:spcAft>
                  <a:spcPct val="0"/>
                </a:spcAft>
                <a:defRPr/>
              </a:pPr>
              <a:r>
                <a:rPr lang="en-US" sz="1200" kern="0" dirty="0">
                  <a:solidFill>
                    <a:srgbClr val="000000"/>
                  </a:solidFill>
                  <a:cs typeface="Arial" charset="0"/>
                </a:rPr>
                <a:t>                              Adaptive </a:t>
              </a:r>
              <a:br>
                <a:rPr lang="en-US" sz="1200" kern="0" dirty="0">
                  <a:solidFill>
                    <a:srgbClr val="000000"/>
                  </a:solidFill>
                  <a:cs typeface="Arial" charset="0"/>
                </a:rPr>
              </a:br>
              <a:r>
                <a:rPr lang="en-US" sz="1200" kern="0" dirty="0">
                  <a:solidFill>
                    <a:srgbClr val="000000"/>
                  </a:solidFill>
                  <a:cs typeface="Arial" charset="0"/>
                </a:rPr>
                <a:t>                              Display</a:t>
              </a:r>
            </a:p>
          </p:txBody>
        </p:sp>
        <p:grpSp>
          <p:nvGrpSpPr>
            <p:cNvPr id="14" name="Group 13">
              <a:extLst>
                <a:ext uri="{FF2B5EF4-FFF2-40B4-BE49-F238E27FC236}">
                  <a16:creationId xmlns:a16="http://schemas.microsoft.com/office/drawing/2014/main" id="{13CECE98-E812-4A78-BAC9-B0B99EBE1FAB}"/>
                </a:ext>
              </a:extLst>
            </p:cNvPr>
            <p:cNvGrpSpPr/>
            <p:nvPr/>
          </p:nvGrpSpPr>
          <p:grpSpPr>
            <a:xfrm>
              <a:off x="4615922" y="2703723"/>
              <a:ext cx="5021196" cy="2663855"/>
              <a:chOff x="5401113" y="1679993"/>
              <a:chExt cx="5021196" cy="2663855"/>
            </a:xfrm>
          </p:grpSpPr>
          <p:sp>
            <p:nvSpPr>
              <p:cNvPr id="15" name="Can 40">
                <a:extLst>
                  <a:ext uri="{FF2B5EF4-FFF2-40B4-BE49-F238E27FC236}">
                    <a16:creationId xmlns:a16="http://schemas.microsoft.com/office/drawing/2014/main" id="{EABDD5F6-897C-4756-A660-6011499A460F}"/>
                  </a:ext>
                </a:extLst>
              </p:cNvPr>
              <p:cNvSpPr/>
              <p:nvPr/>
            </p:nvSpPr>
            <p:spPr bwMode="auto">
              <a:xfrm rot="5400000">
                <a:off x="9244092" y="1966510"/>
                <a:ext cx="352617" cy="1686218"/>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chemeClr val="accent5"/>
                    </a:solidFill>
                    <a:cs typeface="Arial" charset="0"/>
                  </a:rPr>
                  <a:t>Audio</a:t>
                </a:r>
              </a:p>
            </p:txBody>
          </p:sp>
          <p:sp>
            <p:nvSpPr>
              <p:cNvPr id="16" name="Can 42">
                <a:extLst>
                  <a:ext uri="{FF2B5EF4-FFF2-40B4-BE49-F238E27FC236}">
                    <a16:creationId xmlns:a16="http://schemas.microsoft.com/office/drawing/2014/main" id="{0447AA66-9441-45F2-9392-0A4F1207D225}"/>
                  </a:ext>
                </a:extLst>
              </p:cNvPr>
              <p:cNvSpPr/>
              <p:nvPr/>
            </p:nvSpPr>
            <p:spPr bwMode="auto">
              <a:xfrm rot="5400000">
                <a:off x="9553729" y="1358193"/>
                <a:ext cx="352617" cy="1372028"/>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chemeClr val="accent5"/>
                    </a:solidFill>
                    <a:cs typeface="Arial" charset="0"/>
                  </a:rPr>
                  <a:t>  Teams / Skype</a:t>
                </a:r>
              </a:p>
            </p:txBody>
          </p:sp>
          <p:sp>
            <p:nvSpPr>
              <p:cNvPr id="17" name="Can 43">
                <a:extLst>
                  <a:ext uri="{FF2B5EF4-FFF2-40B4-BE49-F238E27FC236}">
                    <a16:creationId xmlns:a16="http://schemas.microsoft.com/office/drawing/2014/main" id="{D7A8011A-72CC-4348-A468-6588D6A998AD}"/>
                  </a:ext>
                </a:extLst>
              </p:cNvPr>
              <p:cNvSpPr/>
              <p:nvPr/>
            </p:nvSpPr>
            <p:spPr bwMode="auto">
              <a:xfrm rot="5400000">
                <a:off x="9296860" y="2741859"/>
                <a:ext cx="352614" cy="1686218"/>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        </a:t>
                </a:r>
                <a:r>
                  <a:rPr lang="en-US" sz="1200" kern="0" dirty="0">
                    <a:solidFill>
                      <a:schemeClr val="accent5"/>
                    </a:solidFill>
                    <a:cs typeface="Arial" charset="0"/>
                  </a:rPr>
                  <a:t>Multimedia</a:t>
                </a:r>
              </a:p>
            </p:txBody>
          </p:sp>
          <p:sp>
            <p:nvSpPr>
              <p:cNvPr id="18" name="Can 44">
                <a:extLst>
                  <a:ext uri="{FF2B5EF4-FFF2-40B4-BE49-F238E27FC236}">
                    <a16:creationId xmlns:a16="http://schemas.microsoft.com/office/drawing/2014/main" id="{A12A6C00-6D16-4CD8-8534-5DDCA3DAA2D2}"/>
                  </a:ext>
                </a:extLst>
              </p:cNvPr>
              <p:cNvSpPr/>
              <p:nvPr/>
            </p:nvSpPr>
            <p:spPr bwMode="auto">
              <a:xfrm rot="5400000">
                <a:off x="9402891" y="3124565"/>
                <a:ext cx="352617" cy="1686218"/>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chemeClr val="accent5"/>
                    </a:solidFill>
                    <a:cs typeface="Arial" charset="0"/>
                  </a:rPr>
                  <a:t>Flash</a:t>
                </a:r>
              </a:p>
            </p:txBody>
          </p:sp>
          <p:sp>
            <p:nvSpPr>
              <p:cNvPr id="19" name="Can 45">
                <a:extLst>
                  <a:ext uri="{FF2B5EF4-FFF2-40B4-BE49-F238E27FC236}">
                    <a16:creationId xmlns:a16="http://schemas.microsoft.com/office/drawing/2014/main" id="{2169409D-C205-4BC5-8732-373E996A0A4B}"/>
                  </a:ext>
                </a:extLst>
              </p:cNvPr>
              <p:cNvSpPr/>
              <p:nvPr/>
            </p:nvSpPr>
            <p:spPr bwMode="auto">
              <a:xfrm rot="5400000">
                <a:off x="9194554" y="1484571"/>
                <a:ext cx="352617" cy="1884684"/>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Autofit/>
              </a:bodyPr>
              <a:lstStyle/>
              <a:p>
                <a:pPr algn="ctr" defTabSz="1460422" fontAlgn="base">
                  <a:spcBef>
                    <a:spcPct val="0"/>
                  </a:spcBef>
                  <a:spcAft>
                    <a:spcPct val="0"/>
                  </a:spcAft>
                  <a:defRPr/>
                </a:pPr>
                <a:r>
                  <a:rPr lang="en-US" sz="1200" kern="0" dirty="0">
                    <a:solidFill>
                      <a:schemeClr val="accent5"/>
                    </a:solidFill>
                    <a:cs typeface="Arial" charset="0"/>
                  </a:rPr>
                  <a:t>            </a:t>
                </a:r>
                <a:r>
                  <a:rPr lang="en-US" sz="1200" kern="0" dirty="0" err="1">
                    <a:solidFill>
                      <a:schemeClr val="accent5"/>
                    </a:solidFill>
                    <a:cs typeface="Arial" charset="0"/>
                  </a:rPr>
                  <a:t>Multitouch</a:t>
                </a:r>
                <a:endParaRPr lang="en-US" sz="1200" kern="0" dirty="0">
                  <a:solidFill>
                    <a:schemeClr val="accent5"/>
                  </a:solidFill>
                  <a:cs typeface="Arial" charset="0"/>
                </a:endParaRPr>
              </a:p>
            </p:txBody>
          </p:sp>
          <p:sp>
            <p:nvSpPr>
              <p:cNvPr id="20" name="Can 46">
                <a:extLst>
                  <a:ext uri="{FF2B5EF4-FFF2-40B4-BE49-F238E27FC236}">
                    <a16:creationId xmlns:a16="http://schemas.microsoft.com/office/drawing/2014/main" id="{562A42D4-57F2-4CAC-BFA7-FCDCCF012223}"/>
                  </a:ext>
                </a:extLst>
              </p:cNvPr>
              <p:cNvSpPr/>
              <p:nvPr/>
            </p:nvSpPr>
            <p:spPr bwMode="auto">
              <a:xfrm rot="5400000">
                <a:off x="9244093" y="2359155"/>
                <a:ext cx="352617" cy="1686218"/>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Autofit/>
              </a:bodyPr>
              <a:lstStyle/>
              <a:p>
                <a:pPr algn="ctr" defTabSz="1460422" fontAlgn="base">
                  <a:spcBef>
                    <a:spcPct val="0"/>
                  </a:spcBef>
                  <a:spcAft>
                    <a:spcPct val="0"/>
                  </a:spcAft>
                  <a:defRPr/>
                </a:pPr>
                <a:r>
                  <a:rPr lang="en-US" sz="1200" kern="0" dirty="0">
                    <a:solidFill>
                      <a:schemeClr val="accent5"/>
                    </a:solidFill>
                    <a:cs typeface="Arial" charset="0"/>
                  </a:rPr>
                  <a:t>Seamless</a:t>
                </a:r>
                <a:br>
                  <a:rPr lang="en-US" sz="1200" kern="0" dirty="0">
                    <a:solidFill>
                      <a:schemeClr val="accent5"/>
                    </a:solidFill>
                    <a:cs typeface="Arial" charset="0"/>
                  </a:rPr>
                </a:br>
                <a:r>
                  <a:rPr lang="en-US" sz="1200" kern="0" dirty="0">
                    <a:solidFill>
                      <a:schemeClr val="accent5"/>
                    </a:solidFill>
                    <a:cs typeface="Arial" charset="0"/>
                  </a:rPr>
                  <a:t> Windows</a:t>
                </a:r>
              </a:p>
            </p:txBody>
          </p:sp>
          <p:sp>
            <p:nvSpPr>
              <p:cNvPr id="21" name="Can 12">
                <a:extLst>
                  <a:ext uri="{FF2B5EF4-FFF2-40B4-BE49-F238E27FC236}">
                    <a16:creationId xmlns:a16="http://schemas.microsoft.com/office/drawing/2014/main" id="{D37AADA9-8CDE-4570-9373-8852FDB34651}"/>
                  </a:ext>
                </a:extLst>
              </p:cNvPr>
              <p:cNvSpPr/>
              <p:nvPr/>
            </p:nvSpPr>
            <p:spPr bwMode="auto">
              <a:xfrm rot="5400000">
                <a:off x="5671912" y="1409194"/>
                <a:ext cx="2663855" cy="3205454"/>
              </a:xfrm>
              <a:prstGeom prst="can">
                <a:avLst/>
              </a:prstGeom>
              <a:solidFill>
                <a:srgbClr val="414141">
                  <a:lumMod val="60000"/>
                  <a:lumOff val="40000"/>
                </a:srgbClr>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138131" tIns="69065" rIns="138131" bIns="69065" numCol="1" spcCol="0" rtlCol="0" fromWordArt="0" anchor="ctr" anchorCtr="0" forceAA="0" compatLnSpc="1">
                <a:prstTxWarp prst="textNoShape">
                  <a:avLst/>
                </a:prstTxWarp>
                <a:normAutofit/>
              </a:bodyPr>
              <a:lstStyle/>
              <a:p>
                <a:pPr algn="ctr" defTabSz="1460422" fontAlgn="base">
                  <a:spcBef>
                    <a:spcPct val="0"/>
                  </a:spcBef>
                  <a:spcAft>
                    <a:spcPct val="0"/>
                  </a:spcAft>
                  <a:defRPr/>
                </a:pPr>
                <a:r>
                  <a:rPr lang="en-US" sz="3999" kern="0" dirty="0">
                    <a:solidFill>
                      <a:schemeClr val="bg1"/>
                    </a:solidFill>
                    <a:cs typeface="Arial" charset="0"/>
                  </a:rPr>
                  <a:t>ICA</a:t>
                </a:r>
              </a:p>
            </p:txBody>
          </p:sp>
          <p:sp>
            <p:nvSpPr>
              <p:cNvPr id="25" name="Can 36">
                <a:extLst>
                  <a:ext uri="{FF2B5EF4-FFF2-40B4-BE49-F238E27FC236}">
                    <a16:creationId xmlns:a16="http://schemas.microsoft.com/office/drawing/2014/main" id="{1C314680-C02C-4A95-87DD-191FF9D30F69}"/>
                  </a:ext>
                </a:extLst>
              </p:cNvPr>
              <p:cNvSpPr/>
              <p:nvPr/>
            </p:nvSpPr>
            <p:spPr bwMode="auto">
              <a:xfrm rot="5400000">
                <a:off x="8329210" y="2527035"/>
                <a:ext cx="352617" cy="954358"/>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Clipboard</a:t>
                </a:r>
              </a:p>
            </p:txBody>
          </p:sp>
          <p:sp>
            <p:nvSpPr>
              <p:cNvPr id="26" name="Can 37">
                <a:extLst>
                  <a:ext uri="{FF2B5EF4-FFF2-40B4-BE49-F238E27FC236}">
                    <a16:creationId xmlns:a16="http://schemas.microsoft.com/office/drawing/2014/main" id="{0646B496-36C0-45E7-9778-638007F37CE5}"/>
                  </a:ext>
                </a:extLst>
              </p:cNvPr>
              <p:cNvSpPr/>
              <p:nvPr/>
            </p:nvSpPr>
            <p:spPr bwMode="auto">
              <a:xfrm rot="5400000">
                <a:off x="8359873" y="2848563"/>
                <a:ext cx="352617" cy="1015685"/>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Smartcards</a:t>
                </a:r>
              </a:p>
            </p:txBody>
          </p:sp>
          <p:sp>
            <p:nvSpPr>
              <p:cNvPr id="27" name="Can 38">
                <a:extLst>
                  <a:ext uri="{FF2B5EF4-FFF2-40B4-BE49-F238E27FC236}">
                    <a16:creationId xmlns:a16="http://schemas.microsoft.com/office/drawing/2014/main" id="{3216F931-9C47-4DF5-BABC-90E8A5824612}"/>
                  </a:ext>
                </a:extLst>
              </p:cNvPr>
              <p:cNvSpPr/>
              <p:nvPr/>
            </p:nvSpPr>
            <p:spPr bwMode="auto">
              <a:xfrm rot="5400000">
                <a:off x="8360233" y="2144541"/>
                <a:ext cx="352617" cy="1014964"/>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Autofit/>
              </a:bodyPr>
              <a:lstStyle/>
              <a:p>
                <a:pPr algn="ctr" defTabSz="1460422" fontAlgn="base">
                  <a:spcBef>
                    <a:spcPct val="0"/>
                  </a:spcBef>
                  <a:spcAft>
                    <a:spcPct val="0"/>
                  </a:spcAft>
                  <a:defRPr/>
                </a:pPr>
                <a:r>
                  <a:rPr lang="en-US" sz="1200" kern="0" dirty="0">
                    <a:solidFill>
                      <a:srgbClr val="000000"/>
                    </a:solidFill>
                    <a:cs typeface="Arial" charset="0"/>
                  </a:rPr>
                  <a:t>Keyboard / Mouse</a:t>
                </a:r>
              </a:p>
            </p:txBody>
          </p:sp>
          <p:sp>
            <p:nvSpPr>
              <p:cNvPr id="28" name="Can 35">
                <a:extLst>
                  <a:ext uri="{FF2B5EF4-FFF2-40B4-BE49-F238E27FC236}">
                    <a16:creationId xmlns:a16="http://schemas.microsoft.com/office/drawing/2014/main" id="{FC483A55-B982-4AA9-B233-4BBAEF4E0820}"/>
                  </a:ext>
                </a:extLst>
              </p:cNvPr>
              <p:cNvSpPr/>
              <p:nvPr/>
            </p:nvSpPr>
            <p:spPr bwMode="auto">
              <a:xfrm rot="5400000">
                <a:off x="8440740" y="1771809"/>
                <a:ext cx="352618" cy="1056043"/>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Printing</a:t>
                </a:r>
              </a:p>
            </p:txBody>
          </p:sp>
          <p:sp>
            <p:nvSpPr>
              <p:cNvPr id="29" name="Can 39">
                <a:extLst>
                  <a:ext uri="{FF2B5EF4-FFF2-40B4-BE49-F238E27FC236}">
                    <a16:creationId xmlns:a16="http://schemas.microsoft.com/office/drawing/2014/main" id="{DB241EEA-5AAA-4DBF-A5E0-60641D9098BC}"/>
                  </a:ext>
                </a:extLst>
              </p:cNvPr>
              <p:cNvSpPr/>
              <p:nvPr/>
            </p:nvSpPr>
            <p:spPr bwMode="auto">
              <a:xfrm rot="5400000">
                <a:off x="8468874" y="3166883"/>
                <a:ext cx="352617" cy="1083427"/>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Autofit/>
              </a:bodyPr>
              <a:lstStyle/>
              <a:p>
                <a:pPr algn="ctr" defTabSz="1460422" fontAlgn="base">
                  <a:spcBef>
                    <a:spcPct val="0"/>
                  </a:spcBef>
                  <a:spcAft>
                    <a:spcPct val="0"/>
                  </a:spcAft>
                  <a:defRPr/>
                </a:pPr>
                <a:r>
                  <a:rPr lang="en-US" sz="1200" kern="0" dirty="0">
                    <a:solidFill>
                      <a:srgbClr val="000000"/>
                    </a:solidFill>
                    <a:cs typeface="Arial" charset="0"/>
                  </a:rPr>
                  <a:t>Mobile </a:t>
                </a:r>
                <a:br>
                  <a:rPr lang="en-US" sz="1200" kern="0" dirty="0">
                    <a:solidFill>
                      <a:srgbClr val="000000"/>
                    </a:solidFill>
                    <a:cs typeface="Arial" charset="0"/>
                  </a:rPr>
                </a:br>
                <a:r>
                  <a:rPr lang="en-US" sz="1200" kern="0" dirty="0">
                    <a:solidFill>
                      <a:srgbClr val="000000"/>
                    </a:solidFill>
                    <a:cs typeface="Arial" charset="0"/>
                  </a:rPr>
                  <a:t>Sensors</a:t>
                </a:r>
              </a:p>
            </p:txBody>
          </p:sp>
          <p:sp>
            <p:nvSpPr>
              <p:cNvPr id="30" name="Can 33">
                <a:extLst>
                  <a:ext uri="{FF2B5EF4-FFF2-40B4-BE49-F238E27FC236}">
                    <a16:creationId xmlns:a16="http://schemas.microsoft.com/office/drawing/2014/main" id="{7C81D3E1-C3EF-4455-AEAB-500D08A797C0}"/>
                  </a:ext>
                </a:extLst>
              </p:cNvPr>
              <p:cNvSpPr/>
              <p:nvPr/>
            </p:nvSpPr>
            <p:spPr bwMode="auto">
              <a:xfrm rot="5400000">
                <a:off x="8520010" y="3543534"/>
                <a:ext cx="352617" cy="1034509"/>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Generic USB</a:t>
                </a:r>
              </a:p>
            </p:txBody>
          </p:sp>
          <p:sp>
            <p:nvSpPr>
              <p:cNvPr id="31" name="Can 34">
                <a:extLst>
                  <a:ext uri="{FF2B5EF4-FFF2-40B4-BE49-F238E27FC236}">
                    <a16:creationId xmlns:a16="http://schemas.microsoft.com/office/drawing/2014/main" id="{A302F035-71B7-49E2-9E14-0222F7E463D8}"/>
                  </a:ext>
                </a:extLst>
              </p:cNvPr>
              <p:cNvSpPr/>
              <p:nvPr/>
            </p:nvSpPr>
            <p:spPr bwMode="auto">
              <a:xfrm rot="5400000">
                <a:off x="8520009" y="1430387"/>
                <a:ext cx="352617" cy="1034510"/>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Drives</a:t>
                </a:r>
              </a:p>
            </p:txBody>
          </p:sp>
        </p:grpSp>
      </p:grpSp>
    </p:spTree>
    <p:extLst>
      <p:ext uri="{BB962C8B-B14F-4D97-AF65-F5344CB8AC3E}">
        <p14:creationId xmlns:p14="http://schemas.microsoft.com/office/powerpoint/2010/main" val="139120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1000"/>
                                        <p:tgtEl>
                                          <p:spTgt spid="10"/>
                                        </p:tgtEl>
                                      </p:cBhvr>
                                    </p:animEffect>
                                    <p:set>
                                      <p:cBhvr>
                                        <p:cTn id="7" dur="1" fill="hold">
                                          <p:stCondLst>
                                            <p:cond delay="999"/>
                                          </p:stCondLst>
                                        </p:cTn>
                                        <p:tgtEl>
                                          <p:spTgt spid="10"/>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F90AD-ECD0-4634-8AC1-564372A0B40A}"/>
              </a:ext>
            </a:extLst>
          </p:cNvPr>
          <p:cNvSpPr>
            <a:spLocks noGrp="1"/>
          </p:cNvSpPr>
          <p:nvPr>
            <p:ph type="sldNum" sz="quarter" idx="12"/>
          </p:nvPr>
        </p:nvSpPr>
        <p:spPr/>
        <p:txBody>
          <a:bodyPr/>
          <a:lstStyle/>
          <a:p>
            <a:fld id="{8FEA8346-4FCC-E64B-9DAE-ED8A048D8A1C}" type="slidenum">
              <a:rPr lang="en-US" smtClean="0"/>
              <a:pPr/>
              <a:t>14</a:t>
            </a:fld>
            <a:endParaRPr lang="en-US" dirty="0"/>
          </a:p>
        </p:txBody>
      </p:sp>
      <p:sp>
        <p:nvSpPr>
          <p:cNvPr id="5" name="Title 4">
            <a:extLst>
              <a:ext uri="{FF2B5EF4-FFF2-40B4-BE49-F238E27FC236}">
                <a16:creationId xmlns:a16="http://schemas.microsoft.com/office/drawing/2014/main" id="{F1F05B8B-C8C1-40EF-9368-D4011655A6C0}"/>
              </a:ext>
            </a:extLst>
          </p:cNvPr>
          <p:cNvSpPr>
            <a:spLocks noGrp="1"/>
          </p:cNvSpPr>
          <p:nvPr>
            <p:ph type="title"/>
          </p:nvPr>
        </p:nvSpPr>
        <p:spPr/>
        <p:txBody>
          <a:bodyPr/>
          <a:lstStyle/>
          <a:p>
            <a:r>
              <a:rPr lang="en-US" dirty="0"/>
              <a:t>HDX </a:t>
            </a:r>
            <a:br>
              <a:rPr lang="en-US" dirty="0"/>
            </a:br>
            <a:r>
              <a:rPr lang="en-US" dirty="0" err="1"/>
              <a:t>RealTime</a:t>
            </a:r>
            <a:r>
              <a:rPr lang="en-US" dirty="0"/>
              <a:t> Optimization Pack for Skype for Business</a:t>
            </a:r>
            <a:br>
              <a:rPr lang="en-US" dirty="0"/>
            </a:br>
            <a:r>
              <a:rPr lang="en-US" sz="2000" dirty="0"/>
              <a:t>Overview</a:t>
            </a:r>
            <a:endParaRPr lang="en-US" dirty="0"/>
          </a:p>
        </p:txBody>
      </p:sp>
      <p:cxnSp>
        <p:nvCxnSpPr>
          <p:cNvPr id="34" name="Straight Arrow Connector 33">
            <a:extLst>
              <a:ext uri="{FF2B5EF4-FFF2-40B4-BE49-F238E27FC236}">
                <a16:creationId xmlns:a16="http://schemas.microsoft.com/office/drawing/2014/main" id="{7F09A50A-65D5-4DBE-9F60-0DDD4B20DEC5}"/>
              </a:ext>
            </a:extLst>
          </p:cNvPr>
          <p:cNvCxnSpPr/>
          <p:nvPr/>
        </p:nvCxnSpPr>
        <p:spPr bwMode="auto">
          <a:xfrm>
            <a:off x="5664129" y="2521837"/>
            <a:ext cx="2931362" cy="0"/>
          </a:xfrm>
          <a:prstGeom prst="straightConnector1">
            <a:avLst/>
          </a:prstGeom>
          <a:noFill/>
          <a:ln w="38100" cap="flat" cmpd="sng" algn="ctr">
            <a:solidFill>
              <a:schemeClr val="tx1"/>
            </a:solidFill>
            <a:prstDash val="solid"/>
            <a:round/>
            <a:headEnd type="triangle" w="lg" len="lg"/>
            <a:tailEnd type="triangle" w="lg" len="lg"/>
          </a:ln>
          <a:effectLst/>
        </p:spPr>
      </p:cxnSp>
      <p:cxnSp>
        <p:nvCxnSpPr>
          <p:cNvPr id="35" name="Straight Arrow Connector 34">
            <a:extLst>
              <a:ext uri="{FF2B5EF4-FFF2-40B4-BE49-F238E27FC236}">
                <a16:creationId xmlns:a16="http://schemas.microsoft.com/office/drawing/2014/main" id="{1FF82689-3798-4F8B-84B2-CDFD5ECCBB03}"/>
              </a:ext>
            </a:extLst>
          </p:cNvPr>
          <p:cNvCxnSpPr/>
          <p:nvPr/>
        </p:nvCxnSpPr>
        <p:spPr bwMode="auto">
          <a:xfrm flipV="1">
            <a:off x="2024219" y="2521837"/>
            <a:ext cx="3639911" cy="2"/>
          </a:xfrm>
          <a:prstGeom prst="straightConnector1">
            <a:avLst/>
          </a:prstGeom>
          <a:noFill/>
          <a:ln w="38100" cap="flat" cmpd="sng" algn="ctr">
            <a:solidFill>
              <a:schemeClr val="tx1"/>
            </a:solidFill>
            <a:prstDash val="solid"/>
            <a:round/>
            <a:headEnd type="triangle" w="lg" len="lg"/>
            <a:tailEnd type="triangle" w="lg" len="lg"/>
          </a:ln>
          <a:effectLst/>
        </p:spPr>
      </p:cxnSp>
      <p:grpSp>
        <p:nvGrpSpPr>
          <p:cNvPr id="36" name="Group 35">
            <a:extLst>
              <a:ext uri="{FF2B5EF4-FFF2-40B4-BE49-F238E27FC236}">
                <a16:creationId xmlns:a16="http://schemas.microsoft.com/office/drawing/2014/main" id="{6676E4DC-9E00-442E-BA6A-83733398C1E8}"/>
              </a:ext>
            </a:extLst>
          </p:cNvPr>
          <p:cNvGrpSpPr/>
          <p:nvPr/>
        </p:nvGrpSpPr>
        <p:grpSpPr>
          <a:xfrm>
            <a:off x="2298122" y="3105319"/>
            <a:ext cx="1076087" cy="1222766"/>
            <a:chOff x="448056" y="1721721"/>
            <a:chExt cx="1434783" cy="1630355"/>
          </a:xfrm>
        </p:grpSpPr>
        <p:pic>
          <p:nvPicPr>
            <p:cNvPr id="37" name="Picture 36">
              <a:extLst>
                <a:ext uri="{FF2B5EF4-FFF2-40B4-BE49-F238E27FC236}">
                  <a16:creationId xmlns:a16="http://schemas.microsoft.com/office/drawing/2014/main" id="{03684DF0-825C-4537-9435-38B9BDF3CC60}"/>
                </a:ext>
              </a:extLst>
            </p:cNvPr>
            <p:cNvPicPr>
              <a:picLocks noChangeAspect="1"/>
            </p:cNvPicPr>
            <p:nvPr/>
          </p:nvPicPr>
          <p:blipFill>
            <a:blip r:embed="rId3">
              <a:duotone>
                <a:schemeClr val="accent2">
                  <a:shade val="45000"/>
                  <a:satMod val="135000"/>
                </a:schemeClr>
                <a:prstClr val="white"/>
              </a:duotone>
            </a:blip>
            <a:stretch>
              <a:fillRect/>
            </a:stretch>
          </p:blipFill>
          <p:spPr>
            <a:xfrm>
              <a:off x="448056" y="1721721"/>
              <a:ext cx="1434783" cy="1143000"/>
            </a:xfrm>
            <a:prstGeom prst="rect">
              <a:avLst/>
            </a:prstGeom>
          </p:spPr>
        </p:pic>
        <p:sp>
          <p:nvSpPr>
            <p:cNvPr id="38" name="Rectangle 37">
              <a:extLst>
                <a:ext uri="{FF2B5EF4-FFF2-40B4-BE49-F238E27FC236}">
                  <a16:creationId xmlns:a16="http://schemas.microsoft.com/office/drawing/2014/main" id="{5F69CE30-866E-4075-A502-944C18D817E2}"/>
                </a:ext>
              </a:extLst>
            </p:cNvPr>
            <p:cNvSpPr/>
            <p:nvPr/>
          </p:nvSpPr>
          <p:spPr>
            <a:xfrm>
              <a:off x="589219" y="2859633"/>
              <a:ext cx="1152454" cy="492443"/>
            </a:xfrm>
            <a:prstGeom prst="rect">
              <a:avLst/>
            </a:prstGeom>
          </p:spPr>
          <p:txBody>
            <a:bodyPr wrap="none">
              <a:spAutoFit/>
            </a:bodyPr>
            <a:lstStyle/>
            <a:p>
              <a:pPr algn="ctr" defTabSz="816218">
                <a:defRPr/>
              </a:pPr>
              <a:r>
                <a:rPr lang="en-GB" dirty="0">
                  <a:solidFill>
                    <a:srgbClr val="000000"/>
                  </a:solidFill>
                </a:rPr>
                <a:t>User 1</a:t>
              </a:r>
              <a:endParaRPr lang="en-US" dirty="0">
                <a:solidFill>
                  <a:srgbClr val="000000"/>
                </a:solidFill>
              </a:endParaRPr>
            </a:p>
          </p:txBody>
        </p:sp>
      </p:grpSp>
      <p:grpSp>
        <p:nvGrpSpPr>
          <p:cNvPr id="39" name="Group 38">
            <a:extLst>
              <a:ext uri="{FF2B5EF4-FFF2-40B4-BE49-F238E27FC236}">
                <a16:creationId xmlns:a16="http://schemas.microsoft.com/office/drawing/2014/main" id="{25A9FB40-68E1-4E41-92F8-98FC5F4DF618}"/>
              </a:ext>
            </a:extLst>
          </p:cNvPr>
          <p:cNvGrpSpPr/>
          <p:nvPr/>
        </p:nvGrpSpPr>
        <p:grpSpPr>
          <a:xfrm>
            <a:off x="2298121" y="5399482"/>
            <a:ext cx="1076087" cy="1226582"/>
            <a:chOff x="448055" y="4780607"/>
            <a:chExt cx="1434783" cy="1635443"/>
          </a:xfrm>
        </p:grpSpPr>
        <p:pic>
          <p:nvPicPr>
            <p:cNvPr id="40" name="Picture 39">
              <a:extLst>
                <a:ext uri="{FF2B5EF4-FFF2-40B4-BE49-F238E27FC236}">
                  <a16:creationId xmlns:a16="http://schemas.microsoft.com/office/drawing/2014/main" id="{BAC4D81A-E036-445A-B0F0-F924AB8168AE}"/>
                </a:ext>
              </a:extLst>
            </p:cNvPr>
            <p:cNvPicPr>
              <a:picLocks noChangeAspect="1"/>
            </p:cNvPicPr>
            <p:nvPr/>
          </p:nvPicPr>
          <p:blipFill>
            <a:blip r:embed="rId3">
              <a:duotone>
                <a:schemeClr val="accent2">
                  <a:shade val="45000"/>
                  <a:satMod val="135000"/>
                </a:schemeClr>
                <a:prstClr val="white"/>
              </a:duotone>
            </a:blip>
            <a:stretch>
              <a:fillRect/>
            </a:stretch>
          </p:blipFill>
          <p:spPr>
            <a:xfrm>
              <a:off x="448055" y="4780607"/>
              <a:ext cx="1434783" cy="1143000"/>
            </a:xfrm>
            <a:prstGeom prst="rect">
              <a:avLst/>
            </a:prstGeom>
          </p:spPr>
        </p:pic>
        <p:sp>
          <p:nvSpPr>
            <p:cNvPr id="41" name="Rectangle 40">
              <a:extLst>
                <a:ext uri="{FF2B5EF4-FFF2-40B4-BE49-F238E27FC236}">
                  <a16:creationId xmlns:a16="http://schemas.microsoft.com/office/drawing/2014/main" id="{93946258-FC18-4279-8D42-6558A0FDED65}"/>
                </a:ext>
              </a:extLst>
            </p:cNvPr>
            <p:cNvSpPr/>
            <p:nvPr/>
          </p:nvSpPr>
          <p:spPr>
            <a:xfrm>
              <a:off x="589218" y="5923607"/>
              <a:ext cx="1152454" cy="492443"/>
            </a:xfrm>
            <a:prstGeom prst="rect">
              <a:avLst/>
            </a:prstGeom>
          </p:spPr>
          <p:txBody>
            <a:bodyPr wrap="none">
              <a:spAutoFit/>
            </a:bodyPr>
            <a:lstStyle/>
            <a:p>
              <a:pPr algn="ctr" defTabSz="816218">
                <a:defRPr/>
              </a:pPr>
              <a:r>
                <a:rPr lang="en-GB" dirty="0">
                  <a:solidFill>
                    <a:srgbClr val="000000"/>
                  </a:solidFill>
                </a:rPr>
                <a:t>User 2</a:t>
              </a:r>
              <a:endParaRPr lang="en-US" dirty="0">
                <a:solidFill>
                  <a:srgbClr val="000000"/>
                </a:solidFill>
              </a:endParaRPr>
            </a:p>
          </p:txBody>
        </p:sp>
      </p:grpSp>
      <p:grpSp>
        <p:nvGrpSpPr>
          <p:cNvPr id="42" name="Group 41">
            <a:extLst>
              <a:ext uri="{FF2B5EF4-FFF2-40B4-BE49-F238E27FC236}">
                <a16:creationId xmlns:a16="http://schemas.microsoft.com/office/drawing/2014/main" id="{B5B8AE5A-6D30-4772-A243-164F89E24E1E}"/>
              </a:ext>
            </a:extLst>
          </p:cNvPr>
          <p:cNvGrpSpPr/>
          <p:nvPr/>
        </p:nvGrpSpPr>
        <p:grpSpPr>
          <a:xfrm>
            <a:off x="6529998" y="3107229"/>
            <a:ext cx="1120548" cy="1218463"/>
            <a:chOff x="6090558" y="1724268"/>
            <a:chExt cx="1494064" cy="1624616"/>
          </a:xfrm>
        </p:grpSpPr>
        <p:pic>
          <p:nvPicPr>
            <p:cNvPr id="43" name="Picture 42">
              <a:extLst>
                <a:ext uri="{FF2B5EF4-FFF2-40B4-BE49-F238E27FC236}">
                  <a16:creationId xmlns:a16="http://schemas.microsoft.com/office/drawing/2014/main" id="{35F8C94E-F802-4511-A25E-2B5B6AFE3CDF}"/>
                </a:ext>
              </a:extLst>
            </p:cNvPr>
            <p:cNvPicPr>
              <a:picLocks noChangeAspect="1"/>
            </p:cNvPicPr>
            <p:nvPr/>
          </p:nvPicPr>
          <p:blipFill>
            <a:blip r:embed="rId4">
              <a:duotone>
                <a:schemeClr val="accent4">
                  <a:shade val="45000"/>
                  <a:satMod val="135000"/>
                </a:schemeClr>
                <a:prstClr val="white"/>
              </a:duotone>
            </a:blip>
            <a:stretch>
              <a:fillRect/>
            </a:stretch>
          </p:blipFill>
          <p:spPr>
            <a:xfrm>
              <a:off x="6090558" y="1724268"/>
              <a:ext cx="1494064" cy="1143379"/>
            </a:xfrm>
            <a:prstGeom prst="rect">
              <a:avLst/>
            </a:prstGeom>
          </p:spPr>
        </p:pic>
        <p:sp>
          <p:nvSpPr>
            <p:cNvPr id="44" name="Rectangle 43">
              <a:extLst>
                <a:ext uri="{FF2B5EF4-FFF2-40B4-BE49-F238E27FC236}">
                  <a16:creationId xmlns:a16="http://schemas.microsoft.com/office/drawing/2014/main" id="{6B9D7179-76BA-4A53-8FF0-D3BDB763B3F6}"/>
                </a:ext>
              </a:extLst>
            </p:cNvPr>
            <p:cNvSpPr/>
            <p:nvPr/>
          </p:nvSpPr>
          <p:spPr>
            <a:xfrm>
              <a:off x="6278421" y="2856442"/>
              <a:ext cx="1118341" cy="492442"/>
            </a:xfrm>
            <a:prstGeom prst="rect">
              <a:avLst/>
            </a:prstGeom>
          </p:spPr>
          <p:txBody>
            <a:bodyPr wrap="none">
              <a:spAutoFit/>
            </a:bodyPr>
            <a:lstStyle/>
            <a:p>
              <a:pPr algn="ctr" defTabSz="816218">
                <a:defRPr/>
              </a:pPr>
              <a:r>
                <a:rPr lang="en-GB" dirty="0">
                  <a:solidFill>
                    <a:srgbClr val="000000"/>
                  </a:solidFill>
                </a:rPr>
                <a:t>VDA 1</a:t>
              </a:r>
              <a:endParaRPr lang="en-US" dirty="0">
                <a:solidFill>
                  <a:srgbClr val="000000"/>
                </a:solidFill>
              </a:endParaRPr>
            </a:p>
          </p:txBody>
        </p:sp>
      </p:grpSp>
      <p:grpSp>
        <p:nvGrpSpPr>
          <p:cNvPr id="45" name="Group 44">
            <a:extLst>
              <a:ext uri="{FF2B5EF4-FFF2-40B4-BE49-F238E27FC236}">
                <a16:creationId xmlns:a16="http://schemas.microsoft.com/office/drawing/2014/main" id="{18483D70-49FA-4806-A698-02F7DFB102B9}"/>
              </a:ext>
            </a:extLst>
          </p:cNvPr>
          <p:cNvGrpSpPr/>
          <p:nvPr/>
        </p:nvGrpSpPr>
        <p:grpSpPr>
          <a:xfrm>
            <a:off x="6529998" y="5401677"/>
            <a:ext cx="1120548" cy="1226866"/>
            <a:chOff x="6090558" y="4783533"/>
            <a:chExt cx="1494064" cy="1635822"/>
          </a:xfrm>
        </p:grpSpPr>
        <p:pic>
          <p:nvPicPr>
            <p:cNvPr id="46" name="Picture 45">
              <a:extLst>
                <a:ext uri="{FF2B5EF4-FFF2-40B4-BE49-F238E27FC236}">
                  <a16:creationId xmlns:a16="http://schemas.microsoft.com/office/drawing/2014/main" id="{5F6AF153-3811-475A-B2DD-2EA416F5CBFB}"/>
                </a:ext>
              </a:extLst>
            </p:cNvPr>
            <p:cNvPicPr>
              <a:picLocks noChangeAspect="1"/>
            </p:cNvPicPr>
            <p:nvPr/>
          </p:nvPicPr>
          <p:blipFill>
            <a:blip r:embed="rId4">
              <a:duotone>
                <a:schemeClr val="accent4">
                  <a:shade val="45000"/>
                  <a:satMod val="135000"/>
                </a:schemeClr>
                <a:prstClr val="white"/>
              </a:duotone>
            </a:blip>
            <a:stretch>
              <a:fillRect/>
            </a:stretch>
          </p:blipFill>
          <p:spPr>
            <a:xfrm>
              <a:off x="6090558" y="4783533"/>
              <a:ext cx="1494064" cy="1143379"/>
            </a:xfrm>
            <a:prstGeom prst="rect">
              <a:avLst/>
            </a:prstGeom>
          </p:spPr>
        </p:pic>
        <p:sp>
          <p:nvSpPr>
            <p:cNvPr id="47" name="Rectangle 46">
              <a:extLst>
                <a:ext uri="{FF2B5EF4-FFF2-40B4-BE49-F238E27FC236}">
                  <a16:creationId xmlns:a16="http://schemas.microsoft.com/office/drawing/2014/main" id="{A0C8A152-EA14-49A9-BD2C-8CF823B813D0}"/>
                </a:ext>
              </a:extLst>
            </p:cNvPr>
            <p:cNvSpPr/>
            <p:nvPr/>
          </p:nvSpPr>
          <p:spPr>
            <a:xfrm>
              <a:off x="6278419" y="5926912"/>
              <a:ext cx="1118341" cy="492443"/>
            </a:xfrm>
            <a:prstGeom prst="rect">
              <a:avLst/>
            </a:prstGeom>
          </p:spPr>
          <p:txBody>
            <a:bodyPr wrap="none">
              <a:spAutoFit/>
            </a:bodyPr>
            <a:lstStyle/>
            <a:p>
              <a:pPr algn="ctr" defTabSz="816218">
                <a:defRPr/>
              </a:pPr>
              <a:r>
                <a:rPr lang="en-GB" dirty="0">
                  <a:solidFill>
                    <a:srgbClr val="000000"/>
                  </a:solidFill>
                </a:rPr>
                <a:t>VDA 2</a:t>
              </a:r>
              <a:endParaRPr lang="en-US" dirty="0">
                <a:solidFill>
                  <a:srgbClr val="000000"/>
                </a:solidFill>
              </a:endParaRPr>
            </a:p>
          </p:txBody>
        </p:sp>
      </p:grpSp>
      <p:grpSp>
        <p:nvGrpSpPr>
          <p:cNvPr id="48" name="Group 47">
            <a:extLst>
              <a:ext uri="{FF2B5EF4-FFF2-40B4-BE49-F238E27FC236}">
                <a16:creationId xmlns:a16="http://schemas.microsoft.com/office/drawing/2014/main" id="{49FE7AD1-4AAC-47A2-AE8D-7597009016FF}"/>
              </a:ext>
            </a:extLst>
          </p:cNvPr>
          <p:cNvGrpSpPr/>
          <p:nvPr/>
        </p:nvGrpSpPr>
        <p:grpSpPr>
          <a:xfrm>
            <a:off x="9051160" y="3993503"/>
            <a:ext cx="1569661" cy="1632530"/>
            <a:chOff x="9452106" y="2905967"/>
            <a:chExt cx="2092881" cy="2176707"/>
          </a:xfrm>
        </p:grpSpPr>
        <p:pic>
          <p:nvPicPr>
            <p:cNvPr id="49" name="Picture 48">
              <a:extLst>
                <a:ext uri="{FF2B5EF4-FFF2-40B4-BE49-F238E27FC236}">
                  <a16:creationId xmlns:a16="http://schemas.microsoft.com/office/drawing/2014/main" id="{23D190DB-BAB1-48FB-AFC2-D1C6B186690B}"/>
                </a:ext>
              </a:extLst>
            </p:cNvPr>
            <p:cNvPicPr>
              <a:picLocks noChangeAspect="1"/>
            </p:cNvPicPr>
            <p:nvPr/>
          </p:nvPicPr>
          <p:blipFill>
            <a:blip r:embed="rId5">
              <a:duotone>
                <a:schemeClr val="accent5">
                  <a:shade val="45000"/>
                  <a:satMod val="135000"/>
                </a:schemeClr>
                <a:prstClr val="white"/>
              </a:duotone>
            </a:blip>
            <a:stretch>
              <a:fillRect/>
            </a:stretch>
          </p:blipFill>
          <p:spPr>
            <a:xfrm>
              <a:off x="9934460" y="2905967"/>
              <a:ext cx="1128169" cy="1684264"/>
            </a:xfrm>
            <a:prstGeom prst="rect">
              <a:avLst/>
            </a:prstGeom>
          </p:spPr>
        </p:pic>
        <p:sp>
          <p:nvSpPr>
            <p:cNvPr id="50" name="Rectangle 49">
              <a:extLst>
                <a:ext uri="{FF2B5EF4-FFF2-40B4-BE49-F238E27FC236}">
                  <a16:creationId xmlns:a16="http://schemas.microsoft.com/office/drawing/2014/main" id="{1E8A62C6-D4FA-48C9-9BB0-802CD63600A5}"/>
                </a:ext>
              </a:extLst>
            </p:cNvPr>
            <p:cNvSpPr/>
            <p:nvPr/>
          </p:nvSpPr>
          <p:spPr>
            <a:xfrm>
              <a:off x="9452106" y="4590231"/>
              <a:ext cx="2092881" cy="492443"/>
            </a:xfrm>
            <a:prstGeom prst="rect">
              <a:avLst/>
            </a:prstGeom>
          </p:spPr>
          <p:txBody>
            <a:bodyPr wrap="none">
              <a:spAutoFit/>
            </a:bodyPr>
            <a:lstStyle/>
            <a:p>
              <a:pPr algn="ctr" defTabSz="816218">
                <a:defRPr/>
              </a:pPr>
              <a:r>
                <a:rPr lang="en-GB" dirty="0">
                  <a:solidFill>
                    <a:srgbClr val="000000"/>
                  </a:solidFill>
                </a:rPr>
                <a:t>Skype Server</a:t>
              </a:r>
              <a:endParaRPr lang="en-US" dirty="0">
                <a:solidFill>
                  <a:srgbClr val="000000"/>
                </a:solidFill>
              </a:endParaRPr>
            </a:p>
          </p:txBody>
        </p:sp>
      </p:grpSp>
      <p:sp>
        <p:nvSpPr>
          <p:cNvPr id="51" name="Rectangle 50">
            <a:extLst>
              <a:ext uri="{FF2B5EF4-FFF2-40B4-BE49-F238E27FC236}">
                <a16:creationId xmlns:a16="http://schemas.microsoft.com/office/drawing/2014/main" id="{53C41123-AF5C-4F05-9108-00723CA3CA83}"/>
              </a:ext>
            </a:extLst>
          </p:cNvPr>
          <p:cNvSpPr/>
          <p:nvPr/>
        </p:nvSpPr>
        <p:spPr>
          <a:xfrm>
            <a:off x="3486833" y="2521837"/>
            <a:ext cx="714683" cy="369332"/>
          </a:xfrm>
          <a:prstGeom prst="rect">
            <a:avLst/>
          </a:prstGeom>
        </p:spPr>
        <p:txBody>
          <a:bodyPr wrap="none">
            <a:spAutoFit/>
          </a:bodyPr>
          <a:lstStyle/>
          <a:p>
            <a:pPr algn="ctr" defTabSz="816218">
              <a:defRPr/>
            </a:pPr>
            <a:r>
              <a:rPr lang="en-GB" dirty="0">
                <a:solidFill>
                  <a:srgbClr val="000000"/>
                </a:solidFill>
              </a:rPr>
              <a:t>WAN</a:t>
            </a:r>
            <a:endParaRPr lang="en-US" dirty="0">
              <a:solidFill>
                <a:srgbClr val="000000"/>
              </a:solidFill>
            </a:endParaRPr>
          </a:p>
        </p:txBody>
      </p:sp>
      <p:sp>
        <p:nvSpPr>
          <p:cNvPr id="52" name="Rectangle 51">
            <a:extLst>
              <a:ext uri="{FF2B5EF4-FFF2-40B4-BE49-F238E27FC236}">
                <a16:creationId xmlns:a16="http://schemas.microsoft.com/office/drawing/2014/main" id="{A6E25C52-7A5B-4420-9616-2D079C6A03E6}"/>
              </a:ext>
            </a:extLst>
          </p:cNvPr>
          <p:cNvSpPr/>
          <p:nvPr/>
        </p:nvSpPr>
        <p:spPr>
          <a:xfrm>
            <a:off x="6813057" y="2504768"/>
            <a:ext cx="633507" cy="369332"/>
          </a:xfrm>
          <a:prstGeom prst="rect">
            <a:avLst/>
          </a:prstGeom>
        </p:spPr>
        <p:txBody>
          <a:bodyPr wrap="none">
            <a:spAutoFit/>
          </a:bodyPr>
          <a:lstStyle/>
          <a:p>
            <a:pPr algn="ctr" defTabSz="816218">
              <a:defRPr/>
            </a:pPr>
            <a:r>
              <a:rPr lang="en-GB" dirty="0">
                <a:solidFill>
                  <a:srgbClr val="000000"/>
                </a:solidFill>
              </a:rPr>
              <a:t>LAN</a:t>
            </a:r>
            <a:endParaRPr lang="en-US" dirty="0">
              <a:solidFill>
                <a:srgbClr val="000000"/>
              </a:solidFill>
            </a:endParaRPr>
          </a:p>
        </p:txBody>
      </p:sp>
      <p:grpSp>
        <p:nvGrpSpPr>
          <p:cNvPr id="53" name="Group 52">
            <a:extLst>
              <a:ext uri="{FF2B5EF4-FFF2-40B4-BE49-F238E27FC236}">
                <a16:creationId xmlns:a16="http://schemas.microsoft.com/office/drawing/2014/main" id="{83707EB5-6DF5-4938-84DE-93FF0B3D567B}"/>
              </a:ext>
            </a:extLst>
          </p:cNvPr>
          <p:cNvGrpSpPr/>
          <p:nvPr/>
        </p:nvGrpSpPr>
        <p:grpSpPr>
          <a:xfrm>
            <a:off x="3298213" y="3148827"/>
            <a:ext cx="3155789" cy="307199"/>
            <a:chOff x="4497358" y="2367789"/>
            <a:chExt cx="4207720" cy="2346875"/>
          </a:xfrm>
        </p:grpSpPr>
        <p:cxnSp>
          <p:nvCxnSpPr>
            <p:cNvPr id="54" name="Straight Arrow Connector 53">
              <a:extLst>
                <a:ext uri="{FF2B5EF4-FFF2-40B4-BE49-F238E27FC236}">
                  <a16:creationId xmlns:a16="http://schemas.microsoft.com/office/drawing/2014/main" id="{CB3D9C4F-4E76-4ABF-8EF5-52111F908909}"/>
                </a:ext>
              </a:extLst>
            </p:cNvPr>
            <p:cNvCxnSpPr>
              <a:stCxn id="37" idx="3"/>
              <a:endCxn id="43" idx="1"/>
            </p:cNvCxnSpPr>
            <p:nvPr/>
          </p:nvCxnSpPr>
          <p:spPr bwMode="auto">
            <a:xfrm>
              <a:off x="4497358" y="4711927"/>
              <a:ext cx="4207720" cy="2737"/>
            </a:xfrm>
            <a:prstGeom prst="straightConnector1">
              <a:avLst/>
            </a:prstGeom>
            <a:noFill/>
            <a:ln w="38100" cap="flat" cmpd="sng" algn="ctr">
              <a:solidFill>
                <a:schemeClr val="tx1"/>
              </a:solidFill>
              <a:prstDash val="solid"/>
              <a:round/>
              <a:headEnd type="triangle" w="lg" len="lg"/>
              <a:tailEnd type="triangle" w="lg" len="lg"/>
            </a:ln>
            <a:effectLst/>
          </p:spPr>
        </p:cxnSp>
        <p:sp>
          <p:nvSpPr>
            <p:cNvPr id="55" name="Rectangle 54">
              <a:extLst>
                <a:ext uri="{FF2B5EF4-FFF2-40B4-BE49-F238E27FC236}">
                  <a16:creationId xmlns:a16="http://schemas.microsoft.com/office/drawing/2014/main" id="{7F468492-9748-4DCF-96B0-F25669D6DEA3}"/>
                </a:ext>
              </a:extLst>
            </p:cNvPr>
            <p:cNvSpPr/>
            <p:nvPr/>
          </p:nvSpPr>
          <p:spPr>
            <a:xfrm>
              <a:off x="6264372" y="2367789"/>
              <a:ext cx="673690" cy="430888"/>
            </a:xfrm>
            <a:prstGeom prst="rect">
              <a:avLst/>
            </a:prstGeom>
          </p:spPr>
          <p:txBody>
            <a:bodyPr wrap="none">
              <a:spAutoFit/>
            </a:bodyPr>
            <a:lstStyle/>
            <a:p>
              <a:pPr defTabSz="816218">
                <a:defRPr/>
              </a:pPr>
              <a:r>
                <a:rPr lang="en-GB" sz="1500" dirty="0">
                  <a:solidFill>
                    <a:srgbClr val="000000"/>
                  </a:solidFill>
                </a:rPr>
                <a:t>ICA</a:t>
              </a:r>
              <a:endParaRPr lang="en-US" sz="1575" dirty="0">
                <a:solidFill>
                  <a:srgbClr val="000000"/>
                </a:solidFill>
              </a:endParaRPr>
            </a:p>
          </p:txBody>
        </p:sp>
      </p:grpSp>
      <p:grpSp>
        <p:nvGrpSpPr>
          <p:cNvPr id="56" name="Group 55">
            <a:extLst>
              <a:ext uri="{FF2B5EF4-FFF2-40B4-BE49-F238E27FC236}">
                <a16:creationId xmlns:a16="http://schemas.microsoft.com/office/drawing/2014/main" id="{44E5C32F-7F91-4E24-8499-CD865F6C29B9}"/>
              </a:ext>
            </a:extLst>
          </p:cNvPr>
          <p:cNvGrpSpPr/>
          <p:nvPr/>
        </p:nvGrpSpPr>
        <p:grpSpPr>
          <a:xfrm>
            <a:off x="3285419" y="5493923"/>
            <a:ext cx="3155790" cy="313885"/>
            <a:chOff x="4497354" y="7331930"/>
            <a:chExt cx="4207719" cy="441989"/>
          </a:xfrm>
        </p:grpSpPr>
        <p:cxnSp>
          <p:nvCxnSpPr>
            <p:cNvPr id="57" name="Straight Arrow Connector 56">
              <a:extLst>
                <a:ext uri="{FF2B5EF4-FFF2-40B4-BE49-F238E27FC236}">
                  <a16:creationId xmlns:a16="http://schemas.microsoft.com/office/drawing/2014/main" id="{AE0F22E4-7BCA-43F4-9D08-A71C75A92906}"/>
                </a:ext>
              </a:extLst>
            </p:cNvPr>
            <p:cNvCxnSpPr>
              <a:stCxn id="40" idx="3"/>
              <a:endCxn id="46" idx="1"/>
            </p:cNvCxnSpPr>
            <p:nvPr/>
          </p:nvCxnSpPr>
          <p:spPr bwMode="auto">
            <a:xfrm>
              <a:off x="4497354" y="7770803"/>
              <a:ext cx="4207719" cy="3116"/>
            </a:xfrm>
            <a:prstGeom prst="straightConnector1">
              <a:avLst/>
            </a:prstGeom>
            <a:noFill/>
            <a:ln w="38100" cap="flat" cmpd="sng" algn="ctr">
              <a:solidFill>
                <a:schemeClr val="tx1"/>
              </a:solidFill>
              <a:prstDash val="solid"/>
              <a:round/>
              <a:headEnd type="triangle" w="lg" len="lg"/>
              <a:tailEnd type="triangle" w="lg" len="lg"/>
            </a:ln>
            <a:effectLst/>
          </p:spPr>
        </p:cxnSp>
        <p:sp>
          <p:nvSpPr>
            <p:cNvPr id="58" name="Rectangle 57">
              <a:extLst>
                <a:ext uri="{FF2B5EF4-FFF2-40B4-BE49-F238E27FC236}">
                  <a16:creationId xmlns:a16="http://schemas.microsoft.com/office/drawing/2014/main" id="{10405390-76E4-4C8A-BB42-D0BCB48F1DFE}"/>
                </a:ext>
              </a:extLst>
            </p:cNvPr>
            <p:cNvSpPr/>
            <p:nvPr/>
          </p:nvSpPr>
          <p:spPr>
            <a:xfrm>
              <a:off x="6264368" y="7331930"/>
              <a:ext cx="673689" cy="430886"/>
            </a:xfrm>
            <a:prstGeom prst="rect">
              <a:avLst/>
            </a:prstGeom>
          </p:spPr>
          <p:txBody>
            <a:bodyPr wrap="none">
              <a:spAutoFit/>
            </a:bodyPr>
            <a:lstStyle/>
            <a:p>
              <a:pPr defTabSz="816218">
                <a:defRPr/>
              </a:pPr>
              <a:r>
                <a:rPr lang="en-GB" sz="1500" dirty="0">
                  <a:solidFill>
                    <a:srgbClr val="000000"/>
                  </a:solidFill>
                </a:rPr>
                <a:t>ICA</a:t>
              </a:r>
              <a:endParaRPr lang="en-US" sz="1575" dirty="0">
                <a:solidFill>
                  <a:srgbClr val="000000"/>
                </a:solidFill>
              </a:endParaRPr>
            </a:p>
          </p:txBody>
        </p:sp>
      </p:grpSp>
      <p:grpSp>
        <p:nvGrpSpPr>
          <p:cNvPr id="59" name="Group 58">
            <a:extLst>
              <a:ext uri="{FF2B5EF4-FFF2-40B4-BE49-F238E27FC236}">
                <a16:creationId xmlns:a16="http://schemas.microsoft.com/office/drawing/2014/main" id="{AD88C8EF-A31A-44B1-8A3A-7316EBC9027A}"/>
              </a:ext>
            </a:extLst>
          </p:cNvPr>
          <p:cNvGrpSpPr/>
          <p:nvPr/>
        </p:nvGrpSpPr>
        <p:grpSpPr>
          <a:xfrm>
            <a:off x="7653197" y="3390526"/>
            <a:ext cx="1762379" cy="633901"/>
            <a:chOff x="10199141" y="4689597"/>
            <a:chExt cx="2349838" cy="845201"/>
          </a:xfrm>
        </p:grpSpPr>
        <p:cxnSp>
          <p:nvCxnSpPr>
            <p:cNvPr id="60" name="Straight Arrow Connector 59">
              <a:extLst>
                <a:ext uri="{FF2B5EF4-FFF2-40B4-BE49-F238E27FC236}">
                  <a16:creationId xmlns:a16="http://schemas.microsoft.com/office/drawing/2014/main" id="{56427A79-1683-4F00-98B9-8D0FE087F219}"/>
                </a:ext>
              </a:extLst>
            </p:cNvPr>
            <p:cNvCxnSpPr>
              <a:cxnSpLocks/>
              <a:stCxn id="43" idx="3"/>
            </p:cNvCxnSpPr>
            <p:nvPr/>
          </p:nvCxnSpPr>
          <p:spPr bwMode="auto">
            <a:xfrm>
              <a:off x="10199141" y="4714661"/>
              <a:ext cx="2349838" cy="820137"/>
            </a:xfrm>
            <a:prstGeom prst="straightConnector1">
              <a:avLst/>
            </a:prstGeom>
            <a:noFill/>
            <a:ln w="38100" cap="flat" cmpd="sng" algn="ctr">
              <a:solidFill>
                <a:schemeClr val="tx1"/>
              </a:solidFill>
              <a:prstDash val="solid"/>
              <a:round/>
              <a:headEnd type="triangle" w="lg" len="lg"/>
              <a:tailEnd type="triangle" w="lg" len="lg"/>
            </a:ln>
            <a:effectLst/>
          </p:spPr>
        </p:cxnSp>
        <p:sp>
          <p:nvSpPr>
            <p:cNvPr id="61" name="Rectangle 60">
              <a:extLst>
                <a:ext uri="{FF2B5EF4-FFF2-40B4-BE49-F238E27FC236}">
                  <a16:creationId xmlns:a16="http://schemas.microsoft.com/office/drawing/2014/main" id="{99E421A4-DF6D-43CC-8739-A7CBC98E0079}"/>
                </a:ext>
              </a:extLst>
            </p:cNvPr>
            <p:cNvSpPr/>
            <p:nvPr/>
          </p:nvSpPr>
          <p:spPr>
            <a:xfrm>
              <a:off x="11044694" y="4689597"/>
              <a:ext cx="658728" cy="430886"/>
            </a:xfrm>
            <a:prstGeom prst="rect">
              <a:avLst/>
            </a:prstGeom>
          </p:spPr>
          <p:txBody>
            <a:bodyPr wrap="none">
              <a:spAutoFit/>
            </a:bodyPr>
            <a:lstStyle/>
            <a:p>
              <a:pPr defTabSz="816218">
                <a:defRPr/>
              </a:pPr>
              <a:r>
                <a:rPr lang="en-GB" sz="1500" dirty="0">
                  <a:solidFill>
                    <a:srgbClr val="000000"/>
                  </a:solidFill>
                </a:rPr>
                <a:t>SIP</a:t>
              </a:r>
              <a:endParaRPr lang="en-US" sz="1575" dirty="0">
                <a:solidFill>
                  <a:srgbClr val="000000"/>
                </a:solidFill>
              </a:endParaRPr>
            </a:p>
          </p:txBody>
        </p:sp>
      </p:grpSp>
      <p:grpSp>
        <p:nvGrpSpPr>
          <p:cNvPr id="62" name="Group 61">
            <a:extLst>
              <a:ext uri="{FF2B5EF4-FFF2-40B4-BE49-F238E27FC236}">
                <a16:creationId xmlns:a16="http://schemas.microsoft.com/office/drawing/2014/main" id="{D288244A-F98C-41C4-A271-9984A3C7A09D}"/>
              </a:ext>
            </a:extLst>
          </p:cNvPr>
          <p:cNvGrpSpPr/>
          <p:nvPr/>
        </p:nvGrpSpPr>
        <p:grpSpPr>
          <a:xfrm>
            <a:off x="7653497" y="5166679"/>
            <a:ext cx="1762379" cy="687491"/>
            <a:chOff x="10199139" y="6857274"/>
            <a:chExt cx="2349838" cy="916655"/>
          </a:xfrm>
        </p:grpSpPr>
        <p:cxnSp>
          <p:nvCxnSpPr>
            <p:cNvPr id="64" name="Straight Arrow Connector 63">
              <a:extLst>
                <a:ext uri="{FF2B5EF4-FFF2-40B4-BE49-F238E27FC236}">
                  <a16:creationId xmlns:a16="http://schemas.microsoft.com/office/drawing/2014/main" id="{6900C69D-1ECD-4178-91E7-E01A1F8093CE}"/>
                </a:ext>
              </a:extLst>
            </p:cNvPr>
            <p:cNvCxnSpPr>
              <a:stCxn id="46" idx="3"/>
            </p:cNvCxnSpPr>
            <p:nvPr/>
          </p:nvCxnSpPr>
          <p:spPr bwMode="auto">
            <a:xfrm flipV="1">
              <a:off x="10199139" y="6857274"/>
              <a:ext cx="2349838" cy="916655"/>
            </a:xfrm>
            <a:prstGeom prst="straightConnector1">
              <a:avLst/>
            </a:prstGeom>
            <a:noFill/>
            <a:ln w="38100" cap="flat" cmpd="sng" algn="ctr">
              <a:solidFill>
                <a:schemeClr val="tx1"/>
              </a:solidFill>
              <a:prstDash val="solid"/>
              <a:round/>
              <a:headEnd type="triangle" w="lg" len="lg"/>
              <a:tailEnd type="triangle" w="lg" len="lg"/>
            </a:ln>
            <a:effectLst/>
          </p:spPr>
        </p:cxnSp>
        <p:sp>
          <p:nvSpPr>
            <p:cNvPr id="65" name="Rectangle 64">
              <a:extLst>
                <a:ext uri="{FF2B5EF4-FFF2-40B4-BE49-F238E27FC236}">
                  <a16:creationId xmlns:a16="http://schemas.microsoft.com/office/drawing/2014/main" id="{5AA5B042-F45D-4AB2-870B-175496A18E7B}"/>
                </a:ext>
              </a:extLst>
            </p:cNvPr>
            <p:cNvSpPr/>
            <p:nvPr/>
          </p:nvSpPr>
          <p:spPr>
            <a:xfrm>
              <a:off x="11044694" y="6924676"/>
              <a:ext cx="658728" cy="430887"/>
            </a:xfrm>
            <a:prstGeom prst="rect">
              <a:avLst/>
            </a:prstGeom>
          </p:spPr>
          <p:txBody>
            <a:bodyPr wrap="none">
              <a:spAutoFit/>
            </a:bodyPr>
            <a:lstStyle/>
            <a:p>
              <a:pPr defTabSz="816218">
                <a:defRPr/>
              </a:pPr>
              <a:r>
                <a:rPr lang="en-GB" sz="1500" dirty="0">
                  <a:solidFill>
                    <a:srgbClr val="000000"/>
                  </a:solidFill>
                </a:rPr>
                <a:t>SIP</a:t>
              </a:r>
              <a:endParaRPr lang="en-US" sz="1575" dirty="0">
                <a:solidFill>
                  <a:srgbClr val="000000"/>
                </a:solidFill>
              </a:endParaRPr>
            </a:p>
          </p:txBody>
        </p:sp>
      </p:grpSp>
      <p:grpSp>
        <p:nvGrpSpPr>
          <p:cNvPr id="66" name="Group 65">
            <a:extLst>
              <a:ext uri="{FF2B5EF4-FFF2-40B4-BE49-F238E27FC236}">
                <a16:creationId xmlns:a16="http://schemas.microsoft.com/office/drawing/2014/main" id="{91506651-EDBA-4381-BA2C-35B877F93EB5}"/>
              </a:ext>
            </a:extLst>
          </p:cNvPr>
          <p:cNvGrpSpPr/>
          <p:nvPr/>
        </p:nvGrpSpPr>
        <p:grpSpPr>
          <a:xfrm>
            <a:off x="6915079" y="3754170"/>
            <a:ext cx="2149201" cy="1833844"/>
            <a:chOff x="6604000" y="2586855"/>
            <a:chExt cx="2865601" cy="2445125"/>
          </a:xfrm>
        </p:grpSpPr>
        <p:sp>
          <p:nvSpPr>
            <p:cNvPr id="67" name="Arc 66">
              <a:extLst>
                <a:ext uri="{FF2B5EF4-FFF2-40B4-BE49-F238E27FC236}">
                  <a16:creationId xmlns:a16="http://schemas.microsoft.com/office/drawing/2014/main" id="{76D6979A-1E1B-45A4-966A-06BD712312CE}"/>
                </a:ext>
              </a:extLst>
            </p:cNvPr>
            <p:cNvSpPr/>
            <p:nvPr/>
          </p:nvSpPr>
          <p:spPr bwMode="auto">
            <a:xfrm>
              <a:off x="6604000" y="2586855"/>
              <a:ext cx="1938867" cy="2445125"/>
            </a:xfrm>
            <a:prstGeom prst="arc">
              <a:avLst>
                <a:gd name="adj1" fmla="val 16200000"/>
                <a:gd name="adj2" fmla="val 5423720"/>
              </a:avLst>
            </a:prstGeom>
            <a:noFill/>
            <a:ln w="38100" cap="flat" cmpd="sng" algn="ctr">
              <a:solidFill>
                <a:schemeClr val="tx1"/>
              </a:solidFill>
              <a:prstDash val="solid"/>
              <a:round/>
              <a:headEnd type="triangle" w="lg" len="lg"/>
              <a:tailEnd type="triangle" w="lg" len="lg"/>
            </a:ln>
            <a:effectLst/>
          </p:spPr>
          <p:txBody>
            <a:bodyPr rtlCol="0" anchor="ctr"/>
            <a:lstStyle/>
            <a:p>
              <a:pPr algn="ctr" defTabSz="816218">
                <a:defRPr/>
              </a:pPr>
              <a:endParaRPr lang="en-US" sz="1575">
                <a:solidFill>
                  <a:srgbClr val="000000"/>
                </a:solidFill>
              </a:endParaRPr>
            </a:p>
          </p:txBody>
        </p:sp>
        <p:sp>
          <p:nvSpPr>
            <p:cNvPr id="68" name="Rectangle 67">
              <a:extLst>
                <a:ext uri="{FF2B5EF4-FFF2-40B4-BE49-F238E27FC236}">
                  <a16:creationId xmlns:a16="http://schemas.microsoft.com/office/drawing/2014/main" id="{1D9039C8-E693-4774-854D-32108FD708F3}"/>
                </a:ext>
              </a:extLst>
            </p:cNvPr>
            <p:cNvSpPr/>
            <p:nvPr/>
          </p:nvSpPr>
          <p:spPr>
            <a:xfrm>
              <a:off x="8544049" y="3578572"/>
              <a:ext cx="925552" cy="430887"/>
            </a:xfrm>
            <a:prstGeom prst="rect">
              <a:avLst/>
            </a:prstGeom>
          </p:spPr>
          <p:txBody>
            <a:bodyPr wrap="none">
              <a:spAutoFit/>
            </a:bodyPr>
            <a:lstStyle/>
            <a:p>
              <a:pPr defTabSz="816218">
                <a:defRPr/>
              </a:pPr>
              <a:r>
                <a:rPr lang="en-GB" sz="1500" dirty="0">
                  <a:solidFill>
                    <a:srgbClr val="000000"/>
                  </a:solidFill>
                </a:rPr>
                <a:t>SRTP</a:t>
              </a:r>
              <a:endParaRPr lang="en-US" sz="1575" dirty="0">
                <a:solidFill>
                  <a:srgbClr val="000000"/>
                </a:solidFill>
              </a:endParaRPr>
            </a:p>
          </p:txBody>
        </p:sp>
      </p:grpSp>
      <p:sp>
        <p:nvSpPr>
          <p:cNvPr id="69" name="Title 1">
            <a:extLst>
              <a:ext uri="{FF2B5EF4-FFF2-40B4-BE49-F238E27FC236}">
                <a16:creationId xmlns:a16="http://schemas.microsoft.com/office/drawing/2014/main" id="{7C3F1692-D623-46E1-85AE-9CF460E9FAE7}"/>
              </a:ext>
            </a:extLst>
          </p:cNvPr>
          <p:cNvSpPr txBox="1">
            <a:spLocks/>
          </p:cNvSpPr>
          <p:nvPr/>
        </p:nvSpPr>
        <p:spPr>
          <a:xfrm>
            <a:off x="2270689" y="1873149"/>
            <a:ext cx="8519876" cy="739380"/>
          </a:xfrm>
          <a:prstGeom prst="rect">
            <a:avLst/>
          </a:prstGeom>
        </p:spPr>
        <p:txBody>
          <a:bodyPr/>
          <a:lstStyle>
            <a:lvl1pPr marL="0" indent="0" algn="l" defTabSz="1088291" rtl="0" eaLnBrk="1" latinLnBrk="0" hangingPunct="1">
              <a:lnSpc>
                <a:spcPts val="3200"/>
              </a:lnSpc>
              <a:spcBef>
                <a:spcPts val="1800"/>
              </a:spcBef>
              <a:spcAft>
                <a:spcPts val="0"/>
              </a:spcAft>
              <a:buClr>
                <a:schemeClr val="tx1">
                  <a:lumMod val="50000"/>
                </a:schemeClr>
              </a:buClr>
              <a:buFont typeface="Arial" pitchFamily="34" charset="0"/>
              <a:buNone/>
              <a:tabLst/>
              <a:defRPr lang="en-US" sz="3000" kern="1200" baseline="0" dirty="0">
                <a:solidFill>
                  <a:schemeClr val="tx1"/>
                </a:solidFill>
                <a:effectLst/>
                <a:latin typeface="+mn-lt"/>
                <a:ea typeface="+mn-ea"/>
                <a:cs typeface="+mn-cs"/>
              </a:defRPr>
            </a:lvl1pPr>
          </a:lstStyle>
          <a:p>
            <a:pPr algn="ctr">
              <a:buClr>
                <a:srgbClr val="000000">
                  <a:lumMod val="50000"/>
                </a:srgbClr>
              </a:buClr>
              <a:defRPr/>
            </a:pPr>
            <a:r>
              <a:rPr sz="2250" dirty="0">
                <a:solidFill>
                  <a:srgbClr val="000000"/>
                </a:solidFill>
              </a:rPr>
              <a:t>Microsoft Skype for Business </a:t>
            </a:r>
            <a:r>
              <a:rPr lang="en-US" sz="2250" dirty="0">
                <a:solidFill>
                  <a:srgbClr val="000000"/>
                </a:solidFill>
              </a:rPr>
              <a:t>with Native ICA</a:t>
            </a:r>
            <a:endParaRPr sz="2250" dirty="0">
              <a:solidFill>
                <a:srgbClr val="000000"/>
              </a:solidFill>
            </a:endParaRPr>
          </a:p>
        </p:txBody>
      </p:sp>
      <p:cxnSp>
        <p:nvCxnSpPr>
          <p:cNvPr id="70" name="Straight Arrow Connector 69">
            <a:extLst>
              <a:ext uri="{FF2B5EF4-FFF2-40B4-BE49-F238E27FC236}">
                <a16:creationId xmlns:a16="http://schemas.microsoft.com/office/drawing/2014/main" id="{5DBCC7CA-4F93-4FCB-9081-CE5BB3CF51E6}"/>
              </a:ext>
            </a:extLst>
          </p:cNvPr>
          <p:cNvCxnSpPr/>
          <p:nvPr/>
        </p:nvCxnSpPr>
        <p:spPr bwMode="auto">
          <a:xfrm flipV="1">
            <a:off x="8595491" y="2504768"/>
            <a:ext cx="2385340" cy="13334"/>
          </a:xfrm>
          <a:prstGeom prst="straightConnector1">
            <a:avLst/>
          </a:prstGeom>
          <a:noFill/>
          <a:ln w="38100" cap="flat" cmpd="sng" algn="ctr">
            <a:solidFill>
              <a:schemeClr val="tx1"/>
            </a:solidFill>
            <a:prstDash val="solid"/>
            <a:round/>
            <a:headEnd type="triangle" w="lg" len="lg"/>
            <a:tailEnd type="triangle" w="lg" len="lg"/>
          </a:ln>
          <a:effectLst/>
        </p:spPr>
      </p:cxnSp>
      <p:sp>
        <p:nvSpPr>
          <p:cNvPr id="71" name="Rectangle 70">
            <a:extLst>
              <a:ext uri="{FF2B5EF4-FFF2-40B4-BE49-F238E27FC236}">
                <a16:creationId xmlns:a16="http://schemas.microsoft.com/office/drawing/2014/main" id="{4B26018A-C547-4CEC-B171-A181CA18976A}"/>
              </a:ext>
            </a:extLst>
          </p:cNvPr>
          <p:cNvSpPr/>
          <p:nvPr/>
        </p:nvSpPr>
        <p:spPr>
          <a:xfrm>
            <a:off x="9335686" y="2523601"/>
            <a:ext cx="714683" cy="369332"/>
          </a:xfrm>
          <a:prstGeom prst="rect">
            <a:avLst/>
          </a:prstGeom>
        </p:spPr>
        <p:txBody>
          <a:bodyPr wrap="none">
            <a:spAutoFit/>
          </a:bodyPr>
          <a:lstStyle/>
          <a:p>
            <a:pPr algn="ctr" defTabSz="816218">
              <a:defRPr/>
            </a:pPr>
            <a:r>
              <a:rPr lang="en-GB" dirty="0">
                <a:solidFill>
                  <a:srgbClr val="000000"/>
                </a:solidFill>
              </a:rPr>
              <a:t>WAN</a:t>
            </a:r>
            <a:endParaRPr lang="en-US" dirty="0">
              <a:solidFill>
                <a:srgbClr val="000000"/>
              </a:solidFill>
            </a:endParaRPr>
          </a:p>
        </p:txBody>
      </p:sp>
      <p:pic>
        <p:nvPicPr>
          <p:cNvPr id="72" name="Picture 71">
            <a:extLst>
              <a:ext uri="{FF2B5EF4-FFF2-40B4-BE49-F238E27FC236}">
                <a16:creationId xmlns:a16="http://schemas.microsoft.com/office/drawing/2014/main" id="{3D253CA4-EE29-4034-BA63-BF4884A20A46}"/>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9116" b="82040" l="1966" r="17695"/>
                    </a14:imgEffect>
                  </a14:imgLayer>
                </a14:imgProps>
              </a:ext>
              <a:ext uri="{28A0092B-C50C-407E-A947-70E740481C1C}">
                <a14:useLocalDpi xmlns:a14="http://schemas.microsoft.com/office/drawing/2010/main"/>
              </a:ext>
            </a:extLst>
          </a:blip>
          <a:srcRect t="1" r="80339" b="8845"/>
          <a:stretch/>
        </p:blipFill>
        <p:spPr>
          <a:xfrm>
            <a:off x="6544151" y="3144584"/>
            <a:ext cx="299235" cy="316865"/>
          </a:xfrm>
          <a:prstGeom prst="rect">
            <a:avLst/>
          </a:prstGeom>
        </p:spPr>
      </p:pic>
      <p:pic>
        <p:nvPicPr>
          <p:cNvPr id="73" name="Picture 72">
            <a:extLst>
              <a:ext uri="{FF2B5EF4-FFF2-40B4-BE49-F238E27FC236}">
                <a16:creationId xmlns:a16="http://schemas.microsoft.com/office/drawing/2014/main" id="{1AAF2244-DD78-4077-913B-2CA12C17B939}"/>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9116" b="82040" l="1966" r="17695"/>
                    </a14:imgEffect>
                  </a14:imgLayer>
                </a14:imgProps>
              </a:ext>
              <a:ext uri="{28A0092B-C50C-407E-A947-70E740481C1C}">
                <a14:useLocalDpi xmlns:a14="http://schemas.microsoft.com/office/drawing/2010/main"/>
              </a:ext>
            </a:extLst>
          </a:blip>
          <a:srcRect t="1" r="80339" b="8845"/>
          <a:stretch/>
        </p:blipFill>
        <p:spPr>
          <a:xfrm>
            <a:off x="6559543" y="5429826"/>
            <a:ext cx="299235" cy="316865"/>
          </a:xfrm>
          <a:prstGeom prst="rect">
            <a:avLst/>
          </a:prstGeom>
        </p:spPr>
      </p:pic>
    </p:spTree>
    <p:extLst>
      <p:ext uri="{BB962C8B-B14F-4D97-AF65-F5344CB8AC3E}">
        <p14:creationId xmlns:p14="http://schemas.microsoft.com/office/powerpoint/2010/main" val="305096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left)">
                                      <p:cBhvr>
                                        <p:cTn id="10" dur="500"/>
                                        <p:tgtEl>
                                          <p:spTgt spid="5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left)">
                                      <p:cBhvr>
                                        <p:cTn id="14" dur="500"/>
                                        <p:tgtEl>
                                          <p:spTgt spid="3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left)">
                                      <p:cBhvr>
                                        <p:cTn id="17" dur="500"/>
                                        <p:tgtEl>
                                          <p:spTgt spid="52"/>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wipe(left)">
                                      <p:cBhvr>
                                        <p:cTn id="21" dur="500"/>
                                        <p:tgtEl>
                                          <p:spTgt spid="7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left)">
                                      <p:cBhvr>
                                        <p:cTn id="24" dur="500"/>
                                        <p:tgtEl>
                                          <p:spTgt spid="7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500"/>
                                        <p:tgtEl>
                                          <p:spTgt spid="72"/>
                                        </p:tgtEl>
                                      </p:cBhvr>
                                    </p:animEffect>
                                  </p:childTnLst>
                                </p:cTn>
                              </p:par>
                              <p:par>
                                <p:cTn id="40" presetID="10" presetClass="entr" presetSubtype="0" fill="hold" nodeType="with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500"/>
                                        <p:tgtEl>
                                          <p:spTgt spid="73"/>
                                        </p:tgtEl>
                                      </p:cBhvr>
                                    </p:animEffect>
                                  </p:childTnLst>
                                </p:cTn>
                              </p:par>
                              <p:par>
                                <p:cTn id="43" presetID="10"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par>
                                <p:cTn id="50" presetID="22" presetClass="entr" presetSubtype="8" fill="hold"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left)">
                                      <p:cBhvr>
                                        <p:cTn id="52" dur="500"/>
                                        <p:tgtEl>
                                          <p:spTgt spid="56"/>
                                        </p:tgtEl>
                                      </p:cBhvr>
                                    </p:animEffect>
                                  </p:childTnLst>
                                </p:cTn>
                              </p:par>
                            </p:childTnLst>
                          </p:cTn>
                        </p:par>
                        <p:par>
                          <p:cTn id="53" fill="hold">
                            <p:stCondLst>
                              <p:cond delay="1500"/>
                            </p:stCondLst>
                            <p:childTnLst>
                              <p:par>
                                <p:cTn id="54" presetID="10" presetClass="entr" presetSubtype="0" fill="hold"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left)">
                                      <p:cBhvr>
                                        <p:cTn id="61" dur="500"/>
                                        <p:tgtEl>
                                          <p:spTgt spid="59"/>
                                        </p:tgtEl>
                                      </p:cBhvr>
                                    </p:animEffect>
                                  </p:childTnLst>
                                </p:cTn>
                              </p:par>
                              <p:par>
                                <p:cTn id="62" presetID="22" presetClass="entr" presetSubtype="8" fill="hold" nodeType="with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wipe(left)">
                                      <p:cBhvr>
                                        <p:cTn id="64" dur="500"/>
                                        <p:tgtEl>
                                          <p:spTgt spid="6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wipe(up)">
                                      <p:cBhvr>
                                        <p:cTn id="6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F90AD-ECD0-4634-8AC1-564372A0B40A}"/>
              </a:ext>
            </a:extLst>
          </p:cNvPr>
          <p:cNvSpPr>
            <a:spLocks noGrp="1"/>
          </p:cNvSpPr>
          <p:nvPr>
            <p:ph type="sldNum" sz="quarter" idx="12"/>
          </p:nvPr>
        </p:nvSpPr>
        <p:spPr/>
        <p:txBody>
          <a:bodyPr/>
          <a:lstStyle/>
          <a:p>
            <a:fld id="{8FEA8346-4FCC-E64B-9DAE-ED8A048D8A1C}" type="slidenum">
              <a:rPr lang="en-US" smtClean="0"/>
              <a:pPr/>
              <a:t>15</a:t>
            </a:fld>
            <a:endParaRPr lang="en-US" dirty="0"/>
          </a:p>
        </p:txBody>
      </p:sp>
      <p:sp>
        <p:nvSpPr>
          <p:cNvPr id="5" name="Title 4">
            <a:extLst>
              <a:ext uri="{FF2B5EF4-FFF2-40B4-BE49-F238E27FC236}">
                <a16:creationId xmlns:a16="http://schemas.microsoft.com/office/drawing/2014/main" id="{F1F05B8B-C8C1-40EF-9368-D4011655A6C0}"/>
              </a:ext>
            </a:extLst>
          </p:cNvPr>
          <p:cNvSpPr>
            <a:spLocks noGrp="1"/>
          </p:cNvSpPr>
          <p:nvPr>
            <p:ph type="title"/>
          </p:nvPr>
        </p:nvSpPr>
        <p:spPr/>
        <p:txBody>
          <a:bodyPr/>
          <a:lstStyle/>
          <a:p>
            <a:r>
              <a:rPr lang="en-US" dirty="0"/>
              <a:t>HDX </a:t>
            </a:r>
            <a:br>
              <a:rPr lang="en-US" dirty="0"/>
            </a:br>
            <a:r>
              <a:rPr lang="en-US" dirty="0" err="1"/>
              <a:t>RealTime</a:t>
            </a:r>
            <a:r>
              <a:rPr lang="en-US" dirty="0"/>
              <a:t> Optimization Pack for Skype for Business</a:t>
            </a:r>
            <a:br>
              <a:rPr lang="en-US" dirty="0"/>
            </a:br>
            <a:r>
              <a:rPr lang="en-US" sz="2000" dirty="0"/>
              <a:t>Overview</a:t>
            </a:r>
            <a:endParaRPr lang="en-US" dirty="0"/>
          </a:p>
        </p:txBody>
      </p:sp>
      <p:sp>
        <p:nvSpPr>
          <p:cNvPr id="63" name="Text Placeholder 3">
            <a:extLst>
              <a:ext uri="{FF2B5EF4-FFF2-40B4-BE49-F238E27FC236}">
                <a16:creationId xmlns:a16="http://schemas.microsoft.com/office/drawing/2014/main" id="{A1894363-190C-4B82-81DD-BB0882B119A4}"/>
              </a:ext>
            </a:extLst>
          </p:cNvPr>
          <p:cNvSpPr txBox="1">
            <a:spLocks/>
          </p:cNvSpPr>
          <p:nvPr/>
        </p:nvSpPr>
        <p:spPr>
          <a:xfrm>
            <a:off x="6892353" y="2101997"/>
            <a:ext cx="3989978" cy="399314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788" indent="-342788">
              <a:spcAft>
                <a:spcPts val="900"/>
              </a:spcAft>
            </a:pPr>
            <a:endParaRPr lang="en-US" sz="1800" dirty="0">
              <a:latin typeface="Segoe UI" panose="020B0502040204020203" pitchFamily="34" charset="0"/>
              <a:cs typeface="Segoe UI" panose="020B0502040204020203" pitchFamily="34" charset="0"/>
            </a:endParaRPr>
          </a:p>
        </p:txBody>
      </p:sp>
      <p:cxnSp>
        <p:nvCxnSpPr>
          <p:cNvPr id="34" name="Straight Arrow Connector 33">
            <a:extLst>
              <a:ext uri="{FF2B5EF4-FFF2-40B4-BE49-F238E27FC236}">
                <a16:creationId xmlns:a16="http://schemas.microsoft.com/office/drawing/2014/main" id="{7F09A50A-65D5-4DBE-9F60-0DDD4B20DEC5}"/>
              </a:ext>
            </a:extLst>
          </p:cNvPr>
          <p:cNvCxnSpPr/>
          <p:nvPr/>
        </p:nvCxnSpPr>
        <p:spPr bwMode="auto">
          <a:xfrm>
            <a:off x="5664129" y="2521837"/>
            <a:ext cx="2931362" cy="0"/>
          </a:xfrm>
          <a:prstGeom prst="straightConnector1">
            <a:avLst/>
          </a:prstGeom>
          <a:noFill/>
          <a:ln w="38100" cap="flat" cmpd="sng" algn="ctr">
            <a:solidFill>
              <a:schemeClr val="tx1"/>
            </a:solidFill>
            <a:prstDash val="solid"/>
            <a:round/>
            <a:headEnd type="triangle" w="lg" len="lg"/>
            <a:tailEnd type="triangle" w="lg" len="lg"/>
          </a:ln>
          <a:effectLst/>
        </p:spPr>
      </p:cxnSp>
      <p:cxnSp>
        <p:nvCxnSpPr>
          <p:cNvPr id="35" name="Straight Arrow Connector 34">
            <a:extLst>
              <a:ext uri="{FF2B5EF4-FFF2-40B4-BE49-F238E27FC236}">
                <a16:creationId xmlns:a16="http://schemas.microsoft.com/office/drawing/2014/main" id="{1FF82689-3798-4F8B-84B2-CDFD5ECCBB03}"/>
              </a:ext>
            </a:extLst>
          </p:cNvPr>
          <p:cNvCxnSpPr/>
          <p:nvPr/>
        </p:nvCxnSpPr>
        <p:spPr bwMode="auto">
          <a:xfrm flipV="1">
            <a:off x="2024219" y="2521837"/>
            <a:ext cx="3639911" cy="2"/>
          </a:xfrm>
          <a:prstGeom prst="straightConnector1">
            <a:avLst/>
          </a:prstGeom>
          <a:noFill/>
          <a:ln w="38100" cap="flat" cmpd="sng" algn="ctr">
            <a:solidFill>
              <a:schemeClr val="tx1"/>
            </a:solidFill>
            <a:prstDash val="solid"/>
            <a:round/>
            <a:headEnd type="triangle" w="lg" len="lg"/>
            <a:tailEnd type="triangle" w="lg" len="lg"/>
          </a:ln>
          <a:effectLst/>
        </p:spPr>
      </p:cxnSp>
      <p:grpSp>
        <p:nvGrpSpPr>
          <p:cNvPr id="36" name="Group 35">
            <a:extLst>
              <a:ext uri="{FF2B5EF4-FFF2-40B4-BE49-F238E27FC236}">
                <a16:creationId xmlns:a16="http://schemas.microsoft.com/office/drawing/2014/main" id="{6676E4DC-9E00-442E-BA6A-83733398C1E8}"/>
              </a:ext>
            </a:extLst>
          </p:cNvPr>
          <p:cNvGrpSpPr/>
          <p:nvPr/>
        </p:nvGrpSpPr>
        <p:grpSpPr>
          <a:xfrm>
            <a:off x="2298122" y="3105319"/>
            <a:ext cx="1076087" cy="1222766"/>
            <a:chOff x="448056" y="1721721"/>
            <a:chExt cx="1434783" cy="1630355"/>
          </a:xfrm>
        </p:grpSpPr>
        <p:pic>
          <p:nvPicPr>
            <p:cNvPr id="37" name="Picture 36">
              <a:extLst>
                <a:ext uri="{FF2B5EF4-FFF2-40B4-BE49-F238E27FC236}">
                  <a16:creationId xmlns:a16="http://schemas.microsoft.com/office/drawing/2014/main" id="{03684DF0-825C-4537-9435-38B9BDF3CC60}"/>
                </a:ext>
              </a:extLst>
            </p:cNvPr>
            <p:cNvPicPr>
              <a:picLocks noChangeAspect="1"/>
            </p:cNvPicPr>
            <p:nvPr/>
          </p:nvPicPr>
          <p:blipFill>
            <a:blip r:embed="rId3">
              <a:duotone>
                <a:schemeClr val="accent2">
                  <a:shade val="45000"/>
                  <a:satMod val="135000"/>
                </a:schemeClr>
                <a:prstClr val="white"/>
              </a:duotone>
            </a:blip>
            <a:stretch>
              <a:fillRect/>
            </a:stretch>
          </p:blipFill>
          <p:spPr>
            <a:xfrm>
              <a:off x="448056" y="1721721"/>
              <a:ext cx="1434783" cy="1143000"/>
            </a:xfrm>
            <a:prstGeom prst="rect">
              <a:avLst/>
            </a:prstGeom>
          </p:spPr>
        </p:pic>
        <p:sp>
          <p:nvSpPr>
            <p:cNvPr id="38" name="Rectangle 37">
              <a:extLst>
                <a:ext uri="{FF2B5EF4-FFF2-40B4-BE49-F238E27FC236}">
                  <a16:creationId xmlns:a16="http://schemas.microsoft.com/office/drawing/2014/main" id="{5F69CE30-866E-4075-A502-944C18D817E2}"/>
                </a:ext>
              </a:extLst>
            </p:cNvPr>
            <p:cNvSpPr/>
            <p:nvPr/>
          </p:nvSpPr>
          <p:spPr>
            <a:xfrm>
              <a:off x="589219" y="2859633"/>
              <a:ext cx="1152454" cy="492443"/>
            </a:xfrm>
            <a:prstGeom prst="rect">
              <a:avLst/>
            </a:prstGeom>
          </p:spPr>
          <p:txBody>
            <a:bodyPr wrap="none">
              <a:spAutoFit/>
            </a:bodyPr>
            <a:lstStyle/>
            <a:p>
              <a:pPr algn="ctr" defTabSz="816218">
                <a:defRPr/>
              </a:pPr>
              <a:r>
                <a:rPr lang="en-GB" dirty="0">
                  <a:solidFill>
                    <a:srgbClr val="000000"/>
                  </a:solidFill>
                </a:rPr>
                <a:t>User 1</a:t>
              </a:r>
              <a:endParaRPr lang="en-US" dirty="0">
                <a:solidFill>
                  <a:srgbClr val="000000"/>
                </a:solidFill>
              </a:endParaRPr>
            </a:p>
          </p:txBody>
        </p:sp>
      </p:grpSp>
      <p:grpSp>
        <p:nvGrpSpPr>
          <p:cNvPr id="39" name="Group 38">
            <a:extLst>
              <a:ext uri="{FF2B5EF4-FFF2-40B4-BE49-F238E27FC236}">
                <a16:creationId xmlns:a16="http://schemas.microsoft.com/office/drawing/2014/main" id="{25A9FB40-68E1-4E41-92F8-98FC5F4DF618}"/>
              </a:ext>
            </a:extLst>
          </p:cNvPr>
          <p:cNvGrpSpPr/>
          <p:nvPr/>
        </p:nvGrpSpPr>
        <p:grpSpPr>
          <a:xfrm>
            <a:off x="2298121" y="5399482"/>
            <a:ext cx="1076087" cy="1226582"/>
            <a:chOff x="448055" y="4780607"/>
            <a:chExt cx="1434783" cy="1635443"/>
          </a:xfrm>
        </p:grpSpPr>
        <p:pic>
          <p:nvPicPr>
            <p:cNvPr id="40" name="Picture 39">
              <a:extLst>
                <a:ext uri="{FF2B5EF4-FFF2-40B4-BE49-F238E27FC236}">
                  <a16:creationId xmlns:a16="http://schemas.microsoft.com/office/drawing/2014/main" id="{BAC4D81A-E036-445A-B0F0-F924AB8168AE}"/>
                </a:ext>
              </a:extLst>
            </p:cNvPr>
            <p:cNvPicPr>
              <a:picLocks noChangeAspect="1"/>
            </p:cNvPicPr>
            <p:nvPr/>
          </p:nvPicPr>
          <p:blipFill>
            <a:blip r:embed="rId3">
              <a:duotone>
                <a:schemeClr val="accent2">
                  <a:shade val="45000"/>
                  <a:satMod val="135000"/>
                </a:schemeClr>
                <a:prstClr val="white"/>
              </a:duotone>
            </a:blip>
            <a:stretch>
              <a:fillRect/>
            </a:stretch>
          </p:blipFill>
          <p:spPr>
            <a:xfrm>
              <a:off x="448055" y="4780607"/>
              <a:ext cx="1434783" cy="1143000"/>
            </a:xfrm>
            <a:prstGeom prst="rect">
              <a:avLst/>
            </a:prstGeom>
          </p:spPr>
        </p:pic>
        <p:sp>
          <p:nvSpPr>
            <p:cNvPr id="41" name="Rectangle 40">
              <a:extLst>
                <a:ext uri="{FF2B5EF4-FFF2-40B4-BE49-F238E27FC236}">
                  <a16:creationId xmlns:a16="http://schemas.microsoft.com/office/drawing/2014/main" id="{93946258-FC18-4279-8D42-6558A0FDED65}"/>
                </a:ext>
              </a:extLst>
            </p:cNvPr>
            <p:cNvSpPr/>
            <p:nvPr/>
          </p:nvSpPr>
          <p:spPr>
            <a:xfrm>
              <a:off x="589218" y="5923607"/>
              <a:ext cx="1152454" cy="492443"/>
            </a:xfrm>
            <a:prstGeom prst="rect">
              <a:avLst/>
            </a:prstGeom>
          </p:spPr>
          <p:txBody>
            <a:bodyPr wrap="none">
              <a:spAutoFit/>
            </a:bodyPr>
            <a:lstStyle/>
            <a:p>
              <a:pPr algn="ctr" defTabSz="816218">
                <a:defRPr/>
              </a:pPr>
              <a:r>
                <a:rPr lang="en-GB" dirty="0">
                  <a:solidFill>
                    <a:srgbClr val="000000"/>
                  </a:solidFill>
                </a:rPr>
                <a:t>User 2</a:t>
              </a:r>
              <a:endParaRPr lang="en-US" dirty="0">
                <a:solidFill>
                  <a:srgbClr val="000000"/>
                </a:solidFill>
              </a:endParaRPr>
            </a:p>
          </p:txBody>
        </p:sp>
      </p:grpSp>
      <p:grpSp>
        <p:nvGrpSpPr>
          <p:cNvPr id="42" name="Group 41">
            <a:extLst>
              <a:ext uri="{FF2B5EF4-FFF2-40B4-BE49-F238E27FC236}">
                <a16:creationId xmlns:a16="http://schemas.microsoft.com/office/drawing/2014/main" id="{B5B8AE5A-6D30-4772-A243-164F89E24E1E}"/>
              </a:ext>
            </a:extLst>
          </p:cNvPr>
          <p:cNvGrpSpPr/>
          <p:nvPr/>
        </p:nvGrpSpPr>
        <p:grpSpPr>
          <a:xfrm>
            <a:off x="6529998" y="3107229"/>
            <a:ext cx="1120548" cy="1218463"/>
            <a:chOff x="6090558" y="1724268"/>
            <a:chExt cx="1494064" cy="1624616"/>
          </a:xfrm>
        </p:grpSpPr>
        <p:pic>
          <p:nvPicPr>
            <p:cNvPr id="43" name="Picture 42">
              <a:extLst>
                <a:ext uri="{FF2B5EF4-FFF2-40B4-BE49-F238E27FC236}">
                  <a16:creationId xmlns:a16="http://schemas.microsoft.com/office/drawing/2014/main" id="{35F8C94E-F802-4511-A25E-2B5B6AFE3CDF}"/>
                </a:ext>
              </a:extLst>
            </p:cNvPr>
            <p:cNvPicPr>
              <a:picLocks noChangeAspect="1"/>
            </p:cNvPicPr>
            <p:nvPr/>
          </p:nvPicPr>
          <p:blipFill>
            <a:blip r:embed="rId4">
              <a:duotone>
                <a:schemeClr val="accent4">
                  <a:shade val="45000"/>
                  <a:satMod val="135000"/>
                </a:schemeClr>
                <a:prstClr val="white"/>
              </a:duotone>
            </a:blip>
            <a:stretch>
              <a:fillRect/>
            </a:stretch>
          </p:blipFill>
          <p:spPr>
            <a:xfrm>
              <a:off x="6090558" y="1724268"/>
              <a:ext cx="1494064" cy="1143379"/>
            </a:xfrm>
            <a:prstGeom prst="rect">
              <a:avLst/>
            </a:prstGeom>
          </p:spPr>
        </p:pic>
        <p:sp>
          <p:nvSpPr>
            <p:cNvPr id="44" name="Rectangle 43">
              <a:extLst>
                <a:ext uri="{FF2B5EF4-FFF2-40B4-BE49-F238E27FC236}">
                  <a16:creationId xmlns:a16="http://schemas.microsoft.com/office/drawing/2014/main" id="{6B9D7179-76BA-4A53-8FF0-D3BDB763B3F6}"/>
                </a:ext>
              </a:extLst>
            </p:cNvPr>
            <p:cNvSpPr/>
            <p:nvPr/>
          </p:nvSpPr>
          <p:spPr>
            <a:xfrm>
              <a:off x="6278421" y="2856442"/>
              <a:ext cx="1118341" cy="492442"/>
            </a:xfrm>
            <a:prstGeom prst="rect">
              <a:avLst/>
            </a:prstGeom>
          </p:spPr>
          <p:txBody>
            <a:bodyPr wrap="none">
              <a:spAutoFit/>
            </a:bodyPr>
            <a:lstStyle/>
            <a:p>
              <a:pPr algn="ctr" defTabSz="816218">
                <a:defRPr/>
              </a:pPr>
              <a:r>
                <a:rPr lang="en-GB" dirty="0">
                  <a:solidFill>
                    <a:srgbClr val="000000"/>
                  </a:solidFill>
                </a:rPr>
                <a:t>VDA 1</a:t>
              </a:r>
              <a:endParaRPr lang="en-US" dirty="0">
                <a:solidFill>
                  <a:srgbClr val="000000"/>
                </a:solidFill>
              </a:endParaRPr>
            </a:p>
          </p:txBody>
        </p:sp>
      </p:grpSp>
      <p:grpSp>
        <p:nvGrpSpPr>
          <p:cNvPr id="45" name="Group 44">
            <a:extLst>
              <a:ext uri="{FF2B5EF4-FFF2-40B4-BE49-F238E27FC236}">
                <a16:creationId xmlns:a16="http://schemas.microsoft.com/office/drawing/2014/main" id="{18483D70-49FA-4806-A698-02F7DFB102B9}"/>
              </a:ext>
            </a:extLst>
          </p:cNvPr>
          <p:cNvGrpSpPr/>
          <p:nvPr/>
        </p:nvGrpSpPr>
        <p:grpSpPr>
          <a:xfrm>
            <a:off x="6529998" y="5401677"/>
            <a:ext cx="1120548" cy="1226866"/>
            <a:chOff x="6090558" y="4783533"/>
            <a:chExt cx="1494064" cy="1635822"/>
          </a:xfrm>
        </p:grpSpPr>
        <p:pic>
          <p:nvPicPr>
            <p:cNvPr id="46" name="Picture 45">
              <a:extLst>
                <a:ext uri="{FF2B5EF4-FFF2-40B4-BE49-F238E27FC236}">
                  <a16:creationId xmlns:a16="http://schemas.microsoft.com/office/drawing/2014/main" id="{5F6AF153-3811-475A-B2DD-2EA416F5CBFB}"/>
                </a:ext>
              </a:extLst>
            </p:cNvPr>
            <p:cNvPicPr>
              <a:picLocks noChangeAspect="1"/>
            </p:cNvPicPr>
            <p:nvPr/>
          </p:nvPicPr>
          <p:blipFill>
            <a:blip r:embed="rId4">
              <a:duotone>
                <a:schemeClr val="accent4">
                  <a:shade val="45000"/>
                  <a:satMod val="135000"/>
                </a:schemeClr>
                <a:prstClr val="white"/>
              </a:duotone>
            </a:blip>
            <a:stretch>
              <a:fillRect/>
            </a:stretch>
          </p:blipFill>
          <p:spPr>
            <a:xfrm>
              <a:off x="6090558" y="4783533"/>
              <a:ext cx="1494064" cy="1143379"/>
            </a:xfrm>
            <a:prstGeom prst="rect">
              <a:avLst/>
            </a:prstGeom>
          </p:spPr>
        </p:pic>
        <p:sp>
          <p:nvSpPr>
            <p:cNvPr id="47" name="Rectangle 46">
              <a:extLst>
                <a:ext uri="{FF2B5EF4-FFF2-40B4-BE49-F238E27FC236}">
                  <a16:creationId xmlns:a16="http://schemas.microsoft.com/office/drawing/2014/main" id="{A0C8A152-EA14-49A9-BD2C-8CF823B813D0}"/>
                </a:ext>
              </a:extLst>
            </p:cNvPr>
            <p:cNvSpPr/>
            <p:nvPr/>
          </p:nvSpPr>
          <p:spPr>
            <a:xfrm>
              <a:off x="6278419" y="5926912"/>
              <a:ext cx="1118341" cy="492443"/>
            </a:xfrm>
            <a:prstGeom prst="rect">
              <a:avLst/>
            </a:prstGeom>
          </p:spPr>
          <p:txBody>
            <a:bodyPr wrap="none">
              <a:spAutoFit/>
            </a:bodyPr>
            <a:lstStyle/>
            <a:p>
              <a:pPr algn="ctr" defTabSz="816218">
                <a:defRPr/>
              </a:pPr>
              <a:r>
                <a:rPr lang="en-GB" dirty="0">
                  <a:solidFill>
                    <a:srgbClr val="000000"/>
                  </a:solidFill>
                </a:rPr>
                <a:t>VDA 2</a:t>
              </a:r>
              <a:endParaRPr lang="en-US" dirty="0">
                <a:solidFill>
                  <a:srgbClr val="000000"/>
                </a:solidFill>
              </a:endParaRPr>
            </a:p>
          </p:txBody>
        </p:sp>
      </p:grpSp>
      <p:grpSp>
        <p:nvGrpSpPr>
          <p:cNvPr id="48" name="Group 47">
            <a:extLst>
              <a:ext uri="{FF2B5EF4-FFF2-40B4-BE49-F238E27FC236}">
                <a16:creationId xmlns:a16="http://schemas.microsoft.com/office/drawing/2014/main" id="{49FE7AD1-4AAC-47A2-AE8D-7597009016FF}"/>
              </a:ext>
            </a:extLst>
          </p:cNvPr>
          <p:cNvGrpSpPr/>
          <p:nvPr/>
        </p:nvGrpSpPr>
        <p:grpSpPr>
          <a:xfrm>
            <a:off x="9051160" y="3993503"/>
            <a:ext cx="1569661" cy="1632530"/>
            <a:chOff x="9452106" y="2905967"/>
            <a:chExt cx="2092881" cy="2176707"/>
          </a:xfrm>
        </p:grpSpPr>
        <p:pic>
          <p:nvPicPr>
            <p:cNvPr id="49" name="Picture 48">
              <a:extLst>
                <a:ext uri="{FF2B5EF4-FFF2-40B4-BE49-F238E27FC236}">
                  <a16:creationId xmlns:a16="http://schemas.microsoft.com/office/drawing/2014/main" id="{23D190DB-BAB1-48FB-AFC2-D1C6B186690B}"/>
                </a:ext>
              </a:extLst>
            </p:cNvPr>
            <p:cNvPicPr>
              <a:picLocks noChangeAspect="1"/>
            </p:cNvPicPr>
            <p:nvPr/>
          </p:nvPicPr>
          <p:blipFill>
            <a:blip r:embed="rId5">
              <a:duotone>
                <a:schemeClr val="accent5">
                  <a:shade val="45000"/>
                  <a:satMod val="135000"/>
                </a:schemeClr>
                <a:prstClr val="white"/>
              </a:duotone>
            </a:blip>
            <a:stretch>
              <a:fillRect/>
            </a:stretch>
          </p:blipFill>
          <p:spPr>
            <a:xfrm>
              <a:off x="9934460" y="2905967"/>
              <a:ext cx="1128169" cy="1684264"/>
            </a:xfrm>
            <a:prstGeom prst="rect">
              <a:avLst/>
            </a:prstGeom>
          </p:spPr>
        </p:pic>
        <p:sp>
          <p:nvSpPr>
            <p:cNvPr id="50" name="Rectangle 49">
              <a:extLst>
                <a:ext uri="{FF2B5EF4-FFF2-40B4-BE49-F238E27FC236}">
                  <a16:creationId xmlns:a16="http://schemas.microsoft.com/office/drawing/2014/main" id="{1E8A62C6-D4FA-48C9-9BB0-802CD63600A5}"/>
                </a:ext>
              </a:extLst>
            </p:cNvPr>
            <p:cNvSpPr/>
            <p:nvPr/>
          </p:nvSpPr>
          <p:spPr>
            <a:xfrm>
              <a:off x="9452106" y="4590231"/>
              <a:ext cx="2092881" cy="492443"/>
            </a:xfrm>
            <a:prstGeom prst="rect">
              <a:avLst/>
            </a:prstGeom>
          </p:spPr>
          <p:txBody>
            <a:bodyPr wrap="none">
              <a:spAutoFit/>
            </a:bodyPr>
            <a:lstStyle/>
            <a:p>
              <a:pPr algn="ctr" defTabSz="816218">
                <a:defRPr/>
              </a:pPr>
              <a:r>
                <a:rPr lang="en-GB" dirty="0">
                  <a:solidFill>
                    <a:srgbClr val="000000"/>
                  </a:solidFill>
                </a:rPr>
                <a:t>Skype Server</a:t>
              </a:r>
              <a:endParaRPr lang="en-US" dirty="0">
                <a:solidFill>
                  <a:srgbClr val="000000"/>
                </a:solidFill>
              </a:endParaRPr>
            </a:p>
          </p:txBody>
        </p:sp>
      </p:grpSp>
      <p:sp>
        <p:nvSpPr>
          <p:cNvPr id="51" name="Rectangle 50">
            <a:extLst>
              <a:ext uri="{FF2B5EF4-FFF2-40B4-BE49-F238E27FC236}">
                <a16:creationId xmlns:a16="http://schemas.microsoft.com/office/drawing/2014/main" id="{53C41123-AF5C-4F05-9108-00723CA3CA83}"/>
              </a:ext>
            </a:extLst>
          </p:cNvPr>
          <p:cNvSpPr/>
          <p:nvPr/>
        </p:nvSpPr>
        <p:spPr>
          <a:xfrm>
            <a:off x="3486833" y="2521837"/>
            <a:ext cx="714683" cy="369332"/>
          </a:xfrm>
          <a:prstGeom prst="rect">
            <a:avLst/>
          </a:prstGeom>
        </p:spPr>
        <p:txBody>
          <a:bodyPr wrap="none">
            <a:spAutoFit/>
          </a:bodyPr>
          <a:lstStyle/>
          <a:p>
            <a:pPr algn="ctr" defTabSz="816218">
              <a:defRPr/>
            </a:pPr>
            <a:r>
              <a:rPr lang="en-GB" dirty="0">
                <a:solidFill>
                  <a:srgbClr val="000000"/>
                </a:solidFill>
              </a:rPr>
              <a:t>WAN</a:t>
            </a:r>
            <a:endParaRPr lang="en-US" dirty="0">
              <a:solidFill>
                <a:srgbClr val="000000"/>
              </a:solidFill>
            </a:endParaRPr>
          </a:p>
        </p:txBody>
      </p:sp>
      <p:sp>
        <p:nvSpPr>
          <p:cNvPr id="52" name="Rectangle 51">
            <a:extLst>
              <a:ext uri="{FF2B5EF4-FFF2-40B4-BE49-F238E27FC236}">
                <a16:creationId xmlns:a16="http://schemas.microsoft.com/office/drawing/2014/main" id="{A6E25C52-7A5B-4420-9616-2D079C6A03E6}"/>
              </a:ext>
            </a:extLst>
          </p:cNvPr>
          <p:cNvSpPr/>
          <p:nvPr/>
        </p:nvSpPr>
        <p:spPr>
          <a:xfrm>
            <a:off x="6813057" y="2504768"/>
            <a:ext cx="633507" cy="369332"/>
          </a:xfrm>
          <a:prstGeom prst="rect">
            <a:avLst/>
          </a:prstGeom>
        </p:spPr>
        <p:txBody>
          <a:bodyPr wrap="none">
            <a:spAutoFit/>
          </a:bodyPr>
          <a:lstStyle/>
          <a:p>
            <a:pPr algn="ctr" defTabSz="816218">
              <a:defRPr/>
            </a:pPr>
            <a:r>
              <a:rPr lang="en-GB" dirty="0">
                <a:solidFill>
                  <a:srgbClr val="000000"/>
                </a:solidFill>
              </a:rPr>
              <a:t>LAN</a:t>
            </a:r>
            <a:endParaRPr lang="en-US" dirty="0">
              <a:solidFill>
                <a:srgbClr val="000000"/>
              </a:solidFill>
            </a:endParaRPr>
          </a:p>
        </p:txBody>
      </p:sp>
      <p:grpSp>
        <p:nvGrpSpPr>
          <p:cNvPr id="53" name="Group 52">
            <a:extLst>
              <a:ext uri="{FF2B5EF4-FFF2-40B4-BE49-F238E27FC236}">
                <a16:creationId xmlns:a16="http://schemas.microsoft.com/office/drawing/2014/main" id="{83707EB5-6DF5-4938-84DE-93FF0B3D567B}"/>
              </a:ext>
            </a:extLst>
          </p:cNvPr>
          <p:cNvGrpSpPr/>
          <p:nvPr/>
        </p:nvGrpSpPr>
        <p:grpSpPr>
          <a:xfrm>
            <a:off x="3298213" y="3148827"/>
            <a:ext cx="3155789" cy="307199"/>
            <a:chOff x="4497358" y="2367789"/>
            <a:chExt cx="4207720" cy="2346875"/>
          </a:xfrm>
        </p:grpSpPr>
        <p:cxnSp>
          <p:nvCxnSpPr>
            <p:cNvPr id="54" name="Straight Arrow Connector 53">
              <a:extLst>
                <a:ext uri="{FF2B5EF4-FFF2-40B4-BE49-F238E27FC236}">
                  <a16:creationId xmlns:a16="http://schemas.microsoft.com/office/drawing/2014/main" id="{CB3D9C4F-4E76-4ABF-8EF5-52111F908909}"/>
                </a:ext>
              </a:extLst>
            </p:cNvPr>
            <p:cNvCxnSpPr>
              <a:stCxn id="37" idx="3"/>
              <a:endCxn id="43" idx="1"/>
            </p:cNvCxnSpPr>
            <p:nvPr/>
          </p:nvCxnSpPr>
          <p:spPr bwMode="auto">
            <a:xfrm>
              <a:off x="4497358" y="4711927"/>
              <a:ext cx="4207720" cy="2737"/>
            </a:xfrm>
            <a:prstGeom prst="straightConnector1">
              <a:avLst/>
            </a:prstGeom>
            <a:noFill/>
            <a:ln w="38100" cap="flat" cmpd="sng" algn="ctr">
              <a:solidFill>
                <a:schemeClr val="tx1"/>
              </a:solidFill>
              <a:prstDash val="solid"/>
              <a:round/>
              <a:headEnd type="triangle" w="lg" len="lg"/>
              <a:tailEnd type="triangle" w="lg" len="lg"/>
            </a:ln>
            <a:effectLst/>
          </p:spPr>
        </p:cxnSp>
        <p:sp>
          <p:nvSpPr>
            <p:cNvPr id="55" name="Rectangle 54">
              <a:extLst>
                <a:ext uri="{FF2B5EF4-FFF2-40B4-BE49-F238E27FC236}">
                  <a16:creationId xmlns:a16="http://schemas.microsoft.com/office/drawing/2014/main" id="{7F468492-9748-4DCF-96B0-F25669D6DEA3}"/>
                </a:ext>
              </a:extLst>
            </p:cNvPr>
            <p:cNvSpPr/>
            <p:nvPr/>
          </p:nvSpPr>
          <p:spPr>
            <a:xfrm>
              <a:off x="6264372" y="2367789"/>
              <a:ext cx="673690" cy="430888"/>
            </a:xfrm>
            <a:prstGeom prst="rect">
              <a:avLst/>
            </a:prstGeom>
          </p:spPr>
          <p:txBody>
            <a:bodyPr wrap="none">
              <a:spAutoFit/>
            </a:bodyPr>
            <a:lstStyle/>
            <a:p>
              <a:pPr defTabSz="816218">
                <a:defRPr/>
              </a:pPr>
              <a:r>
                <a:rPr lang="en-GB" sz="1500" dirty="0">
                  <a:solidFill>
                    <a:srgbClr val="000000"/>
                  </a:solidFill>
                </a:rPr>
                <a:t>ICA</a:t>
              </a:r>
              <a:endParaRPr lang="en-US" sz="1575" dirty="0">
                <a:solidFill>
                  <a:srgbClr val="000000"/>
                </a:solidFill>
              </a:endParaRPr>
            </a:p>
          </p:txBody>
        </p:sp>
      </p:grpSp>
      <p:grpSp>
        <p:nvGrpSpPr>
          <p:cNvPr id="56" name="Group 55">
            <a:extLst>
              <a:ext uri="{FF2B5EF4-FFF2-40B4-BE49-F238E27FC236}">
                <a16:creationId xmlns:a16="http://schemas.microsoft.com/office/drawing/2014/main" id="{44E5C32F-7F91-4E24-8499-CD865F6C29B9}"/>
              </a:ext>
            </a:extLst>
          </p:cNvPr>
          <p:cNvGrpSpPr/>
          <p:nvPr/>
        </p:nvGrpSpPr>
        <p:grpSpPr>
          <a:xfrm>
            <a:off x="3285419" y="5493923"/>
            <a:ext cx="3155790" cy="313885"/>
            <a:chOff x="4497354" y="7331930"/>
            <a:chExt cx="4207719" cy="441989"/>
          </a:xfrm>
        </p:grpSpPr>
        <p:cxnSp>
          <p:nvCxnSpPr>
            <p:cNvPr id="57" name="Straight Arrow Connector 56">
              <a:extLst>
                <a:ext uri="{FF2B5EF4-FFF2-40B4-BE49-F238E27FC236}">
                  <a16:creationId xmlns:a16="http://schemas.microsoft.com/office/drawing/2014/main" id="{AE0F22E4-7BCA-43F4-9D08-A71C75A92906}"/>
                </a:ext>
              </a:extLst>
            </p:cNvPr>
            <p:cNvCxnSpPr>
              <a:stCxn id="40" idx="3"/>
              <a:endCxn id="46" idx="1"/>
            </p:cNvCxnSpPr>
            <p:nvPr/>
          </p:nvCxnSpPr>
          <p:spPr bwMode="auto">
            <a:xfrm>
              <a:off x="4497354" y="7770803"/>
              <a:ext cx="4207719" cy="3116"/>
            </a:xfrm>
            <a:prstGeom prst="straightConnector1">
              <a:avLst/>
            </a:prstGeom>
            <a:noFill/>
            <a:ln w="38100" cap="flat" cmpd="sng" algn="ctr">
              <a:solidFill>
                <a:schemeClr val="tx1"/>
              </a:solidFill>
              <a:prstDash val="solid"/>
              <a:round/>
              <a:headEnd type="triangle" w="lg" len="lg"/>
              <a:tailEnd type="triangle" w="lg" len="lg"/>
            </a:ln>
            <a:effectLst/>
          </p:spPr>
        </p:cxnSp>
        <p:sp>
          <p:nvSpPr>
            <p:cNvPr id="58" name="Rectangle 57">
              <a:extLst>
                <a:ext uri="{FF2B5EF4-FFF2-40B4-BE49-F238E27FC236}">
                  <a16:creationId xmlns:a16="http://schemas.microsoft.com/office/drawing/2014/main" id="{10405390-76E4-4C8A-BB42-D0BCB48F1DFE}"/>
                </a:ext>
              </a:extLst>
            </p:cNvPr>
            <p:cNvSpPr/>
            <p:nvPr/>
          </p:nvSpPr>
          <p:spPr>
            <a:xfrm>
              <a:off x="6264368" y="7331930"/>
              <a:ext cx="673689" cy="430886"/>
            </a:xfrm>
            <a:prstGeom prst="rect">
              <a:avLst/>
            </a:prstGeom>
          </p:spPr>
          <p:txBody>
            <a:bodyPr wrap="none">
              <a:spAutoFit/>
            </a:bodyPr>
            <a:lstStyle/>
            <a:p>
              <a:pPr defTabSz="816218">
                <a:defRPr/>
              </a:pPr>
              <a:r>
                <a:rPr lang="en-GB" sz="1500" dirty="0">
                  <a:solidFill>
                    <a:srgbClr val="000000"/>
                  </a:solidFill>
                </a:rPr>
                <a:t>ICA</a:t>
              </a:r>
              <a:endParaRPr lang="en-US" sz="1575" dirty="0">
                <a:solidFill>
                  <a:srgbClr val="000000"/>
                </a:solidFill>
              </a:endParaRPr>
            </a:p>
          </p:txBody>
        </p:sp>
      </p:grpSp>
      <p:grpSp>
        <p:nvGrpSpPr>
          <p:cNvPr id="59" name="Group 58">
            <a:extLst>
              <a:ext uri="{FF2B5EF4-FFF2-40B4-BE49-F238E27FC236}">
                <a16:creationId xmlns:a16="http://schemas.microsoft.com/office/drawing/2014/main" id="{AD88C8EF-A31A-44B1-8A3A-7316EBC9027A}"/>
              </a:ext>
            </a:extLst>
          </p:cNvPr>
          <p:cNvGrpSpPr/>
          <p:nvPr/>
        </p:nvGrpSpPr>
        <p:grpSpPr>
          <a:xfrm>
            <a:off x="7653197" y="3390526"/>
            <a:ext cx="1762379" cy="633901"/>
            <a:chOff x="10199141" y="4689597"/>
            <a:chExt cx="2349838" cy="845201"/>
          </a:xfrm>
        </p:grpSpPr>
        <p:cxnSp>
          <p:nvCxnSpPr>
            <p:cNvPr id="60" name="Straight Arrow Connector 59">
              <a:extLst>
                <a:ext uri="{FF2B5EF4-FFF2-40B4-BE49-F238E27FC236}">
                  <a16:creationId xmlns:a16="http://schemas.microsoft.com/office/drawing/2014/main" id="{56427A79-1683-4F00-98B9-8D0FE087F219}"/>
                </a:ext>
              </a:extLst>
            </p:cNvPr>
            <p:cNvCxnSpPr>
              <a:cxnSpLocks/>
              <a:stCxn id="43" idx="3"/>
            </p:cNvCxnSpPr>
            <p:nvPr/>
          </p:nvCxnSpPr>
          <p:spPr bwMode="auto">
            <a:xfrm>
              <a:off x="10199141" y="4714661"/>
              <a:ext cx="2349838" cy="820137"/>
            </a:xfrm>
            <a:prstGeom prst="straightConnector1">
              <a:avLst/>
            </a:prstGeom>
            <a:noFill/>
            <a:ln w="38100" cap="flat" cmpd="sng" algn="ctr">
              <a:solidFill>
                <a:schemeClr val="tx1"/>
              </a:solidFill>
              <a:prstDash val="solid"/>
              <a:round/>
              <a:headEnd type="triangle" w="lg" len="lg"/>
              <a:tailEnd type="triangle" w="lg" len="lg"/>
            </a:ln>
            <a:effectLst/>
          </p:spPr>
        </p:cxnSp>
        <p:sp>
          <p:nvSpPr>
            <p:cNvPr id="61" name="Rectangle 60">
              <a:extLst>
                <a:ext uri="{FF2B5EF4-FFF2-40B4-BE49-F238E27FC236}">
                  <a16:creationId xmlns:a16="http://schemas.microsoft.com/office/drawing/2014/main" id="{99E421A4-DF6D-43CC-8739-A7CBC98E0079}"/>
                </a:ext>
              </a:extLst>
            </p:cNvPr>
            <p:cNvSpPr/>
            <p:nvPr/>
          </p:nvSpPr>
          <p:spPr>
            <a:xfrm>
              <a:off x="11044694" y="4689597"/>
              <a:ext cx="658728" cy="430886"/>
            </a:xfrm>
            <a:prstGeom prst="rect">
              <a:avLst/>
            </a:prstGeom>
          </p:spPr>
          <p:txBody>
            <a:bodyPr wrap="none">
              <a:spAutoFit/>
            </a:bodyPr>
            <a:lstStyle/>
            <a:p>
              <a:pPr defTabSz="816218">
                <a:defRPr/>
              </a:pPr>
              <a:r>
                <a:rPr lang="en-GB" sz="1500" dirty="0">
                  <a:solidFill>
                    <a:srgbClr val="000000"/>
                  </a:solidFill>
                </a:rPr>
                <a:t>SIP</a:t>
              </a:r>
              <a:endParaRPr lang="en-US" sz="1575" dirty="0">
                <a:solidFill>
                  <a:srgbClr val="000000"/>
                </a:solidFill>
              </a:endParaRPr>
            </a:p>
          </p:txBody>
        </p:sp>
      </p:grpSp>
      <p:grpSp>
        <p:nvGrpSpPr>
          <p:cNvPr id="62" name="Group 61">
            <a:extLst>
              <a:ext uri="{FF2B5EF4-FFF2-40B4-BE49-F238E27FC236}">
                <a16:creationId xmlns:a16="http://schemas.microsoft.com/office/drawing/2014/main" id="{D288244A-F98C-41C4-A271-9984A3C7A09D}"/>
              </a:ext>
            </a:extLst>
          </p:cNvPr>
          <p:cNvGrpSpPr/>
          <p:nvPr/>
        </p:nvGrpSpPr>
        <p:grpSpPr>
          <a:xfrm>
            <a:off x="7653497" y="5166679"/>
            <a:ext cx="1762379" cy="687491"/>
            <a:chOff x="10199139" y="6857274"/>
            <a:chExt cx="2349838" cy="916655"/>
          </a:xfrm>
        </p:grpSpPr>
        <p:cxnSp>
          <p:nvCxnSpPr>
            <p:cNvPr id="64" name="Straight Arrow Connector 63">
              <a:extLst>
                <a:ext uri="{FF2B5EF4-FFF2-40B4-BE49-F238E27FC236}">
                  <a16:creationId xmlns:a16="http://schemas.microsoft.com/office/drawing/2014/main" id="{6900C69D-1ECD-4178-91E7-E01A1F8093CE}"/>
                </a:ext>
              </a:extLst>
            </p:cNvPr>
            <p:cNvCxnSpPr>
              <a:stCxn id="46" idx="3"/>
            </p:cNvCxnSpPr>
            <p:nvPr/>
          </p:nvCxnSpPr>
          <p:spPr bwMode="auto">
            <a:xfrm flipV="1">
              <a:off x="10199139" y="6857274"/>
              <a:ext cx="2349838" cy="916655"/>
            </a:xfrm>
            <a:prstGeom prst="straightConnector1">
              <a:avLst/>
            </a:prstGeom>
            <a:noFill/>
            <a:ln w="38100" cap="flat" cmpd="sng" algn="ctr">
              <a:solidFill>
                <a:schemeClr val="tx1"/>
              </a:solidFill>
              <a:prstDash val="solid"/>
              <a:round/>
              <a:headEnd type="triangle" w="lg" len="lg"/>
              <a:tailEnd type="triangle" w="lg" len="lg"/>
            </a:ln>
            <a:effectLst/>
          </p:spPr>
        </p:cxnSp>
        <p:sp>
          <p:nvSpPr>
            <p:cNvPr id="65" name="Rectangle 64">
              <a:extLst>
                <a:ext uri="{FF2B5EF4-FFF2-40B4-BE49-F238E27FC236}">
                  <a16:creationId xmlns:a16="http://schemas.microsoft.com/office/drawing/2014/main" id="{5AA5B042-F45D-4AB2-870B-175496A18E7B}"/>
                </a:ext>
              </a:extLst>
            </p:cNvPr>
            <p:cNvSpPr/>
            <p:nvPr/>
          </p:nvSpPr>
          <p:spPr>
            <a:xfrm>
              <a:off x="11044694" y="6924676"/>
              <a:ext cx="658728" cy="430887"/>
            </a:xfrm>
            <a:prstGeom prst="rect">
              <a:avLst/>
            </a:prstGeom>
          </p:spPr>
          <p:txBody>
            <a:bodyPr wrap="none">
              <a:spAutoFit/>
            </a:bodyPr>
            <a:lstStyle/>
            <a:p>
              <a:pPr defTabSz="816218">
                <a:defRPr/>
              </a:pPr>
              <a:r>
                <a:rPr lang="en-GB" sz="1500" dirty="0">
                  <a:solidFill>
                    <a:srgbClr val="000000"/>
                  </a:solidFill>
                </a:rPr>
                <a:t>SIP</a:t>
              </a:r>
              <a:endParaRPr lang="en-US" sz="1575" dirty="0">
                <a:solidFill>
                  <a:srgbClr val="000000"/>
                </a:solidFill>
              </a:endParaRPr>
            </a:p>
          </p:txBody>
        </p:sp>
      </p:grpSp>
      <p:grpSp>
        <p:nvGrpSpPr>
          <p:cNvPr id="66" name="Group 65">
            <a:extLst>
              <a:ext uri="{FF2B5EF4-FFF2-40B4-BE49-F238E27FC236}">
                <a16:creationId xmlns:a16="http://schemas.microsoft.com/office/drawing/2014/main" id="{91506651-EDBA-4381-BA2C-35B877F93EB5}"/>
              </a:ext>
            </a:extLst>
          </p:cNvPr>
          <p:cNvGrpSpPr/>
          <p:nvPr/>
        </p:nvGrpSpPr>
        <p:grpSpPr>
          <a:xfrm>
            <a:off x="2668206" y="3754170"/>
            <a:ext cx="2149201" cy="1833844"/>
            <a:chOff x="6604000" y="2586855"/>
            <a:chExt cx="2865601" cy="2445125"/>
          </a:xfrm>
        </p:grpSpPr>
        <p:sp>
          <p:nvSpPr>
            <p:cNvPr id="67" name="Arc 66">
              <a:extLst>
                <a:ext uri="{FF2B5EF4-FFF2-40B4-BE49-F238E27FC236}">
                  <a16:creationId xmlns:a16="http://schemas.microsoft.com/office/drawing/2014/main" id="{76D6979A-1E1B-45A4-966A-06BD712312CE}"/>
                </a:ext>
              </a:extLst>
            </p:cNvPr>
            <p:cNvSpPr/>
            <p:nvPr/>
          </p:nvSpPr>
          <p:spPr bwMode="auto">
            <a:xfrm>
              <a:off x="6604000" y="2586855"/>
              <a:ext cx="1938867" cy="2445125"/>
            </a:xfrm>
            <a:prstGeom prst="arc">
              <a:avLst>
                <a:gd name="adj1" fmla="val 16200000"/>
                <a:gd name="adj2" fmla="val 5423720"/>
              </a:avLst>
            </a:prstGeom>
            <a:noFill/>
            <a:ln w="38100" cap="flat" cmpd="sng" algn="ctr">
              <a:solidFill>
                <a:schemeClr val="tx1"/>
              </a:solidFill>
              <a:prstDash val="solid"/>
              <a:round/>
              <a:headEnd type="triangle" w="lg" len="lg"/>
              <a:tailEnd type="triangle" w="lg" len="lg"/>
            </a:ln>
            <a:effectLst/>
          </p:spPr>
          <p:txBody>
            <a:bodyPr rtlCol="0" anchor="ctr"/>
            <a:lstStyle/>
            <a:p>
              <a:pPr algn="ctr" defTabSz="816218">
                <a:defRPr/>
              </a:pPr>
              <a:endParaRPr lang="en-US" sz="1575">
                <a:solidFill>
                  <a:srgbClr val="000000"/>
                </a:solidFill>
              </a:endParaRPr>
            </a:p>
          </p:txBody>
        </p:sp>
        <p:sp>
          <p:nvSpPr>
            <p:cNvPr id="68" name="Rectangle 67">
              <a:extLst>
                <a:ext uri="{FF2B5EF4-FFF2-40B4-BE49-F238E27FC236}">
                  <a16:creationId xmlns:a16="http://schemas.microsoft.com/office/drawing/2014/main" id="{1D9039C8-E693-4774-854D-32108FD708F3}"/>
                </a:ext>
              </a:extLst>
            </p:cNvPr>
            <p:cNvSpPr/>
            <p:nvPr/>
          </p:nvSpPr>
          <p:spPr>
            <a:xfrm>
              <a:off x="8544049" y="3578572"/>
              <a:ext cx="925552" cy="430887"/>
            </a:xfrm>
            <a:prstGeom prst="rect">
              <a:avLst/>
            </a:prstGeom>
          </p:spPr>
          <p:txBody>
            <a:bodyPr wrap="none">
              <a:spAutoFit/>
            </a:bodyPr>
            <a:lstStyle/>
            <a:p>
              <a:pPr defTabSz="816218">
                <a:defRPr/>
              </a:pPr>
              <a:r>
                <a:rPr lang="en-GB" sz="1500" dirty="0">
                  <a:solidFill>
                    <a:srgbClr val="000000"/>
                  </a:solidFill>
                </a:rPr>
                <a:t>SRTP</a:t>
              </a:r>
              <a:endParaRPr lang="en-US" sz="1575" dirty="0">
                <a:solidFill>
                  <a:srgbClr val="000000"/>
                </a:solidFill>
              </a:endParaRPr>
            </a:p>
          </p:txBody>
        </p:sp>
      </p:grpSp>
      <p:sp>
        <p:nvSpPr>
          <p:cNvPr id="69" name="Title 1">
            <a:extLst>
              <a:ext uri="{FF2B5EF4-FFF2-40B4-BE49-F238E27FC236}">
                <a16:creationId xmlns:a16="http://schemas.microsoft.com/office/drawing/2014/main" id="{7C3F1692-D623-46E1-85AE-9CF460E9FAE7}"/>
              </a:ext>
            </a:extLst>
          </p:cNvPr>
          <p:cNvSpPr txBox="1">
            <a:spLocks/>
          </p:cNvSpPr>
          <p:nvPr/>
        </p:nvSpPr>
        <p:spPr>
          <a:xfrm>
            <a:off x="2270689" y="1873149"/>
            <a:ext cx="8519876" cy="739380"/>
          </a:xfrm>
          <a:prstGeom prst="rect">
            <a:avLst/>
          </a:prstGeom>
        </p:spPr>
        <p:txBody>
          <a:bodyPr/>
          <a:lstStyle>
            <a:lvl1pPr marL="0" indent="0" algn="l" defTabSz="1088291" rtl="0" eaLnBrk="1" latinLnBrk="0" hangingPunct="1">
              <a:lnSpc>
                <a:spcPts val="3200"/>
              </a:lnSpc>
              <a:spcBef>
                <a:spcPts val="1800"/>
              </a:spcBef>
              <a:spcAft>
                <a:spcPts val="0"/>
              </a:spcAft>
              <a:buClr>
                <a:schemeClr val="tx1">
                  <a:lumMod val="50000"/>
                </a:schemeClr>
              </a:buClr>
              <a:buFont typeface="Arial" pitchFamily="34" charset="0"/>
              <a:buNone/>
              <a:tabLst/>
              <a:defRPr lang="en-US" sz="3000" kern="1200" baseline="0" dirty="0">
                <a:solidFill>
                  <a:schemeClr val="tx1"/>
                </a:solidFill>
                <a:effectLst/>
                <a:latin typeface="+mn-lt"/>
                <a:ea typeface="+mn-ea"/>
                <a:cs typeface="+mn-cs"/>
              </a:defRPr>
            </a:lvl1pPr>
          </a:lstStyle>
          <a:p>
            <a:pPr algn="ctr">
              <a:buClr>
                <a:srgbClr val="000000">
                  <a:lumMod val="50000"/>
                </a:srgbClr>
              </a:buClr>
              <a:defRPr/>
            </a:pPr>
            <a:r>
              <a:rPr sz="2250" dirty="0">
                <a:solidFill>
                  <a:srgbClr val="000000"/>
                </a:solidFill>
              </a:rPr>
              <a:t>Microsoft Skype for Business </a:t>
            </a:r>
            <a:r>
              <a:rPr lang="en-US" sz="2250" dirty="0">
                <a:solidFill>
                  <a:srgbClr val="000000"/>
                </a:solidFill>
              </a:rPr>
              <a:t>with Citrix RTOP</a:t>
            </a:r>
            <a:endParaRPr sz="2250" dirty="0">
              <a:solidFill>
                <a:srgbClr val="000000"/>
              </a:solidFill>
            </a:endParaRPr>
          </a:p>
        </p:txBody>
      </p:sp>
      <p:cxnSp>
        <p:nvCxnSpPr>
          <p:cNvPr id="70" name="Straight Arrow Connector 69">
            <a:extLst>
              <a:ext uri="{FF2B5EF4-FFF2-40B4-BE49-F238E27FC236}">
                <a16:creationId xmlns:a16="http://schemas.microsoft.com/office/drawing/2014/main" id="{5DBCC7CA-4F93-4FCB-9081-CE5BB3CF51E6}"/>
              </a:ext>
            </a:extLst>
          </p:cNvPr>
          <p:cNvCxnSpPr/>
          <p:nvPr/>
        </p:nvCxnSpPr>
        <p:spPr bwMode="auto">
          <a:xfrm flipV="1">
            <a:off x="8595491" y="2504768"/>
            <a:ext cx="2385340" cy="13334"/>
          </a:xfrm>
          <a:prstGeom prst="straightConnector1">
            <a:avLst/>
          </a:prstGeom>
          <a:noFill/>
          <a:ln w="38100" cap="flat" cmpd="sng" algn="ctr">
            <a:solidFill>
              <a:schemeClr val="tx1"/>
            </a:solidFill>
            <a:prstDash val="solid"/>
            <a:round/>
            <a:headEnd type="triangle" w="lg" len="lg"/>
            <a:tailEnd type="triangle" w="lg" len="lg"/>
          </a:ln>
          <a:effectLst/>
        </p:spPr>
      </p:cxnSp>
      <p:sp>
        <p:nvSpPr>
          <p:cNvPr id="71" name="Rectangle 70">
            <a:extLst>
              <a:ext uri="{FF2B5EF4-FFF2-40B4-BE49-F238E27FC236}">
                <a16:creationId xmlns:a16="http://schemas.microsoft.com/office/drawing/2014/main" id="{4B26018A-C547-4CEC-B171-A181CA18976A}"/>
              </a:ext>
            </a:extLst>
          </p:cNvPr>
          <p:cNvSpPr/>
          <p:nvPr/>
        </p:nvSpPr>
        <p:spPr>
          <a:xfrm>
            <a:off x="9335686" y="2523601"/>
            <a:ext cx="714683" cy="369332"/>
          </a:xfrm>
          <a:prstGeom prst="rect">
            <a:avLst/>
          </a:prstGeom>
        </p:spPr>
        <p:txBody>
          <a:bodyPr wrap="none">
            <a:spAutoFit/>
          </a:bodyPr>
          <a:lstStyle/>
          <a:p>
            <a:pPr algn="ctr" defTabSz="816218">
              <a:defRPr/>
            </a:pPr>
            <a:r>
              <a:rPr lang="en-GB" dirty="0">
                <a:solidFill>
                  <a:srgbClr val="000000"/>
                </a:solidFill>
              </a:rPr>
              <a:t>WAN</a:t>
            </a:r>
            <a:endParaRPr lang="en-US" dirty="0">
              <a:solidFill>
                <a:srgbClr val="000000"/>
              </a:solidFill>
            </a:endParaRPr>
          </a:p>
        </p:txBody>
      </p:sp>
      <p:pic>
        <p:nvPicPr>
          <p:cNvPr id="72" name="Picture 71">
            <a:extLst>
              <a:ext uri="{FF2B5EF4-FFF2-40B4-BE49-F238E27FC236}">
                <a16:creationId xmlns:a16="http://schemas.microsoft.com/office/drawing/2014/main" id="{3D253CA4-EE29-4034-BA63-BF4884A20A46}"/>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9116" b="82040" l="1966" r="17695"/>
                    </a14:imgEffect>
                  </a14:imgLayer>
                </a14:imgProps>
              </a:ext>
              <a:ext uri="{28A0092B-C50C-407E-A947-70E740481C1C}">
                <a14:useLocalDpi xmlns:a14="http://schemas.microsoft.com/office/drawing/2010/main"/>
              </a:ext>
            </a:extLst>
          </a:blip>
          <a:srcRect t="1" r="80339" b="8845"/>
          <a:stretch/>
        </p:blipFill>
        <p:spPr>
          <a:xfrm>
            <a:off x="6544151" y="3144584"/>
            <a:ext cx="299235" cy="316865"/>
          </a:xfrm>
          <a:prstGeom prst="rect">
            <a:avLst/>
          </a:prstGeom>
        </p:spPr>
      </p:pic>
      <p:pic>
        <p:nvPicPr>
          <p:cNvPr id="73" name="Picture 72">
            <a:extLst>
              <a:ext uri="{FF2B5EF4-FFF2-40B4-BE49-F238E27FC236}">
                <a16:creationId xmlns:a16="http://schemas.microsoft.com/office/drawing/2014/main" id="{1AAF2244-DD78-4077-913B-2CA12C17B939}"/>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9116" b="82040" l="1966" r="17695"/>
                    </a14:imgEffect>
                  </a14:imgLayer>
                </a14:imgProps>
              </a:ext>
              <a:ext uri="{28A0092B-C50C-407E-A947-70E740481C1C}">
                <a14:useLocalDpi xmlns:a14="http://schemas.microsoft.com/office/drawing/2010/main"/>
              </a:ext>
            </a:extLst>
          </a:blip>
          <a:srcRect t="1" r="80339" b="8845"/>
          <a:stretch/>
        </p:blipFill>
        <p:spPr>
          <a:xfrm>
            <a:off x="6559543" y="5429826"/>
            <a:ext cx="299235" cy="316865"/>
          </a:xfrm>
          <a:prstGeom prst="rect">
            <a:avLst/>
          </a:prstGeom>
        </p:spPr>
      </p:pic>
    </p:spTree>
    <p:extLst>
      <p:ext uri="{BB962C8B-B14F-4D97-AF65-F5344CB8AC3E}">
        <p14:creationId xmlns:p14="http://schemas.microsoft.com/office/powerpoint/2010/main" val="395655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F90AD-ECD0-4634-8AC1-564372A0B40A}"/>
              </a:ext>
            </a:extLst>
          </p:cNvPr>
          <p:cNvSpPr>
            <a:spLocks noGrp="1"/>
          </p:cNvSpPr>
          <p:nvPr>
            <p:ph type="sldNum" sz="quarter" idx="10"/>
          </p:nvPr>
        </p:nvSpPr>
        <p:spPr/>
        <p:txBody>
          <a:bodyPr/>
          <a:lstStyle/>
          <a:p>
            <a:fld id="{8FEA8346-4FCC-E64B-9DAE-ED8A048D8A1C}" type="slidenum">
              <a:rPr lang="en-US" smtClean="0"/>
              <a:pPr/>
              <a:t>16</a:t>
            </a:fld>
            <a:endParaRPr lang="en-US" dirty="0"/>
          </a:p>
        </p:txBody>
      </p:sp>
      <p:sp>
        <p:nvSpPr>
          <p:cNvPr id="5" name="Title 4">
            <a:extLst>
              <a:ext uri="{FF2B5EF4-FFF2-40B4-BE49-F238E27FC236}">
                <a16:creationId xmlns:a16="http://schemas.microsoft.com/office/drawing/2014/main" id="{F1F05B8B-C8C1-40EF-9368-D4011655A6C0}"/>
              </a:ext>
            </a:extLst>
          </p:cNvPr>
          <p:cNvSpPr>
            <a:spLocks noGrp="1"/>
          </p:cNvSpPr>
          <p:nvPr>
            <p:ph type="title"/>
          </p:nvPr>
        </p:nvSpPr>
        <p:spPr/>
        <p:txBody>
          <a:bodyPr/>
          <a:lstStyle/>
          <a:p>
            <a:r>
              <a:rPr lang="en-US" dirty="0"/>
              <a:t>HDX </a:t>
            </a:r>
            <a:br>
              <a:rPr lang="en-US" dirty="0"/>
            </a:br>
            <a:r>
              <a:rPr lang="en-US" dirty="0"/>
              <a:t>Citrix Optimization for Microsoft Teams</a:t>
            </a:r>
            <a:br>
              <a:rPr lang="en-US" dirty="0"/>
            </a:br>
            <a:r>
              <a:rPr lang="en-US" sz="2000" dirty="0"/>
              <a:t>Why</a:t>
            </a:r>
            <a:endParaRPr lang="en-US" dirty="0"/>
          </a:p>
        </p:txBody>
      </p:sp>
      <p:pic>
        <p:nvPicPr>
          <p:cNvPr id="6" name="Picture 5">
            <a:extLst>
              <a:ext uri="{FF2B5EF4-FFF2-40B4-BE49-F238E27FC236}">
                <a16:creationId xmlns:a16="http://schemas.microsoft.com/office/drawing/2014/main" id="{E2448F17-62D4-40FC-A105-DEDAF78CF166}"/>
              </a:ext>
            </a:extLst>
          </p:cNvPr>
          <p:cNvPicPr>
            <a:picLocks noChangeAspect="1"/>
          </p:cNvPicPr>
          <p:nvPr/>
        </p:nvPicPr>
        <p:blipFill>
          <a:blip r:embed="rId3">
            <a:duotone>
              <a:schemeClr val="accent2">
                <a:shade val="45000"/>
                <a:satMod val="135000"/>
              </a:schemeClr>
              <a:prstClr val="white"/>
            </a:duotone>
          </a:blip>
          <a:stretch>
            <a:fillRect/>
          </a:stretch>
        </p:blipFill>
        <p:spPr>
          <a:xfrm>
            <a:off x="2978718" y="3289742"/>
            <a:ext cx="807065" cy="642938"/>
          </a:xfrm>
          <a:prstGeom prst="rect">
            <a:avLst/>
          </a:prstGeom>
        </p:spPr>
      </p:pic>
      <p:pic>
        <p:nvPicPr>
          <p:cNvPr id="7" name="Picture 6">
            <a:extLst>
              <a:ext uri="{FF2B5EF4-FFF2-40B4-BE49-F238E27FC236}">
                <a16:creationId xmlns:a16="http://schemas.microsoft.com/office/drawing/2014/main" id="{60E47452-0584-44AC-A502-04FD66E9B7AD}"/>
              </a:ext>
            </a:extLst>
          </p:cNvPr>
          <p:cNvPicPr>
            <a:picLocks noChangeAspect="1"/>
          </p:cNvPicPr>
          <p:nvPr/>
        </p:nvPicPr>
        <p:blipFill>
          <a:blip r:embed="rId3">
            <a:duotone>
              <a:schemeClr val="accent2">
                <a:shade val="45000"/>
                <a:satMod val="135000"/>
              </a:schemeClr>
              <a:prstClr val="white"/>
            </a:duotone>
          </a:blip>
          <a:stretch>
            <a:fillRect/>
          </a:stretch>
        </p:blipFill>
        <p:spPr>
          <a:xfrm>
            <a:off x="2978718" y="5010365"/>
            <a:ext cx="807065" cy="642938"/>
          </a:xfrm>
          <a:prstGeom prst="rect">
            <a:avLst/>
          </a:prstGeom>
        </p:spPr>
      </p:pic>
      <p:pic>
        <p:nvPicPr>
          <p:cNvPr id="8" name="Picture 7">
            <a:extLst>
              <a:ext uri="{FF2B5EF4-FFF2-40B4-BE49-F238E27FC236}">
                <a16:creationId xmlns:a16="http://schemas.microsoft.com/office/drawing/2014/main" id="{62B761CD-0E18-4EC8-B725-46CB3AE6838E}"/>
              </a:ext>
            </a:extLst>
          </p:cNvPr>
          <p:cNvPicPr>
            <a:picLocks noChangeAspect="1"/>
          </p:cNvPicPr>
          <p:nvPr/>
        </p:nvPicPr>
        <p:blipFill>
          <a:blip r:embed="rId4">
            <a:duotone>
              <a:schemeClr val="accent4">
                <a:shade val="45000"/>
                <a:satMod val="135000"/>
              </a:schemeClr>
              <a:prstClr val="white"/>
            </a:duotone>
          </a:blip>
          <a:stretch>
            <a:fillRect/>
          </a:stretch>
        </p:blipFill>
        <p:spPr>
          <a:xfrm>
            <a:off x="6152625" y="3291175"/>
            <a:ext cx="840411" cy="643151"/>
          </a:xfrm>
          <a:prstGeom prst="rect">
            <a:avLst/>
          </a:prstGeom>
        </p:spPr>
      </p:pic>
      <p:pic>
        <p:nvPicPr>
          <p:cNvPr id="9" name="Picture 8">
            <a:extLst>
              <a:ext uri="{FF2B5EF4-FFF2-40B4-BE49-F238E27FC236}">
                <a16:creationId xmlns:a16="http://schemas.microsoft.com/office/drawing/2014/main" id="{E2ABF3D2-8922-4B97-BB85-6C4691DB0FA6}"/>
              </a:ext>
            </a:extLst>
          </p:cNvPr>
          <p:cNvPicPr>
            <a:picLocks noChangeAspect="1"/>
          </p:cNvPicPr>
          <p:nvPr/>
        </p:nvPicPr>
        <p:blipFill>
          <a:blip r:embed="rId4">
            <a:duotone>
              <a:schemeClr val="accent4">
                <a:shade val="45000"/>
                <a:satMod val="135000"/>
              </a:schemeClr>
              <a:prstClr val="white"/>
            </a:duotone>
          </a:blip>
          <a:stretch>
            <a:fillRect/>
          </a:stretch>
        </p:blipFill>
        <p:spPr>
          <a:xfrm>
            <a:off x="6152625" y="5012011"/>
            <a:ext cx="840411" cy="643151"/>
          </a:xfrm>
          <a:prstGeom prst="rect">
            <a:avLst/>
          </a:prstGeom>
        </p:spPr>
      </p:pic>
      <p:cxnSp>
        <p:nvCxnSpPr>
          <p:cNvPr id="10" name="Straight Arrow Connector 9">
            <a:extLst>
              <a:ext uri="{FF2B5EF4-FFF2-40B4-BE49-F238E27FC236}">
                <a16:creationId xmlns:a16="http://schemas.microsoft.com/office/drawing/2014/main" id="{93BE8B2C-D72D-4A19-BBB0-9A2DDAAA026E}"/>
              </a:ext>
            </a:extLst>
          </p:cNvPr>
          <p:cNvCxnSpPr/>
          <p:nvPr/>
        </p:nvCxnSpPr>
        <p:spPr bwMode="auto">
          <a:xfrm>
            <a:off x="5503223" y="2852131"/>
            <a:ext cx="2198522" cy="1323"/>
          </a:xfrm>
          <a:prstGeom prst="straightConnector1">
            <a:avLst/>
          </a:prstGeom>
          <a:noFill/>
          <a:ln w="38100" cap="flat" cmpd="sng" algn="ctr">
            <a:solidFill>
              <a:schemeClr val="tx1"/>
            </a:solidFill>
            <a:prstDash val="solid"/>
            <a:round/>
            <a:headEnd type="triangle" w="lg" len="lg"/>
            <a:tailEnd type="triangle" w="lg" len="lg"/>
          </a:ln>
          <a:effectLst/>
        </p:spPr>
      </p:cxnSp>
      <p:cxnSp>
        <p:nvCxnSpPr>
          <p:cNvPr id="11" name="Straight Arrow Connector 10">
            <a:extLst>
              <a:ext uri="{FF2B5EF4-FFF2-40B4-BE49-F238E27FC236}">
                <a16:creationId xmlns:a16="http://schemas.microsoft.com/office/drawing/2014/main" id="{310D9656-2085-41A8-A7F8-454C98C8C21A}"/>
              </a:ext>
            </a:extLst>
          </p:cNvPr>
          <p:cNvCxnSpPr/>
          <p:nvPr/>
        </p:nvCxnSpPr>
        <p:spPr bwMode="auto">
          <a:xfrm flipV="1">
            <a:off x="2773291" y="2852130"/>
            <a:ext cx="2729933" cy="2"/>
          </a:xfrm>
          <a:prstGeom prst="straightConnector1">
            <a:avLst/>
          </a:prstGeom>
          <a:noFill/>
          <a:ln w="38100" cap="flat" cmpd="sng" algn="ctr">
            <a:solidFill>
              <a:schemeClr val="tx1"/>
            </a:solidFill>
            <a:prstDash val="solid"/>
            <a:round/>
            <a:headEnd type="triangle" w="lg" len="lg"/>
            <a:tailEnd type="triangle" w="lg" len="lg"/>
          </a:ln>
          <a:effectLst/>
        </p:spPr>
      </p:cxnSp>
      <p:sp>
        <p:nvSpPr>
          <p:cNvPr id="12" name="Rectangle 11">
            <a:extLst>
              <a:ext uri="{FF2B5EF4-FFF2-40B4-BE49-F238E27FC236}">
                <a16:creationId xmlns:a16="http://schemas.microsoft.com/office/drawing/2014/main" id="{E08B805D-9CAE-4C34-AE31-CC1EA3910AF4}"/>
              </a:ext>
            </a:extLst>
          </p:cNvPr>
          <p:cNvSpPr/>
          <p:nvPr/>
        </p:nvSpPr>
        <p:spPr>
          <a:xfrm>
            <a:off x="3063893" y="3929817"/>
            <a:ext cx="636713" cy="300082"/>
          </a:xfrm>
          <a:prstGeom prst="rect">
            <a:avLst/>
          </a:prstGeom>
        </p:spPr>
        <p:txBody>
          <a:bodyPr wrap="none">
            <a:spAutoFit/>
          </a:bodyPr>
          <a:lstStyle/>
          <a:p>
            <a:pPr algn="ctr" defTabSz="612164">
              <a:defRPr/>
            </a:pPr>
            <a:r>
              <a:rPr lang="en-GB" sz="1350" dirty="0">
                <a:solidFill>
                  <a:srgbClr val="000000"/>
                </a:solidFill>
              </a:rPr>
              <a:t>User 1</a:t>
            </a:r>
            <a:endParaRPr lang="en-US" sz="1350" dirty="0">
              <a:solidFill>
                <a:srgbClr val="000000"/>
              </a:solidFill>
            </a:endParaRPr>
          </a:p>
        </p:txBody>
      </p:sp>
      <p:sp>
        <p:nvSpPr>
          <p:cNvPr id="13" name="Rectangle 12">
            <a:extLst>
              <a:ext uri="{FF2B5EF4-FFF2-40B4-BE49-F238E27FC236}">
                <a16:creationId xmlns:a16="http://schemas.microsoft.com/office/drawing/2014/main" id="{0B0613F4-5F30-4DB6-9CE5-DD7A70533D94}"/>
              </a:ext>
            </a:extLst>
          </p:cNvPr>
          <p:cNvSpPr/>
          <p:nvPr/>
        </p:nvSpPr>
        <p:spPr>
          <a:xfrm>
            <a:off x="3063892" y="5653302"/>
            <a:ext cx="636713" cy="300082"/>
          </a:xfrm>
          <a:prstGeom prst="rect">
            <a:avLst/>
          </a:prstGeom>
        </p:spPr>
        <p:txBody>
          <a:bodyPr wrap="none">
            <a:spAutoFit/>
          </a:bodyPr>
          <a:lstStyle/>
          <a:p>
            <a:pPr algn="ctr" defTabSz="612164">
              <a:defRPr/>
            </a:pPr>
            <a:r>
              <a:rPr lang="en-GB" sz="1350" dirty="0">
                <a:solidFill>
                  <a:srgbClr val="000000"/>
                </a:solidFill>
              </a:rPr>
              <a:t>User 2</a:t>
            </a:r>
            <a:endParaRPr lang="en-US" sz="1350" dirty="0">
              <a:solidFill>
                <a:srgbClr val="000000"/>
              </a:solidFill>
            </a:endParaRPr>
          </a:p>
        </p:txBody>
      </p:sp>
      <p:sp>
        <p:nvSpPr>
          <p:cNvPr id="14" name="Rectangle 13">
            <a:extLst>
              <a:ext uri="{FF2B5EF4-FFF2-40B4-BE49-F238E27FC236}">
                <a16:creationId xmlns:a16="http://schemas.microsoft.com/office/drawing/2014/main" id="{2B63ED74-487D-4E34-8428-D5FFA61A1A27}"/>
              </a:ext>
            </a:extLst>
          </p:cNvPr>
          <p:cNvSpPr/>
          <p:nvPr/>
        </p:nvSpPr>
        <p:spPr>
          <a:xfrm>
            <a:off x="6266977" y="3928023"/>
            <a:ext cx="611707" cy="300082"/>
          </a:xfrm>
          <a:prstGeom prst="rect">
            <a:avLst/>
          </a:prstGeom>
        </p:spPr>
        <p:txBody>
          <a:bodyPr wrap="none">
            <a:spAutoFit/>
          </a:bodyPr>
          <a:lstStyle/>
          <a:p>
            <a:pPr algn="ctr" defTabSz="612164">
              <a:defRPr/>
            </a:pPr>
            <a:r>
              <a:rPr lang="en-GB" sz="1350" dirty="0">
                <a:solidFill>
                  <a:srgbClr val="000000"/>
                </a:solidFill>
              </a:rPr>
              <a:t>VDA 1</a:t>
            </a:r>
            <a:endParaRPr lang="en-US" sz="1350" dirty="0">
              <a:solidFill>
                <a:srgbClr val="000000"/>
              </a:solidFill>
            </a:endParaRPr>
          </a:p>
        </p:txBody>
      </p:sp>
      <p:sp>
        <p:nvSpPr>
          <p:cNvPr id="15" name="Rectangle 14">
            <a:extLst>
              <a:ext uri="{FF2B5EF4-FFF2-40B4-BE49-F238E27FC236}">
                <a16:creationId xmlns:a16="http://schemas.microsoft.com/office/drawing/2014/main" id="{9BAEA2BE-6D17-4495-804F-5B714E7D84D0}"/>
              </a:ext>
            </a:extLst>
          </p:cNvPr>
          <p:cNvSpPr/>
          <p:nvPr/>
        </p:nvSpPr>
        <p:spPr>
          <a:xfrm>
            <a:off x="6266977" y="5655162"/>
            <a:ext cx="611707" cy="300082"/>
          </a:xfrm>
          <a:prstGeom prst="rect">
            <a:avLst/>
          </a:prstGeom>
        </p:spPr>
        <p:txBody>
          <a:bodyPr wrap="none">
            <a:spAutoFit/>
          </a:bodyPr>
          <a:lstStyle/>
          <a:p>
            <a:pPr algn="ctr" defTabSz="612164">
              <a:defRPr/>
            </a:pPr>
            <a:r>
              <a:rPr lang="en-GB" sz="1350" dirty="0">
                <a:solidFill>
                  <a:srgbClr val="000000"/>
                </a:solidFill>
              </a:rPr>
              <a:t>VDA 2</a:t>
            </a:r>
            <a:endParaRPr lang="en-US" sz="1350" dirty="0">
              <a:solidFill>
                <a:srgbClr val="000000"/>
              </a:solidFill>
            </a:endParaRPr>
          </a:p>
        </p:txBody>
      </p:sp>
      <p:sp>
        <p:nvSpPr>
          <p:cNvPr id="16" name="Rectangle 15">
            <a:extLst>
              <a:ext uri="{FF2B5EF4-FFF2-40B4-BE49-F238E27FC236}">
                <a16:creationId xmlns:a16="http://schemas.microsoft.com/office/drawing/2014/main" id="{089E67B6-494D-4650-9A2E-E705D8946956}"/>
              </a:ext>
            </a:extLst>
          </p:cNvPr>
          <p:cNvSpPr/>
          <p:nvPr/>
        </p:nvSpPr>
        <p:spPr>
          <a:xfrm>
            <a:off x="3867125" y="2852130"/>
            <a:ext cx="542264" cy="300082"/>
          </a:xfrm>
          <a:prstGeom prst="rect">
            <a:avLst/>
          </a:prstGeom>
        </p:spPr>
        <p:txBody>
          <a:bodyPr wrap="none">
            <a:spAutoFit/>
          </a:bodyPr>
          <a:lstStyle/>
          <a:p>
            <a:pPr algn="ctr" defTabSz="612164">
              <a:defRPr/>
            </a:pPr>
            <a:r>
              <a:rPr lang="en-GB" sz="1350" dirty="0">
                <a:solidFill>
                  <a:srgbClr val="000000"/>
                </a:solidFill>
              </a:rPr>
              <a:t>WAN</a:t>
            </a:r>
            <a:endParaRPr lang="en-US" sz="1350" dirty="0">
              <a:solidFill>
                <a:srgbClr val="000000"/>
              </a:solidFill>
            </a:endParaRPr>
          </a:p>
        </p:txBody>
      </p:sp>
      <p:sp>
        <p:nvSpPr>
          <p:cNvPr id="17" name="Rectangle 16">
            <a:extLst>
              <a:ext uri="{FF2B5EF4-FFF2-40B4-BE49-F238E27FC236}">
                <a16:creationId xmlns:a16="http://schemas.microsoft.com/office/drawing/2014/main" id="{20A29790-B1DE-4A0F-AE51-575A208132ED}"/>
              </a:ext>
            </a:extLst>
          </p:cNvPr>
          <p:cNvSpPr/>
          <p:nvPr/>
        </p:nvSpPr>
        <p:spPr>
          <a:xfrm>
            <a:off x="6368286" y="2839329"/>
            <a:ext cx="468398" cy="300082"/>
          </a:xfrm>
          <a:prstGeom prst="rect">
            <a:avLst/>
          </a:prstGeom>
        </p:spPr>
        <p:txBody>
          <a:bodyPr wrap="none">
            <a:spAutoFit/>
          </a:bodyPr>
          <a:lstStyle/>
          <a:p>
            <a:pPr algn="ctr" defTabSz="612164">
              <a:defRPr/>
            </a:pPr>
            <a:r>
              <a:rPr lang="en-GB" sz="1350" dirty="0">
                <a:solidFill>
                  <a:srgbClr val="000000"/>
                </a:solidFill>
              </a:rPr>
              <a:t>LAN</a:t>
            </a:r>
            <a:endParaRPr lang="en-US" sz="1350" dirty="0">
              <a:solidFill>
                <a:srgbClr val="000000"/>
              </a:solidFill>
            </a:endParaRPr>
          </a:p>
        </p:txBody>
      </p:sp>
      <p:cxnSp>
        <p:nvCxnSpPr>
          <p:cNvPr id="18" name="Straight Arrow Connector 17">
            <a:extLst>
              <a:ext uri="{FF2B5EF4-FFF2-40B4-BE49-F238E27FC236}">
                <a16:creationId xmlns:a16="http://schemas.microsoft.com/office/drawing/2014/main" id="{7BEB1539-69DC-4CE6-8921-4A0E3437CC8D}"/>
              </a:ext>
            </a:extLst>
          </p:cNvPr>
          <p:cNvCxnSpPr>
            <a:stCxn id="6" idx="3"/>
            <a:endCxn id="8" idx="1"/>
          </p:cNvCxnSpPr>
          <p:nvPr/>
        </p:nvCxnSpPr>
        <p:spPr bwMode="auto">
          <a:xfrm>
            <a:off x="3785783" y="3611211"/>
            <a:ext cx="2366842" cy="1540"/>
          </a:xfrm>
          <a:prstGeom prst="straightConnector1">
            <a:avLst/>
          </a:prstGeom>
          <a:noFill/>
          <a:ln w="38100" cap="flat" cmpd="sng" algn="ctr">
            <a:solidFill>
              <a:schemeClr val="tx1"/>
            </a:solidFill>
            <a:prstDash val="solid"/>
            <a:round/>
            <a:headEnd type="triangle" w="lg" len="lg"/>
            <a:tailEnd type="triangle" w="lg" len="lg"/>
          </a:ln>
          <a:effectLst/>
        </p:spPr>
      </p:cxnSp>
      <p:cxnSp>
        <p:nvCxnSpPr>
          <p:cNvPr id="19" name="Straight Arrow Connector 18">
            <a:extLst>
              <a:ext uri="{FF2B5EF4-FFF2-40B4-BE49-F238E27FC236}">
                <a16:creationId xmlns:a16="http://schemas.microsoft.com/office/drawing/2014/main" id="{B97E65A2-F153-48BE-BE1A-F2410C8F8E79}"/>
              </a:ext>
            </a:extLst>
          </p:cNvPr>
          <p:cNvCxnSpPr>
            <a:stCxn id="7" idx="3"/>
            <a:endCxn id="9" idx="1"/>
          </p:cNvCxnSpPr>
          <p:nvPr/>
        </p:nvCxnSpPr>
        <p:spPr bwMode="auto">
          <a:xfrm>
            <a:off x="3785782" y="5331834"/>
            <a:ext cx="2366843" cy="1753"/>
          </a:xfrm>
          <a:prstGeom prst="straightConnector1">
            <a:avLst/>
          </a:prstGeom>
          <a:noFill/>
          <a:ln w="38100" cap="flat" cmpd="sng" algn="ctr">
            <a:solidFill>
              <a:schemeClr val="tx1"/>
            </a:solidFill>
            <a:prstDash val="solid"/>
            <a:round/>
            <a:headEnd type="triangle" w="lg" len="lg"/>
            <a:tailEnd type="triangle" w="lg" len="lg"/>
          </a:ln>
          <a:effectLst/>
        </p:spPr>
      </p:cxnSp>
      <p:sp>
        <p:nvSpPr>
          <p:cNvPr id="20" name="Rectangle 19">
            <a:extLst>
              <a:ext uri="{FF2B5EF4-FFF2-40B4-BE49-F238E27FC236}">
                <a16:creationId xmlns:a16="http://schemas.microsoft.com/office/drawing/2014/main" id="{6EAEC93B-BF57-4FBC-B2C4-413A8C18D6F3}"/>
              </a:ext>
            </a:extLst>
          </p:cNvPr>
          <p:cNvSpPr/>
          <p:nvPr/>
        </p:nvSpPr>
        <p:spPr>
          <a:xfrm>
            <a:off x="4796891" y="3386150"/>
            <a:ext cx="437940" cy="265457"/>
          </a:xfrm>
          <a:prstGeom prst="rect">
            <a:avLst/>
          </a:prstGeom>
        </p:spPr>
        <p:txBody>
          <a:bodyPr wrap="none">
            <a:spAutoFit/>
          </a:bodyPr>
          <a:lstStyle/>
          <a:p>
            <a:pPr defTabSz="612164">
              <a:defRPr/>
            </a:pPr>
            <a:r>
              <a:rPr lang="en-GB" sz="1125" dirty="0">
                <a:solidFill>
                  <a:srgbClr val="000000"/>
                </a:solidFill>
              </a:rPr>
              <a:t>HDX</a:t>
            </a:r>
            <a:endParaRPr lang="en-US" sz="1181" dirty="0">
              <a:solidFill>
                <a:srgbClr val="000000"/>
              </a:solidFill>
            </a:endParaRPr>
          </a:p>
        </p:txBody>
      </p:sp>
      <p:sp>
        <p:nvSpPr>
          <p:cNvPr id="21" name="Rectangle 20">
            <a:extLst>
              <a:ext uri="{FF2B5EF4-FFF2-40B4-BE49-F238E27FC236}">
                <a16:creationId xmlns:a16="http://schemas.microsoft.com/office/drawing/2014/main" id="{A56674A9-8DED-4F6C-BEB1-4F6103CC31DB}"/>
              </a:ext>
            </a:extLst>
          </p:cNvPr>
          <p:cNvSpPr/>
          <p:nvPr/>
        </p:nvSpPr>
        <p:spPr>
          <a:xfrm>
            <a:off x="4796891" y="5106773"/>
            <a:ext cx="437940" cy="265457"/>
          </a:xfrm>
          <a:prstGeom prst="rect">
            <a:avLst/>
          </a:prstGeom>
        </p:spPr>
        <p:txBody>
          <a:bodyPr wrap="none">
            <a:spAutoFit/>
          </a:bodyPr>
          <a:lstStyle/>
          <a:p>
            <a:pPr defTabSz="612164">
              <a:defRPr/>
            </a:pPr>
            <a:r>
              <a:rPr lang="en-GB" sz="1125" dirty="0">
                <a:solidFill>
                  <a:srgbClr val="000000"/>
                </a:solidFill>
              </a:rPr>
              <a:t>HDX</a:t>
            </a:r>
            <a:endParaRPr lang="en-US" sz="1181" dirty="0">
              <a:solidFill>
                <a:srgbClr val="000000"/>
              </a:solidFill>
            </a:endParaRPr>
          </a:p>
        </p:txBody>
      </p:sp>
      <p:sp>
        <p:nvSpPr>
          <p:cNvPr id="22" name="Arc 21">
            <a:extLst>
              <a:ext uri="{FF2B5EF4-FFF2-40B4-BE49-F238E27FC236}">
                <a16:creationId xmlns:a16="http://schemas.microsoft.com/office/drawing/2014/main" id="{B77E5687-E2CB-4847-B69A-A17483141060}"/>
              </a:ext>
            </a:extLst>
          </p:cNvPr>
          <p:cNvSpPr/>
          <p:nvPr/>
        </p:nvSpPr>
        <p:spPr bwMode="auto">
          <a:xfrm>
            <a:off x="3232540" y="3836840"/>
            <a:ext cx="1090613" cy="1269933"/>
          </a:xfrm>
          <a:prstGeom prst="arc">
            <a:avLst>
              <a:gd name="adj1" fmla="val 16178469"/>
              <a:gd name="adj2" fmla="val 5423720"/>
            </a:avLst>
          </a:prstGeom>
          <a:noFill/>
          <a:ln w="38100" cap="flat" cmpd="sng" algn="ctr">
            <a:solidFill>
              <a:schemeClr val="tx1"/>
            </a:solidFill>
            <a:prstDash val="solid"/>
            <a:round/>
            <a:headEnd type="triangle" w="lg" len="lg"/>
            <a:tailEnd type="triangle" w="lg" len="lg"/>
          </a:ln>
          <a:effectLst/>
        </p:spPr>
        <p:txBody>
          <a:bodyPr rtlCol="0" anchor="ctr"/>
          <a:lstStyle/>
          <a:p>
            <a:pPr algn="ctr" defTabSz="612164">
              <a:defRPr/>
            </a:pPr>
            <a:endParaRPr lang="en-US" sz="1181">
              <a:solidFill>
                <a:srgbClr val="000000"/>
              </a:solidFill>
            </a:endParaRPr>
          </a:p>
        </p:txBody>
      </p:sp>
      <p:sp>
        <p:nvSpPr>
          <p:cNvPr id="23" name="Rectangle 22">
            <a:extLst>
              <a:ext uri="{FF2B5EF4-FFF2-40B4-BE49-F238E27FC236}">
                <a16:creationId xmlns:a16="http://schemas.microsoft.com/office/drawing/2014/main" id="{15D92317-6B0B-46A4-8453-9DA95CF9F806}"/>
              </a:ext>
            </a:extLst>
          </p:cNvPr>
          <p:cNvSpPr/>
          <p:nvPr/>
        </p:nvSpPr>
        <p:spPr>
          <a:xfrm>
            <a:off x="4323153" y="4356625"/>
            <a:ext cx="487634" cy="274049"/>
          </a:xfrm>
          <a:prstGeom prst="rect">
            <a:avLst/>
          </a:prstGeom>
        </p:spPr>
        <p:txBody>
          <a:bodyPr wrap="none">
            <a:spAutoFit/>
          </a:bodyPr>
          <a:lstStyle/>
          <a:p>
            <a:pPr defTabSz="612164">
              <a:defRPr/>
            </a:pPr>
            <a:r>
              <a:rPr lang="en-US" sz="1181" dirty="0">
                <a:solidFill>
                  <a:srgbClr val="000000"/>
                </a:solidFill>
              </a:rPr>
              <a:t>SRTP</a:t>
            </a:r>
          </a:p>
        </p:txBody>
      </p:sp>
      <p:sp>
        <p:nvSpPr>
          <p:cNvPr id="24" name="Title 1">
            <a:extLst>
              <a:ext uri="{FF2B5EF4-FFF2-40B4-BE49-F238E27FC236}">
                <a16:creationId xmlns:a16="http://schemas.microsoft.com/office/drawing/2014/main" id="{8C71CA81-FE66-46A9-B5AC-2BAB7A135006}"/>
              </a:ext>
            </a:extLst>
          </p:cNvPr>
          <p:cNvSpPr txBox="1">
            <a:spLocks/>
          </p:cNvSpPr>
          <p:nvPr/>
        </p:nvSpPr>
        <p:spPr>
          <a:xfrm>
            <a:off x="2958143" y="2365615"/>
            <a:ext cx="6389907" cy="554535"/>
          </a:xfrm>
          <a:prstGeom prst="rect">
            <a:avLst/>
          </a:prstGeom>
        </p:spPr>
        <p:txBody>
          <a:bodyPr/>
          <a:lstStyle>
            <a:lvl1pPr marL="0" indent="0" algn="l" defTabSz="1088291" rtl="0" eaLnBrk="1" latinLnBrk="0" hangingPunct="1">
              <a:lnSpc>
                <a:spcPts val="3200"/>
              </a:lnSpc>
              <a:spcBef>
                <a:spcPts val="1800"/>
              </a:spcBef>
              <a:spcAft>
                <a:spcPts val="0"/>
              </a:spcAft>
              <a:buClr>
                <a:schemeClr val="tx1">
                  <a:lumMod val="50000"/>
                </a:schemeClr>
              </a:buClr>
              <a:buFont typeface="Arial" pitchFamily="34" charset="0"/>
              <a:buNone/>
              <a:tabLst/>
              <a:defRPr lang="en-US" sz="3000" kern="1200" baseline="0" dirty="0">
                <a:solidFill>
                  <a:schemeClr val="tx1"/>
                </a:solidFill>
                <a:effectLst/>
                <a:latin typeface="+mn-lt"/>
                <a:ea typeface="+mn-ea"/>
                <a:cs typeface="+mn-cs"/>
              </a:defRPr>
            </a:lvl1pPr>
          </a:lstStyle>
          <a:p>
            <a:pPr algn="ctr">
              <a:buClr>
                <a:srgbClr val="000000">
                  <a:lumMod val="50000"/>
                </a:srgbClr>
              </a:buClr>
              <a:defRPr/>
            </a:pPr>
            <a:r>
              <a:rPr sz="1688" dirty="0">
                <a:solidFill>
                  <a:srgbClr val="000000"/>
                </a:solidFill>
              </a:rPr>
              <a:t>Citrix Optimization for </a:t>
            </a:r>
            <a:r>
              <a:rPr lang="en-US" sz="1688" dirty="0">
                <a:solidFill>
                  <a:srgbClr val="000000"/>
                </a:solidFill>
              </a:rPr>
              <a:t>Microsoft Teams</a:t>
            </a:r>
            <a:endParaRPr sz="1688" dirty="0">
              <a:solidFill>
                <a:srgbClr val="000000"/>
              </a:solidFill>
            </a:endParaRPr>
          </a:p>
        </p:txBody>
      </p:sp>
      <p:cxnSp>
        <p:nvCxnSpPr>
          <p:cNvPr id="25" name="Straight Arrow Connector 24">
            <a:extLst>
              <a:ext uri="{FF2B5EF4-FFF2-40B4-BE49-F238E27FC236}">
                <a16:creationId xmlns:a16="http://schemas.microsoft.com/office/drawing/2014/main" id="{65C14BE7-1742-4E37-AD59-ADD54908A001}"/>
              </a:ext>
            </a:extLst>
          </p:cNvPr>
          <p:cNvCxnSpPr/>
          <p:nvPr/>
        </p:nvCxnSpPr>
        <p:spPr bwMode="auto">
          <a:xfrm flipV="1">
            <a:off x="7701745" y="2839329"/>
            <a:ext cx="1789005" cy="10001"/>
          </a:xfrm>
          <a:prstGeom prst="straightConnector1">
            <a:avLst/>
          </a:prstGeom>
          <a:noFill/>
          <a:ln w="38100" cap="flat" cmpd="sng" algn="ctr">
            <a:solidFill>
              <a:schemeClr val="tx1"/>
            </a:solidFill>
            <a:prstDash val="solid"/>
            <a:round/>
            <a:headEnd type="triangle" w="lg" len="lg"/>
            <a:tailEnd type="triangle" w="lg" len="lg"/>
          </a:ln>
          <a:effectLst/>
        </p:spPr>
      </p:cxnSp>
      <p:sp>
        <p:nvSpPr>
          <p:cNvPr id="26" name="Rectangle 25">
            <a:extLst>
              <a:ext uri="{FF2B5EF4-FFF2-40B4-BE49-F238E27FC236}">
                <a16:creationId xmlns:a16="http://schemas.microsoft.com/office/drawing/2014/main" id="{71F1A0DA-4347-498D-AFA9-1038BB9FCA21}"/>
              </a:ext>
            </a:extLst>
          </p:cNvPr>
          <p:cNvSpPr/>
          <p:nvPr/>
        </p:nvSpPr>
        <p:spPr>
          <a:xfrm>
            <a:off x="8253765" y="2853453"/>
            <a:ext cx="542264" cy="300082"/>
          </a:xfrm>
          <a:prstGeom prst="rect">
            <a:avLst/>
          </a:prstGeom>
        </p:spPr>
        <p:txBody>
          <a:bodyPr wrap="none">
            <a:spAutoFit/>
          </a:bodyPr>
          <a:lstStyle/>
          <a:p>
            <a:pPr algn="ctr" defTabSz="612164">
              <a:defRPr/>
            </a:pPr>
            <a:r>
              <a:rPr lang="en-GB" sz="1350" dirty="0">
                <a:solidFill>
                  <a:srgbClr val="000000"/>
                </a:solidFill>
              </a:rPr>
              <a:t>WAN</a:t>
            </a:r>
            <a:endParaRPr lang="en-US" sz="1350" dirty="0">
              <a:solidFill>
                <a:srgbClr val="000000"/>
              </a:solidFill>
            </a:endParaRPr>
          </a:p>
        </p:txBody>
      </p:sp>
      <p:grpSp>
        <p:nvGrpSpPr>
          <p:cNvPr id="27" name="Group 26">
            <a:extLst>
              <a:ext uri="{FF2B5EF4-FFF2-40B4-BE49-F238E27FC236}">
                <a16:creationId xmlns:a16="http://schemas.microsoft.com/office/drawing/2014/main" id="{58FF628B-AC49-4E0F-8399-BA2F59DF133B}"/>
              </a:ext>
            </a:extLst>
          </p:cNvPr>
          <p:cNvGrpSpPr/>
          <p:nvPr/>
        </p:nvGrpSpPr>
        <p:grpSpPr>
          <a:xfrm>
            <a:off x="6993036" y="3612751"/>
            <a:ext cx="1321784" cy="461327"/>
            <a:chOff x="7584622" y="2295958"/>
            <a:chExt cx="2349838" cy="820137"/>
          </a:xfrm>
        </p:grpSpPr>
        <p:cxnSp>
          <p:nvCxnSpPr>
            <p:cNvPr id="28" name="Straight Arrow Connector 27">
              <a:extLst>
                <a:ext uri="{FF2B5EF4-FFF2-40B4-BE49-F238E27FC236}">
                  <a16:creationId xmlns:a16="http://schemas.microsoft.com/office/drawing/2014/main" id="{84A3C1E5-16B5-4252-9D01-7E5DD5970FEE}"/>
                </a:ext>
              </a:extLst>
            </p:cNvPr>
            <p:cNvCxnSpPr/>
            <p:nvPr/>
          </p:nvCxnSpPr>
          <p:spPr bwMode="auto">
            <a:xfrm>
              <a:off x="7584622" y="2295958"/>
              <a:ext cx="2349838" cy="820137"/>
            </a:xfrm>
            <a:prstGeom prst="straightConnector1">
              <a:avLst/>
            </a:prstGeom>
            <a:noFill/>
            <a:ln w="38100" cap="flat" cmpd="sng" algn="ctr">
              <a:solidFill>
                <a:schemeClr val="tx1"/>
              </a:solidFill>
              <a:prstDash val="solid"/>
              <a:round/>
              <a:headEnd type="triangle" w="lg" len="lg"/>
              <a:tailEnd type="triangle" w="lg" len="lg"/>
            </a:ln>
            <a:effectLst/>
          </p:spPr>
        </p:cxnSp>
        <p:sp>
          <p:nvSpPr>
            <p:cNvPr id="29" name="Rectangle 28">
              <a:extLst>
                <a:ext uri="{FF2B5EF4-FFF2-40B4-BE49-F238E27FC236}">
                  <a16:creationId xmlns:a16="http://schemas.microsoft.com/office/drawing/2014/main" id="{F0199A82-F451-4BE4-8F48-898B711BD4CF}"/>
                </a:ext>
              </a:extLst>
            </p:cNvPr>
            <p:cNvSpPr/>
            <p:nvPr/>
          </p:nvSpPr>
          <p:spPr>
            <a:xfrm>
              <a:off x="8460419" y="2305917"/>
              <a:ext cx="641771" cy="471924"/>
            </a:xfrm>
            <a:prstGeom prst="rect">
              <a:avLst/>
            </a:prstGeom>
          </p:spPr>
          <p:txBody>
            <a:bodyPr wrap="none">
              <a:spAutoFit/>
            </a:bodyPr>
            <a:lstStyle/>
            <a:p>
              <a:pPr defTabSz="612164">
                <a:defRPr/>
              </a:pPr>
              <a:r>
                <a:rPr lang="en-GB" sz="1125" dirty="0">
                  <a:solidFill>
                    <a:srgbClr val="000000"/>
                  </a:solidFill>
                </a:rPr>
                <a:t>SIP</a:t>
              </a:r>
              <a:endParaRPr lang="en-US" sz="1181" dirty="0">
                <a:solidFill>
                  <a:srgbClr val="000000"/>
                </a:solidFill>
              </a:endParaRPr>
            </a:p>
          </p:txBody>
        </p:sp>
      </p:grpSp>
      <p:grpSp>
        <p:nvGrpSpPr>
          <p:cNvPr id="30" name="Group 29">
            <a:extLst>
              <a:ext uri="{FF2B5EF4-FFF2-40B4-BE49-F238E27FC236}">
                <a16:creationId xmlns:a16="http://schemas.microsoft.com/office/drawing/2014/main" id="{7112B027-2A4F-4B31-BB21-CB9213B207E8}"/>
              </a:ext>
            </a:extLst>
          </p:cNvPr>
          <p:cNvGrpSpPr/>
          <p:nvPr/>
        </p:nvGrpSpPr>
        <p:grpSpPr>
          <a:xfrm>
            <a:off x="6993036" y="4817970"/>
            <a:ext cx="1321784" cy="577632"/>
            <a:chOff x="7584622" y="4438568"/>
            <a:chExt cx="2349838" cy="1026902"/>
          </a:xfrm>
        </p:grpSpPr>
        <p:cxnSp>
          <p:nvCxnSpPr>
            <p:cNvPr id="31" name="Straight Arrow Connector 30">
              <a:extLst>
                <a:ext uri="{FF2B5EF4-FFF2-40B4-BE49-F238E27FC236}">
                  <a16:creationId xmlns:a16="http://schemas.microsoft.com/office/drawing/2014/main" id="{66EFFE42-DD56-43A4-BE5D-24F0B7A4EB07}"/>
                </a:ext>
              </a:extLst>
            </p:cNvPr>
            <p:cNvCxnSpPr/>
            <p:nvPr/>
          </p:nvCxnSpPr>
          <p:spPr bwMode="auto">
            <a:xfrm flipV="1">
              <a:off x="7584622" y="4438568"/>
              <a:ext cx="2349838" cy="916655"/>
            </a:xfrm>
            <a:prstGeom prst="straightConnector1">
              <a:avLst/>
            </a:prstGeom>
            <a:noFill/>
            <a:ln w="38100" cap="flat" cmpd="sng" algn="ctr">
              <a:solidFill>
                <a:schemeClr val="tx1"/>
              </a:solidFill>
              <a:prstDash val="solid"/>
              <a:round/>
              <a:headEnd type="triangle" w="lg" len="lg"/>
              <a:tailEnd type="triangle" w="lg" len="lg"/>
            </a:ln>
            <a:effectLst/>
          </p:spPr>
        </p:cxnSp>
        <p:sp>
          <p:nvSpPr>
            <p:cNvPr id="32" name="Rectangle 31">
              <a:extLst>
                <a:ext uri="{FF2B5EF4-FFF2-40B4-BE49-F238E27FC236}">
                  <a16:creationId xmlns:a16="http://schemas.microsoft.com/office/drawing/2014/main" id="{5066023B-711C-4C6F-AE2E-0997150512FF}"/>
                </a:ext>
              </a:extLst>
            </p:cNvPr>
            <p:cNvSpPr/>
            <p:nvPr/>
          </p:nvSpPr>
          <p:spPr>
            <a:xfrm>
              <a:off x="8460419" y="4993546"/>
              <a:ext cx="641771" cy="471924"/>
            </a:xfrm>
            <a:prstGeom prst="rect">
              <a:avLst/>
            </a:prstGeom>
          </p:spPr>
          <p:txBody>
            <a:bodyPr wrap="none">
              <a:spAutoFit/>
            </a:bodyPr>
            <a:lstStyle/>
            <a:p>
              <a:pPr defTabSz="612164">
                <a:defRPr/>
              </a:pPr>
              <a:r>
                <a:rPr lang="en-GB" sz="1125" dirty="0">
                  <a:solidFill>
                    <a:srgbClr val="000000"/>
                  </a:solidFill>
                </a:rPr>
                <a:t>SIP</a:t>
              </a:r>
              <a:endParaRPr lang="en-US" sz="1181" dirty="0">
                <a:solidFill>
                  <a:srgbClr val="000000"/>
                </a:solidFill>
              </a:endParaRPr>
            </a:p>
          </p:txBody>
        </p:sp>
      </p:grpSp>
      <p:pic>
        <p:nvPicPr>
          <p:cNvPr id="33" name="Picture 2" descr="Related image">
            <a:extLst>
              <a:ext uri="{FF2B5EF4-FFF2-40B4-BE49-F238E27FC236}">
                <a16:creationId xmlns:a16="http://schemas.microsoft.com/office/drawing/2014/main" id="{46EF4D87-4A27-4F5D-8E6F-5D13A3792FC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07887" y="5065384"/>
            <a:ext cx="177970" cy="17880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Related image">
            <a:extLst>
              <a:ext uri="{FF2B5EF4-FFF2-40B4-BE49-F238E27FC236}">
                <a16:creationId xmlns:a16="http://schemas.microsoft.com/office/drawing/2014/main" id="{93DCAC78-7F17-4C16-BF97-84C6F622FBD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10576" y="3345726"/>
            <a:ext cx="177970" cy="178802"/>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a:extLst>
              <a:ext uri="{FF2B5EF4-FFF2-40B4-BE49-F238E27FC236}">
                <a16:creationId xmlns:a16="http://schemas.microsoft.com/office/drawing/2014/main" id="{84416144-39F1-43CC-8BF8-62B37103DEC0}"/>
              </a:ext>
            </a:extLst>
          </p:cNvPr>
          <p:cNvGrpSpPr>
            <a:grpSpLocks noChangeAspect="1"/>
          </p:cNvGrpSpPr>
          <p:nvPr/>
        </p:nvGrpSpPr>
        <p:grpSpPr>
          <a:xfrm>
            <a:off x="8256890" y="4105263"/>
            <a:ext cx="944784" cy="842322"/>
            <a:chOff x="311278" y="0"/>
            <a:chExt cx="804232" cy="717013"/>
          </a:xfrm>
        </p:grpSpPr>
        <p:grpSp>
          <p:nvGrpSpPr>
            <p:cNvPr id="36" name="Group 35">
              <a:extLst>
                <a:ext uri="{FF2B5EF4-FFF2-40B4-BE49-F238E27FC236}">
                  <a16:creationId xmlns:a16="http://schemas.microsoft.com/office/drawing/2014/main" id="{EC742374-B915-44C1-A00F-603DD6ACEC99}"/>
                </a:ext>
              </a:extLst>
            </p:cNvPr>
            <p:cNvGrpSpPr/>
            <p:nvPr/>
          </p:nvGrpSpPr>
          <p:grpSpPr>
            <a:xfrm>
              <a:off x="366804" y="0"/>
              <a:ext cx="693181" cy="717013"/>
              <a:chOff x="741582" y="1718664"/>
              <a:chExt cx="693181" cy="717013"/>
            </a:xfrm>
          </p:grpSpPr>
          <p:sp>
            <p:nvSpPr>
              <p:cNvPr id="38" name="TextBox 37">
                <a:extLst>
                  <a:ext uri="{FF2B5EF4-FFF2-40B4-BE49-F238E27FC236}">
                    <a16:creationId xmlns:a16="http://schemas.microsoft.com/office/drawing/2014/main" id="{51FDCC9D-AA7A-4A8F-AD68-D512EFD449E2}"/>
                  </a:ext>
                </a:extLst>
              </p:cNvPr>
              <p:cNvSpPr txBox="1"/>
              <p:nvPr/>
            </p:nvSpPr>
            <p:spPr>
              <a:xfrm>
                <a:off x="741582" y="2199886"/>
                <a:ext cx="693181" cy="235791"/>
              </a:xfrm>
              <a:prstGeom prst="rect">
                <a:avLst/>
              </a:prstGeom>
              <a:noFill/>
            </p:spPr>
            <p:txBody>
              <a:bodyPr wrap="none" lIns="0" tIns="0" rIns="0" bIns="0" rtlCol="0">
                <a:spAutoFit/>
              </a:bodyPr>
              <a:lstStyle/>
              <a:p>
                <a:pPr algn="ctr"/>
                <a:r>
                  <a:rPr lang="en-US" sz="900" dirty="0"/>
                  <a:t>Teams Transport </a:t>
                </a:r>
              </a:p>
              <a:p>
                <a:pPr algn="ctr"/>
                <a:r>
                  <a:rPr lang="en-US" sz="900" dirty="0"/>
                  <a:t>Relay Service</a:t>
                </a:r>
              </a:p>
            </p:txBody>
          </p:sp>
          <p:grpSp>
            <p:nvGrpSpPr>
              <p:cNvPr id="39" name="Group 38">
                <a:extLst>
                  <a:ext uri="{FF2B5EF4-FFF2-40B4-BE49-F238E27FC236}">
                    <a16:creationId xmlns:a16="http://schemas.microsoft.com/office/drawing/2014/main" id="{A1D7AFB2-4DC9-4C3D-A39C-C0D462CCCC63}"/>
                  </a:ext>
                </a:extLst>
              </p:cNvPr>
              <p:cNvGrpSpPr/>
              <p:nvPr/>
            </p:nvGrpSpPr>
            <p:grpSpPr>
              <a:xfrm>
                <a:off x="749556" y="1718664"/>
                <a:ext cx="677232" cy="411888"/>
                <a:chOff x="8321675" y="4762500"/>
                <a:chExt cx="1511300" cy="919163"/>
              </a:xfrm>
            </p:grpSpPr>
            <p:sp>
              <p:nvSpPr>
                <p:cNvPr id="40" name="Freeform 13">
                  <a:extLst>
                    <a:ext uri="{FF2B5EF4-FFF2-40B4-BE49-F238E27FC236}">
                      <a16:creationId xmlns:a16="http://schemas.microsoft.com/office/drawing/2014/main" id="{65345E7D-04E9-444F-ABF0-31DA529CA531}"/>
                    </a:ext>
                  </a:extLst>
                </p:cNvPr>
                <p:cNvSpPr>
                  <a:spLocks noChangeArrowheads="1"/>
                </p:cNvSpPr>
                <p:nvPr/>
              </p:nvSpPr>
              <p:spPr bwMode="auto">
                <a:xfrm>
                  <a:off x="8321675" y="4762500"/>
                  <a:ext cx="1511300" cy="919163"/>
                </a:xfrm>
                <a:custGeom>
                  <a:avLst/>
                  <a:gdLst>
                    <a:gd name="T0" fmla="*/ 933 w 4199"/>
                    <a:gd name="T1" fmla="*/ 988 h 2552"/>
                    <a:gd name="T2" fmla="*/ 933 w 4199"/>
                    <a:gd name="T3" fmla="*/ 988 h 2552"/>
                    <a:gd name="T4" fmla="*/ 768 w 4199"/>
                    <a:gd name="T5" fmla="*/ 959 h 2552"/>
                    <a:gd name="T6" fmla="*/ 0 w 4199"/>
                    <a:gd name="T7" fmla="*/ 1756 h 2552"/>
                    <a:gd name="T8" fmla="*/ 768 w 4199"/>
                    <a:gd name="T9" fmla="*/ 2551 h 2552"/>
                    <a:gd name="T10" fmla="*/ 2963 w 4199"/>
                    <a:gd name="T11" fmla="*/ 2551 h 2552"/>
                    <a:gd name="T12" fmla="*/ 4198 w 4199"/>
                    <a:gd name="T13" fmla="*/ 1262 h 2552"/>
                    <a:gd name="T14" fmla="*/ 2963 w 4199"/>
                    <a:gd name="T15" fmla="*/ 0 h 2552"/>
                    <a:gd name="T16" fmla="*/ 1920 w 4199"/>
                    <a:gd name="T17" fmla="*/ 603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9" h="2552">
                      <a:moveTo>
                        <a:pt x="933" y="988"/>
                      </a:moveTo>
                      <a:lnTo>
                        <a:pt x="933" y="988"/>
                      </a:lnTo>
                      <a:cubicBezTo>
                        <a:pt x="905" y="959"/>
                        <a:pt x="823" y="959"/>
                        <a:pt x="768" y="959"/>
                      </a:cubicBezTo>
                      <a:cubicBezTo>
                        <a:pt x="329" y="959"/>
                        <a:pt x="0" y="1317"/>
                        <a:pt x="0" y="1756"/>
                      </a:cubicBezTo>
                      <a:cubicBezTo>
                        <a:pt x="0" y="2195"/>
                        <a:pt x="329" y="2551"/>
                        <a:pt x="768" y="2551"/>
                      </a:cubicBezTo>
                      <a:cubicBezTo>
                        <a:pt x="2963" y="2551"/>
                        <a:pt x="2963" y="2551"/>
                        <a:pt x="2963" y="2551"/>
                      </a:cubicBezTo>
                      <a:cubicBezTo>
                        <a:pt x="3649" y="2551"/>
                        <a:pt x="4198" y="1975"/>
                        <a:pt x="4198" y="1262"/>
                      </a:cubicBezTo>
                      <a:cubicBezTo>
                        <a:pt x="4198" y="576"/>
                        <a:pt x="3649" y="0"/>
                        <a:pt x="2963" y="0"/>
                      </a:cubicBezTo>
                      <a:cubicBezTo>
                        <a:pt x="2552" y="0"/>
                        <a:pt x="2113" y="219"/>
                        <a:pt x="1920" y="603"/>
                      </a:cubicBezTo>
                    </a:path>
                  </a:pathLst>
                </a:custGeom>
                <a:noFill/>
                <a:ln w="12700" cap="rnd">
                  <a:solidFill>
                    <a:srgbClr val="01010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1350" dirty="0"/>
                </a:p>
              </p:txBody>
            </p:sp>
            <p:sp>
              <p:nvSpPr>
                <p:cNvPr id="41" name="Freeform 14">
                  <a:extLst>
                    <a:ext uri="{FF2B5EF4-FFF2-40B4-BE49-F238E27FC236}">
                      <a16:creationId xmlns:a16="http://schemas.microsoft.com/office/drawing/2014/main" id="{FDA070C1-1CC3-48E3-A949-004C5C12004A}"/>
                    </a:ext>
                  </a:extLst>
                </p:cNvPr>
                <p:cNvSpPr>
                  <a:spLocks noChangeArrowheads="1"/>
                </p:cNvSpPr>
                <p:nvPr/>
              </p:nvSpPr>
              <p:spPr bwMode="auto">
                <a:xfrm>
                  <a:off x="8628063" y="4910138"/>
                  <a:ext cx="425450" cy="296862"/>
                </a:xfrm>
                <a:custGeom>
                  <a:avLst/>
                  <a:gdLst>
                    <a:gd name="T0" fmla="*/ 0 w 1180"/>
                    <a:gd name="T1" fmla="*/ 823 h 824"/>
                    <a:gd name="T2" fmla="*/ 0 w 1180"/>
                    <a:gd name="T3" fmla="*/ 823 h 824"/>
                    <a:gd name="T4" fmla="*/ 988 w 1180"/>
                    <a:gd name="T5" fmla="*/ 0 h 824"/>
                    <a:gd name="T6" fmla="*/ 1179 w 1180"/>
                    <a:gd name="T7" fmla="*/ 27 h 824"/>
                  </a:gdLst>
                  <a:ahLst/>
                  <a:cxnLst>
                    <a:cxn ang="0">
                      <a:pos x="T0" y="T1"/>
                    </a:cxn>
                    <a:cxn ang="0">
                      <a:pos x="T2" y="T3"/>
                    </a:cxn>
                    <a:cxn ang="0">
                      <a:pos x="T4" y="T5"/>
                    </a:cxn>
                    <a:cxn ang="0">
                      <a:pos x="T6" y="T7"/>
                    </a:cxn>
                  </a:cxnLst>
                  <a:rect l="0" t="0" r="r" b="b"/>
                  <a:pathLst>
                    <a:path w="1180" h="824">
                      <a:moveTo>
                        <a:pt x="0" y="823"/>
                      </a:moveTo>
                      <a:lnTo>
                        <a:pt x="0" y="823"/>
                      </a:lnTo>
                      <a:cubicBezTo>
                        <a:pt x="82" y="329"/>
                        <a:pt x="576" y="0"/>
                        <a:pt x="988" y="0"/>
                      </a:cubicBezTo>
                      <a:cubicBezTo>
                        <a:pt x="1042" y="0"/>
                        <a:pt x="1125" y="0"/>
                        <a:pt x="1179" y="27"/>
                      </a:cubicBezTo>
                    </a:path>
                  </a:pathLst>
                </a:custGeom>
                <a:noFill/>
                <a:ln w="12700" cap="rnd">
                  <a:solidFill>
                    <a:srgbClr val="01010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1350" dirty="0"/>
                </a:p>
              </p:txBody>
            </p:sp>
          </p:grpSp>
        </p:grpSp>
        <p:sp>
          <p:nvSpPr>
            <p:cNvPr id="37" name="Rectangle 36">
              <a:extLst>
                <a:ext uri="{FF2B5EF4-FFF2-40B4-BE49-F238E27FC236}">
                  <a16:creationId xmlns:a16="http://schemas.microsoft.com/office/drawing/2014/main" id="{3553D5D6-694A-4677-9242-DF6B3FDE22E3}"/>
                </a:ext>
              </a:extLst>
            </p:cNvPr>
            <p:cNvSpPr/>
            <p:nvPr/>
          </p:nvSpPr>
          <p:spPr>
            <a:xfrm>
              <a:off x="311278" y="0"/>
              <a:ext cx="804232" cy="41188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p>
          </p:txBody>
        </p:sp>
      </p:grpSp>
      <p:grpSp>
        <p:nvGrpSpPr>
          <p:cNvPr id="42" name="Group 41">
            <a:extLst>
              <a:ext uri="{FF2B5EF4-FFF2-40B4-BE49-F238E27FC236}">
                <a16:creationId xmlns:a16="http://schemas.microsoft.com/office/drawing/2014/main" id="{62648EBF-12E8-4EC5-A0AD-BE389AD845F0}"/>
              </a:ext>
            </a:extLst>
          </p:cNvPr>
          <p:cNvGrpSpPr/>
          <p:nvPr/>
        </p:nvGrpSpPr>
        <p:grpSpPr>
          <a:xfrm>
            <a:off x="6469786" y="3781288"/>
            <a:ext cx="1564484" cy="1375383"/>
            <a:chOff x="6604000" y="2586855"/>
            <a:chExt cx="2781305" cy="2445125"/>
          </a:xfrm>
        </p:grpSpPr>
        <p:sp>
          <p:nvSpPr>
            <p:cNvPr id="43" name="Arc 42">
              <a:extLst>
                <a:ext uri="{FF2B5EF4-FFF2-40B4-BE49-F238E27FC236}">
                  <a16:creationId xmlns:a16="http://schemas.microsoft.com/office/drawing/2014/main" id="{E8712222-9276-4951-8D3B-3368B9241C1C}"/>
                </a:ext>
              </a:extLst>
            </p:cNvPr>
            <p:cNvSpPr/>
            <p:nvPr/>
          </p:nvSpPr>
          <p:spPr bwMode="auto">
            <a:xfrm>
              <a:off x="6604000" y="2586855"/>
              <a:ext cx="1938867" cy="2445125"/>
            </a:xfrm>
            <a:prstGeom prst="arc">
              <a:avLst>
                <a:gd name="adj1" fmla="val 16200000"/>
                <a:gd name="adj2" fmla="val 5423720"/>
              </a:avLst>
            </a:prstGeom>
            <a:noFill/>
            <a:ln w="38100" cap="flat" cmpd="sng" algn="ctr">
              <a:solidFill>
                <a:schemeClr val="tx1"/>
              </a:solidFill>
              <a:prstDash val="solid"/>
              <a:round/>
              <a:headEnd type="triangle" w="lg" len="lg"/>
              <a:tailEnd type="triangle" w="lg" len="lg"/>
            </a:ln>
            <a:effectLst/>
          </p:spPr>
          <p:txBody>
            <a:bodyPr rtlCol="0" anchor="ctr"/>
            <a:lstStyle/>
            <a:p>
              <a:pPr algn="ctr" defTabSz="612164">
                <a:defRPr/>
              </a:pPr>
              <a:endParaRPr lang="en-US" sz="1181">
                <a:solidFill>
                  <a:srgbClr val="000000"/>
                </a:solidFill>
              </a:endParaRPr>
            </a:p>
          </p:txBody>
        </p:sp>
        <p:sp>
          <p:nvSpPr>
            <p:cNvPr id="44" name="Rectangle 43">
              <a:extLst>
                <a:ext uri="{FF2B5EF4-FFF2-40B4-BE49-F238E27FC236}">
                  <a16:creationId xmlns:a16="http://schemas.microsoft.com/office/drawing/2014/main" id="{7EF18C3F-1F4D-41AF-9A49-49148785C424}"/>
                </a:ext>
              </a:extLst>
            </p:cNvPr>
            <p:cNvSpPr/>
            <p:nvPr/>
          </p:nvSpPr>
          <p:spPr>
            <a:xfrm>
              <a:off x="8544050" y="3578572"/>
              <a:ext cx="841255" cy="471923"/>
            </a:xfrm>
            <a:prstGeom prst="rect">
              <a:avLst/>
            </a:prstGeom>
          </p:spPr>
          <p:txBody>
            <a:bodyPr wrap="none">
              <a:spAutoFit/>
            </a:bodyPr>
            <a:lstStyle/>
            <a:p>
              <a:pPr defTabSz="612164">
                <a:defRPr/>
              </a:pPr>
              <a:r>
                <a:rPr lang="en-GB" sz="1125" dirty="0">
                  <a:solidFill>
                    <a:srgbClr val="000000"/>
                  </a:solidFill>
                </a:rPr>
                <a:t>SRTP</a:t>
              </a:r>
              <a:endParaRPr lang="en-US" sz="1181" dirty="0">
                <a:solidFill>
                  <a:srgbClr val="000000"/>
                </a:solidFill>
              </a:endParaRPr>
            </a:p>
          </p:txBody>
        </p:sp>
      </p:grpSp>
      <p:sp>
        <p:nvSpPr>
          <p:cNvPr id="45" name="Title 1">
            <a:extLst>
              <a:ext uri="{FF2B5EF4-FFF2-40B4-BE49-F238E27FC236}">
                <a16:creationId xmlns:a16="http://schemas.microsoft.com/office/drawing/2014/main" id="{9CE81234-113A-4F87-9F24-545BD8BF9796}"/>
              </a:ext>
            </a:extLst>
          </p:cNvPr>
          <p:cNvSpPr txBox="1">
            <a:spLocks/>
          </p:cNvSpPr>
          <p:nvPr/>
        </p:nvSpPr>
        <p:spPr>
          <a:xfrm>
            <a:off x="2878170" y="2370419"/>
            <a:ext cx="6389907" cy="554535"/>
          </a:xfrm>
          <a:prstGeom prst="rect">
            <a:avLst/>
          </a:prstGeom>
        </p:spPr>
        <p:txBody>
          <a:bodyPr/>
          <a:lstStyle>
            <a:lvl1pPr marL="0" indent="0" algn="l" defTabSz="1088291" rtl="0" eaLnBrk="1" latinLnBrk="0" hangingPunct="1">
              <a:lnSpc>
                <a:spcPts val="3200"/>
              </a:lnSpc>
              <a:spcBef>
                <a:spcPts val="1800"/>
              </a:spcBef>
              <a:spcAft>
                <a:spcPts val="0"/>
              </a:spcAft>
              <a:buClr>
                <a:schemeClr val="tx1">
                  <a:lumMod val="50000"/>
                </a:schemeClr>
              </a:buClr>
              <a:buFont typeface="Arial" pitchFamily="34" charset="0"/>
              <a:buNone/>
              <a:tabLst/>
              <a:defRPr lang="en-US" sz="3000" kern="1200" baseline="0" dirty="0">
                <a:solidFill>
                  <a:schemeClr val="tx1"/>
                </a:solidFill>
                <a:effectLst/>
                <a:latin typeface="+mn-lt"/>
                <a:ea typeface="+mn-ea"/>
                <a:cs typeface="+mn-cs"/>
              </a:defRPr>
            </a:lvl1pPr>
          </a:lstStyle>
          <a:p>
            <a:pPr algn="ctr">
              <a:buClr>
                <a:srgbClr val="000000">
                  <a:lumMod val="50000"/>
                </a:srgbClr>
              </a:buClr>
              <a:defRPr/>
            </a:pPr>
            <a:r>
              <a:rPr sz="1688" dirty="0">
                <a:solidFill>
                  <a:srgbClr val="000000"/>
                </a:solidFill>
              </a:rPr>
              <a:t>Microsoft Teams with Native ICA</a:t>
            </a:r>
          </a:p>
        </p:txBody>
      </p:sp>
      <p:pic>
        <p:nvPicPr>
          <p:cNvPr id="46" name="Picture 4" descr="Image result for O365">
            <a:extLst>
              <a:ext uri="{FF2B5EF4-FFF2-40B4-BE49-F238E27FC236}">
                <a16:creationId xmlns:a16="http://schemas.microsoft.com/office/drawing/2014/main" id="{99EB6356-FA6D-4BB5-BE3F-E85FADB724F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91864" y="4211415"/>
            <a:ext cx="345720" cy="34572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A752966B-C3B0-48A6-B5A1-8F615FD870CE}"/>
              </a:ext>
            </a:extLst>
          </p:cNvPr>
          <p:cNvSpPr/>
          <p:nvPr/>
        </p:nvSpPr>
        <p:spPr>
          <a:xfrm>
            <a:off x="4459834" y="3386149"/>
            <a:ext cx="1075936" cy="265457"/>
          </a:xfrm>
          <a:prstGeom prst="rect">
            <a:avLst/>
          </a:prstGeom>
        </p:spPr>
        <p:txBody>
          <a:bodyPr wrap="none">
            <a:spAutoFit/>
          </a:bodyPr>
          <a:lstStyle/>
          <a:p>
            <a:pPr defTabSz="612164">
              <a:defRPr/>
            </a:pPr>
            <a:r>
              <a:rPr lang="en-GB" sz="1125" dirty="0">
                <a:solidFill>
                  <a:srgbClr val="000000"/>
                </a:solidFill>
              </a:rPr>
              <a:t>HDX + </a:t>
            </a:r>
            <a:r>
              <a:rPr lang="en-GB" sz="1125" dirty="0" err="1">
                <a:solidFill>
                  <a:srgbClr val="000000"/>
                </a:solidFill>
              </a:rPr>
              <a:t>WebRTC</a:t>
            </a:r>
            <a:endParaRPr lang="en-US" sz="1181" dirty="0">
              <a:solidFill>
                <a:srgbClr val="000000"/>
              </a:solidFill>
            </a:endParaRPr>
          </a:p>
        </p:txBody>
      </p:sp>
      <p:sp>
        <p:nvSpPr>
          <p:cNvPr id="48" name="Rectangle 47">
            <a:extLst>
              <a:ext uri="{FF2B5EF4-FFF2-40B4-BE49-F238E27FC236}">
                <a16:creationId xmlns:a16="http://schemas.microsoft.com/office/drawing/2014/main" id="{C328E64D-EA42-4B15-B868-9357E39DFFA6}"/>
              </a:ext>
            </a:extLst>
          </p:cNvPr>
          <p:cNvSpPr/>
          <p:nvPr/>
        </p:nvSpPr>
        <p:spPr>
          <a:xfrm>
            <a:off x="4459833" y="5110184"/>
            <a:ext cx="1075936" cy="265457"/>
          </a:xfrm>
          <a:prstGeom prst="rect">
            <a:avLst/>
          </a:prstGeom>
        </p:spPr>
        <p:txBody>
          <a:bodyPr wrap="none">
            <a:spAutoFit/>
          </a:bodyPr>
          <a:lstStyle/>
          <a:p>
            <a:pPr defTabSz="612164">
              <a:defRPr/>
            </a:pPr>
            <a:r>
              <a:rPr lang="en-GB" sz="1125" dirty="0">
                <a:solidFill>
                  <a:srgbClr val="000000"/>
                </a:solidFill>
              </a:rPr>
              <a:t>HDX + </a:t>
            </a:r>
            <a:r>
              <a:rPr lang="en-GB" sz="1125" dirty="0" err="1">
                <a:solidFill>
                  <a:srgbClr val="000000"/>
                </a:solidFill>
              </a:rPr>
              <a:t>WebRTC</a:t>
            </a:r>
            <a:endParaRPr lang="en-US" sz="1181" dirty="0">
              <a:solidFill>
                <a:srgbClr val="000000"/>
              </a:solidFill>
            </a:endParaRPr>
          </a:p>
        </p:txBody>
      </p:sp>
    </p:spTree>
    <p:extLst>
      <p:ext uri="{BB962C8B-B14F-4D97-AF65-F5344CB8AC3E}">
        <p14:creationId xmlns:p14="http://schemas.microsoft.com/office/powerpoint/2010/main" val="270437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animBg="1"/>
      <p:bldP spid="23" grpId="0"/>
      <p:bldP spid="24" grpId="0"/>
      <p:bldP spid="45" grpId="0"/>
      <p:bldP spid="47"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a:extLst>
              <a:ext uri="{FF2B5EF4-FFF2-40B4-BE49-F238E27FC236}">
                <a16:creationId xmlns:a16="http://schemas.microsoft.com/office/drawing/2014/main" id="{F5D5CA0D-953C-4AF6-A72C-AA51C6BB82DB}"/>
              </a:ext>
            </a:extLst>
          </p:cNvPr>
          <p:cNvSpPr>
            <a:spLocks noGrp="1"/>
          </p:cNvSpPr>
          <p:nvPr>
            <p:ph type="sldNum" sz="quarter" idx="12"/>
          </p:nvPr>
        </p:nvSpPr>
        <p:spPr>
          <a:xfrm>
            <a:off x="214086" y="6372855"/>
            <a:ext cx="613228" cy="365125"/>
          </a:xfrm>
        </p:spPr>
        <p:txBody>
          <a:bodyPr/>
          <a:lstStyle/>
          <a:p>
            <a:pPr>
              <a:spcAft>
                <a:spcPts val="600"/>
              </a:spcAft>
            </a:pPr>
            <a:fld id="{8FEA8346-4FCC-E64B-9DAE-ED8A048D8A1C}" type="slidenum">
              <a:rPr lang="en-US" smtClean="0"/>
              <a:pPr>
                <a:spcAft>
                  <a:spcPts val="600"/>
                </a:spcAft>
              </a:pPr>
              <a:t>17</a:t>
            </a:fld>
            <a:endParaRPr lang="en-US"/>
          </a:p>
        </p:txBody>
      </p:sp>
      <p:sp>
        <p:nvSpPr>
          <p:cNvPr id="15" name="Content Placeholder 2">
            <a:extLst>
              <a:ext uri="{FF2B5EF4-FFF2-40B4-BE49-F238E27FC236}">
                <a16:creationId xmlns:a16="http://schemas.microsoft.com/office/drawing/2014/main" id="{FD29F73A-FD21-354B-863E-1BEF5078D093}"/>
              </a:ext>
            </a:extLst>
          </p:cNvPr>
          <p:cNvSpPr>
            <a:spLocks noGrp="1"/>
          </p:cNvSpPr>
          <p:nvPr>
            <p:ph sz="quarter" idx="15"/>
          </p:nvPr>
        </p:nvSpPr>
        <p:spPr>
          <a:xfrm>
            <a:off x="196228" y="2065720"/>
            <a:ext cx="11690972" cy="4016776"/>
          </a:xfrm>
        </p:spPr>
        <p:txBody>
          <a:bodyPr>
            <a:normAutofit lnSpcReduction="10000"/>
          </a:bodyPr>
          <a:lstStyle/>
          <a:p>
            <a:pPr marL="342900" indent="-342900">
              <a:buFont typeface="Arial" panose="020B0604020202020204" pitchFamily="34" charset="0"/>
              <a:buChar char="•"/>
            </a:pPr>
            <a:r>
              <a:rPr lang="en-US" dirty="0"/>
              <a:t>At logon, local print queues are constructed reflecting back to client-side printers</a:t>
            </a:r>
          </a:p>
          <a:p>
            <a:pPr marL="342900" indent="-342900">
              <a:buFont typeface="Arial" panose="020B0604020202020204" pitchFamily="34" charset="0"/>
              <a:buChar char="•"/>
            </a:pPr>
            <a:r>
              <a:rPr lang="en-US" dirty="0"/>
              <a:t>Print jobs spool on host, then are despooled to a client printer port</a:t>
            </a:r>
          </a:p>
          <a:p>
            <a:pPr marL="342900" indent="-342900">
              <a:buFont typeface="Arial" panose="020B0604020202020204" pitchFamily="34" charset="0"/>
              <a:buChar char="•"/>
            </a:pPr>
            <a:r>
              <a:rPr lang="en-US" dirty="0"/>
              <a:t>Port monitor sends compressed print jobs output by driver to a peer on the client using an ICA virtual channel.</a:t>
            </a:r>
          </a:p>
          <a:p>
            <a:pPr marL="342900" indent="-342900">
              <a:buFont typeface="Arial" panose="020B0604020202020204" pitchFamily="34" charset="0"/>
              <a:buChar char="•"/>
            </a:pPr>
            <a:r>
              <a:rPr lang="en-US" dirty="0"/>
              <a:t>Client consumes the print stream and prepares it for local printing environment.</a:t>
            </a:r>
          </a:p>
          <a:p>
            <a:pPr lvl="2"/>
            <a:r>
              <a:rPr lang="en-US" sz="2200" dirty="0"/>
              <a:t>Windows client: Send print stream directly to client-side spooler</a:t>
            </a:r>
          </a:p>
          <a:p>
            <a:pPr marL="342900" indent="-342900">
              <a:buFont typeface="Arial" panose="020B0604020202020204" pitchFamily="34" charset="0"/>
              <a:buChar char="•"/>
            </a:pPr>
            <a:r>
              <a:rPr lang="en-US" dirty="0"/>
              <a:t>Client-redirected print queues constructed dynamically, with security descriptor that keeps the printer private for the user/session</a:t>
            </a:r>
          </a:p>
        </p:txBody>
      </p:sp>
      <p:sp>
        <p:nvSpPr>
          <p:cNvPr id="2" name="Title 1">
            <a:extLst>
              <a:ext uri="{FF2B5EF4-FFF2-40B4-BE49-F238E27FC236}">
                <a16:creationId xmlns:a16="http://schemas.microsoft.com/office/drawing/2014/main" id="{BEB9DA71-7092-9A47-98AC-33E34B7921A5}"/>
              </a:ext>
            </a:extLst>
          </p:cNvPr>
          <p:cNvSpPr>
            <a:spLocks noGrp="1"/>
          </p:cNvSpPr>
          <p:nvPr>
            <p:ph type="title"/>
          </p:nvPr>
        </p:nvSpPr>
        <p:spPr>
          <a:xfrm>
            <a:off x="286265" y="229457"/>
            <a:ext cx="10515600" cy="1325563"/>
          </a:xfrm>
        </p:spPr>
        <p:txBody>
          <a:bodyPr anchor="t">
            <a:normAutofit/>
          </a:bodyPr>
          <a:lstStyle/>
          <a:p>
            <a:r>
              <a:rPr lang="en-US" dirty="0"/>
              <a:t>Client redirected print queues</a:t>
            </a:r>
          </a:p>
        </p:txBody>
      </p:sp>
    </p:spTree>
    <p:extLst>
      <p:ext uri="{BB962C8B-B14F-4D97-AF65-F5344CB8AC3E}">
        <p14:creationId xmlns:p14="http://schemas.microsoft.com/office/powerpoint/2010/main" val="78995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11E953-74CF-4102-A90D-841EEE69EC52}"/>
              </a:ext>
            </a:extLst>
          </p:cNvPr>
          <p:cNvSpPr>
            <a:spLocks noGrp="1"/>
          </p:cNvSpPr>
          <p:nvPr>
            <p:ph type="sldNum" sz="quarter" idx="10"/>
          </p:nvPr>
        </p:nvSpPr>
        <p:spPr/>
        <p:txBody>
          <a:bodyPr/>
          <a:lstStyle/>
          <a:p>
            <a:fld id="{8FEA8346-4FCC-E64B-9DAE-ED8A048D8A1C}" type="slidenum">
              <a:rPr lang="en-US" smtClean="0"/>
              <a:t>2</a:t>
            </a:fld>
            <a:endParaRPr lang="en-US" dirty="0"/>
          </a:p>
        </p:txBody>
      </p:sp>
      <p:sp>
        <p:nvSpPr>
          <p:cNvPr id="7" name="Title 6">
            <a:extLst>
              <a:ext uri="{FF2B5EF4-FFF2-40B4-BE49-F238E27FC236}">
                <a16:creationId xmlns:a16="http://schemas.microsoft.com/office/drawing/2014/main" id="{AB69E77A-C4B3-4FD5-BAE2-060536DFA984}"/>
              </a:ext>
            </a:extLst>
          </p:cNvPr>
          <p:cNvSpPr>
            <a:spLocks noGrp="1"/>
          </p:cNvSpPr>
          <p:nvPr>
            <p:ph type="title"/>
          </p:nvPr>
        </p:nvSpPr>
        <p:spPr/>
        <p:txBody>
          <a:bodyPr/>
          <a:lstStyle/>
          <a:p>
            <a:r>
              <a:rPr lang="en-US" dirty="0"/>
              <a:t>Federated Authentication Service</a:t>
            </a:r>
            <a:br>
              <a:rPr lang="en-US" dirty="0"/>
            </a:br>
            <a:r>
              <a:rPr lang="en-US" sz="2000" dirty="0"/>
              <a:t>Overview</a:t>
            </a:r>
          </a:p>
        </p:txBody>
      </p:sp>
      <p:sp>
        <p:nvSpPr>
          <p:cNvPr id="63" name="Rectangle 62">
            <a:extLst>
              <a:ext uri="{FF2B5EF4-FFF2-40B4-BE49-F238E27FC236}">
                <a16:creationId xmlns:a16="http://schemas.microsoft.com/office/drawing/2014/main" id="{53175356-C9BC-4227-9A15-F7D202EEB24D}"/>
              </a:ext>
            </a:extLst>
          </p:cNvPr>
          <p:cNvSpPr/>
          <p:nvPr/>
        </p:nvSpPr>
        <p:spPr bwMode="auto">
          <a:xfrm>
            <a:off x="2157422" y="3595216"/>
            <a:ext cx="1116726" cy="1028700"/>
          </a:xfrm>
          <a:prstGeom prst="rect">
            <a:avLst/>
          </a:prstGeom>
          <a:solidFill>
            <a:schemeClr val="accent1">
              <a:lumMod val="20000"/>
              <a:lumOff val="80000"/>
            </a:schemeClr>
          </a:solidFill>
          <a:ln w="25400" cap="flat" cmpd="sng" algn="ctr">
            <a:solidFill>
              <a:schemeClr val="accent6"/>
            </a:solidFill>
            <a:prstDash val="soli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defRPr/>
            </a:pPr>
            <a:r>
              <a:rPr lang="en-US" sz="1350" kern="0" dirty="0">
                <a:solidFill>
                  <a:srgbClr val="000000"/>
                </a:solidFill>
                <a:cs typeface="Arial" charset="0"/>
              </a:rPr>
              <a:t>Citrix Workspace app / Browser</a:t>
            </a:r>
          </a:p>
        </p:txBody>
      </p:sp>
      <p:sp>
        <p:nvSpPr>
          <p:cNvPr id="64" name="Rectangle 63">
            <a:extLst>
              <a:ext uri="{FF2B5EF4-FFF2-40B4-BE49-F238E27FC236}">
                <a16:creationId xmlns:a16="http://schemas.microsoft.com/office/drawing/2014/main" id="{22EDEE5E-DE9A-4403-8258-9E00E39558D7}"/>
              </a:ext>
            </a:extLst>
          </p:cNvPr>
          <p:cNvSpPr/>
          <p:nvPr/>
        </p:nvSpPr>
        <p:spPr bwMode="auto">
          <a:xfrm>
            <a:off x="3651449" y="5125202"/>
            <a:ext cx="1028700" cy="1028700"/>
          </a:xfrm>
          <a:prstGeom prst="rect">
            <a:avLst/>
          </a:prstGeom>
          <a:solidFill>
            <a:schemeClr val="accent1">
              <a:lumMod val="20000"/>
              <a:lumOff val="80000"/>
            </a:schemeClr>
          </a:solidFill>
          <a:ln w="25400" cap="flat" cmpd="sng" algn="ctr">
            <a:solidFill>
              <a:schemeClr val="accent6"/>
            </a:solidFill>
            <a:prstDash val="soli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defRPr/>
            </a:pPr>
            <a:r>
              <a:rPr lang="en-US" sz="1350" kern="0" dirty="0">
                <a:solidFill>
                  <a:srgbClr val="000000"/>
                </a:solidFill>
                <a:cs typeface="Arial" charset="0"/>
              </a:rPr>
              <a:t>Citrix Gateway</a:t>
            </a:r>
          </a:p>
        </p:txBody>
      </p:sp>
      <p:sp>
        <p:nvSpPr>
          <p:cNvPr id="65" name="Rectangle 64">
            <a:extLst>
              <a:ext uri="{FF2B5EF4-FFF2-40B4-BE49-F238E27FC236}">
                <a16:creationId xmlns:a16="http://schemas.microsoft.com/office/drawing/2014/main" id="{5C1215F1-AB81-4188-8F47-011DC4EF18B8}"/>
              </a:ext>
            </a:extLst>
          </p:cNvPr>
          <p:cNvSpPr/>
          <p:nvPr/>
        </p:nvSpPr>
        <p:spPr bwMode="auto">
          <a:xfrm>
            <a:off x="5571245" y="5125202"/>
            <a:ext cx="1028700" cy="1028700"/>
          </a:xfrm>
          <a:prstGeom prst="rect">
            <a:avLst/>
          </a:prstGeom>
          <a:solidFill>
            <a:schemeClr val="accent1">
              <a:lumMod val="20000"/>
              <a:lumOff val="80000"/>
            </a:schemeClr>
          </a:solidFill>
          <a:ln w="25400" cap="flat" cmpd="sng" algn="ctr">
            <a:solidFill>
              <a:schemeClr val="accent6"/>
            </a:solidFill>
            <a:prstDash val="soli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defRPr/>
            </a:pPr>
            <a:r>
              <a:rPr lang="en-US" sz="1350" kern="0" dirty="0">
                <a:solidFill>
                  <a:srgbClr val="000000"/>
                </a:solidFill>
                <a:cs typeface="Arial" charset="0"/>
              </a:rPr>
              <a:t>StoreFront</a:t>
            </a:r>
          </a:p>
        </p:txBody>
      </p:sp>
      <p:sp>
        <p:nvSpPr>
          <p:cNvPr id="66" name="Rectangle 65">
            <a:extLst>
              <a:ext uri="{FF2B5EF4-FFF2-40B4-BE49-F238E27FC236}">
                <a16:creationId xmlns:a16="http://schemas.microsoft.com/office/drawing/2014/main" id="{2CCAF8FA-29A4-46AC-8ED2-5D9435FAED74}"/>
              </a:ext>
            </a:extLst>
          </p:cNvPr>
          <p:cNvSpPr/>
          <p:nvPr/>
        </p:nvSpPr>
        <p:spPr bwMode="auto">
          <a:xfrm>
            <a:off x="7491041" y="5125202"/>
            <a:ext cx="1028700" cy="1028700"/>
          </a:xfrm>
          <a:prstGeom prst="rect">
            <a:avLst/>
          </a:prstGeom>
          <a:solidFill>
            <a:schemeClr val="accent1">
              <a:lumMod val="20000"/>
              <a:lumOff val="80000"/>
            </a:schemeClr>
          </a:solidFill>
          <a:ln w="25400" cap="flat" cmpd="sng" algn="ctr">
            <a:solidFill>
              <a:schemeClr val="accent6"/>
            </a:solidFill>
            <a:prstDash val="soli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defRPr/>
            </a:pPr>
            <a:r>
              <a:rPr lang="en-US" sz="1350" kern="0" dirty="0">
                <a:solidFill>
                  <a:srgbClr val="000000"/>
                </a:solidFill>
                <a:cs typeface="Arial" charset="0"/>
              </a:rPr>
              <a:t>Delivery Controller</a:t>
            </a:r>
          </a:p>
        </p:txBody>
      </p:sp>
      <p:sp>
        <p:nvSpPr>
          <p:cNvPr id="67" name="Rectangle 66">
            <a:extLst>
              <a:ext uri="{FF2B5EF4-FFF2-40B4-BE49-F238E27FC236}">
                <a16:creationId xmlns:a16="http://schemas.microsoft.com/office/drawing/2014/main" id="{8FD7C15D-2436-4796-8D9B-63FA83D959C4}"/>
              </a:ext>
            </a:extLst>
          </p:cNvPr>
          <p:cNvSpPr/>
          <p:nvPr/>
        </p:nvSpPr>
        <p:spPr bwMode="auto">
          <a:xfrm>
            <a:off x="9410838" y="5125202"/>
            <a:ext cx="1028700" cy="1028700"/>
          </a:xfrm>
          <a:prstGeom prst="rect">
            <a:avLst/>
          </a:prstGeom>
          <a:solidFill>
            <a:schemeClr val="accent1">
              <a:lumMod val="20000"/>
              <a:lumOff val="80000"/>
            </a:schemeClr>
          </a:solidFill>
          <a:ln w="25400" cap="flat" cmpd="sng" algn="ctr">
            <a:solidFill>
              <a:schemeClr val="accent6"/>
            </a:solidFill>
            <a:prstDash val="soli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defRPr/>
            </a:pPr>
            <a:r>
              <a:rPr lang="en-US" sz="1350" kern="0" dirty="0">
                <a:solidFill>
                  <a:srgbClr val="000000"/>
                </a:solidFill>
                <a:cs typeface="Arial" charset="0"/>
              </a:rPr>
              <a:t>VDA</a:t>
            </a:r>
          </a:p>
        </p:txBody>
      </p:sp>
      <p:sp>
        <p:nvSpPr>
          <p:cNvPr id="68" name="Isosceles Triangle 67">
            <a:extLst>
              <a:ext uri="{FF2B5EF4-FFF2-40B4-BE49-F238E27FC236}">
                <a16:creationId xmlns:a16="http://schemas.microsoft.com/office/drawing/2014/main" id="{D0725240-42A6-4E76-8395-DFFFFD3E758F}"/>
              </a:ext>
            </a:extLst>
          </p:cNvPr>
          <p:cNvSpPr/>
          <p:nvPr/>
        </p:nvSpPr>
        <p:spPr>
          <a:xfrm>
            <a:off x="9149502" y="3322542"/>
            <a:ext cx="1551373" cy="1111928"/>
          </a:xfrm>
          <a:prstGeom prst="triangle">
            <a:avLst/>
          </a:prstGeom>
          <a:solidFill>
            <a:schemeClr val="accent3"/>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Identity Data Store (AD)</a:t>
            </a:r>
            <a:br>
              <a:rPr lang="en-US" sz="1200" dirty="0">
                <a:solidFill>
                  <a:sysClr val="windowText" lastClr="000000"/>
                </a:solidFill>
              </a:rPr>
            </a:br>
            <a:endParaRPr lang="en-US" sz="1200" dirty="0">
              <a:solidFill>
                <a:sysClr val="windowText" lastClr="000000"/>
              </a:solidFill>
            </a:endParaRPr>
          </a:p>
        </p:txBody>
      </p:sp>
      <p:cxnSp>
        <p:nvCxnSpPr>
          <p:cNvPr id="69" name="Straight Arrow Connector 60">
            <a:extLst>
              <a:ext uri="{FF2B5EF4-FFF2-40B4-BE49-F238E27FC236}">
                <a16:creationId xmlns:a16="http://schemas.microsoft.com/office/drawing/2014/main" id="{F50AFA4E-665F-43DA-B50E-04DFEE81C6CC}"/>
              </a:ext>
            </a:extLst>
          </p:cNvPr>
          <p:cNvCxnSpPr>
            <a:cxnSpLocks/>
            <a:stCxn id="63" idx="2"/>
            <a:endCxn id="64" idx="1"/>
          </p:cNvCxnSpPr>
          <p:nvPr/>
        </p:nvCxnSpPr>
        <p:spPr bwMode="auto">
          <a:xfrm rot="16200000" flipH="1">
            <a:off x="2675799" y="4663902"/>
            <a:ext cx="1015636" cy="935664"/>
          </a:xfrm>
          <a:prstGeom prst="bentConnector2">
            <a:avLst/>
          </a:prstGeom>
          <a:noFill/>
          <a:ln w="38100" cap="flat" cmpd="sng" algn="ctr">
            <a:solidFill>
              <a:schemeClr val="accent1"/>
            </a:solidFill>
            <a:prstDash val="solid"/>
            <a:round/>
            <a:headEnd type="none" w="lg" len="lg"/>
            <a:tailEnd type="triangle" w="lg" len="lg"/>
          </a:ln>
          <a:effectLst/>
        </p:spPr>
      </p:cxnSp>
      <p:cxnSp>
        <p:nvCxnSpPr>
          <p:cNvPr id="70" name="Straight Arrow Connector 60">
            <a:extLst>
              <a:ext uri="{FF2B5EF4-FFF2-40B4-BE49-F238E27FC236}">
                <a16:creationId xmlns:a16="http://schemas.microsoft.com/office/drawing/2014/main" id="{D328D900-4504-421E-863E-AE253BBB22EB}"/>
              </a:ext>
            </a:extLst>
          </p:cNvPr>
          <p:cNvCxnSpPr>
            <a:stCxn id="64" idx="3"/>
            <a:endCxn id="65" idx="1"/>
          </p:cNvCxnSpPr>
          <p:nvPr/>
        </p:nvCxnSpPr>
        <p:spPr bwMode="auto">
          <a:xfrm>
            <a:off x="4680149" y="5639552"/>
            <a:ext cx="891096" cy="0"/>
          </a:xfrm>
          <a:prstGeom prst="straightConnector1">
            <a:avLst/>
          </a:prstGeom>
          <a:noFill/>
          <a:ln w="38100" cap="flat" cmpd="sng" algn="ctr">
            <a:solidFill>
              <a:schemeClr val="accent1"/>
            </a:solidFill>
            <a:prstDash val="solid"/>
            <a:round/>
            <a:headEnd type="none" w="lg" len="lg"/>
            <a:tailEnd type="triangle" w="lg" len="lg"/>
          </a:ln>
          <a:effectLst/>
        </p:spPr>
      </p:cxnSp>
      <p:cxnSp>
        <p:nvCxnSpPr>
          <p:cNvPr id="71" name="Straight Arrow Connector 60">
            <a:extLst>
              <a:ext uri="{FF2B5EF4-FFF2-40B4-BE49-F238E27FC236}">
                <a16:creationId xmlns:a16="http://schemas.microsoft.com/office/drawing/2014/main" id="{B2E1E145-97E6-48FE-B8B9-420AA0F272CA}"/>
              </a:ext>
            </a:extLst>
          </p:cNvPr>
          <p:cNvCxnSpPr>
            <a:stCxn id="65" idx="3"/>
            <a:endCxn id="66" idx="1"/>
          </p:cNvCxnSpPr>
          <p:nvPr/>
        </p:nvCxnSpPr>
        <p:spPr bwMode="auto">
          <a:xfrm>
            <a:off x="6599945" y="5639552"/>
            <a:ext cx="891096" cy="0"/>
          </a:xfrm>
          <a:prstGeom prst="straightConnector1">
            <a:avLst/>
          </a:prstGeom>
          <a:noFill/>
          <a:ln w="38100" cap="flat" cmpd="sng" algn="ctr">
            <a:solidFill>
              <a:schemeClr val="accent1"/>
            </a:solidFill>
            <a:prstDash val="solid"/>
            <a:round/>
            <a:headEnd type="none" w="lg" len="lg"/>
            <a:tailEnd type="triangle" w="lg" len="lg"/>
          </a:ln>
          <a:effectLst/>
        </p:spPr>
      </p:cxnSp>
      <p:cxnSp>
        <p:nvCxnSpPr>
          <p:cNvPr id="72" name="Straight Arrow Connector 60">
            <a:extLst>
              <a:ext uri="{FF2B5EF4-FFF2-40B4-BE49-F238E27FC236}">
                <a16:creationId xmlns:a16="http://schemas.microsoft.com/office/drawing/2014/main" id="{4831DA7E-188E-4A1A-B513-C3B76742533E}"/>
              </a:ext>
            </a:extLst>
          </p:cNvPr>
          <p:cNvCxnSpPr>
            <a:stCxn id="64" idx="0"/>
            <a:endCxn id="68" idx="1"/>
          </p:cNvCxnSpPr>
          <p:nvPr/>
        </p:nvCxnSpPr>
        <p:spPr bwMode="auto">
          <a:xfrm rot="5400000" flipH="1" flipV="1">
            <a:off x="6228225" y="1816082"/>
            <a:ext cx="1246696" cy="5371545"/>
          </a:xfrm>
          <a:prstGeom prst="bentConnector2">
            <a:avLst/>
          </a:prstGeom>
          <a:noFill/>
          <a:ln w="38100" cap="flat" cmpd="sng" algn="ctr">
            <a:solidFill>
              <a:schemeClr val="accent1"/>
            </a:solidFill>
            <a:prstDash val="solid"/>
            <a:round/>
            <a:headEnd type="none" w="lg" len="lg"/>
            <a:tailEnd type="triangle" w="lg" len="lg"/>
          </a:ln>
          <a:effectLst/>
        </p:spPr>
      </p:cxnSp>
      <p:cxnSp>
        <p:nvCxnSpPr>
          <p:cNvPr id="73" name="Straight Arrow Connector 60">
            <a:extLst>
              <a:ext uri="{FF2B5EF4-FFF2-40B4-BE49-F238E27FC236}">
                <a16:creationId xmlns:a16="http://schemas.microsoft.com/office/drawing/2014/main" id="{645855FB-56A4-45B0-8065-9253C9C32E37}"/>
              </a:ext>
            </a:extLst>
          </p:cNvPr>
          <p:cNvCxnSpPr/>
          <p:nvPr/>
        </p:nvCxnSpPr>
        <p:spPr bwMode="auto">
          <a:xfrm rot="16200000" flipH="1">
            <a:off x="2445415" y="4713226"/>
            <a:ext cx="1295345" cy="1116725"/>
          </a:xfrm>
          <a:prstGeom prst="bentConnector3">
            <a:avLst>
              <a:gd name="adj1" fmla="val 100373"/>
            </a:avLst>
          </a:prstGeom>
          <a:noFill/>
          <a:ln w="38100" cap="flat" cmpd="sng" algn="ctr">
            <a:solidFill>
              <a:schemeClr val="accent3"/>
            </a:solidFill>
            <a:prstDash val="solid"/>
            <a:round/>
            <a:headEnd type="none" w="lg" len="lg"/>
            <a:tailEnd type="triangle" w="lg" len="lg"/>
          </a:ln>
          <a:effectLst/>
        </p:spPr>
      </p:cxnSp>
      <p:cxnSp>
        <p:nvCxnSpPr>
          <p:cNvPr id="74" name="Straight Arrow Connector 60">
            <a:extLst>
              <a:ext uri="{FF2B5EF4-FFF2-40B4-BE49-F238E27FC236}">
                <a16:creationId xmlns:a16="http://schemas.microsoft.com/office/drawing/2014/main" id="{F3AD1992-3FD8-441A-8B31-834B3CE99895}"/>
              </a:ext>
            </a:extLst>
          </p:cNvPr>
          <p:cNvCxnSpPr>
            <a:stCxn id="65" idx="0"/>
          </p:cNvCxnSpPr>
          <p:nvPr/>
        </p:nvCxnSpPr>
        <p:spPr bwMode="auto">
          <a:xfrm rot="5400000" flipH="1" flipV="1">
            <a:off x="7214697" y="2980465"/>
            <a:ext cx="1015636" cy="3273839"/>
          </a:xfrm>
          <a:prstGeom prst="bentConnector2">
            <a:avLst/>
          </a:prstGeom>
          <a:noFill/>
          <a:ln w="38100" cap="flat" cmpd="sng" algn="ctr">
            <a:solidFill>
              <a:schemeClr val="accent1"/>
            </a:solidFill>
            <a:prstDash val="solid"/>
            <a:round/>
            <a:headEnd type="none" w="lg" len="lg"/>
            <a:tailEnd type="triangle" w="lg" len="lg"/>
          </a:ln>
          <a:effectLst/>
        </p:spPr>
      </p:cxnSp>
      <p:cxnSp>
        <p:nvCxnSpPr>
          <p:cNvPr id="75" name="Straight Arrow Connector 60">
            <a:extLst>
              <a:ext uri="{FF2B5EF4-FFF2-40B4-BE49-F238E27FC236}">
                <a16:creationId xmlns:a16="http://schemas.microsoft.com/office/drawing/2014/main" id="{A53F413A-6FE0-4E68-AF13-847976DEF426}"/>
              </a:ext>
            </a:extLst>
          </p:cNvPr>
          <p:cNvCxnSpPr>
            <a:stCxn id="64" idx="2"/>
            <a:endCxn id="67" idx="2"/>
          </p:cNvCxnSpPr>
          <p:nvPr/>
        </p:nvCxnSpPr>
        <p:spPr bwMode="auto">
          <a:xfrm rot="16200000" flipH="1">
            <a:off x="7045493" y="3274207"/>
            <a:ext cx="9525" cy="5759389"/>
          </a:xfrm>
          <a:prstGeom prst="bentConnector3">
            <a:avLst>
              <a:gd name="adj1" fmla="val 3128157"/>
            </a:avLst>
          </a:prstGeom>
          <a:noFill/>
          <a:ln w="38100" cap="flat" cmpd="sng" algn="ctr">
            <a:solidFill>
              <a:schemeClr val="accent3"/>
            </a:solidFill>
            <a:prstDash val="solid"/>
            <a:round/>
            <a:headEnd type="none" w="lg" len="lg"/>
            <a:tailEnd type="triangle" w="lg" len="lg"/>
          </a:ln>
          <a:effectLst/>
        </p:spPr>
      </p:cxnSp>
      <p:cxnSp>
        <p:nvCxnSpPr>
          <p:cNvPr id="76" name="Straight Arrow Connector 60">
            <a:extLst>
              <a:ext uri="{FF2B5EF4-FFF2-40B4-BE49-F238E27FC236}">
                <a16:creationId xmlns:a16="http://schemas.microsoft.com/office/drawing/2014/main" id="{C3171C37-523D-4CFA-A84A-5DB6BA502F72}"/>
              </a:ext>
            </a:extLst>
          </p:cNvPr>
          <p:cNvCxnSpPr>
            <a:stCxn id="67" idx="0"/>
            <a:endCxn id="68" idx="3"/>
          </p:cNvCxnSpPr>
          <p:nvPr/>
        </p:nvCxnSpPr>
        <p:spPr bwMode="auto">
          <a:xfrm flipV="1">
            <a:off x="9925188" y="4434470"/>
            <a:ext cx="0" cy="690732"/>
          </a:xfrm>
          <a:prstGeom prst="straightConnector1">
            <a:avLst/>
          </a:prstGeom>
          <a:noFill/>
          <a:ln w="38100" cap="flat" cmpd="sng" algn="ctr">
            <a:solidFill>
              <a:schemeClr val="accent3"/>
            </a:solidFill>
            <a:prstDash val="solid"/>
            <a:round/>
            <a:headEnd type="none" w="lg" len="lg"/>
            <a:tailEnd type="triangle" w="lg" len="lg"/>
          </a:ln>
          <a:effectLst/>
        </p:spPr>
      </p:cxnSp>
      <p:sp>
        <p:nvSpPr>
          <p:cNvPr id="77" name="TextBox 76">
            <a:extLst>
              <a:ext uri="{FF2B5EF4-FFF2-40B4-BE49-F238E27FC236}">
                <a16:creationId xmlns:a16="http://schemas.microsoft.com/office/drawing/2014/main" id="{9CDC794A-1965-40B5-8CFC-3A9961665514}"/>
              </a:ext>
            </a:extLst>
          </p:cNvPr>
          <p:cNvSpPr txBox="1"/>
          <p:nvPr/>
        </p:nvSpPr>
        <p:spPr>
          <a:xfrm>
            <a:off x="2437691" y="5919261"/>
            <a:ext cx="936923" cy="323165"/>
          </a:xfrm>
          <a:prstGeom prst="rect">
            <a:avLst/>
          </a:prstGeom>
          <a:noFill/>
        </p:spPr>
        <p:txBody>
          <a:bodyPr wrap="none" rtlCol="0">
            <a:spAutoFit/>
          </a:bodyPr>
          <a:lstStyle/>
          <a:p>
            <a:r>
              <a:rPr lang="en-US" sz="1500" dirty="0">
                <a:solidFill>
                  <a:prstClr val="black"/>
                </a:solidFill>
              </a:rPr>
              <a:t>ICA Ticket</a:t>
            </a:r>
            <a:endParaRPr lang="en-US" sz="900" dirty="0">
              <a:solidFill>
                <a:prstClr val="black"/>
              </a:solidFill>
            </a:endParaRPr>
          </a:p>
        </p:txBody>
      </p:sp>
    </p:spTree>
    <p:extLst>
      <p:ext uri="{BB962C8B-B14F-4D97-AF65-F5344CB8AC3E}">
        <p14:creationId xmlns:p14="http://schemas.microsoft.com/office/powerpoint/2010/main" val="71609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left)">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left)">
                                      <p:cBhvr>
                                        <p:cTn id="17" dur="500"/>
                                        <p:tgtEl>
                                          <p:spTgt spid="70"/>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wipe(left)">
                                      <p:cBhvr>
                                        <p:cTn id="26" dur="500"/>
                                        <p:tgtEl>
                                          <p:spTgt spid="7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left)">
                                      <p:cBhvr>
                                        <p:cTn id="31" dur="500"/>
                                        <p:tgtEl>
                                          <p:spTgt spid="7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wipe(left)">
                                      <p:cBhvr>
                                        <p:cTn id="38" dur="500"/>
                                        <p:tgtEl>
                                          <p:spTgt spid="7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down)">
                                      <p:cBhvr>
                                        <p:cTn id="4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11E953-74CF-4102-A90D-841EEE69EC52}"/>
              </a:ext>
            </a:extLst>
          </p:cNvPr>
          <p:cNvSpPr>
            <a:spLocks noGrp="1"/>
          </p:cNvSpPr>
          <p:nvPr>
            <p:ph type="sldNum" sz="quarter" idx="10"/>
          </p:nvPr>
        </p:nvSpPr>
        <p:spPr/>
        <p:txBody>
          <a:bodyPr/>
          <a:lstStyle/>
          <a:p>
            <a:fld id="{8FEA8346-4FCC-E64B-9DAE-ED8A048D8A1C}" type="slidenum">
              <a:rPr lang="en-US" smtClean="0"/>
              <a:t>3</a:t>
            </a:fld>
            <a:endParaRPr lang="en-US" dirty="0"/>
          </a:p>
        </p:txBody>
      </p:sp>
      <p:sp>
        <p:nvSpPr>
          <p:cNvPr id="7" name="Title 6">
            <a:extLst>
              <a:ext uri="{FF2B5EF4-FFF2-40B4-BE49-F238E27FC236}">
                <a16:creationId xmlns:a16="http://schemas.microsoft.com/office/drawing/2014/main" id="{AB69E77A-C4B3-4FD5-BAE2-060536DFA984}"/>
              </a:ext>
            </a:extLst>
          </p:cNvPr>
          <p:cNvSpPr>
            <a:spLocks noGrp="1"/>
          </p:cNvSpPr>
          <p:nvPr>
            <p:ph type="title"/>
          </p:nvPr>
        </p:nvSpPr>
        <p:spPr/>
        <p:txBody>
          <a:bodyPr/>
          <a:lstStyle/>
          <a:p>
            <a:r>
              <a:rPr lang="en-US" dirty="0"/>
              <a:t>Federated Authentication Service</a:t>
            </a:r>
            <a:br>
              <a:rPr lang="en-US" dirty="0"/>
            </a:br>
            <a:r>
              <a:rPr lang="en-US" sz="2000" dirty="0"/>
              <a:t>Overview</a:t>
            </a:r>
          </a:p>
        </p:txBody>
      </p:sp>
      <p:sp>
        <p:nvSpPr>
          <p:cNvPr id="53" name="Rectangle 52">
            <a:extLst>
              <a:ext uri="{FF2B5EF4-FFF2-40B4-BE49-F238E27FC236}">
                <a16:creationId xmlns:a16="http://schemas.microsoft.com/office/drawing/2014/main" id="{5443192B-9028-4BF5-A2ED-E542B44FC142}"/>
              </a:ext>
            </a:extLst>
          </p:cNvPr>
          <p:cNvSpPr/>
          <p:nvPr/>
        </p:nvSpPr>
        <p:spPr bwMode="auto">
          <a:xfrm>
            <a:off x="2172663" y="3596640"/>
            <a:ext cx="1116726" cy="1034896"/>
          </a:xfrm>
          <a:prstGeom prst="rect">
            <a:avLst/>
          </a:prstGeom>
          <a:solidFill>
            <a:schemeClr val="accent1">
              <a:lumMod val="20000"/>
              <a:lumOff val="80000"/>
            </a:schemeClr>
          </a:solidFill>
          <a:ln w="25400" cap="flat" cmpd="sng" algn="ctr">
            <a:solidFill>
              <a:schemeClr val="accent6"/>
            </a:solidFill>
            <a:prstDash val="soli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defRPr/>
            </a:pPr>
            <a:r>
              <a:rPr lang="en-US" sz="1350" kern="0" dirty="0">
                <a:solidFill>
                  <a:srgbClr val="000000"/>
                </a:solidFill>
                <a:cs typeface="Arial" charset="0"/>
              </a:rPr>
              <a:t>Citrix Workspace app / Browser</a:t>
            </a:r>
          </a:p>
        </p:txBody>
      </p:sp>
      <p:sp>
        <p:nvSpPr>
          <p:cNvPr id="54" name="Rectangle 53">
            <a:extLst>
              <a:ext uri="{FF2B5EF4-FFF2-40B4-BE49-F238E27FC236}">
                <a16:creationId xmlns:a16="http://schemas.microsoft.com/office/drawing/2014/main" id="{6530151F-7650-4007-B972-2B4059F75533}"/>
              </a:ext>
            </a:extLst>
          </p:cNvPr>
          <p:cNvSpPr/>
          <p:nvPr/>
        </p:nvSpPr>
        <p:spPr bwMode="auto">
          <a:xfrm>
            <a:off x="3666689" y="5132822"/>
            <a:ext cx="1028700" cy="1028700"/>
          </a:xfrm>
          <a:prstGeom prst="rect">
            <a:avLst/>
          </a:prstGeom>
          <a:solidFill>
            <a:schemeClr val="accent1">
              <a:lumMod val="20000"/>
              <a:lumOff val="80000"/>
            </a:schemeClr>
          </a:solidFill>
          <a:ln w="25400" cap="flat" cmpd="sng" algn="ctr">
            <a:solidFill>
              <a:schemeClr val="accent6"/>
            </a:solidFill>
            <a:prstDash val="soli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defRPr/>
            </a:pPr>
            <a:r>
              <a:rPr lang="en-US" sz="1350" kern="0" dirty="0">
                <a:solidFill>
                  <a:srgbClr val="000000"/>
                </a:solidFill>
                <a:cs typeface="Arial" charset="0"/>
              </a:rPr>
              <a:t>Citrix Gateway</a:t>
            </a:r>
          </a:p>
        </p:txBody>
      </p:sp>
      <p:sp>
        <p:nvSpPr>
          <p:cNvPr id="55" name="Rectangle 54">
            <a:extLst>
              <a:ext uri="{FF2B5EF4-FFF2-40B4-BE49-F238E27FC236}">
                <a16:creationId xmlns:a16="http://schemas.microsoft.com/office/drawing/2014/main" id="{569DFD7A-48D0-4183-B653-EC8C1805B755}"/>
              </a:ext>
            </a:extLst>
          </p:cNvPr>
          <p:cNvSpPr/>
          <p:nvPr/>
        </p:nvSpPr>
        <p:spPr bwMode="auto">
          <a:xfrm>
            <a:off x="5586485" y="5132822"/>
            <a:ext cx="1028700" cy="1028700"/>
          </a:xfrm>
          <a:prstGeom prst="rect">
            <a:avLst/>
          </a:prstGeom>
          <a:solidFill>
            <a:schemeClr val="accent1">
              <a:lumMod val="20000"/>
              <a:lumOff val="80000"/>
            </a:schemeClr>
          </a:solidFill>
          <a:ln w="25400" cap="flat" cmpd="sng" algn="ctr">
            <a:solidFill>
              <a:schemeClr val="accent6"/>
            </a:solidFill>
            <a:prstDash val="soli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defRPr/>
            </a:pPr>
            <a:r>
              <a:rPr lang="en-US" sz="1350" kern="0" dirty="0">
                <a:solidFill>
                  <a:srgbClr val="000000"/>
                </a:solidFill>
                <a:cs typeface="Arial" charset="0"/>
              </a:rPr>
              <a:t>StoreFront</a:t>
            </a:r>
          </a:p>
        </p:txBody>
      </p:sp>
      <p:sp>
        <p:nvSpPr>
          <p:cNvPr id="56" name="Rectangle 55">
            <a:extLst>
              <a:ext uri="{FF2B5EF4-FFF2-40B4-BE49-F238E27FC236}">
                <a16:creationId xmlns:a16="http://schemas.microsoft.com/office/drawing/2014/main" id="{76070B73-3149-4EFA-BF5C-0A7D35CA3B7A}"/>
              </a:ext>
            </a:extLst>
          </p:cNvPr>
          <p:cNvSpPr/>
          <p:nvPr/>
        </p:nvSpPr>
        <p:spPr bwMode="auto">
          <a:xfrm>
            <a:off x="7506281" y="5132822"/>
            <a:ext cx="1028700" cy="1028700"/>
          </a:xfrm>
          <a:prstGeom prst="rect">
            <a:avLst/>
          </a:prstGeom>
          <a:solidFill>
            <a:schemeClr val="accent1">
              <a:lumMod val="20000"/>
              <a:lumOff val="80000"/>
            </a:schemeClr>
          </a:solidFill>
          <a:ln w="25400" cap="flat" cmpd="sng" algn="ctr">
            <a:solidFill>
              <a:schemeClr val="accent6"/>
            </a:solidFill>
            <a:prstDash val="soli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defRPr/>
            </a:pPr>
            <a:r>
              <a:rPr lang="en-US" sz="1350" kern="0" dirty="0">
                <a:solidFill>
                  <a:srgbClr val="000000"/>
                </a:solidFill>
                <a:cs typeface="Arial" charset="0"/>
              </a:rPr>
              <a:t>Delivery Controller</a:t>
            </a:r>
          </a:p>
        </p:txBody>
      </p:sp>
      <p:sp>
        <p:nvSpPr>
          <p:cNvPr id="57" name="Rectangle 56">
            <a:extLst>
              <a:ext uri="{FF2B5EF4-FFF2-40B4-BE49-F238E27FC236}">
                <a16:creationId xmlns:a16="http://schemas.microsoft.com/office/drawing/2014/main" id="{EF222F4F-E0DD-4225-930C-D00DED370791}"/>
              </a:ext>
            </a:extLst>
          </p:cNvPr>
          <p:cNvSpPr/>
          <p:nvPr/>
        </p:nvSpPr>
        <p:spPr bwMode="auto">
          <a:xfrm>
            <a:off x="9426078" y="5132822"/>
            <a:ext cx="1028700" cy="1028700"/>
          </a:xfrm>
          <a:prstGeom prst="rect">
            <a:avLst/>
          </a:prstGeom>
          <a:solidFill>
            <a:schemeClr val="accent1">
              <a:lumMod val="20000"/>
              <a:lumOff val="80000"/>
            </a:schemeClr>
          </a:solidFill>
          <a:ln w="25400" cap="flat" cmpd="sng" algn="ctr">
            <a:solidFill>
              <a:schemeClr val="accent6"/>
            </a:solidFill>
            <a:prstDash val="soli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defRPr/>
            </a:pPr>
            <a:r>
              <a:rPr lang="en-US" sz="1350" kern="0" dirty="0">
                <a:solidFill>
                  <a:srgbClr val="000000"/>
                </a:solidFill>
                <a:cs typeface="Arial" charset="0"/>
              </a:rPr>
              <a:t>VDA</a:t>
            </a:r>
          </a:p>
        </p:txBody>
      </p:sp>
      <p:sp>
        <p:nvSpPr>
          <p:cNvPr id="58" name="Isosceles Triangle 57">
            <a:extLst>
              <a:ext uri="{FF2B5EF4-FFF2-40B4-BE49-F238E27FC236}">
                <a16:creationId xmlns:a16="http://schemas.microsoft.com/office/drawing/2014/main" id="{325E44C3-AF27-42BA-9DB1-C22BF083C97B}"/>
              </a:ext>
            </a:extLst>
          </p:cNvPr>
          <p:cNvSpPr/>
          <p:nvPr/>
        </p:nvSpPr>
        <p:spPr>
          <a:xfrm>
            <a:off x="9164742" y="3330162"/>
            <a:ext cx="1551373" cy="1111928"/>
          </a:xfrm>
          <a:prstGeom prst="triangle">
            <a:avLst/>
          </a:prstGeom>
          <a:solidFill>
            <a:schemeClr val="accent3"/>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Identity Data Store (AD)</a:t>
            </a:r>
            <a:br>
              <a:rPr lang="en-US" sz="1200" dirty="0">
                <a:solidFill>
                  <a:sysClr val="windowText" lastClr="000000"/>
                </a:solidFill>
              </a:rPr>
            </a:br>
            <a:endParaRPr lang="en-US" sz="1200" dirty="0">
              <a:solidFill>
                <a:sysClr val="windowText" lastClr="000000"/>
              </a:solidFill>
            </a:endParaRPr>
          </a:p>
        </p:txBody>
      </p:sp>
      <p:cxnSp>
        <p:nvCxnSpPr>
          <p:cNvPr id="59" name="Straight Arrow Connector 60">
            <a:extLst>
              <a:ext uri="{FF2B5EF4-FFF2-40B4-BE49-F238E27FC236}">
                <a16:creationId xmlns:a16="http://schemas.microsoft.com/office/drawing/2014/main" id="{4CCB0F43-81B4-4355-B71E-469A934A4905}"/>
              </a:ext>
            </a:extLst>
          </p:cNvPr>
          <p:cNvCxnSpPr>
            <a:cxnSpLocks/>
            <a:stCxn id="53" idx="2"/>
            <a:endCxn id="54" idx="1"/>
          </p:cNvCxnSpPr>
          <p:nvPr/>
        </p:nvCxnSpPr>
        <p:spPr bwMode="auto">
          <a:xfrm rot="16200000" flipH="1">
            <a:off x="2691039" y="4671522"/>
            <a:ext cx="1015636" cy="935663"/>
          </a:xfrm>
          <a:prstGeom prst="bentConnector2">
            <a:avLst/>
          </a:prstGeom>
          <a:noFill/>
          <a:ln w="38100" cap="flat" cmpd="sng" algn="ctr">
            <a:solidFill>
              <a:schemeClr val="accent1"/>
            </a:solidFill>
            <a:prstDash val="solid"/>
            <a:round/>
            <a:headEnd type="none" w="lg" len="lg"/>
            <a:tailEnd type="triangle" w="lg" len="lg"/>
          </a:ln>
          <a:effectLst/>
        </p:spPr>
      </p:cxnSp>
      <p:cxnSp>
        <p:nvCxnSpPr>
          <p:cNvPr id="60" name="Straight Arrow Connector 60">
            <a:extLst>
              <a:ext uri="{FF2B5EF4-FFF2-40B4-BE49-F238E27FC236}">
                <a16:creationId xmlns:a16="http://schemas.microsoft.com/office/drawing/2014/main" id="{1D05A410-695F-4B42-A98F-3C61C22EF295}"/>
              </a:ext>
            </a:extLst>
          </p:cNvPr>
          <p:cNvCxnSpPr>
            <a:stCxn id="54" idx="3"/>
            <a:endCxn id="55" idx="1"/>
          </p:cNvCxnSpPr>
          <p:nvPr/>
        </p:nvCxnSpPr>
        <p:spPr bwMode="auto">
          <a:xfrm>
            <a:off x="4695389" y="5647172"/>
            <a:ext cx="891096" cy="0"/>
          </a:xfrm>
          <a:prstGeom prst="straightConnector1">
            <a:avLst/>
          </a:prstGeom>
          <a:noFill/>
          <a:ln w="38100" cap="flat" cmpd="sng" algn="ctr">
            <a:solidFill>
              <a:schemeClr val="accent1"/>
            </a:solidFill>
            <a:prstDash val="solid"/>
            <a:round/>
            <a:headEnd type="none" w="lg" len="lg"/>
            <a:tailEnd type="triangle" w="lg" len="lg"/>
          </a:ln>
          <a:effectLst/>
        </p:spPr>
      </p:cxnSp>
      <p:cxnSp>
        <p:nvCxnSpPr>
          <p:cNvPr id="61" name="Straight Arrow Connector 60">
            <a:extLst>
              <a:ext uri="{FF2B5EF4-FFF2-40B4-BE49-F238E27FC236}">
                <a16:creationId xmlns:a16="http://schemas.microsoft.com/office/drawing/2014/main" id="{003028BF-B4D7-4E5C-9D73-58252D4900A0}"/>
              </a:ext>
            </a:extLst>
          </p:cNvPr>
          <p:cNvCxnSpPr/>
          <p:nvPr/>
        </p:nvCxnSpPr>
        <p:spPr bwMode="auto">
          <a:xfrm rot="16200000" flipH="1">
            <a:off x="2460655" y="4720846"/>
            <a:ext cx="1295345" cy="1116725"/>
          </a:xfrm>
          <a:prstGeom prst="bentConnector3">
            <a:avLst>
              <a:gd name="adj1" fmla="val 100373"/>
            </a:avLst>
          </a:prstGeom>
          <a:noFill/>
          <a:ln w="38100" cap="flat" cmpd="sng" algn="ctr">
            <a:solidFill>
              <a:schemeClr val="accent3"/>
            </a:solidFill>
            <a:prstDash val="solid"/>
            <a:round/>
            <a:headEnd type="none" w="lg" len="lg"/>
            <a:tailEnd type="triangle" w="lg" len="lg"/>
          </a:ln>
          <a:effectLst/>
        </p:spPr>
      </p:cxnSp>
      <p:cxnSp>
        <p:nvCxnSpPr>
          <p:cNvPr id="62" name="Straight Arrow Connector 60">
            <a:extLst>
              <a:ext uri="{FF2B5EF4-FFF2-40B4-BE49-F238E27FC236}">
                <a16:creationId xmlns:a16="http://schemas.microsoft.com/office/drawing/2014/main" id="{3C1D3D28-3F17-4854-A057-2B2EFE74F066}"/>
              </a:ext>
            </a:extLst>
          </p:cNvPr>
          <p:cNvCxnSpPr/>
          <p:nvPr/>
        </p:nvCxnSpPr>
        <p:spPr bwMode="auto">
          <a:xfrm flipV="1">
            <a:off x="5888731" y="4243884"/>
            <a:ext cx="0" cy="888938"/>
          </a:xfrm>
          <a:prstGeom prst="straightConnector1">
            <a:avLst/>
          </a:prstGeom>
          <a:noFill/>
          <a:ln w="38100" cap="flat" cmpd="sng" algn="ctr">
            <a:solidFill>
              <a:schemeClr val="accent1"/>
            </a:solidFill>
            <a:prstDash val="solid"/>
            <a:round/>
            <a:headEnd type="none" w="lg" len="lg"/>
            <a:tailEnd type="triangle" w="lg" len="lg"/>
          </a:ln>
          <a:effectLst/>
        </p:spPr>
      </p:cxnSp>
      <p:cxnSp>
        <p:nvCxnSpPr>
          <p:cNvPr id="78" name="Straight Arrow Connector 60">
            <a:extLst>
              <a:ext uri="{FF2B5EF4-FFF2-40B4-BE49-F238E27FC236}">
                <a16:creationId xmlns:a16="http://schemas.microsoft.com/office/drawing/2014/main" id="{982335C4-3A78-424B-B0C0-E4E3DFF071EC}"/>
              </a:ext>
            </a:extLst>
          </p:cNvPr>
          <p:cNvCxnSpPr>
            <a:stCxn id="54" idx="2"/>
            <a:endCxn id="57" idx="2"/>
          </p:cNvCxnSpPr>
          <p:nvPr/>
        </p:nvCxnSpPr>
        <p:spPr bwMode="auto">
          <a:xfrm rot="16200000" flipH="1">
            <a:off x="7060733" y="3281827"/>
            <a:ext cx="9525" cy="5759389"/>
          </a:xfrm>
          <a:prstGeom prst="bentConnector3">
            <a:avLst>
              <a:gd name="adj1" fmla="val 3128157"/>
            </a:avLst>
          </a:prstGeom>
          <a:noFill/>
          <a:ln w="38100" cap="flat" cmpd="sng" algn="ctr">
            <a:solidFill>
              <a:schemeClr val="accent3"/>
            </a:solidFill>
            <a:prstDash val="solid"/>
            <a:round/>
            <a:headEnd type="none" w="lg" len="lg"/>
            <a:tailEnd type="triangle" w="lg" len="lg"/>
          </a:ln>
          <a:effectLst/>
        </p:spPr>
      </p:cxnSp>
      <p:cxnSp>
        <p:nvCxnSpPr>
          <p:cNvPr id="79" name="Straight Arrow Connector 60">
            <a:extLst>
              <a:ext uri="{FF2B5EF4-FFF2-40B4-BE49-F238E27FC236}">
                <a16:creationId xmlns:a16="http://schemas.microsoft.com/office/drawing/2014/main" id="{6A1B1898-2ABD-4000-9491-D16EBFC82B33}"/>
              </a:ext>
            </a:extLst>
          </p:cNvPr>
          <p:cNvCxnSpPr>
            <a:cxnSpLocks/>
            <a:stCxn id="57" idx="0"/>
            <a:endCxn id="84" idx="2"/>
          </p:cNvCxnSpPr>
          <p:nvPr/>
        </p:nvCxnSpPr>
        <p:spPr bwMode="auto">
          <a:xfrm rot="16200000" flipV="1">
            <a:off x="7561016" y="2753410"/>
            <a:ext cx="888938" cy="3869886"/>
          </a:xfrm>
          <a:prstGeom prst="bentConnector3">
            <a:avLst>
              <a:gd name="adj1" fmla="val 50000"/>
            </a:avLst>
          </a:prstGeom>
          <a:noFill/>
          <a:ln w="38100" cap="flat" cmpd="sng" algn="ctr">
            <a:solidFill>
              <a:schemeClr val="accent3"/>
            </a:solidFill>
            <a:prstDash val="solid"/>
            <a:round/>
            <a:headEnd type="none" w="lg" len="lg"/>
            <a:tailEnd type="triangle" w="lg" len="lg"/>
          </a:ln>
          <a:effectLst/>
        </p:spPr>
      </p:cxnSp>
      <p:sp>
        <p:nvSpPr>
          <p:cNvPr id="80" name="Rectangle 79">
            <a:extLst>
              <a:ext uri="{FF2B5EF4-FFF2-40B4-BE49-F238E27FC236}">
                <a16:creationId xmlns:a16="http://schemas.microsoft.com/office/drawing/2014/main" id="{991D732B-A46A-4A49-9D09-A4A182C646E0}"/>
              </a:ext>
            </a:extLst>
          </p:cNvPr>
          <p:cNvSpPr/>
          <p:nvPr/>
        </p:nvSpPr>
        <p:spPr bwMode="auto">
          <a:xfrm>
            <a:off x="3666689" y="1619785"/>
            <a:ext cx="1028700" cy="1028700"/>
          </a:xfrm>
          <a:prstGeom prst="rect">
            <a:avLst/>
          </a:prstGeom>
          <a:solidFill>
            <a:schemeClr val="accent2">
              <a:lumMod val="20000"/>
              <a:lumOff val="80000"/>
            </a:schemeClr>
          </a:solidFill>
          <a:ln w="25400" cap="flat" cmpd="sng" algn="ctr">
            <a:solidFill>
              <a:schemeClr val="accent6"/>
            </a:solidFill>
            <a:prstDash val="solid"/>
            <a:headEnd type="none" w="med" len="med"/>
            <a:tailEnd type="none" w="med" len="med"/>
          </a:ln>
          <a:effectLst/>
        </p:spPr>
        <p:txBody>
          <a:bodyPr rot="0" spcFirstLastPara="0" vertOverflow="overflow" horzOverflow="overflow" vert="horz" wrap="square" lIns="103652" tIns="51826" rIns="103652" bIns="51826" numCol="1" spcCol="0" rtlCol="0" fromWordArt="0" anchor="ctr" anchorCtr="0" forceAA="0" compatLnSpc="1">
            <a:prstTxWarp prst="textNoShape">
              <a:avLst/>
            </a:prstTxWarp>
            <a:normAutofit/>
          </a:bodyPr>
          <a:lstStyle/>
          <a:p>
            <a:pPr algn="ctr" defTabSz="1095919" fontAlgn="base">
              <a:spcBef>
                <a:spcPct val="0"/>
              </a:spcBef>
              <a:spcAft>
                <a:spcPct val="0"/>
              </a:spcAft>
              <a:defRPr/>
            </a:pPr>
            <a:r>
              <a:rPr lang="en-US" sz="1350" kern="0" dirty="0">
                <a:solidFill>
                  <a:srgbClr val="000000"/>
                </a:solidFill>
                <a:cs typeface="Arial" charset="0"/>
              </a:rPr>
              <a:t>Identity Provider</a:t>
            </a:r>
          </a:p>
        </p:txBody>
      </p:sp>
      <p:sp>
        <p:nvSpPr>
          <p:cNvPr id="81" name="Isosceles Triangle 80">
            <a:extLst>
              <a:ext uri="{FF2B5EF4-FFF2-40B4-BE49-F238E27FC236}">
                <a16:creationId xmlns:a16="http://schemas.microsoft.com/office/drawing/2014/main" id="{9A9E1E92-5CAA-47B7-8F48-E5D9C7A7794A}"/>
              </a:ext>
            </a:extLst>
          </p:cNvPr>
          <p:cNvSpPr/>
          <p:nvPr/>
        </p:nvSpPr>
        <p:spPr>
          <a:xfrm>
            <a:off x="9164741" y="1569850"/>
            <a:ext cx="1551373" cy="1111928"/>
          </a:xfrm>
          <a:prstGeom prst="triangle">
            <a:avLst/>
          </a:prstGeom>
          <a:solidFill>
            <a:schemeClr val="accent2">
              <a:lumMod val="20000"/>
              <a:lumOff val="8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ysClr val="windowText" lastClr="000000"/>
                </a:solidFill>
              </a:rPr>
              <a:t>Identity Data Store</a:t>
            </a:r>
            <a:br>
              <a:rPr lang="en-US" sz="1350" dirty="0">
                <a:solidFill>
                  <a:sysClr val="windowText" lastClr="000000"/>
                </a:solidFill>
              </a:rPr>
            </a:br>
            <a:endParaRPr lang="en-US" sz="1350" dirty="0">
              <a:solidFill>
                <a:sysClr val="windowText" lastClr="000000"/>
              </a:solidFill>
            </a:endParaRPr>
          </a:p>
        </p:txBody>
      </p:sp>
      <p:cxnSp>
        <p:nvCxnSpPr>
          <p:cNvPr id="82" name="Straight Arrow Connector 60">
            <a:extLst>
              <a:ext uri="{FF2B5EF4-FFF2-40B4-BE49-F238E27FC236}">
                <a16:creationId xmlns:a16="http://schemas.microsoft.com/office/drawing/2014/main" id="{CB556131-F9A5-4CCD-B334-59115E7436A8}"/>
              </a:ext>
            </a:extLst>
          </p:cNvPr>
          <p:cNvCxnSpPr>
            <a:stCxn id="80" idx="3"/>
            <a:endCxn id="81" idx="1"/>
          </p:cNvCxnSpPr>
          <p:nvPr/>
        </p:nvCxnSpPr>
        <p:spPr bwMode="auto">
          <a:xfrm flipV="1">
            <a:off x="4695390" y="2125814"/>
            <a:ext cx="4857194" cy="8321"/>
          </a:xfrm>
          <a:prstGeom prst="straightConnector1">
            <a:avLst/>
          </a:prstGeom>
          <a:noFill/>
          <a:ln w="38100" cap="flat" cmpd="sng" algn="ctr">
            <a:solidFill>
              <a:schemeClr val="accent1"/>
            </a:solidFill>
            <a:prstDash val="solid"/>
            <a:round/>
            <a:headEnd type="none" w="lg" len="lg"/>
            <a:tailEnd type="triangle" w="lg" len="lg"/>
          </a:ln>
          <a:effectLst/>
        </p:spPr>
      </p:cxnSp>
      <p:cxnSp>
        <p:nvCxnSpPr>
          <p:cNvPr id="83" name="Straight Arrow Connector 60">
            <a:extLst>
              <a:ext uri="{FF2B5EF4-FFF2-40B4-BE49-F238E27FC236}">
                <a16:creationId xmlns:a16="http://schemas.microsoft.com/office/drawing/2014/main" id="{C46EDE06-E2C5-4735-83D7-DE323CED0C03}"/>
              </a:ext>
            </a:extLst>
          </p:cNvPr>
          <p:cNvCxnSpPr>
            <a:stCxn id="54" idx="0"/>
            <a:endCxn id="80" idx="2"/>
          </p:cNvCxnSpPr>
          <p:nvPr/>
        </p:nvCxnSpPr>
        <p:spPr bwMode="auto">
          <a:xfrm flipV="1">
            <a:off x="4181039" y="2648485"/>
            <a:ext cx="0" cy="2484337"/>
          </a:xfrm>
          <a:prstGeom prst="straightConnector1">
            <a:avLst/>
          </a:prstGeom>
          <a:noFill/>
          <a:ln w="38100" cap="flat" cmpd="sng" algn="ctr">
            <a:solidFill>
              <a:schemeClr val="accent1"/>
            </a:solidFill>
            <a:prstDash val="solid"/>
            <a:round/>
            <a:headEnd type="none" w="lg" len="lg"/>
            <a:tailEnd type="triangle" w="lg" len="lg"/>
          </a:ln>
          <a:effectLst/>
        </p:spPr>
      </p:cxnSp>
      <p:sp>
        <p:nvSpPr>
          <p:cNvPr id="84" name="Rounded Rectangle 24">
            <a:extLst>
              <a:ext uri="{FF2B5EF4-FFF2-40B4-BE49-F238E27FC236}">
                <a16:creationId xmlns:a16="http://schemas.microsoft.com/office/drawing/2014/main" id="{C8BD968C-2D6C-4F38-8D10-3EA35EDA2F6F}"/>
              </a:ext>
            </a:extLst>
          </p:cNvPr>
          <p:cNvSpPr/>
          <p:nvPr/>
        </p:nvSpPr>
        <p:spPr>
          <a:xfrm>
            <a:off x="5303522" y="3528367"/>
            <a:ext cx="1534039" cy="715517"/>
          </a:xfrm>
          <a:prstGeom prst="roundRect">
            <a:avLst/>
          </a:prstGeom>
          <a:solidFill>
            <a:schemeClr val="bg2">
              <a:lumMod val="40000"/>
              <a:lumOff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ysClr val="windowText" lastClr="000000"/>
                </a:solidFill>
              </a:rPr>
              <a:t>Citrix Federation Authentication Service</a:t>
            </a:r>
          </a:p>
        </p:txBody>
      </p:sp>
      <p:sp>
        <p:nvSpPr>
          <p:cNvPr id="85" name="Rounded Rectangle 25">
            <a:extLst>
              <a:ext uri="{FF2B5EF4-FFF2-40B4-BE49-F238E27FC236}">
                <a16:creationId xmlns:a16="http://schemas.microsoft.com/office/drawing/2014/main" id="{07D35162-9FCB-43C1-A3B5-1C485F4B4DCB}"/>
              </a:ext>
            </a:extLst>
          </p:cNvPr>
          <p:cNvSpPr/>
          <p:nvPr/>
        </p:nvSpPr>
        <p:spPr>
          <a:xfrm>
            <a:off x="7283905" y="3528367"/>
            <a:ext cx="1473452" cy="715517"/>
          </a:xfrm>
          <a:prstGeom prst="roundRect">
            <a:avLst/>
          </a:prstGeom>
          <a:solidFill>
            <a:schemeClr val="accent3">
              <a:lumMod val="40000"/>
              <a:lumOff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ysClr val="windowText" lastClr="000000"/>
                </a:solidFill>
              </a:rPr>
              <a:t>Microsoft Certificate Services</a:t>
            </a:r>
          </a:p>
        </p:txBody>
      </p:sp>
      <p:cxnSp>
        <p:nvCxnSpPr>
          <p:cNvPr id="86" name="Straight Arrow Connector 60">
            <a:extLst>
              <a:ext uri="{FF2B5EF4-FFF2-40B4-BE49-F238E27FC236}">
                <a16:creationId xmlns:a16="http://schemas.microsoft.com/office/drawing/2014/main" id="{B6B52695-A1F7-498F-825D-0DC68A994109}"/>
              </a:ext>
            </a:extLst>
          </p:cNvPr>
          <p:cNvCxnSpPr>
            <a:cxnSpLocks/>
            <a:stCxn id="84" idx="3"/>
            <a:endCxn id="85" idx="1"/>
          </p:cNvCxnSpPr>
          <p:nvPr/>
        </p:nvCxnSpPr>
        <p:spPr bwMode="auto">
          <a:xfrm>
            <a:off x="6837561" y="3886126"/>
            <a:ext cx="446344" cy="0"/>
          </a:xfrm>
          <a:prstGeom prst="straightConnector1">
            <a:avLst/>
          </a:prstGeom>
          <a:noFill/>
          <a:ln w="38100" cap="flat" cmpd="sng" algn="ctr">
            <a:solidFill>
              <a:schemeClr val="accent1"/>
            </a:solidFill>
            <a:prstDash val="solid"/>
            <a:round/>
            <a:headEnd type="none" w="lg" len="lg"/>
            <a:tailEnd type="triangle" w="lg" len="lg"/>
          </a:ln>
          <a:effectLst/>
        </p:spPr>
      </p:cxnSp>
      <p:cxnSp>
        <p:nvCxnSpPr>
          <p:cNvPr id="87" name="Straight Arrow Connector 60">
            <a:extLst>
              <a:ext uri="{FF2B5EF4-FFF2-40B4-BE49-F238E27FC236}">
                <a16:creationId xmlns:a16="http://schemas.microsoft.com/office/drawing/2014/main" id="{8CA5AD40-DBD4-40E0-A61F-EB8D685DDF6C}"/>
              </a:ext>
            </a:extLst>
          </p:cNvPr>
          <p:cNvCxnSpPr>
            <a:stCxn id="58" idx="1"/>
            <a:endCxn id="85" idx="3"/>
          </p:cNvCxnSpPr>
          <p:nvPr/>
        </p:nvCxnSpPr>
        <p:spPr bwMode="auto">
          <a:xfrm flipH="1" flipV="1">
            <a:off x="8757358" y="3886125"/>
            <a:ext cx="795227" cy="1"/>
          </a:xfrm>
          <a:prstGeom prst="straightConnector1">
            <a:avLst/>
          </a:prstGeom>
          <a:noFill/>
          <a:ln w="38100" cap="flat" cmpd="sng" algn="ctr">
            <a:solidFill>
              <a:schemeClr val="accent1"/>
            </a:solidFill>
            <a:prstDash val="solid"/>
            <a:round/>
            <a:headEnd type="none" w="lg" len="lg"/>
            <a:tailEnd type="triangle" w="lg" len="lg"/>
          </a:ln>
          <a:effectLst/>
        </p:spPr>
      </p:cxnSp>
      <p:sp>
        <p:nvSpPr>
          <p:cNvPr id="88" name="Rectangle 87">
            <a:extLst>
              <a:ext uri="{FF2B5EF4-FFF2-40B4-BE49-F238E27FC236}">
                <a16:creationId xmlns:a16="http://schemas.microsoft.com/office/drawing/2014/main" id="{ABD59076-34E0-43F7-B7E0-C37CBCABFCB8}"/>
              </a:ext>
            </a:extLst>
          </p:cNvPr>
          <p:cNvSpPr/>
          <p:nvPr/>
        </p:nvSpPr>
        <p:spPr bwMode="auto">
          <a:xfrm>
            <a:off x="5586485" y="5132822"/>
            <a:ext cx="1028700" cy="1028700"/>
          </a:xfrm>
          <a:prstGeom prst="rect">
            <a:avLst/>
          </a:prstGeom>
          <a:solidFill>
            <a:schemeClr val="accent1">
              <a:lumMod val="20000"/>
              <a:lumOff val="80000"/>
            </a:schemeClr>
          </a:solidFill>
          <a:ln w="25400" cap="flat" cmpd="sng" algn="ctr">
            <a:solidFill>
              <a:schemeClr val="accent6"/>
            </a:solidFill>
            <a:prstDash val="solid"/>
            <a:headEnd type="none" w="med" len="med"/>
            <a:tailEnd type="none" w="med" len="med"/>
          </a:ln>
          <a:effectLst/>
        </p:spPr>
        <p:txBody>
          <a:bodyPr rot="0" spcFirstLastPara="0" vertOverflow="overflow" horzOverflow="overflow" vert="horz" wrap="square" lIns="103652" tIns="51826" rIns="103652" bIns="51826" numCol="1" spcCol="0" rtlCol="0" fromWordArt="0" anchor="b" anchorCtr="0" forceAA="0" compatLnSpc="1">
            <a:prstTxWarp prst="textNoShape">
              <a:avLst/>
            </a:prstTxWarp>
            <a:normAutofit/>
          </a:bodyPr>
          <a:lstStyle/>
          <a:p>
            <a:pPr algn="ctr" defTabSz="1095919" fontAlgn="base">
              <a:spcBef>
                <a:spcPct val="0"/>
              </a:spcBef>
              <a:spcAft>
                <a:spcPct val="0"/>
              </a:spcAft>
              <a:defRPr/>
            </a:pPr>
            <a:r>
              <a:rPr lang="en-US" sz="1350" kern="0" dirty="0">
                <a:solidFill>
                  <a:srgbClr val="000000"/>
                </a:solidFill>
                <a:cs typeface="Arial" charset="0"/>
              </a:rPr>
              <a:t>StoreFront</a:t>
            </a:r>
          </a:p>
        </p:txBody>
      </p:sp>
      <p:sp>
        <p:nvSpPr>
          <p:cNvPr id="89" name="Rectangle 88">
            <a:extLst>
              <a:ext uri="{FF2B5EF4-FFF2-40B4-BE49-F238E27FC236}">
                <a16:creationId xmlns:a16="http://schemas.microsoft.com/office/drawing/2014/main" id="{663DFE9E-B713-47A0-8B8F-2E7ED2741D3E}"/>
              </a:ext>
            </a:extLst>
          </p:cNvPr>
          <p:cNvSpPr/>
          <p:nvPr/>
        </p:nvSpPr>
        <p:spPr bwMode="auto">
          <a:xfrm>
            <a:off x="9426078" y="5133854"/>
            <a:ext cx="1028700" cy="1028700"/>
          </a:xfrm>
          <a:prstGeom prst="rect">
            <a:avLst/>
          </a:prstGeom>
          <a:solidFill>
            <a:schemeClr val="accent1">
              <a:lumMod val="20000"/>
              <a:lumOff val="80000"/>
            </a:schemeClr>
          </a:solidFill>
          <a:ln w="25400" cap="flat" cmpd="sng" algn="ctr">
            <a:solidFill>
              <a:schemeClr val="accent6"/>
            </a:solidFill>
            <a:prstDash val="solid"/>
            <a:headEnd type="none" w="med" len="med"/>
            <a:tailEnd type="none" w="med" len="med"/>
          </a:ln>
          <a:effectLst/>
        </p:spPr>
        <p:txBody>
          <a:bodyPr rot="0" spcFirstLastPara="0" vertOverflow="overflow" horzOverflow="overflow" vert="horz" wrap="square" lIns="103652" tIns="51826" rIns="103652" bIns="51826" numCol="1" spcCol="0" rtlCol="0" fromWordArt="0" anchor="b" anchorCtr="0" forceAA="0" compatLnSpc="1">
            <a:prstTxWarp prst="textNoShape">
              <a:avLst/>
            </a:prstTxWarp>
            <a:normAutofit/>
          </a:bodyPr>
          <a:lstStyle/>
          <a:p>
            <a:pPr algn="ctr" defTabSz="1095919" fontAlgn="base">
              <a:spcBef>
                <a:spcPct val="0"/>
              </a:spcBef>
              <a:spcAft>
                <a:spcPct val="0"/>
              </a:spcAft>
              <a:defRPr/>
            </a:pPr>
            <a:r>
              <a:rPr lang="en-US" sz="1350" kern="0" dirty="0">
                <a:solidFill>
                  <a:srgbClr val="000000"/>
                </a:solidFill>
                <a:cs typeface="Arial" charset="0"/>
              </a:rPr>
              <a:t>VDA</a:t>
            </a:r>
          </a:p>
        </p:txBody>
      </p:sp>
      <p:cxnSp>
        <p:nvCxnSpPr>
          <p:cNvPr id="90" name="Straight Arrow Connector 60">
            <a:extLst>
              <a:ext uri="{FF2B5EF4-FFF2-40B4-BE49-F238E27FC236}">
                <a16:creationId xmlns:a16="http://schemas.microsoft.com/office/drawing/2014/main" id="{6B716874-7864-4699-B9C8-A5FE42EE5EA2}"/>
              </a:ext>
            </a:extLst>
          </p:cNvPr>
          <p:cNvCxnSpPr>
            <a:stCxn id="55" idx="3"/>
            <a:endCxn id="56" idx="1"/>
          </p:cNvCxnSpPr>
          <p:nvPr/>
        </p:nvCxnSpPr>
        <p:spPr bwMode="auto">
          <a:xfrm>
            <a:off x="6615185" y="5647172"/>
            <a:ext cx="891096" cy="0"/>
          </a:xfrm>
          <a:prstGeom prst="straightConnector1">
            <a:avLst/>
          </a:prstGeom>
          <a:noFill/>
          <a:ln w="38100" cap="flat" cmpd="sng" algn="ctr">
            <a:solidFill>
              <a:schemeClr val="accent1"/>
            </a:solidFill>
            <a:prstDash val="solid"/>
            <a:round/>
            <a:headEnd type="none" w="lg" len="lg"/>
            <a:tailEnd type="triangle" w="lg" len="lg"/>
          </a:ln>
          <a:effectLst/>
        </p:spPr>
      </p:cxnSp>
      <p:sp>
        <p:nvSpPr>
          <p:cNvPr id="91" name="Rounded Rectangle 34">
            <a:extLst>
              <a:ext uri="{FF2B5EF4-FFF2-40B4-BE49-F238E27FC236}">
                <a16:creationId xmlns:a16="http://schemas.microsoft.com/office/drawing/2014/main" id="{35CC992A-2706-4AFF-88F0-D68181B19C16}"/>
              </a:ext>
            </a:extLst>
          </p:cNvPr>
          <p:cNvSpPr/>
          <p:nvPr/>
        </p:nvSpPr>
        <p:spPr>
          <a:xfrm>
            <a:off x="5625690" y="5169219"/>
            <a:ext cx="950291" cy="551495"/>
          </a:xfrm>
          <a:prstGeom prst="roundRect">
            <a:avLst/>
          </a:prstGeom>
          <a:solidFill>
            <a:schemeClr val="bg2">
              <a:lumMod val="40000"/>
              <a:lumOff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Logon Data Provider</a:t>
            </a:r>
          </a:p>
        </p:txBody>
      </p:sp>
      <p:sp>
        <p:nvSpPr>
          <p:cNvPr id="92" name="Rounded Rectangle 35">
            <a:extLst>
              <a:ext uri="{FF2B5EF4-FFF2-40B4-BE49-F238E27FC236}">
                <a16:creationId xmlns:a16="http://schemas.microsoft.com/office/drawing/2014/main" id="{6B6EB50E-AD35-4E76-9C8D-E51C9400723C}"/>
              </a:ext>
            </a:extLst>
          </p:cNvPr>
          <p:cNvSpPr/>
          <p:nvPr/>
        </p:nvSpPr>
        <p:spPr>
          <a:xfrm>
            <a:off x="9463798" y="5181875"/>
            <a:ext cx="953262" cy="480060"/>
          </a:xfrm>
          <a:prstGeom prst="roundRect">
            <a:avLst/>
          </a:prstGeom>
          <a:solidFill>
            <a:schemeClr val="bg2">
              <a:lumMod val="40000"/>
              <a:lumOff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Credential Plugin</a:t>
            </a:r>
          </a:p>
        </p:txBody>
      </p:sp>
      <p:sp>
        <p:nvSpPr>
          <p:cNvPr id="93" name="TextBox 92">
            <a:extLst>
              <a:ext uri="{FF2B5EF4-FFF2-40B4-BE49-F238E27FC236}">
                <a16:creationId xmlns:a16="http://schemas.microsoft.com/office/drawing/2014/main" id="{CD3CDF71-C868-48DE-9F48-798402142760}"/>
              </a:ext>
            </a:extLst>
          </p:cNvPr>
          <p:cNvSpPr txBox="1"/>
          <p:nvPr/>
        </p:nvSpPr>
        <p:spPr>
          <a:xfrm>
            <a:off x="9876306" y="2868485"/>
            <a:ext cx="692631" cy="323165"/>
          </a:xfrm>
          <a:prstGeom prst="rect">
            <a:avLst/>
          </a:prstGeom>
          <a:solidFill>
            <a:schemeClr val="bg1"/>
          </a:solidFill>
        </p:spPr>
        <p:txBody>
          <a:bodyPr wrap="square" rtlCol="0">
            <a:spAutoFit/>
          </a:bodyPr>
          <a:lstStyle/>
          <a:p>
            <a:pPr algn="ctr"/>
            <a:r>
              <a:rPr lang="en-US" sz="1500" dirty="0">
                <a:solidFill>
                  <a:prstClr val="black"/>
                </a:solidFill>
              </a:rPr>
              <a:t>Sync</a:t>
            </a:r>
            <a:endParaRPr lang="en-US" sz="900" dirty="0">
              <a:solidFill>
                <a:prstClr val="black"/>
              </a:solidFill>
            </a:endParaRPr>
          </a:p>
        </p:txBody>
      </p:sp>
      <p:cxnSp>
        <p:nvCxnSpPr>
          <p:cNvPr id="94" name="Straight Arrow Connector 60">
            <a:extLst>
              <a:ext uri="{FF2B5EF4-FFF2-40B4-BE49-F238E27FC236}">
                <a16:creationId xmlns:a16="http://schemas.microsoft.com/office/drawing/2014/main" id="{ADD5DD78-CE53-4FB8-8526-64D47E965100}"/>
              </a:ext>
            </a:extLst>
          </p:cNvPr>
          <p:cNvCxnSpPr>
            <a:stCxn id="81" idx="3"/>
            <a:endCxn id="58" idx="0"/>
          </p:cNvCxnSpPr>
          <p:nvPr/>
        </p:nvCxnSpPr>
        <p:spPr bwMode="auto">
          <a:xfrm>
            <a:off x="9940428" y="2681777"/>
            <a:ext cx="1" cy="648384"/>
          </a:xfrm>
          <a:prstGeom prst="straightConnector1">
            <a:avLst/>
          </a:prstGeom>
          <a:noFill/>
          <a:ln w="38100" cap="flat" cmpd="sng" algn="ctr">
            <a:solidFill>
              <a:schemeClr val="tx1"/>
            </a:solidFill>
            <a:prstDash val="sysDash"/>
            <a:round/>
            <a:headEnd type="none" w="lg" len="lg"/>
            <a:tailEnd type="triangle" w="lg" len="lg"/>
          </a:ln>
          <a:effectLst/>
        </p:spPr>
      </p:cxnSp>
      <p:sp>
        <p:nvSpPr>
          <p:cNvPr id="95" name="TextBox 94">
            <a:extLst>
              <a:ext uri="{FF2B5EF4-FFF2-40B4-BE49-F238E27FC236}">
                <a16:creationId xmlns:a16="http://schemas.microsoft.com/office/drawing/2014/main" id="{3B70EE46-C297-4F59-8591-15A3554CECA1}"/>
              </a:ext>
            </a:extLst>
          </p:cNvPr>
          <p:cNvSpPr txBox="1"/>
          <p:nvPr/>
        </p:nvSpPr>
        <p:spPr>
          <a:xfrm>
            <a:off x="3681553" y="3440529"/>
            <a:ext cx="1043427" cy="323165"/>
          </a:xfrm>
          <a:prstGeom prst="rect">
            <a:avLst/>
          </a:prstGeom>
          <a:solidFill>
            <a:schemeClr val="bg1"/>
          </a:solidFill>
        </p:spPr>
        <p:txBody>
          <a:bodyPr wrap="none" rtlCol="0">
            <a:spAutoFit/>
          </a:bodyPr>
          <a:lstStyle/>
          <a:p>
            <a:r>
              <a:rPr lang="en-US" sz="1500" dirty="0">
                <a:solidFill>
                  <a:prstClr val="black"/>
                </a:solidFill>
              </a:rPr>
              <a:t>SAML Trust</a:t>
            </a:r>
            <a:endParaRPr lang="en-US" sz="900" dirty="0">
              <a:solidFill>
                <a:prstClr val="black"/>
              </a:solidFill>
            </a:endParaRPr>
          </a:p>
        </p:txBody>
      </p:sp>
      <p:sp>
        <p:nvSpPr>
          <p:cNvPr id="96" name="TextBox 95">
            <a:extLst>
              <a:ext uri="{FF2B5EF4-FFF2-40B4-BE49-F238E27FC236}">
                <a16:creationId xmlns:a16="http://schemas.microsoft.com/office/drawing/2014/main" id="{D78D470D-DA15-46F0-9E13-94A953BC6E18}"/>
              </a:ext>
            </a:extLst>
          </p:cNvPr>
          <p:cNvSpPr txBox="1"/>
          <p:nvPr/>
        </p:nvSpPr>
        <p:spPr>
          <a:xfrm>
            <a:off x="2452931" y="5926881"/>
            <a:ext cx="936923" cy="323165"/>
          </a:xfrm>
          <a:prstGeom prst="rect">
            <a:avLst/>
          </a:prstGeom>
          <a:noFill/>
        </p:spPr>
        <p:txBody>
          <a:bodyPr wrap="none" rtlCol="0">
            <a:spAutoFit/>
          </a:bodyPr>
          <a:lstStyle/>
          <a:p>
            <a:r>
              <a:rPr lang="en-US" sz="1500" dirty="0">
                <a:solidFill>
                  <a:prstClr val="black"/>
                </a:solidFill>
              </a:rPr>
              <a:t>ICA Ticket</a:t>
            </a:r>
            <a:endParaRPr lang="en-US" sz="900" dirty="0">
              <a:solidFill>
                <a:prstClr val="black"/>
              </a:solidFill>
            </a:endParaRPr>
          </a:p>
        </p:txBody>
      </p:sp>
    </p:spTree>
    <p:extLst>
      <p:ext uri="{BB962C8B-B14F-4D97-AF65-F5344CB8AC3E}">
        <p14:creationId xmlns:p14="http://schemas.microsoft.com/office/powerpoint/2010/main" val="364039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right)">
                                      <p:cBhvr>
                                        <p:cTn id="7" dur="500"/>
                                        <p:tgtEl>
                                          <p:spTgt spid="8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wipe(right)">
                                      <p:cBhvr>
                                        <p:cTn id="11" dur="500"/>
                                        <p:tgtEl>
                                          <p:spTgt spid="8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6"/>
                                        </p:tgtEl>
                                        <p:attrNameLst>
                                          <p:attrName>style.visibility</p:attrName>
                                        </p:attrNameLst>
                                      </p:cBhvr>
                                      <p:to>
                                        <p:strVal val="visible"/>
                                      </p:to>
                                    </p:set>
                                    <p:animEffect transition="in" filter="wipe(left)">
                                      <p:cBhvr>
                                        <p:cTn id="20" dur="500"/>
                                        <p:tgtEl>
                                          <p:spTgt spid="8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500"/>
                                        <p:tgtEl>
                                          <p:spTgt spid="8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fade">
                                      <p:cBhvr>
                                        <p:cTn id="28" dur="500"/>
                                        <p:tgtEl>
                                          <p:spTgt spid="91"/>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fade">
                                      <p:cBhvr>
                                        <p:cTn id="32" dur="500"/>
                                        <p:tgtEl>
                                          <p:spTgt spid="8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fade">
                                      <p:cBhvr>
                                        <p:cTn id="35" dur="500"/>
                                        <p:tgtEl>
                                          <p:spTgt spid="9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wipe(down)">
                                      <p:cBhvr>
                                        <p:cTn id="40" dur="500"/>
                                        <p:tgtEl>
                                          <p:spTgt spid="62"/>
                                        </p:tgtEl>
                                      </p:cBhvr>
                                    </p:animEffect>
                                  </p:childTnLst>
                                </p:cTn>
                              </p:par>
                              <p:par>
                                <p:cTn id="41" presetID="22" presetClass="entr" presetSubtype="4" fill="hold" nodeType="with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wipe(down)">
                                      <p:cBhvr>
                                        <p:cTn id="4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8" grpId="0" animBg="1"/>
      <p:bldP spid="89" grpId="0" animBg="1"/>
      <p:bldP spid="91" grpId="0" animBg="1"/>
      <p:bldP spid="9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11E953-74CF-4102-A90D-841EEE69EC52}"/>
              </a:ext>
            </a:extLst>
          </p:cNvPr>
          <p:cNvSpPr>
            <a:spLocks noGrp="1"/>
          </p:cNvSpPr>
          <p:nvPr>
            <p:ph type="sldNum" sz="quarter" idx="10"/>
          </p:nvPr>
        </p:nvSpPr>
        <p:spPr/>
        <p:txBody>
          <a:bodyPr/>
          <a:lstStyle/>
          <a:p>
            <a:fld id="{8FEA8346-4FCC-E64B-9DAE-ED8A048D8A1C}" type="slidenum">
              <a:rPr lang="en-US" smtClean="0"/>
              <a:t>4</a:t>
            </a:fld>
            <a:endParaRPr lang="en-US" dirty="0"/>
          </a:p>
        </p:txBody>
      </p:sp>
      <p:sp>
        <p:nvSpPr>
          <p:cNvPr id="7" name="Title 6">
            <a:extLst>
              <a:ext uri="{FF2B5EF4-FFF2-40B4-BE49-F238E27FC236}">
                <a16:creationId xmlns:a16="http://schemas.microsoft.com/office/drawing/2014/main" id="{AB69E77A-C4B3-4FD5-BAE2-060536DFA984}"/>
              </a:ext>
            </a:extLst>
          </p:cNvPr>
          <p:cNvSpPr>
            <a:spLocks noGrp="1"/>
          </p:cNvSpPr>
          <p:nvPr>
            <p:ph type="title"/>
          </p:nvPr>
        </p:nvSpPr>
        <p:spPr/>
        <p:txBody>
          <a:bodyPr/>
          <a:lstStyle/>
          <a:p>
            <a:r>
              <a:rPr lang="en-US" dirty="0"/>
              <a:t>SmartAccess</a:t>
            </a:r>
            <a:br>
              <a:rPr lang="en-US" dirty="0"/>
            </a:br>
            <a:r>
              <a:rPr lang="en-US" sz="2000" dirty="0"/>
              <a:t>Overview</a:t>
            </a:r>
          </a:p>
        </p:txBody>
      </p:sp>
      <p:graphicFrame>
        <p:nvGraphicFramePr>
          <p:cNvPr id="5" name="Table 4">
            <a:extLst>
              <a:ext uri="{FF2B5EF4-FFF2-40B4-BE49-F238E27FC236}">
                <a16:creationId xmlns:a16="http://schemas.microsoft.com/office/drawing/2014/main" id="{8CA29617-E16F-4BE0-A784-E28C475E98A7}"/>
              </a:ext>
            </a:extLst>
          </p:cNvPr>
          <p:cNvGraphicFramePr>
            <a:graphicFrameLocks noGrp="1"/>
          </p:cNvGraphicFramePr>
          <p:nvPr/>
        </p:nvGraphicFramePr>
        <p:xfrm>
          <a:off x="1666875" y="4269614"/>
          <a:ext cx="8854089" cy="1535250"/>
        </p:xfrm>
        <a:graphic>
          <a:graphicData uri="http://schemas.openxmlformats.org/drawingml/2006/table">
            <a:tbl>
              <a:tblPr firstRow="1" bandRow="1"/>
              <a:tblGrid>
                <a:gridCol w="2101473">
                  <a:extLst>
                    <a:ext uri="{9D8B030D-6E8A-4147-A177-3AD203B41FA5}">
                      <a16:colId xmlns:a16="http://schemas.microsoft.com/office/drawing/2014/main" val="20000"/>
                    </a:ext>
                  </a:extLst>
                </a:gridCol>
                <a:gridCol w="6752616">
                  <a:extLst>
                    <a:ext uri="{9D8B030D-6E8A-4147-A177-3AD203B41FA5}">
                      <a16:colId xmlns:a16="http://schemas.microsoft.com/office/drawing/2014/main" val="20001"/>
                    </a:ext>
                  </a:extLst>
                </a:gridCol>
              </a:tblGrid>
              <a:tr h="285714">
                <a:tc>
                  <a:txBody>
                    <a:bodyPr/>
                    <a:lstStyle>
                      <a:lvl1pPr marL="0" algn="l" defTabSz="1088291" rtl="0" eaLnBrk="1" latinLnBrk="0" hangingPunct="1">
                        <a:defRPr sz="2100" b="1" kern="1200">
                          <a:solidFill>
                            <a:schemeClr val="lt1"/>
                          </a:solidFill>
                          <a:latin typeface="Arial"/>
                        </a:defRPr>
                      </a:lvl1pPr>
                      <a:lvl2pPr marL="544145" algn="l" defTabSz="1088291" rtl="0" eaLnBrk="1" latinLnBrk="0" hangingPunct="1">
                        <a:defRPr sz="2100" b="1" kern="1200">
                          <a:solidFill>
                            <a:schemeClr val="lt1"/>
                          </a:solidFill>
                          <a:latin typeface="Arial"/>
                        </a:defRPr>
                      </a:lvl2pPr>
                      <a:lvl3pPr marL="1088291" algn="l" defTabSz="1088291" rtl="0" eaLnBrk="1" latinLnBrk="0" hangingPunct="1">
                        <a:defRPr sz="2100" b="1" kern="1200">
                          <a:solidFill>
                            <a:schemeClr val="lt1"/>
                          </a:solidFill>
                          <a:latin typeface="Arial"/>
                        </a:defRPr>
                      </a:lvl3pPr>
                      <a:lvl4pPr marL="1632436" algn="l" defTabSz="1088291" rtl="0" eaLnBrk="1" latinLnBrk="0" hangingPunct="1">
                        <a:defRPr sz="2100" b="1" kern="1200">
                          <a:solidFill>
                            <a:schemeClr val="lt1"/>
                          </a:solidFill>
                          <a:latin typeface="Arial"/>
                        </a:defRPr>
                      </a:lvl4pPr>
                      <a:lvl5pPr marL="2176581" algn="l" defTabSz="1088291" rtl="0" eaLnBrk="1" latinLnBrk="0" hangingPunct="1">
                        <a:defRPr sz="2100" b="1" kern="1200">
                          <a:solidFill>
                            <a:schemeClr val="lt1"/>
                          </a:solidFill>
                          <a:latin typeface="Arial"/>
                        </a:defRPr>
                      </a:lvl5pPr>
                      <a:lvl6pPr marL="2720726" algn="l" defTabSz="1088291" rtl="0" eaLnBrk="1" latinLnBrk="0" hangingPunct="1">
                        <a:defRPr sz="2100" b="1" kern="1200">
                          <a:solidFill>
                            <a:schemeClr val="lt1"/>
                          </a:solidFill>
                          <a:latin typeface="Arial"/>
                        </a:defRPr>
                      </a:lvl6pPr>
                      <a:lvl7pPr marL="3264872" algn="l" defTabSz="1088291" rtl="0" eaLnBrk="1" latinLnBrk="0" hangingPunct="1">
                        <a:defRPr sz="2100" b="1" kern="1200">
                          <a:solidFill>
                            <a:schemeClr val="lt1"/>
                          </a:solidFill>
                          <a:latin typeface="Arial"/>
                        </a:defRPr>
                      </a:lvl7pPr>
                      <a:lvl8pPr marL="3809017" algn="l" defTabSz="1088291" rtl="0" eaLnBrk="1" latinLnBrk="0" hangingPunct="1">
                        <a:defRPr sz="2100" b="1" kern="1200">
                          <a:solidFill>
                            <a:schemeClr val="lt1"/>
                          </a:solidFill>
                          <a:latin typeface="Arial"/>
                        </a:defRPr>
                      </a:lvl8pPr>
                      <a:lvl9pPr marL="4353162" algn="l" defTabSz="1088291" rtl="0" eaLnBrk="1" latinLnBrk="0" hangingPunct="1">
                        <a:defRPr sz="2100" b="1" kern="1200">
                          <a:solidFill>
                            <a:schemeClr val="lt1"/>
                          </a:solidFill>
                          <a:latin typeface="Arial"/>
                        </a:defRPr>
                      </a:lvl9pPr>
                    </a:lstStyle>
                    <a:p>
                      <a:r>
                        <a:rPr lang="en-GB" sz="1400" dirty="0">
                          <a:solidFill>
                            <a:schemeClr val="bg1"/>
                          </a:solidFill>
                        </a:rPr>
                        <a:t>Benefits</a:t>
                      </a:r>
                    </a:p>
                  </a:txBody>
                  <a:tcPr marL="68544" marR="68544" marT="34272" marB="34272">
                    <a:lnL>
                      <a:noFill/>
                    </a:lnL>
                    <a:lnR>
                      <a:noFill/>
                    </a:lnR>
                    <a:lnT w="25400" cmpd="sng">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1088291" rtl="0" eaLnBrk="1" latinLnBrk="0" hangingPunct="1">
                        <a:defRPr sz="2100" b="1" kern="1200">
                          <a:solidFill>
                            <a:schemeClr val="lt1"/>
                          </a:solidFill>
                          <a:latin typeface="Arial"/>
                        </a:defRPr>
                      </a:lvl1pPr>
                      <a:lvl2pPr marL="544145" algn="l" defTabSz="1088291" rtl="0" eaLnBrk="1" latinLnBrk="0" hangingPunct="1">
                        <a:defRPr sz="2100" b="1" kern="1200">
                          <a:solidFill>
                            <a:schemeClr val="lt1"/>
                          </a:solidFill>
                          <a:latin typeface="Arial"/>
                        </a:defRPr>
                      </a:lvl2pPr>
                      <a:lvl3pPr marL="1088291" algn="l" defTabSz="1088291" rtl="0" eaLnBrk="1" latinLnBrk="0" hangingPunct="1">
                        <a:defRPr sz="2100" b="1" kern="1200">
                          <a:solidFill>
                            <a:schemeClr val="lt1"/>
                          </a:solidFill>
                          <a:latin typeface="Arial"/>
                        </a:defRPr>
                      </a:lvl3pPr>
                      <a:lvl4pPr marL="1632436" algn="l" defTabSz="1088291" rtl="0" eaLnBrk="1" latinLnBrk="0" hangingPunct="1">
                        <a:defRPr sz="2100" b="1" kern="1200">
                          <a:solidFill>
                            <a:schemeClr val="lt1"/>
                          </a:solidFill>
                          <a:latin typeface="Arial"/>
                        </a:defRPr>
                      </a:lvl4pPr>
                      <a:lvl5pPr marL="2176581" algn="l" defTabSz="1088291" rtl="0" eaLnBrk="1" latinLnBrk="0" hangingPunct="1">
                        <a:defRPr sz="2100" b="1" kern="1200">
                          <a:solidFill>
                            <a:schemeClr val="lt1"/>
                          </a:solidFill>
                          <a:latin typeface="Arial"/>
                        </a:defRPr>
                      </a:lvl5pPr>
                      <a:lvl6pPr marL="2720726" algn="l" defTabSz="1088291" rtl="0" eaLnBrk="1" latinLnBrk="0" hangingPunct="1">
                        <a:defRPr sz="2100" b="1" kern="1200">
                          <a:solidFill>
                            <a:schemeClr val="lt1"/>
                          </a:solidFill>
                          <a:latin typeface="Arial"/>
                        </a:defRPr>
                      </a:lvl6pPr>
                      <a:lvl7pPr marL="3264872" algn="l" defTabSz="1088291" rtl="0" eaLnBrk="1" latinLnBrk="0" hangingPunct="1">
                        <a:defRPr sz="2100" b="1" kern="1200">
                          <a:solidFill>
                            <a:schemeClr val="lt1"/>
                          </a:solidFill>
                          <a:latin typeface="Arial"/>
                        </a:defRPr>
                      </a:lvl7pPr>
                      <a:lvl8pPr marL="3809017" algn="l" defTabSz="1088291" rtl="0" eaLnBrk="1" latinLnBrk="0" hangingPunct="1">
                        <a:defRPr sz="2100" b="1" kern="1200">
                          <a:solidFill>
                            <a:schemeClr val="lt1"/>
                          </a:solidFill>
                          <a:latin typeface="Arial"/>
                        </a:defRPr>
                      </a:lvl8pPr>
                      <a:lvl9pPr marL="4353162" algn="l" defTabSz="1088291" rtl="0" eaLnBrk="1" latinLnBrk="0" hangingPunct="1">
                        <a:defRPr sz="2100" b="1" kern="1200">
                          <a:solidFill>
                            <a:schemeClr val="lt1"/>
                          </a:solidFill>
                          <a:latin typeface="Arial"/>
                        </a:defRPr>
                      </a:lvl9pPr>
                    </a:lstStyle>
                    <a:p>
                      <a:r>
                        <a:rPr lang="en-GB" sz="1400" dirty="0">
                          <a:solidFill>
                            <a:schemeClr val="bg1"/>
                          </a:solidFill>
                        </a:rPr>
                        <a:t>Considerations</a:t>
                      </a:r>
                    </a:p>
                  </a:txBody>
                  <a:tcPr marL="68544" marR="68544" marT="34272" marB="34272">
                    <a:lnL>
                      <a:noFill/>
                    </a:lnL>
                    <a:lnR>
                      <a:noFill/>
                    </a:lnR>
                    <a:lnT w="25400" cmpd="sng">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277985">
                <a:tc>
                  <a:txBody>
                    <a:bodyPr/>
                    <a:lstStyle>
                      <a:lvl1pPr marL="0" algn="l" defTabSz="1088291" rtl="0" eaLnBrk="1" latinLnBrk="0" hangingPunct="1">
                        <a:defRPr sz="2100" kern="1200">
                          <a:solidFill>
                            <a:schemeClr val="dk1"/>
                          </a:solidFill>
                          <a:latin typeface="Arial"/>
                        </a:defRPr>
                      </a:lvl1pPr>
                      <a:lvl2pPr marL="544145" algn="l" defTabSz="1088291" rtl="0" eaLnBrk="1" latinLnBrk="0" hangingPunct="1">
                        <a:defRPr sz="2100" kern="1200">
                          <a:solidFill>
                            <a:schemeClr val="dk1"/>
                          </a:solidFill>
                          <a:latin typeface="Arial"/>
                        </a:defRPr>
                      </a:lvl2pPr>
                      <a:lvl3pPr marL="1088291" algn="l" defTabSz="1088291" rtl="0" eaLnBrk="1" latinLnBrk="0" hangingPunct="1">
                        <a:defRPr sz="2100" kern="1200">
                          <a:solidFill>
                            <a:schemeClr val="dk1"/>
                          </a:solidFill>
                          <a:latin typeface="Arial"/>
                        </a:defRPr>
                      </a:lvl3pPr>
                      <a:lvl4pPr marL="1632436" algn="l" defTabSz="1088291" rtl="0" eaLnBrk="1" latinLnBrk="0" hangingPunct="1">
                        <a:defRPr sz="2100" kern="1200">
                          <a:solidFill>
                            <a:schemeClr val="dk1"/>
                          </a:solidFill>
                          <a:latin typeface="Arial"/>
                        </a:defRPr>
                      </a:lvl4pPr>
                      <a:lvl5pPr marL="2176581" algn="l" defTabSz="1088291" rtl="0" eaLnBrk="1" latinLnBrk="0" hangingPunct="1">
                        <a:defRPr sz="2100" kern="1200">
                          <a:solidFill>
                            <a:schemeClr val="dk1"/>
                          </a:solidFill>
                          <a:latin typeface="Arial"/>
                        </a:defRPr>
                      </a:lvl5pPr>
                      <a:lvl6pPr marL="2720726" algn="l" defTabSz="1088291" rtl="0" eaLnBrk="1" latinLnBrk="0" hangingPunct="1">
                        <a:defRPr sz="2100" kern="1200">
                          <a:solidFill>
                            <a:schemeClr val="dk1"/>
                          </a:solidFill>
                          <a:latin typeface="Arial"/>
                        </a:defRPr>
                      </a:lvl6pPr>
                      <a:lvl7pPr marL="3264872" algn="l" defTabSz="1088291" rtl="0" eaLnBrk="1" latinLnBrk="0" hangingPunct="1">
                        <a:defRPr sz="2100" kern="1200">
                          <a:solidFill>
                            <a:schemeClr val="dk1"/>
                          </a:solidFill>
                          <a:latin typeface="Arial"/>
                        </a:defRPr>
                      </a:lvl7pPr>
                      <a:lvl8pPr marL="3809017" algn="l" defTabSz="1088291" rtl="0" eaLnBrk="1" latinLnBrk="0" hangingPunct="1">
                        <a:defRPr sz="2100" kern="1200">
                          <a:solidFill>
                            <a:schemeClr val="dk1"/>
                          </a:solidFill>
                          <a:latin typeface="Arial"/>
                        </a:defRPr>
                      </a:lvl8pPr>
                      <a:lvl9pPr marL="4353162" algn="l" defTabSz="1088291" rtl="0" eaLnBrk="1" latinLnBrk="0" hangingPunct="1">
                        <a:defRPr sz="2100" kern="1200">
                          <a:solidFill>
                            <a:schemeClr val="dk1"/>
                          </a:solidFill>
                          <a:latin typeface="Arial"/>
                        </a:defRPr>
                      </a:lvl9pPr>
                    </a:lstStyle>
                    <a:p>
                      <a:r>
                        <a:rPr lang="en-GB" sz="1600" dirty="0">
                          <a:solidFill>
                            <a:schemeClr val="tx1"/>
                          </a:solidFill>
                        </a:rPr>
                        <a:t>Security</a:t>
                      </a:r>
                    </a:p>
                  </a:txBody>
                  <a:tcPr marL="68544" marR="68544" marT="34272" marB="3427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lvl1pPr marL="0" algn="l" defTabSz="1088291" rtl="0" eaLnBrk="1" latinLnBrk="0" hangingPunct="1">
                        <a:defRPr sz="2100" kern="1200">
                          <a:solidFill>
                            <a:schemeClr val="dk1"/>
                          </a:solidFill>
                          <a:latin typeface="Arial"/>
                        </a:defRPr>
                      </a:lvl1pPr>
                      <a:lvl2pPr marL="544145" algn="l" defTabSz="1088291" rtl="0" eaLnBrk="1" latinLnBrk="0" hangingPunct="1">
                        <a:defRPr sz="2100" kern="1200">
                          <a:solidFill>
                            <a:schemeClr val="dk1"/>
                          </a:solidFill>
                          <a:latin typeface="Arial"/>
                        </a:defRPr>
                      </a:lvl2pPr>
                      <a:lvl3pPr marL="1088291" algn="l" defTabSz="1088291" rtl="0" eaLnBrk="1" latinLnBrk="0" hangingPunct="1">
                        <a:defRPr sz="2100" kern="1200">
                          <a:solidFill>
                            <a:schemeClr val="dk1"/>
                          </a:solidFill>
                          <a:latin typeface="Arial"/>
                        </a:defRPr>
                      </a:lvl3pPr>
                      <a:lvl4pPr marL="1632436" algn="l" defTabSz="1088291" rtl="0" eaLnBrk="1" latinLnBrk="0" hangingPunct="1">
                        <a:defRPr sz="2100" kern="1200">
                          <a:solidFill>
                            <a:schemeClr val="dk1"/>
                          </a:solidFill>
                          <a:latin typeface="Arial"/>
                        </a:defRPr>
                      </a:lvl4pPr>
                      <a:lvl5pPr marL="2176581" algn="l" defTabSz="1088291" rtl="0" eaLnBrk="1" latinLnBrk="0" hangingPunct="1">
                        <a:defRPr sz="2100" kern="1200">
                          <a:solidFill>
                            <a:schemeClr val="dk1"/>
                          </a:solidFill>
                          <a:latin typeface="Arial"/>
                        </a:defRPr>
                      </a:lvl5pPr>
                      <a:lvl6pPr marL="2720726" algn="l" defTabSz="1088291" rtl="0" eaLnBrk="1" latinLnBrk="0" hangingPunct="1">
                        <a:defRPr sz="2100" kern="1200">
                          <a:solidFill>
                            <a:schemeClr val="dk1"/>
                          </a:solidFill>
                          <a:latin typeface="Arial"/>
                        </a:defRPr>
                      </a:lvl6pPr>
                      <a:lvl7pPr marL="3264872" algn="l" defTabSz="1088291" rtl="0" eaLnBrk="1" latinLnBrk="0" hangingPunct="1">
                        <a:defRPr sz="2100" kern="1200">
                          <a:solidFill>
                            <a:schemeClr val="dk1"/>
                          </a:solidFill>
                          <a:latin typeface="Arial"/>
                        </a:defRPr>
                      </a:lvl7pPr>
                      <a:lvl8pPr marL="3809017" algn="l" defTabSz="1088291" rtl="0" eaLnBrk="1" latinLnBrk="0" hangingPunct="1">
                        <a:defRPr sz="2100" kern="1200">
                          <a:solidFill>
                            <a:schemeClr val="dk1"/>
                          </a:solidFill>
                          <a:latin typeface="Arial"/>
                        </a:defRPr>
                      </a:lvl8pPr>
                      <a:lvl9pPr marL="4353162" algn="l" defTabSz="1088291" rtl="0" eaLnBrk="1" latinLnBrk="0" hangingPunct="1">
                        <a:defRPr sz="2100" kern="1200">
                          <a:solidFill>
                            <a:schemeClr val="dk1"/>
                          </a:solidFill>
                          <a:latin typeface="Arial"/>
                        </a:defRPr>
                      </a:lvl9pPr>
                    </a:lstStyle>
                    <a:p>
                      <a:r>
                        <a:rPr lang="en-GB" sz="1600" dirty="0">
                          <a:solidFill>
                            <a:schemeClr val="tx1"/>
                          </a:solidFill>
                        </a:rPr>
                        <a:t>Vendor provided, hardened appliance</a:t>
                      </a:r>
                    </a:p>
                  </a:txBody>
                  <a:tcPr marL="68544" marR="68544" marT="34272" marB="3427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1"/>
                  </a:ext>
                </a:extLst>
              </a:tr>
              <a:tr h="277985">
                <a:tc>
                  <a:txBody>
                    <a:bodyPr/>
                    <a:lstStyle>
                      <a:lvl1pPr marL="0" algn="l" defTabSz="1088291" rtl="0" eaLnBrk="1" latinLnBrk="0" hangingPunct="1">
                        <a:defRPr sz="2100" kern="1200">
                          <a:solidFill>
                            <a:schemeClr val="dk1"/>
                          </a:solidFill>
                          <a:latin typeface="Arial"/>
                        </a:defRPr>
                      </a:lvl1pPr>
                      <a:lvl2pPr marL="544145" algn="l" defTabSz="1088291" rtl="0" eaLnBrk="1" latinLnBrk="0" hangingPunct="1">
                        <a:defRPr sz="2100" kern="1200">
                          <a:solidFill>
                            <a:schemeClr val="dk1"/>
                          </a:solidFill>
                          <a:latin typeface="Arial"/>
                        </a:defRPr>
                      </a:lvl2pPr>
                      <a:lvl3pPr marL="1088291" algn="l" defTabSz="1088291" rtl="0" eaLnBrk="1" latinLnBrk="0" hangingPunct="1">
                        <a:defRPr sz="2100" kern="1200">
                          <a:solidFill>
                            <a:schemeClr val="dk1"/>
                          </a:solidFill>
                          <a:latin typeface="Arial"/>
                        </a:defRPr>
                      </a:lvl3pPr>
                      <a:lvl4pPr marL="1632436" algn="l" defTabSz="1088291" rtl="0" eaLnBrk="1" latinLnBrk="0" hangingPunct="1">
                        <a:defRPr sz="2100" kern="1200">
                          <a:solidFill>
                            <a:schemeClr val="dk1"/>
                          </a:solidFill>
                          <a:latin typeface="Arial"/>
                        </a:defRPr>
                      </a:lvl4pPr>
                      <a:lvl5pPr marL="2176581" algn="l" defTabSz="1088291" rtl="0" eaLnBrk="1" latinLnBrk="0" hangingPunct="1">
                        <a:defRPr sz="2100" kern="1200">
                          <a:solidFill>
                            <a:schemeClr val="dk1"/>
                          </a:solidFill>
                          <a:latin typeface="Arial"/>
                        </a:defRPr>
                      </a:lvl5pPr>
                      <a:lvl6pPr marL="2720726" algn="l" defTabSz="1088291" rtl="0" eaLnBrk="1" latinLnBrk="0" hangingPunct="1">
                        <a:defRPr sz="2100" kern="1200">
                          <a:solidFill>
                            <a:schemeClr val="dk1"/>
                          </a:solidFill>
                          <a:latin typeface="Arial"/>
                        </a:defRPr>
                      </a:lvl6pPr>
                      <a:lvl7pPr marL="3264872" algn="l" defTabSz="1088291" rtl="0" eaLnBrk="1" latinLnBrk="0" hangingPunct="1">
                        <a:defRPr sz="2100" kern="1200">
                          <a:solidFill>
                            <a:schemeClr val="dk1"/>
                          </a:solidFill>
                          <a:latin typeface="Arial"/>
                        </a:defRPr>
                      </a:lvl7pPr>
                      <a:lvl8pPr marL="3809017" algn="l" defTabSz="1088291" rtl="0" eaLnBrk="1" latinLnBrk="0" hangingPunct="1">
                        <a:defRPr sz="2100" kern="1200">
                          <a:solidFill>
                            <a:schemeClr val="dk1"/>
                          </a:solidFill>
                          <a:latin typeface="Arial"/>
                        </a:defRPr>
                      </a:lvl8pPr>
                      <a:lvl9pPr marL="4353162" algn="l" defTabSz="1088291" rtl="0" eaLnBrk="1" latinLnBrk="0" hangingPunct="1">
                        <a:defRPr sz="2100" kern="1200">
                          <a:solidFill>
                            <a:schemeClr val="dk1"/>
                          </a:solidFill>
                          <a:latin typeface="Arial"/>
                        </a:defRPr>
                      </a:lvl9pPr>
                    </a:lstStyle>
                    <a:p>
                      <a:r>
                        <a:rPr lang="en-GB" sz="1600" dirty="0">
                          <a:solidFill>
                            <a:schemeClr val="tx1"/>
                          </a:solidFill>
                        </a:rPr>
                        <a:t>Dynamic</a:t>
                      </a:r>
                    </a:p>
                  </a:txBody>
                  <a:tcPr marL="68544" marR="68544" marT="34272" marB="3427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lvl1pPr marL="0" algn="l" defTabSz="1088291" rtl="0" eaLnBrk="1" latinLnBrk="0" hangingPunct="1">
                        <a:defRPr sz="2100" kern="1200">
                          <a:solidFill>
                            <a:schemeClr val="dk1"/>
                          </a:solidFill>
                          <a:latin typeface="Arial"/>
                        </a:defRPr>
                      </a:lvl1pPr>
                      <a:lvl2pPr marL="544145" algn="l" defTabSz="1088291" rtl="0" eaLnBrk="1" latinLnBrk="0" hangingPunct="1">
                        <a:defRPr sz="2100" kern="1200">
                          <a:solidFill>
                            <a:schemeClr val="dk1"/>
                          </a:solidFill>
                          <a:latin typeface="Arial"/>
                        </a:defRPr>
                      </a:lvl2pPr>
                      <a:lvl3pPr marL="1088291" algn="l" defTabSz="1088291" rtl="0" eaLnBrk="1" latinLnBrk="0" hangingPunct="1">
                        <a:defRPr sz="2100" kern="1200">
                          <a:solidFill>
                            <a:schemeClr val="dk1"/>
                          </a:solidFill>
                          <a:latin typeface="Arial"/>
                        </a:defRPr>
                      </a:lvl3pPr>
                      <a:lvl4pPr marL="1632436" algn="l" defTabSz="1088291" rtl="0" eaLnBrk="1" latinLnBrk="0" hangingPunct="1">
                        <a:defRPr sz="2100" kern="1200">
                          <a:solidFill>
                            <a:schemeClr val="dk1"/>
                          </a:solidFill>
                          <a:latin typeface="Arial"/>
                        </a:defRPr>
                      </a:lvl4pPr>
                      <a:lvl5pPr marL="2176581" algn="l" defTabSz="1088291" rtl="0" eaLnBrk="1" latinLnBrk="0" hangingPunct="1">
                        <a:defRPr sz="2100" kern="1200">
                          <a:solidFill>
                            <a:schemeClr val="dk1"/>
                          </a:solidFill>
                          <a:latin typeface="Arial"/>
                        </a:defRPr>
                      </a:lvl5pPr>
                      <a:lvl6pPr marL="2720726" algn="l" defTabSz="1088291" rtl="0" eaLnBrk="1" latinLnBrk="0" hangingPunct="1">
                        <a:defRPr sz="2100" kern="1200">
                          <a:solidFill>
                            <a:schemeClr val="dk1"/>
                          </a:solidFill>
                          <a:latin typeface="Arial"/>
                        </a:defRPr>
                      </a:lvl6pPr>
                      <a:lvl7pPr marL="3264872" algn="l" defTabSz="1088291" rtl="0" eaLnBrk="1" latinLnBrk="0" hangingPunct="1">
                        <a:defRPr sz="2100" kern="1200">
                          <a:solidFill>
                            <a:schemeClr val="dk1"/>
                          </a:solidFill>
                          <a:latin typeface="Arial"/>
                        </a:defRPr>
                      </a:lvl7pPr>
                      <a:lvl8pPr marL="3809017" algn="l" defTabSz="1088291" rtl="0" eaLnBrk="1" latinLnBrk="0" hangingPunct="1">
                        <a:defRPr sz="2100" kern="1200">
                          <a:solidFill>
                            <a:schemeClr val="dk1"/>
                          </a:solidFill>
                          <a:latin typeface="Arial"/>
                        </a:defRPr>
                      </a:lvl8pPr>
                      <a:lvl9pPr marL="4353162" algn="l" defTabSz="1088291" rtl="0" eaLnBrk="1" latinLnBrk="0" hangingPunct="1">
                        <a:defRPr sz="2100" kern="1200">
                          <a:solidFill>
                            <a:schemeClr val="dk1"/>
                          </a:solidFill>
                          <a:latin typeface="Arial"/>
                        </a:defRPr>
                      </a:lvl9pPr>
                    </a:lstStyle>
                    <a:p>
                      <a:r>
                        <a:rPr lang="en-GB" sz="1600" dirty="0">
                          <a:solidFill>
                            <a:schemeClr val="tx1"/>
                          </a:solidFill>
                        </a:rPr>
                        <a:t>Provides</a:t>
                      </a:r>
                      <a:r>
                        <a:rPr lang="en-GB" sz="1600" baseline="0" dirty="0">
                          <a:solidFill>
                            <a:schemeClr val="tx1"/>
                          </a:solidFill>
                        </a:rPr>
                        <a:t> resources based on user, location, end point, local settings</a:t>
                      </a:r>
                      <a:endParaRPr lang="en-GB" sz="1600" dirty="0">
                        <a:solidFill>
                          <a:schemeClr val="tx1"/>
                        </a:solidFill>
                      </a:endParaRPr>
                    </a:p>
                  </a:txBody>
                  <a:tcPr marL="68544" marR="68544" marT="34272" marB="3427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2"/>
                  </a:ext>
                </a:extLst>
              </a:tr>
              <a:tr h="277985">
                <a:tc>
                  <a:txBody>
                    <a:bodyPr/>
                    <a:lstStyle>
                      <a:lvl1pPr marL="0" algn="l" defTabSz="1088291" rtl="0" eaLnBrk="1" latinLnBrk="0" hangingPunct="1">
                        <a:defRPr sz="2100" kern="1200">
                          <a:solidFill>
                            <a:schemeClr val="dk1"/>
                          </a:solidFill>
                          <a:latin typeface="Arial"/>
                        </a:defRPr>
                      </a:lvl1pPr>
                      <a:lvl2pPr marL="544145" algn="l" defTabSz="1088291" rtl="0" eaLnBrk="1" latinLnBrk="0" hangingPunct="1">
                        <a:defRPr sz="2100" kern="1200">
                          <a:solidFill>
                            <a:schemeClr val="dk1"/>
                          </a:solidFill>
                          <a:latin typeface="Arial"/>
                        </a:defRPr>
                      </a:lvl2pPr>
                      <a:lvl3pPr marL="1088291" algn="l" defTabSz="1088291" rtl="0" eaLnBrk="1" latinLnBrk="0" hangingPunct="1">
                        <a:defRPr sz="2100" kern="1200">
                          <a:solidFill>
                            <a:schemeClr val="dk1"/>
                          </a:solidFill>
                          <a:latin typeface="Arial"/>
                        </a:defRPr>
                      </a:lvl3pPr>
                      <a:lvl4pPr marL="1632436" algn="l" defTabSz="1088291" rtl="0" eaLnBrk="1" latinLnBrk="0" hangingPunct="1">
                        <a:defRPr sz="2100" kern="1200">
                          <a:solidFill>
                            <a:schemeClr val="dk1"/>
                          </a:solidFill>
                          <a:latin typeface="Arial"/>
                        </a:defRPr>
                      </a:lvl4pPr>
                      <a:lvl5pPr marL="2176581" algn="l" defTabSz="1088291" rtl="0" eaLnBrk="1" latinLnBrk="0" hangingPunct="1">
                        <a:defRPr sz="2100" kern="1200">
                          <a:solidFill>
                            <a:schemeClr val="dk1"/>
                          </a:solidFill>
                          <a:latin typeface="Arial"/>
                        </a:defRPr>
                      </a:lvl5pPr>
                      <a:lvl6pPr marL="2720726" algn="l" defTabSz="1088291" rtl="0" eaLnBrk="1" latinLnBrk="0" hangingPunct="1">
                        <a:defRPr sz="2100" kern="1200">
                          <a:solidFill>
                            <a:schemeClr val="dk1"/>
                          </a:solidFill>
                          <a:latin typeface="Arial"/>
                        </a:defRPr>
                      </a:lvl6pPr>
                      <a:lvl7pPr marL="3264872" algn="l" defTabSz="1088291" rtl="0" eaLnBrk="1" latinLnBrk="0" hangingPunct="1">
                        <a:defRPr sz="2100" kern="1200">
                          <a:solidFill>
                            <a:schemeClr val="dk1"/>
                          </a:solidFill>
                          <a:latin typeface="Arial"/>
                        </a:defRPr>
                      </a:lvl7pPr>
                      <a:lvl8pPr marL="3809017" algn="l" defTabSz="1088291" rtl="0" eaLnBrk="1" latinLnBrk="0" hangingPunct="1">
                        <a:defRPr sz="2100" kern="1200">
                          <a:solidFill>
                            <a:schemeClr val="dk1"/>
                          </a:solidFill>
                          <a:latin typeface="Arial"/>
                        </a:defRPr>
                      </a:lvl8pPr>
                      <a:lvl9pPr marL="4353162" algn="l" defTabSz="1088291" rtl="0" eaLnBrk="1" latinLnBrk="0" hangingPunct="1">
                        <a:defRPr sz="2100" kern="1200">
                          <a:solidFill>
                            <a:schemeClr val="dk1"/>
                          </a:solidFill>
                          <a:latin typeface="Arial"/>
                        </a:defRPr>
                      </a:lvl9pPr>
                    </a:lstStyle>
                    <a:p>
                      <a:r>
                        <a:rPr lang="en-GB" sz="1600" dirty="0">
                          <a:solidFill>
                            <a:schemeClr val="tx1"/>
                          </a:solidFill>
                        </a:rPr>
                        <a:t>Granular functionality</a:t>
                      </a:r>
                    </a:p>
                  </a:txBody>
                  <a:tcPr marL="68544" marR="68544" marT="34272" marB="3427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lvl1pPr marL="0" algn="l" defTabSz="1088291" rtl="0" eaLnBrk="1" latinLnBrk="0" hangingPunct="1">
                        <a:defRPr sz="2100" kern="1200">
                          <a:solidFill>
                            <a:schemeClr val="dk1"/>
                          </a:solidFill>
                          <a:latin typeface="Arial"/>
                        </a:defRPr>
                      </a:lvl1pPr>
                      <a:lvl2pPr marL="544145" algn="l" defTabSz="1088291" rtl="0" eaLnBrk="1" latinLnBrk="0" hangingPunct="1">
                        <a:defRPr sz="2100" kern="1200">
                          <a:solidFill>
                            <a:schemeClr val="dk1"/>
                          </a:solidFill>
                          <a:latin typeface="Arial"/>
                        </a:defRPr>
                      </a:lvl2pPr>
                      <a:lvl3pPr marL="1088291" algn="l" defTabSz="1088291" rtl="0" eaLnBrk="1" latinLnBrk="0" hangingPunct="1">
                        <a:defRPr sz="2100" kern="1200">
                          <a:solidFill>
                            <a:schemeClr val="dk1"/>
                          </a:solidFill>
                          <a:latin typeface="Arial"/>
                        </a:defRPr>
                      </a:lvl3pPr>
                      <a:lvl4pPr marL="1632436" algn="l" defTabSz="1088291" rtl="0" eaLnBrk="1" latinLnBrk="0" hangingPunct="1">
                        <a:defRPr sz="2100" kern="1200">
                          <a:solidFill>
                            <a:schemeClr val="dk1"/>
                          </a:solidFill>
                          <a:latin typeface="Arial"/>
                        </a:defRPr>
                      </a:lvl4pPr>
                      <a:lvl5pPr marL="2176581" algn="l" defTabSz="1088291" rtl="0" eaLnBrk="1" latinLnBrk="0" hangingPunct="1">
                        <a:defRPr sz="2100" kern="1200">
                          <a:solidFill>
                            <a:schemeClr val="dk1"/>
                          </a:solidFill>
                          <a:latin typeface="Arial"/>
                        </a:defRPr>
                      </a:lvl5pPr>
                      <a:lvl6pPr marL="2720726" algn="l" defTabSz="1088291" rtl="0" eaLnBrk="1" latinLnBrk="0" hangingPunct="1">
                        <a:defRPr sz="2100" kern="1200">
                          <a:solidFill>
                            <a:schemeClr val="dk1"/>
                          </a:solidFill>
                          <a:latin typeface="Arial"/>
                        </a:defRPr>
                      </a:lvl6pPr>
                      <a:lvl7pPr marL="3264872" algn="l" defTabSz="1088291" rtl="0" eaLnBrk="1" latinLnBrk="0" hangingPunct="1">
                        <a:defRPr sz="2100" kern="1200">
                          <a:solidFill>
                            <a:schemeClr val="dk1"/>
                          </a:solidFill>
                          <a:latin typeface="Arial"/>
                        </a:defRPr>
                      </a:lvl7pPr>
                      <a:lvl8pPr marL="3809017" algn="l" defTabSz="1088291" rtl="0" eaLnBrk="1" latinLnBrk="0" hangingPunct="1">
                        <a:defRPr sz="2100" kern="1200">
                          <a:solidFill>
                            <a:schemeClr val="dk1"/>
                          </a:solidFill>
                          <a:latin typeface="Arial"/>
                        </a:defRPr>
                      </a:lvl8pPr>
                      <a:lvl9pPr marL="4353162" algn="l" defTabSz="1088291" rtl="0" eaLnBrk="1" latinLnBrk="0" hangingPunct="1">
                        <a:defRPr sz="2100" kern="1200">
                          <a:solidFill>
                            <a:schemeClr val="dk1"/>
                          </a:solidFill>
                          <a:latin typeface="Arial"/>
                        </a:defRPr>
                      </a:lvl9pPr>
                    </a:lstStyle>
                    <a:p>
                      <a:r>
                        <a:rPr lang="en-GB" sz="1600" dirty="0">
                          <a:solidFill>
                            <a:schemeClr val="tx1"/>
                          </a:solidFill>
                        </a:rPr>
                        <a:t>SmartAccess policies limit</a:t>
                      </a:r>
                      <a:r>
                        <a:rPr lang="en-GB" sz="1600" baseline="0" dirty="0">
                          <a:solidFill>
                            <a:schemeClr val="tx1"/>
                          </a:solidFill>
                        </a:rPr>
                        <a:t> functionality based on endpoint analysis</a:t>
                      </a:r>
                      <a:endParaRPr lang="en-GB" sz="1600" dirty="0">
                        <a:solidFill>
                          <a:schemeClr val="tx1"/>
                        </a:solidFill>
                      </a:endParaRPr>
                    </a:p>
                  </a:txBody>
                  <a:tcPr marL="68544" marR="68544" marT="34272" marB="3427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3"/>
                  </a:ext>
                </a:extLst>
              </a:tr>
              <a:tr h="277985">
                <a:tc>
                  <a:txBody>
                    <a:bodyPr/>
                    <a:lstStyle>
                      <a:lvl1pPr marL="0" algn="l" defTabSz="1088291" rtl="0" eaLnBrk="1" latinLnBrk="0" hangingPunct="1">
                        <a:defRPr sz="2100" kern="1200">
                          <a:solidFill>
                            <a:schemeClr val="dk1"/>
                          </a:solidFill>
                          <a:latin typeface="Arial"/>
                        </a:defRPr>
                      </a:lvl1pPr>
                      <a:lvl2pPr marL="544145" algn="l" defTabSz="1088291" rtl="0" eaLnBrk="1" latinLnBrk="0" hangingPunct="1">
                        <a:defRPr sz="2100" kern="1200">
                          <a:solidFill>
                            <a:schemeClr val="dk1"/>
                          </a:solidFill>
                          <a:latin typeface="Arial"/>
                        </a:defRPr>
                      </a:lvl2pPr>
                      <a:lvl3pPr marL="1088291" algn="l" defTabSz="1088291" rtl="0" eaLnBrk="1" latinLnBrk="0" hangingPunct="1">
                        <a:defRPr sz="2100" kern="1200">
                          <a:solidFill>
                            <a:schemeClr val="dk1"/>
                          </a:solidFill>
                          <a:latin typeface="Arial"/>
                        </a:defRPr>
                      </a:lvl3pPr>
                      <a:lvl4pPr marL="1632436" algn="l" defTabSz="1088291" rtl="0" eaLnBrk="1" latinLnBrk="0" hangingPunct="1">
                        <a:defRPr sz="2100" kern="1200">
                          <a:solidFill>
                            <a:schemeClr val="dk1"/>
                          </a:solidFill>
                          <a:latin typeface="Arial"/>
                        </a:defRPr>
                      </a:lvl4pPr>
                      <a:lvl5pPr marL="2176581" algn="l" defTabSz="1088291" rtl="0" eaLnBrk="1" latinLnBrk="0" hangingPunct="1">
                        <a:defRPr sz="2100" kern="1200">
                          <a:solidFill>
                            <a:schemeClr val="dk1"/>
                          </a:solidFill>
                          <a:latin typeface="Arial"/>
                        </a:defRPr>
                      </a:lvl5pPr>
                      <a:lvl6pPr marL="2720726" algn="l" defTabSz="1088291" rtl="0" eaLnBrk="1" latinLnBrk="0" hangingPunct="1">
                        <a:defRPr sz="2100" kern="1200">
                          <a:solidFill>
                            <a:schemeClr val="dk1"/>
                          </a:solidFill>
                          <a:latin typeface="Arial"/>
                        </a:defRPr>
                      </a:lvl6pPr>
                      <a:lvl7pPr marL="3264872" algn="l" defTabSz="1088291" rtl="0" eaLnBrk="1" latinLnBrk="0" hangingPunct="1">
                        <a:defRPr sz="2100" kern="1200">
                          <a:solidFill>
                            <a:schemeClr val="dk1"/>
                          </a:solidFill>
                          <a:latin typeface="Arial"/>
                        </a:defRPr>
                      </a:lvl7pPr>
                      <a:lvl8pPr marL="3809017" algn="l" defTabSz="1088291" rtl="0" eaLnBrk="1" latinLnBrk="0" hangingPunct="1">
                        <a:defRPr sz="2100" kern="1200">
                          <a:solidFill>
                            <a:schemeClr val="dk1"/>
                          </a:solidFill>
                          <a:latin typeface="Arial"/>
                        </a:defRPr>
                      </a:lvl8pPr>
                      <a:lvl9pPr marL="4353162" algn="l" defTabSz="1088291" rtl="0" eaLnBrk="1" latinLnBrk="0" hangingPunct="1">
                        <a:defRPr sz="2100" kern="1200">
                          <a:solidFill>
                            <a:schemeClr val="dk1"/>
                          </a:solidFill>
                          <a:latin typeface="Arial"/>
                        </a:defRPr>
                      </a:lvl9pPr>
                    </a:lstStyle>
                    <a:p>
                      <a:r>
                        <a:rPr lang="en-GB" sz="1600" dirty="0">
                          <a:solidFill>
                            <a:schemeClr val="tx1"/>
                          </a:solidFill>
                        </a:rPr>
                        <a:t>Industry certified</a:t>
                      </a:r>
                    </a:p>
                  </a:txBody>
                  <a:tcPr marL="68544" marR="68544" marT="34272" marB="3427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lvl1pPr marL="0" algn="l" defTabSz="1088291" rtl="0" eaLnBrk="1" latinLnBrk="0" hangingPunct="1">
                        <a:defRPr sz="2100" kern="1200">
                          <a:solidFill>
                            <a:schemeClr val="dk1"/>
                          </a:solidFill>
                          <a:latin typeface="Arial"/>
                        </a:defRPr>
                      </a:lvl1pPr>
                      <a:lvl2pPr marL="544145" algn="l" defTabSz="1088291" rtl="0" eaLnBrk="1" latinLnBrk="0" hangingPunct="1">
                        <a:defRPr sz="2100" kern="1200">
                          <a:solidFill>
                            <a:schemeClr val="dk1"/>
                          </a:solidFill>
                          <a:latin typeface="Arial"/>
                        </a:defRPr>
                      </a:lvl2pPr>
                      <a:lvl3pPr marL="1088291" algn="l" defTabSz="1088291" rtl="0" eaLnBrk="1" latinLnBrk="0" hangingPunct="1">
                        <a:defRPr sz="2100" kern="1200">
                          <a:solidFill>
                            <a:schemeClr val="dk1"/>
                          </a:solidFill>
                          <a:latin typeface="Arial"/>
                        </a:defRPr>
                      </a:lvl3pPr>
                      <a:lvl4pPr marL="1632436" algn="l" defTabSz="1088291" rtl="0" eaLnBrk="1" latinLnBrk="0" hangingPunct="1">
                        <a:defRPr sz="2100" kern="1200">
                          <a:solidFill>
                            <a:schemeClr val="dk1"/>
                          </a:solidFill>
                          <a:latin typeface="Arial"/>
                        </a:defRPr>
                      </a:lvl4pPr>
                      <a:lvl5pPr marL="2176581" algn="l" defTabSz="1088291" rtl="0" eaLnBrk="1" latinLnBrk="0" hangingPunct="1">
                        <a:defRPr sz="2100" kern="1200">
                          <a:solidFill>
                            <a:schemeClr val="dk1"/>
                          </a:solidFill>
                          <a:latin typeface="Arial"/>
                        </a:defRPr>
                      </a:lvl5pPr>
                      <a:lvl6pPr marL="2720726" algn="l" defTabSz="1088291" rtl="0" eaLnBrk="1" latinLnBrk="0" hangingPunct="1">
                        <a:defRPr sz="2100" kern="1200">
                          <a:solidFill>
                            <a:schemeClr val="dk1"/>
                          </a:solidFill>
                          <a:latin typeface="Arial"/>
                        </a:defRPr>
                      </a:lvl6pPr>
                      <a:lvl7pPr marL="3264872" algn="l" defTabSz="1088291" rtl="0" eaLnBrk="1" latinLnBrk="0" hangingPunct="1">
                        <a:defRPr sz="2100" kern="1200">
                          <a:solidFill>
                            <a:schemeClr val="dk1"/>
                          </a:solidFill>
                          <a:latin typeface="Arial"/>
                        </a:defRPr>
                      </a:lvl7pPr>
                      <a:lvl8pPr marL="3809017" algn="l" defTabSz="1088291" rtl="0" eaLnBrk="1" latinLnBrk="0" hangingPunct="1">
                        <a:defRPr sz="2100" kern="1200">
                          <a:solidFill>
                            <a:schemeClr val="dk1"/>
                          </a:solidFill>
                          <a:latin typeface="Arial"/>
                        </a:defRPr>
                      </a:lvl8pPr>
                      <a:lvl9pPr marL="4353162" algn="l" defTabSz="1088291" rtl="0" eaLnBrk="1" latinLnBrk="0" hangingPunct="1">
                        <a:defRPr sz="2100" kern="1200">
                          <a:solidFill>
                            <a:schemeClr val="dk1"/>
                          </a:solidFill>
                          <a:latin typeface="Arial"/>
                        </a:defRPr>
                      </a:lvl9pPr>
                    </a:lstStyle>
                    <a:p>
                      <a:r>
                        <a:rPr lang="en-GB" sz="1600" dirty="0">
                          <a:solidFill>
                            <a:schemeClr val="tx1"/>
                          </a:solidFill>
                        </a:rPr>
                        <a:t>FIPS and Common Criteria</a:t>
                      </a:r>
                    </a:p>
                  </a:txBody>
                  <a:tcPr marL="68544" marR="68544" marT="34272" marB="3427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4"/>
                  </a:ext>
                </a:extLst>
              </a:tr>
            </a:tbl>
          </a:graphicData>
        </a:graphic>
      </p:graphicFrame>
      <p:pic>
        <p:nvPicPr>
          <p:cNvPr id="6" name="Picture 5">
            <a:extLst>
              <a:ext uri="{FF2B5EF4-FFF2-40B4-BE49-F238E27FC236}">
                <a16:creationId xmlns:a16="http://schemas.microsoft.com/office/drawing/2014/main" id="{0FC7776F-5043-4957-8FBB-82FF1CE24247}"/>
              </a:ext>
            </a:extLst>
          </p:cNvPr>
          <p:cNvPicPr>
            <a:picLocks noChangeAspect="1"/>
          </p:cNvPicPr>
          <p:nvPr/>
        </p:nvPicPr>
        <p:blipFill>
          <a:blip r:embed="rId3"/>
          <a:stretch>
            <a:fillRect/>
          </a:stretch>
        </p:blipFill>
        <p:spPr>
          <a:xfrm>
            <a:off x="1900437" y="2494942"/>
            <a:ext cx="1075807" cy="857027"/>
          </a:xfrm>
          <a:prstGeom prst="rect">
            <a:avLst/>
          </a:prstGeom>
        </p:spPr>
      </p:pic>
      <p:pic>
        <p:nvPicPr>
          <p:cNvPr id="8" name="Picture 7">
            <a:extLst>
              <a:ext uri="{FF2B5EF4-FFF2-40B4-BE49-F238E27FC236}">
                <a16:creationId xmlns:a16="http://schemas.microsoft.com/office/drawing/2014/main" id="{BB2FD8DF-48FB-449F-B95C-E862DB9932A2}"/>
              </a:ext>
            </a:extLst>
          </p:cNvPr>
          <p:cNvPicPr>
            <a:picLocks noChangeAspect="1"/>
          </p:cNvPicPr>
          <p:nvPr/>
        </p:nvPicPr>
        <p:blipFill>
          <a:blip r:embed="rId4"/>
          <a:stretch>
            <a:fillRect/>
          </a:stretch>
        </p:blipFill>
        <p:spPr>
          <a:xfrm>
            <a:off x="5316443" y="2312173"/>
            <a:ext cx="1586800" cy="563253"/>
          </a:xfrm>
          <a:prstGeom prst="rect">
            <a:avLst/>
          </a:prstGeom>
        </p:spPr>
      </p:pic>
      <p:sp>
        <p:nvSpPr>
          <p:cNvPr id="9" name="Rectangle 8">
            <a:extLst>
              <a:ext uri="{FF2B5EF4-FFF2-40B4-BE49-F238E27FC236}">
                <a16:creationId xmlns:a16="http://schemas.microsoft.com/office/drawing/2014/main" id="{0D0A848B-D7D4-457B-A17D-C23AE0699405}"/>
              </a:ext>
            </a:extLst>
          </p:cNvPr>
          <p:cNvSpPr/>
          <p:nvPr/>
        </p:nvSpPr>
        <p:spPr>
          <a:xfrm>
            <a:off x="1778544" y="3387996"/>
            <a:ext cx="1319592" cy="415370"/>
          </a:xfrm>
          <a:prstGeom prst="rect">
            <a:avLst/>
          </a:prstGeom>
        </p:spPr>
        <p:txBody>
          <a:bodyPr wrap="none">
            <a:spAutoFit/>
          </a:bodyPr>
          <a:lstStyle/>
          <a:p>
            <a:pPr algn="ctr" defTabSz="816218">
              <a:defRPr/>
            </a:pPr>
            <a:r>
              <a:rPr lang="en-GB" sz="2099" kern="0" dirty="0">
                <a:solidFill>
                  <a:srgbClr val="414141"/>
                </a:solidFill>
              </a:rPr>
              <a:t>End point</a:t>
            </a:r>
            <a:endParaRPr lang="en-US" sz="1350" kern="0" dirty="0">
              <a:solidFill>
                <a:srgbClr val="FFFFFF"/>
              </a:solidFill>
            </a:endParaRPr>
          </a:p>
        </p:txBody>
      </p:sp>
      <p:sp>
        <p:nvSpPr>
          <p:cNvPr id="10" name="Rectangle 9">
            <a:extLst>
              <a:ext uri="{FF2B5EF4-FFF2-40B4-BE49-F238E27FC236}">
                <a16:creationId xmlns:a16="http://schemas.microsoft.com/office/drawing/2014/main" id="{F87CA209-F38C-4EF0-97D6-69C06A705FAF}"/>
              </a:ext>
            </a:extLst>
          </p:cNvPr>
          <p:cNvSpPr/>
          <p:nvPr/>
        </p:nvSpPr>
        <p:spPr>
          <a:xfrm>
            <a:off x="4614921" y="1951420"/>
            <a:ext cx="2966754" cy="415370"/>
          </a:xfrm>
          <a:prstGeom prst="rect">
            <a:avLst/>
          </a:prstGeom>
        </p:spPr>
        <p:txBody>
          <a:bodyPr wrap="square">
            <a:spAutoFit/>
          </a:bodyPr>
          <a:lstStyle/>
          <a:p>
            <a:pPr algn="ctr" defTabSz="816218">
              <a:defRPr/>
            </a:pPr>
            <a:r>
              <a:rPr lang="en-GB" sz="2099" kern="0" dirty="0">
                <a:solidFill>
                  <a:srgbClr val="414141"/>
                </a:solidFill>
              </a:rPr>
              <a:t>Citrix Gateway</a:t>
            </a:r>
            <a:endParaRPr lang="en-US" sz="1350" kern="0" dirty="0">
              <a:solidFill>
                <a:srgbClr val="FFFFFF"/>
              </a:solidFill>
            </a:endParaRPr>
          </a:p>
        </p:txBody>
      </p:sp>
      <p:cxnSp>
        <p:nvCxnSpPr>
          <p:cNvPr id="11" name="Straight Connector 10">
            <a:extLst>
              <a:ext uri="{FF2B5EF4-FFF2-40B4-BE49-F238E27FC236}">
                <a16:creationId xmlns:a16="http://schemas.microsoft.com/office/drawing/2014/main" id="{4CC004BA-D312-4321-8749-FB11290CC31D}"/>
              </a:ext>
            </a:extLst>
          </p:cNvPr>
          <p:cNvCxnSpPr>
            <a:endCxn id="8" idx="1"/>
          </p:cNvCxnSpPr>
          <p:nvPr/>
        </p:nvCxnSpPr>
        <p:spPr bwMode="auto">
          <a:xfrm>
            <a:off x="2995558" y="2592575"/>
            <a:ext cx="2320885" cy="1226"/>
          </a:xfrm>
          <a:prstGeom prst="line">
            <a:avLst/>
          </a:prstGeom>
          <a:noFill/>
          <a:ln w="38100" cap="flat" cmpd="sng" algn="ctr">
            <a:solidFill>
              <a:srgbClr val="414141"/>
            </a:solidFill>
            <a:prstDash val="solid"/>
            <a:round/>
            <a:headEnd type="none" w="med" len="med"/>
            <a:tailEnd type="triangle" w="lg" len="lg"/>
          </a:ln>
          <a:effectLst/>
        </p:spPr>
      </p:cxnSp>
      <p:sp>
        <p:nvSpPr>
          <p:cNvPr id="12" name="Rectangle 11">
            <a:extLst>
              <a:ext uri="{FF2B5EF4-FFF2-40B4-BE49-F238E27FC236}">
                <a16:creationId xmlns:a16="http://schemas.microsoft.com/office/drawing/2014/main" id="{5B50E4FF-3DDF-43AD-8419-F1E5E2016012}"/>
              </a:ext>
            </a:extLst>
          </p:cNvPr>
          <p:cNvSpPr/>
          <p:nvPr/>
        </p:nvSpPr>
        <p:spPr>
          <a:xfrm>
            <a:off x="2995559" y="2285694"/>
            <a:ext cx="2182853" cy="338554"/>
          </a:xfrm>
          <a:prstGeom prst="rect">
            <a:avLst/>
          </a:prstGeom>
        </p:spPr>
        <p:txBody>
          <a:bodyPr wrap="square">
            <a:spAutoFit/>
          </a:bodyPr>
          <a:lstStyle/>
          <a:p>
            <a:pPr algn="ctr" defTabSz="816218">
              <a:defRPr/>
            </a:pPr>
            <a:r>
              <a:rPr lang="en-GB" sz="1600" kern="0" dirty="0">
                <a:solidFill>
                  <a:srgbClr val="414141"/>
                </a:solidFill>
              </a:rPr>
              <a:t>Request resource</a:t>
            </a:r>
            <a:endParaRPr lang="en-US" sz="1600" kern="0" dirty="0">
              <a:solidFill>
                <a:srgbClr val="FFFFFF"/>
              </a:solidFill>
            </a:endParaRPr>
          </a:p>
        </p:txBody>
      </p:sp>
      <p:cxnSp>
        <p:nvCxnSpPr>
          <p:cNvPr id="13" name="Straight Connector 12">
            <a:extLst>
              <a:ext uri="{FF2B5EF4-FFF2-40B4-BE49-F238E27FC236}">
                <a16:creationId xmlns:a16="http://schemas.microsoft.com/office/drawing/2014/main" id="{77454D14-2B36-46BE-B9B0-8659D62B80F0}"/>
              </a:ext>
            </a:extLst>
          </p:cNvPr>
          <p:cNvCxnSpPr/>
          <p:nvPr/>
        </p:nvCxnSpPr>
        <p:spPr bwMode="auto">
          <a:xfrm flipH="1" flipV="1">
            <a:off x="2995558" y="3218548"/>
            <a:ext cx="6231941" cy="888"/>
          </a:xfrm>
          <a:prstGeom prst="line">
            <a:avLst/>
          </a:prstGeom>
          <a:noFill/>
          <a:ln w="38100" cap="flat" cmpd="sng" algn="ctr">
            <a:solidFill>
              <a:srgbClr val="414141"/>
            </a:solidFill>
            <a:prstDash val="solid"/>
            <a:round/>
            <a:headEnd type="none" w="med" len="med"/>
            <a:tailEnd type="triangle" w="lg" len="lg"/>
          </a:ln>
          <a:effectLst/>
        </p:spPr>
      </p:cxnSp>
      <p:sp>
        <p:nvSpPr>
          <p:cNvPr id="14" name="Rectangle 13">
            <a:extLst>
              <a:ext uri="{FF2B5EF4-FFF2-40B4-BE49-F238E27FC236}">
                <a16:creationId xmlns:a16="http://schemas.microsoft.com/office/drawing/2014/main" id="{2CAB402B-B80F-4B00-8009-B510A8F03F24}"/>
              </a:ext>
            </a:extLst>
          </p:cNvPr>
          <p:cNvSpPr/>
          <p:nvPr/>
        </p:nvSpPr>
        <p:spPr>
          <a:xfrm>
            <a:off x="3014873" y="2918938"/>
            <a:ext cx="6205628" cy="1077218"/>
          </a:xfrm>
          <a:prstGeom prst="rect">
            <a:avLst/>
          </a:prstGeom>
        </p:spPr>
        <p:txBody>
          <a:bodyPr wrap="square">
            <a:spAutoFit/>
          </a:bodyPr>
          <a:lstStyle/>
          <a:p>
            <a:pPr algn="ctr" defTabSz="816218">
              <a:defRPr/>
            </a:pPr>
            <a:r>
              <a:rPr lang="en-GB" sz="1600" kern="0" dirty="0">
                <a:solidFill>
                  <a:srgbClr val="414141"/>
                </a:solidFill>
              </a:rPr>
              <a:t>Resource response (SmartAccess Policies)</a:t>
            </a:r>
          </a:p>
          <a:p>
            <a:pPr algn="ctr" defTabSz="816218">
              <a:defRPr/>
            </a:pPr>
            <a:r>
              <a:rPr lang="en-GB" sz="1600" kern="0" dirty="0">
                <a:solidFill>
                  <a:srgbClr val="414141"/>
                </a:solidFill>
              </a:rPr>
              <a:t>Microsoft Word (</a:t>
            </a:r>
            <a:r>
              <a:rPr lang="en-GB" sz="1600" kern="0" dirty="0">
                <a:solidFill>
                  <a:srgbClr val="00B050"/>
                </a:solidFill>
              </a:rPr>
              <a:t>full functionality</a:t>
            </a:r>
            <a:r>
              <a:rPr lang="en-GB" sz="1600" kern="0" dirty="0">
                <a:solidFill>
                  <a:srgbClr val="414141"/>
                </a:solidFill>
              </a:rPr>
              <a:t>)</a:t>
            </a:r>
          </a:p>
          <a:p>
            <a:pPr algn="ctr" defTabSz="816218">
              <a:defRPr/>
            </a:pPr>
            <a:r>
              <a:rPr lang="en-GB" sz="1600" kern="0" dirty="0">
                <a:solidFill>
                  <a:srgbClr val="414141"/>
                </a:solidFill>
              </a:rPr>
              <a:t>Windows 8 Desktop (</a:t>
            </a:r>
            <a:r>
              <a:rPr lang="en-GB" sz="1600" kern="0" dirty="0">
                <a:solidFill>
                  <a:srgbClr val="00A1E0"/>
                </a:solidFill>
              </a:rPr>
              <a:t>no printing, no local drive mapping</a:t>
            </a:r>
            <a:r>
              <a:rPr lang="en-GB" sz="1600" kern="0" dirty="0">
                <a:solidFill>
                  <a:srgbClr val="414141"/>
                </a:solidFill>
              </a:rPr>
              <a:t>)</a:t>
            </a:r>
          </a:p>
          <a:p>
            <a:pPr algn="ctr" defTabSz="816218">
              <a:defRPr/>
            </a:pPr>
            <a:r>
              <a:rPr lang="en-GB" sz="1600" kern="0" dirty="0">
                <a:solidFill>
                  <a:srgbClr val="414141"/>
                </a:solidFill>
              </a:rPr>
              <a:t>Finance App (</a:t>
            </a:r>
            <a:r>
              <a:rPr lang="en-GB" sz="1600" kern="0" dirty="0">
                <a:solidFill>
                  <a:srgbClr val="E1261C"/>
                </a:solidFill>
              </a:rPr>
              <a:t>no access</a:t>
            </a:r>
            <a:r>
              <a:rPr lang="en-GB" sz="1600" kern="0" dirty="0">
                <a:solidFill>
                  <a:srgbClr val="414141"/>
                </a:solidFill>
              </a:rPr>
              <a:t>)</a:t>
            </a:r>
            <a:endParaRPr lang="en-US" sz="1600" kern="0" dirty="0">
              <a:solidFill>
                <a:srgbClr val="FFFFFF"/>
              </a:solidFill>
            </a:endParaRPr>
          </a:p>
        </p:txBody>
      </p:sp>
      <p:pic>
        <p:nvPicPr>
          <p:cNvPr id="15" name="Picture 14">
            <a:extLst>
              <a:ext uri="{FF2B5EF4-FFF2-40B4-BE49-F238E27FC236}">
                <a16:creationId xmlns:a16="http://schemas.microsoft.com/office/drawing/2014/main" id="{ADFA471A-C766-471F-88EC-A7EED818AD86}"/>
              </a:ext>
            </a:extLst>
          </p:cNvPr>
          <p:cNvPicPr>
            <a:picLocks noChangeAspect="1"/>
          </p:cNvPicPr>
          <p:nvPr/>
        </p:nvPicPr>
        <p:blipFill>
          <a:blip r:embed="rId5"/>
          <a:stretch>
            <a:fillRect/>
          </a:stretch>
        </p:blipFill>
        <p:spPr>
          <a:xfrm>
            <a:off x="9307615" y="2494261"/>
            <a:ext cx="1118099" cy="857027"/>
          </a:xfrm>
          <a:prstGeom prst="rect">
            <a:avLst/>
          </a:prstGeom>
        </p:spPr>
      </p:pic>
      <p:cxnSp>
        <p:nvCxnSpPr>
          <p:cNvPr id="16" name="Straight Connector 15">
            <a:extLst>
              <a:ext uri="{FF2B5EF4-FFF2-40B4-BE49-F238E27FC236}">
                <a16:creationId xmlns:a16="http://schemas.microsoft.com/office/drawing/2014/main" id="{52799470-6CE6-490C-B305-41FA2956476C}"/>
              </a:ext>
            </a:extLst>
          </p:cNvPr>
          <p:cNvCxnSpPr>
            <a:stCxn id="8" idx="3"/>
          </p:cNvCxnSpPr>
          <p:nvPr/>
        </p:nvCxnSpPr>
        <p:spPr bwMode="auto">
          <a:xfrm flipV="1">
            <a:off x="6903242" y="2592344"/>
            <a:ext cx="2360208" cy="1457"/>
          </a:xfrm>
          <a:prstGeom prst="line">
            <a:avLst/>
          </a:prstGeom>
          <a:noFill/>
          <a:ln w="38100" cap="flat" cmpd="sng" algn="ctr">
            <a:solidFill>
              <a:srgbClr val="414141"/>
            </a:solidFill>
            <a:prstDash val="solid"/>
            <a:round/>
            <a:headEnd type="none" w="med" len="med"/>
            <a:tailEnd type="triangle" w="lg" len="lg"/>
          </a:ln>
          <a:effectLst/>
        </p:spPr>
      </p:cxnSp>
      <p:sp>
        <p:nvSpPr>
          <p:cNvPr id="17" name="Rectangle 16">
            <a:extLst>
              <a:ext uri="{FF2B5EF4-FFF2-40B4-BE49-F238E27FC236}">
                <a16:creationId xmlns:a16="http://schemas.microsoft.com/office/drawing/2014/main" id="{2E435702-D736-42E9-89E4-ADAB849ED80F}"/>
              </a:ext>
            </a:extLst>
          </p:cNvPr>
          <p:cNvSpPr/>
          <p:nvPr/>
        </p:nvSpPr>
        <p:spPr>
          <a:xfrm>
            <a:off x="6903241" y="2290270"/>
            <a:ext cx="2222177" cy="584775"/>
          </a:xfrm>
          <a:prstGeom prst="rect">
            <a:avLst/>
          </a:prstGeom>
        </p:spPr>
        <p:txBody>
          <a:bodyPr wrap="square">
            <a:spAutoFit/>
          </a:bodyPr>
          <a:lstStyle/>
          <a:p>
            <a:pPr algn="ctr" defTabSz="816218">
              <a:defRPr/>
            </a:pPr>
            <a:r>
              <a:rPr lang="en-GB" sz="1600" kern="0" dirty="0">
                <a:solidFill>
                  <a:srgbClr val="414141"/>
                </a:solidFill>
              </a:rPr>
              <a:t>Resource request</a:t>
            </a:r>
          </a:p>
          <a:p>
            <a:pPr algn="ctr" defTabSz="816218">
              <a:defRPr/>
            </a:pPr>
            <a:r>
              <a:rPr lang="en-GB" sz="1600" kern="0" dirty="0">
                <a:solidFill>
                  <a:srgbClr val="414141"/>
                </a:solidFill>
              </a:rPr>
              <a:t>Endpoint scan result </a:t>
            </a:r>
            <a:endParaRPr lang="en-US" sz="1600" kern="0" dirty="0">
              <a:solidFill>
                <a:srgbClr val="FFFFFF"/>
              </a:solidFill>
            </a:endParaRPr>
          </a:p>
        </p:txBody>
      </p:sp>
      <p:sp>
        <p:nvSpPr>
          <p:cNvPr id="18" name="Rectangle 17">
            <a:extLst>
              <a:ext uri="{FF2B5EF4-FFF2-40B4-BE49-F238E27FC236}">
                <a16:creationId xmlns:a16="http://schemas.microsoft.com/office/drawing/2014/main" id="{5016747F-263D-4534-B3C7-F67B9B244F6E}"/>
              </a:ext>
            </a:extLst>
          </p:cNvPr>
          <p:cNvSpPr/>
          <p:nvPr/>
        </p:nvSpPr>
        <p:spPr>
          <a:xfrm>
            <a:off x="9101070" y="3398916"/>
            <a:ext cx="1531188" cy="415370"/>
          </a:xfrm>
          <a:prstGeom prst="rect">
            <a:avLst/>
          </a:prstGeom>
        </p:spPr>
        <p:txBody>
          <a:bodyPr wrap="none">
            <a:spAutoFit/>
          </a:bodyPr>
          <a:lstStyle/>
          <a:p>
            <a:pPr algn="ctr" defTabSz="816218">
              <a:defRPr/>
            </a:pPr>
            <a:r>
              <a:rPr lang="en-GB" sz="2099" kern="0" dirty="0">
                <a:solidFill>
                  <a:srgbClr val="414141"/>
                </a:solidFill>
              </a:rPr>
              <a:t>RDS &amp; VDI</a:t>
            </a:r>
            <a:endParaRPr lang="en-US" sz="1350" kern="0" dirty="0">
              <a:solidFill>
                <a:srgbClr val="FFFFFF"/>
              </a:solidFill>
            </a:endParaRPr>
          </a:p>
        </p:txBody>
      </p:sp>
    </p:spTree>
    <p:extLst>
      <p:ext uri="{BB962C8B-B14F-4D97-AF65-F5344CB8AC3E}">
        <p14:creationId xmlns:p14="http://schemas.microsoft.com/office/powerpoint/2010/main" val="21282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11E953-74CF-4102-A90D-841EEE69EC52}"/>
              </a:ext>
            </a:extLst>
          </p:cNvPr>
          <p:cNvSpPr>
            <a:spLocks noGrp="1"/>
          </p:cNvSpPr>
          <p:nvPr>
            <p:ph type="sldNum" sz="quarter" idx="10"/>
          </p:nvPr>
        </p:nvSpPr>
        <p:spPr/>
        <p:txBody>
          <a:bodyPr/>
          <a:lstStyle/>
          <a:p>
            <a:fld id="{8FEA8346-4FCC-E64B-9DAE-ED8A048D8A1C}" type="slidenum">
              <a:rPr lang="en-US" smtClean="0"/>
              <a:t>5</a:t>
            </a:fld>
            <a:endParaRPr lang="en-US" dirty="0"/>
          </a:p>
        </p:txBody>
      </p:sp>
      <p:sp>
        <p:nvSpPr>
          <p:cNvPr id="7" name="Title 6">
            <a:extLst>
              <a:ext uri="{FF2B5EF4-FFF2-40B4-BE49-F238E27FC236}">
                <a16:creationId xmlns:a16="http://schemas.microsoft.com/office/drawing/2014/main" id="{AB69E77A-C4B3-4FD5-BAE2-060536DFA984}"/>
              </a:ext>
            </a:extLst>
          </p:cNvPr>
          <p:cNvSpPr>
            <a:spLocks noGrp="1"/>
          </p:cNvSpPr>
          <p:nvPr>
            <p:ph type="title"/>
          </p:nvPr>
        </p:nvSpPr>
        <p:spPr/>
        <p:txBody>
          <a:bodyPr/>
          <a:lstStyle/>
          <a:p>
            <a:r>
              <a:rPr lang="en-US" dirty="0"/>
              <a:t>Session Recording</a:t>
            </a:r>
            <a:br>
              <a:rPr lang="en-US" dirty="0"/>
            </a:br>
            <a:r>
              <a:rPr lang="en-US" sz="2000" dirty="0"/>
              <a:t>Overview</a:t>
            </a:r>
          </a:p>
        </p:txBody>
      </p:sp>
      <p:pic>
        <p:nvPicPr>
          <p:cNvPr id="5" name="Picture 4">
            <a:extLst>
              <a:ext uri="{FF2B5EF4-FFF2-40B4-BE49-F238E27FC236}">
                <a16:creationId xmlns:a16="http://schemas.microsoft.com/office/drawing/2014/main" id="{62870D1C-4990-4597-86FB-F027F2BA4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656" y="4090720"/>
            <a:ext cx="361856" cy="371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Elbow Connector 61">
            <a:extLst>
              <a:ext uri="{FF2B5EF4-FFF2-40B4-BE49-F238E27FC236}">
                <a16:creationId xmlns:a16="http://schemas.microsoft.com/office/drawing/2014/main" id="{D1EE9860-C04D-4217-9B48-17C2A698AD04}"/>
              </a:ext>
            </a:extLst>
          </p:cNvPr>
          <p:cNvCxnSpPr>
            <a:endCxn id="14" idx="1"/>
          </p:cNvCxnSpPr>
          <p:nvPr/>
        </p:nvCxnSpPr>
        <p:spPr bwMode="auto">
          <a:xfrm flipV="1">
            <a:off x="1947476" y="3938360"/>
            <a:ext cx="1021423" cy="343103"/>
          </a:xfrm>
          <a:prstGeom prst="bentConnector3">
            <a:avLst>
              <a:gd name="adj1" fmla="val 50000"/>
            </a:avLst>
          </a:prstGeom>
          <a:noFill/>
          <a:ln w="38100" cap="flat" cmpd="sng" algn="ctr">
            <a:solidFill>
              <a:schemeClr val="bg2"/>
            </a:solidFill>
            <a:prstDash val="solid"/>
            <a:round/>
            <a:headEnd type="none" w="med" len="med"/>
            <a:tailEnd type="triangle" w="lg" len="lg"/>
          </a:ln>
          <a:effectLst/>
        </p:spPr>
      </p:cxnSp>
      <p:pic>
        <p:nvPicPr>
          <p:cNvPr id="8" name="Picture 7">
            <a:extLst>
              <a:ext uri="{FF2B5EF4-FFF2-40B4-BE49-F238E27FC236}">
                <a16:creationId xmlns:a16="http://schemas.microsoft.com/office/drawing/2014/main" id="{37D9A4BF-4584-494C-AA36-B097D668E9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7656" y="3405099"/>
            <a:ext cx="361856" cy="371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Elbow Connector 63">
            <a:extLst>
              <a:ext uri="{FF2B5EF4-FFF2-40B4-BE49-F238E27FC236}">
                <a16:creationId xmlns:a16="http://schemas.microsoft.com/office/drawing/2014/main" id="{9151019B-733F-49EE-A8D1-0DF589CBD213}"/>
              </a:ext>
            </a:extLst>
          </p:cNvPr>
          <p:cNvCxnSpPr>
            <a:endCxn id="14" idx="1"/>
          </p:cNvCxnSpPr>
          <p:nvPr/>
        </p:nvCxnSpPr>
        <p:spPr bwMode="auto">
          <a:xfrm>
            <a:off x="1947475" y="3588156"/>
            <a:ext cx="1021424" cy="350204"/>
          </a:xfrm>
          <a:prstGeom prst="bentConnector3">
            <a:avLst>
              <a:gd name="adj1" fmla="val 50000"/>
            </a:avLst>
          </a:prstGeom>
          <a:noFill/>
          <a:ln w="38100" cap="flat" cmpd="sng" algn="ctr">
            <a:solidFill>
              <a:schemeClr val="bg2"/>
            </a:solidFill>
            <a:prstDash val="solid"/>
            <a:round/>
            <a:headEnd type="none" w="med" len="med"/>
            <a:tailEnd type="triangle" w="lg" len="lg"/>
          </a:ln>
          <a:effectLst/>
        </p:spPr>
      </p:cxnSp>
      <p:pic>
        <p:nvPicPr>
          <p:cNvPr id="10" name="Picture 9">
            <a:extLst>
              <a:ext uri="{FF2B5EF4-FFF2-40B4-BE49-F238E27FC236}">
                <a16:creationId xmlns:a16="http://schemas.microsoft.com/office/drawing/2014/main" id="{A6229001-588C-4B89-A0A8-02DD8EFC5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7656" y="4709684"/>
            <a:ext cx="361856" cy="371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Elbow Connector 65">
            <a:extLst>
              <a:ext uri="{FF2B5EF4-FFF2-40B4-BE49-F238E27FC236}">
                <a16:creationId xmlns:a16="http://schemas.microsoft.com/office/drawing/2014/main" id="{8DF3B423-0C74-4D6C-AB05-A8F18334362D}"/>
              </a:ext>
            </a:extLst>
          </p:cNvPr>
          <p:cNvCxnSpPr>
            <a:endCxn id="14" idx="1"/>
          </p:cNvCxnSpPr>
          <p:nvPr/>
        </p:nvCxnSpPr>
        <p:spPr bwMode="auto">
          <a:xfrm flipV="1">
            <a:off x="1947475" y="3938360"/>
            <a:ext cx="1021424" cy="957015"/>
          </a:xfrm>
          <a:prstGeom prst="bentConnector3">
            <a:avLst>
              <a:gd name="adj1" fmla="val 50000"/>
            </a:avLst>
          </a:prstGeom>
          <a:noFill/>
          <a:ln w="38100" cap="flat" cmpd="sng" algn="ctr">
            <a:solidFill>
              <a:schemeClr val="bg2"/>
            </a:solidFill>
            <a:prstDash val="solid"/>
            <a:round/>
            <a:headEnd type="none" w="med" len="med"/>
            <a:tailEnd type="triangle" w="lg" len="lg"/>
          </a:ln>
          <a:effectLst/>
        </p:spPr>
      </p:cxnSp>
      <p:pic>
        <p:nvPicPr>
          <p:cNvPr id="12" name="Picture 11">
            <a:extLst>
              <a:ext uri="{FF2B5EF4-FFF2-40B4-BE49-F238E27FC236}">
                <a16:creationId xmlns:a16="http://schemas.microsoft.com/office/drawing/2014/main" id="{39835567-1E1B-46A6-A439-BC6123BD11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7656" y="2795658"/>
            <a:ext cx="361856" cy="371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Elbow Connector 67">
            <a:extLst>
              <a:ext uri="{FF2B5EF4-FFF2-40B4-BE49-F238E27FC236}">
                <a16:creationId xmlns:a16="http://schemas.microsoft.com/office/drawing/2014/main" id="{EE7F9458-816A-4C10-A96F-E31285908D3B}"/>
              </a:ext>
            </a:extLst>
          </p:cNvPr>
          <p:cNvCxnSpPr>
            <a:endCxn id="14" idx="1"/>
          </p:cNvCxnSpPr>
          <p:nvPr/>
        </p:nvCxnSpPr>
        <p:spPr bwMode="auto">
          <a:xfrm>
            <a:off x="1944498" y="2981347"/>
            <a:ext cx="1024401" cy="957013"/>
          </a:xfrm>
          <a:prstGeom prst="bentConnector3">
            <a:avLst>
              <a:gd name="adj1" fmla="val 50000"/>
            </a:avLst>
          </a:prstGeom>
          <a:noFill/>
          <a:ln w="38100" cap="flat" cmpd="sng" algn="ctr">
            <a:solidFill>
              <a:schemeClr val="bg2"/>
            </a:solidFill>
            <a:prstDash val="solid"/>
            <a:round/>
            <a:headEnd type="none" w="med" len="med"/>
            <a:tailEnd type="triangle" w="lg" len="lg"/>
          </a:ln>
          <a:effectLst/>
        </p:spPr>
      </p:cxnSp>
      <p:sp>
        <p:nvSpPr>
          <p:cNvPr id="14" name="Rounded Rectangle 68">
            <a:extLst>
              <a:ext uri="{FF2B5EF4-FFF2-40B4-BE49-F238E27FC236}">
                <a16:creationId xmlns:a16="http://schemas.microsoft.com/office/drawing/2014/main" id="{415BB261-007A-44EF-A043-0E4367943C0C}"/>
              </a:ext>
            </a:extLst>
          </p:cNvPr>
          <p:cNvSpPr/>
          <p:nvPr/>
        </p:nvSpPr>
        <p:spPr bwMode="auto">
          <a:xfrm>
            <a:off x="2968899" y="2795657"/>
            <a:ext cx="228541" cy="2285405"/>
          </a:xfrm>
          <a:prstGeom prst="roundRect">
            <a:avLst/>
          </a:prstGeom>
          <a:solidFill>
            <a:schemeClr val="accent5"/>
          </a:solidFill>
          <a:ln w="9525" cap="flat" cmpd="sng" algn="ctr">
            <a:solidFill>
              <a:srgbClr val="70963E">
                <a:shade val="95000"/>
                <a:satMod val="105000"/>
              </a:srgbClr>
            </a:solidFill>
            <a:prstDash val="solid"/>
            <a:headEnd/>
            <a:tailEnd/>
          </a:ln>
          <a:effectLst>
            <a:outerShdw blurRad="40000" dist="20000" dir="5400000" rotWithShape="0">
              <a:srgbClr val="000000">
                <a:alpha val="38000"/>
              </a:srgbClr>
            </a:outerShdw>
          </a:effectLst>
        </p:spPr>
        <p:txBody>
          <a:bodyPr rtlCol="0" anchor="ctr"/>
          <a:lstStyle/>
          <a:p>
            <a:pPr defTabSz="914171" eaLnBrk="0" fontAlgn="base" hangingPunct="0">
              <a:spcBef>
                <a:spcPct val="0"/>
              </a:spcBef>
              <a:spcAft>
                <a:spcPct val="0"/>
              </a:spcAft>
              <a:defRPr/>
            </a:pPr>
            <a:endParaRPr lang="en-GB" sz="1400" kern="0" dirty="0" err="1">
              <a:solidFill>
                <a:srgbClr val="FFFFFF"/>
              </a:solidFill>
              <a:latin typeface="Calibri"/>
              <a:cs typeface="Arial" pitchFamily="34" charset="0"/>
            </a:endParaRPr>
          </a:p>
        </p:txBody>
      </p:sp>
      <p:grpSp>
        <p:nvGrpSpPr>
          <p:cNvPr id="15" name="Group 14">
            <a:extLst>
              <a:ext uri="{FF2B5EF4-FFF2-40B4-BE49-F238E27FC236}">
                <a16:creationId xmlns:a16="http://schemas.microsoft.com/office/drawing/2014/main" id="{B9C1287B-3EAF-4D71-B21E-CD337DFFE7DD}"/>
              </a:ext>
            </a:extLst>
          </p:cNvPr>
          <p:cNvGrpSpPr/>
          <p:nvPr/>
        </p:nvGrpSpPr>
        <p:grpSpPr>
          <a:xfrm>
            <a:off x="6495761" y="3481279"/>
            <a:ext cx="1428596" cy="868178"/>
            <a:chOff x="5261450" y="2856175"/>
            <a:chExt cx="1428968" cy="868404"/>
          </a:xfrm>
        </p:grpSpPr>
        <p:sp>
          <p:nvSpPr>
            <p:cNvPr id="16" name="Rounded Rectangle 70">
              <a:extLst>
                <a:ext uri="{FF2B5EF4-FFF2-40B4-BE49-F238E27FC236}">
                  <a16:creationId xmlns:a16="http://schemas.microsoft.com/office/drawing/2014/main" id="{8AC97DF5-C329-47BD-BA5D-DE4C120EA8CF}"/>
                </a:ext>
              </a:extLst>
            </p:cNvPr>
            <p:cNvSpPr/>
            <p:nvPr/>
          </p:nvSpPr>
          <p:spPr bwMode="auto">
            <a:xfrm>
              <a:off x="5282022" y="2856175"/>
              <a:ext cx="1404650" cy="858576"/>
            </a:xfrm>
            <a:prstGeom prst="roundRect">
              <a:avLst/>
            </a:prstGeom>
            <a:gradFill rotWithShape="1">
              <a:gsLst>
                <a:gs pos="0">
                  <a:schemeClr val="accent2"/>
                </a:gs>
                <a:gs pos="35000">
                  <a:schemeClr val="accent3"/>
                </a:gs>
                <a:gs pos="100000">
                  <a:srgbClr val="0079BD">
                    <a:tint val="15000"/>
                    <a:satMod val="350000"/>
                  </a:srgbClr>
                </a:gs>
              </a:gsLst>
              <a:lin ang="16200000" scaled="1"/>
            </a:gradFill>
            <a:ln w="9525" cap="flat" cmpd="sng" algn="ctr">
              <a:solidFill>
                <a:srgbClr val="0079BD">
                  <a:shade val="95000"/>
                  <a:satMod val="105000"/>
                </a:srgbClr>
              </a:solidFill>
              <a:prstDash val="solid"/>
              <a:headEnd/>
              <a:tailEnd/>
            </a:ln>
            <a:effectLst>
              <a:outerShdw blurRad="40000" dist="20000" dir="5400000" rotWithShape="0">
                <a:srgbClr val="000000">
                  <a:alpha val="38000"/>
                </a:srgbClr>
              </a:outerShdw>
            </a:effectLst>
          </p:spPr>
          <p:txBody>
            <a:bodyPr rtlCol="0" anchor="ctr"/>
            <a:lstStyle/>
            <a:p>
              <a:pPr algn="ctr" defTabSz="914171" eaLnBrk="0" fontAlgn="base" hangingPunct="0">
                <a:spcBef>
                  <a:spcPct val="0"/>
                </a:spcBef>
                <a:spcAft>
                  <a:spcPct val="0"/>
                </a:spcAft>
                <a:defRPr/>
              </a:pPr>
              <a:endParaRPr lang="en-GB" sz="1400" kern="0" dirty="0" err="1">
                <a:solidFill>
                  <a:srgbClr val="FFFFFF"/>
                </a:solidFill>
                <a:latin typeface="Calibri"/>
                <a:cs typeface="Arial" pitchFamily="34" charset="0"/>
              </a:endParaRPr>
            </a:p>
          </p:txBody>
        </p:sp>
        <p:grpSp>
          <p:nvGrpSpPr>
            <p:cNvPr id="17" name="Group 16">
              <a:extLst>
                <a:ext uri="{FF2B5EF4-FFF2-40B4-BE49-F238E27FC236}">
                  <a16:creationId xmlns:a16="http://schemas.microsoft.com/office/drawing/2014/main" id="{CF271886-F243-4A2C-854C-14D901EE7B65}"/>
                </a:ext>
              </a:extLst>
            </p:cNvPr>
            <p:cNvGrpSpPr/>
            <p:nvPr/>
          </p:nvGrpSpPr>
          <p:grpSpPr>
            <a:xfrm>
              <a:off x="5261450" y="2952747"/>
              <a:ext cx="1428968" cy="771832"/>
              <a:chOff x="1111290" y="4011212"/>
              <a:chExt cx="2058875" cy="1304454"/>
            </a:xfrm>
          </p:grpSpPr>
          <p:grpSp>
            <p:nvGrpSpPr>
              <p:cNvPr id="18" name="Group 17">
                <a:extLst>
                  <a:ext uri="{FF2B5EF4-FFF2-40B4-BE49-F238E27FC236}">
                    <a16:creationId xmlns:a16="http://schemas.microsoft.com/office/drawing/2014/main" id="{5F637192-22EC-4111-9872-7A909674652D}"/>
                  </a:ext>
                </a:extLst>
              </p:cNvPr>
              <p:cNvGrpSpPr/>
              <p:nvPr/>
            </p:nvGrpSpPr>
            <p:grpSpPr>
              <a:xfrm>
                <a:off x="1303265" y="4011212"/>
                <a:ext cx="1669773" cy="413534"/>
                <a:chOff x="631229" y="1493906"/>
                <a:chExt cx="1669773" cy="413534"/>
              </a:xfrm>
            </p:grpSpPr>
            <p:sp>
              <p:nvSpPr>
                <p:cNvPr id="20" name="Rounded Rectangle 74">
                  <a:extLst>
                    <a:ext uri="{FF2B5EF4-FFF2-40B4-BE49-F238E27FC236}">
                      <a16:creationId xmlns:a16="http://schemas.microsoft.com/office/drawing/2014/main" id="{CDDE0964-5F62-4C15-AB5C-2878831A33EA}"/>
                    </a:ext>
                  </a:extLst>
                </p:cNvPr>
                <p:cNvSpPr/>
                <p:nvPr/>
              </p:nvSpPr>
              <p:spPr bwMode="auto">
                <a:xfrm>
                  <a:off x="631229" y="1493906"/>
                  <a:ext cx="1669773" cy="413534"/>
                </a:xfrm>
                <a:prstGeom prst="roundRect">
                  <a:avLst/>
                </a:prstGeom>
                <a:solidFill>
                  <a:srgbClr val="0079BD"/>
                </a:solidFill>
                <a:ln w="9525" algn="ctr">
                  <a:noFill/>
                  <a:miter lim="800000"/>
                  <a:headEnd/>
                  <a:tailEnd/>
                </a:ln>
                <a:effectLst/>
              </p:spPr>
              <p:txBody>
                <a:bodyPr rtlCol="0" anchor="ctr"/>
                <a:lstStyle/>
                <a:p>
                  <a:pPr algn="ctr" defTabSz="914171" eaLnBrk="0" fontAlgn="base" hangingPunct="0">
                    <a:spcBef>
                      <a:spcPct val="0"/>
                    </a:spcBef>
                    <a:spcAft>
                      <a:spcPct val="0"/>
                    </a:spcAft>
                    <a:defRPr/>
                  </a:pPr>
                  <a:endParaRPr lang="en-US" sz="1400" kern="0" dirty="0" err="1">
                    <a:solidFill>
                      <a:srgbClr val="FFFFFF"/>
                    </a:solidFill>
                    <a:latin typeface="Calibri"/>
                    <a:cs typeface="Arial" pitchFamily="34" charset="0"/>
                  </a:endParaRPr>
                </a:p>
              </p:txBody>
            </p:sp>
            <p:sp>
              <p:nvSpPr>
                <p:cNvPr id="21" name="Rectangle 20">
                  <a:extLst>
                    <a:ext uri="{FF2B5EF4-FFF2-40B4-BE49-F238E27FC236}">
                      <a16:creationId xmlns:a16="http://schemas.microsoft.com/office/drawing/2014/main" id="{A058A320-21C4-4E54-83B4-3CE38C98DF41}"/>
                    </a:ext>
                  </a:extLst>
                </p:cNvPr>
                <p:cNvSpPr/>
                <p:nvPr/>
              </p:nvSpPr>
              <p:spPr bwMode="auto">
                <a:xfrm>
                  <a:off x="686075" y="1557963"/>
                  <a:ext cx="1560080" cy="285420"/>
                </a:xfrm>
                <a:prstGeom prst="rect">
                  <a:avLst/>
                </a:prstGeom>
                <a:solidFill>
                  <a:srgbClr val="0079BD"/>
                </a:solidFill>
                <a:ln w="19050" algn="ctr">
                  <a:solidFill>
                    <a:sysClr val="window" lastClr="FFFFFF"/>
                  </a:solidFill>
                  <a:miter lim="800000"/>
                  <a:headEnd/>
                  <a:tailEnd/>
                </a:ln>
                <a:effectLst/>
              </p:spPr>
              <p:txBody>
                <a:bodyPr rtlCol="0" anchor="ctr"/>
                <a:lstStyle/>
                <a:p>
                  <a:pPr algn="ctr" defTabSz="914171" eaLnBrk="0" fontAlgn="base" hangingPunct="0">
                    <a:spcBef>
                      <a:spcPct val="0"/>
                    </a:spcBef>
                    <a:spcAft>
                      <a:spcPct val="0"/>
                    </a:spcAft>
                    <a:defRPr/>
                  </a:pPr>
                  <a:endParaRPr lang="en-US" sz="1400" kern="0" dirty="0" err="1">
                    <a:solidFill>
                      <a:srgbClr val="FFFFFF"/>
                    </a:solidFill>
                    <a:latin typeface="Calibri"/>
                    <a:cs typeface="Arial" pitchFamily="34" charset="0"/>
                  </a:endParaRPr>
                </a:p>
              </p:txBody>
            </p:sp>
            <p:sp>
              <p:nvSpPr>
                <p:cNvPr id="22" name="Rectangle 21">
                  <a:extLst>
                    <a:ext uri="{FF2B5EF4-FFF2-40B4-BE49-F238E27FC236}">
                      <a16:creationId xmlns:a16="http://schemas.microsoft.com/office/drawing/2014/main" id="{85573BDD-B5EF-41F1-A30E-06EE780AF57C}"/>
                    </a:ext>
                  </a:extLst>
                </p:cNvPr>
                <p:cNvSpPr/>
                <p:nvPr/>
              </p:nvSpPr>
              <p:spPr bwMode="auto">
                <a:xfrm>
                  <a:off x="793855" y="1629527"/>
                  <a:ext cx="446071" cy="45719"/>
                </a:xfrm>
                <a:prstGeom prst="rect">
                  <a:avLst/>
                </a:prstGeom>
                <a:solidFill>
                  <a:sysClr val="window" lastClr="FFFFFF"/>
                </a:solidFill>
                <a:ln w="9525" algn="ctr">
                  <a:noFill/>
                  <a:miter lim="800000"/>
                  <a:headEnd/>
                  <a:tailEnd/>
                </a:ln>
                <a:effectLst/>
              </p:spPr>
              <p:txBody>
                <a:bodyPr rtlCol="0" anchor="ctr"/>
                <a:lstStyle/>
                <a:p>
                  <a:pPr algn="ctr" defTabSz="914171" eaLnBrk="0" fontAlgn="base" hangingPunct="0">
                    <a:spcBef>
                      <a:spcPct val="0"/>
                    </a:spcBef>
                    <a:spcAft>
                      <a:spcPct val="0"/>
                    </a:spcAft>
                    <a:defRPr/>
                  </a:pPr>
                  <a:endParaRPr lang="en-US" sz="1400" kern="0" dirty="0" err="1">
                    <a:solidFill>
                      <a:srgbClr val="FFFFFF"/>
                    </a:solidFill>
                    <a:latin typeface="Calibri"/>
                    <a:cs typeface="Arial" pitchFamily="34" charset="0"/>
                  </a:endParaRPr>
                </a:p>
              </p:txBody>
            </p:sp>
            <p:sp>
              <p:nvSpPr>
                <p:cNvPr id="23" name="Rectangle 22">
                  <a:extLst>
                    <a:ext uri="{FF2B5EF4-FFF2-40B4-BE49-F238E27FC236}">
                      <a16:creationId xmlns:a16="http://schemas.microsoft.com/office/drawing/2014/main" id="{2871C33D-249D-4986-BE18-EB4F949B8F97}"/>
                    </a:ext>
                  </a:extLst>
                </p:cNvPr>
                <p:cNvSpPr/>
                <p:nvPr/>
              </p:nvSpPr>
              <p:spPr bwMode="auto">
                <a:xfrm>
                  <a:off x="793855" y="1729217"/>
                  <a:ext cx="446071" cy="45719"/>
                </a:xfrm>
                <a:prstGeom prst="rect">
                  <a:avLst/>
                </a:prstGeom>
                <a:solidFill>
                  <a:sysClr val="window" lastClr="FFFFFF"/>
                </a:solidFill>
                <a:ln w="9525" algn="ctr">
                  <a:noFill/>
                  <a:miter lim="800000"/>
                  <a:headEnd/>
                  <a:tailEnd/>
                </a:ln>
                <a:effectLst/>
              </p:spPr>
              <p:txBody>
                <a:bodyPr rtlCol="0" anchor="ctr"/>
                <a:lstStyle/>
                <a:p>
                  <a:pPr algn="ctr" defTabSz="914171" eaLnBrk="0" fontAlgn="base" hangingPunct="0">
                    <a:spcBef>
                      <a:spcPct val="0"/>
                    </a:spcBef>
                    <a:spcAft>
                      <a:spcPct val="0"/>
                    </a:spcAft>
                    <a:defRPr/>
                  </a:pPr>
                  <a:endParaRPr lang="en-US" sz="1400" kern="0" dirty="0" err="1">
                    <a:solidFill>
                      <a:srgbClr val="FFFFFF"/>
                    </a:solidFill>
                    <a:latin typeface="Calibri"/>
                    <a:cs typeface="Arial" pitchFamily="34" charset="0"/>
                  </a:endParaRPr>
                </a:p>
              </p:txBody>
            </p:sp>
            <p:pic>
              <p:nvPicPr>
                <p:cNvPr id="24" name="Picture 2">
                  <a:extLst>
                    <a:ext uri="{FF2B5EF4-FFF2-40B4-BE49-F238E27FC236}">
                      <a16:creationId xmlns:a16="http://schemas.microsoft.com/office/drawing/2014/main" id="{7DCD4C91-DD28-4107-8926-7222C032D0D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9900" t="49031" r="64707" b="44931"/>
                <a:stretch/>
              </p:blipFill>
              <p:spPr bwMode="auto">
                <a:xfrm>
                  <a:off x="1380161" y="1615354"/>
                  <a:ext cx="171908" cy="170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angle 24">
                  <a:extLst>
                    <a:ext uri="{FF2B5EF4-FFF2-40B4-BE49-F238E27FC236}">
                      <a16:creationId xmlns:a16="http://schemas.microsoft.com/office/drawing/2014/main" id="{953E2C3A-FD54-4162-AE50-2B95E18B48F4}"/>
                    </a:ext>
                  </a:extLst>
                </p:cNvPr>
                <p:cNvSpPr/>
                <p:nvPr/>
              </p:nvSpPr>
              <p:spPr bwMode="auto">
                <a:xfrm>
                  <a:off x="1699803" y="1635607"/>
                  <a:ext cx="446071" cy="45719"/>
                </a:xfrm>
                <a:prstGeom prst="rect">
                  <a:avLst/>
                </a:prstGeom>
                <a:solidFill>
                  <a:sysClr val="window" lastClr="FFFFFF"/>
                </a:solidFill>
                <a:ln w="9525" algn="ctr">
                  <a:noFill/>
                  <a:miter lim="800000"/>
                  <a:headEnd/>
                  <a:tailEnd/>
                </a:ln>
                <a:effectLst/>
              </p:spPr>
              <p:txBody>
                <a:bodyPr rtlCol="0" anchor="ctr"/>
                <a:lstStyle/>
                <a:p>
                  <a:pPr algn="ctr" defTabSz="914171" eaLnBrk="0" fontAlgn="base" hangingPunct="0">
                    <a:spcBef>
                      <a:spcPct val="0"/>
                    </a:spcBef>
                    <a:spcAft>
                      <a:spcPct val="0"/>
                    </a:spcAft>
                    <a:defRPr/>
                  </a:pPr>
                  <a:endParaRPr lang="en-US" sz="1400" kern="0" dirty="0" err="1">
                    <a:solidFill>
                      <a:srgbClr val="FFFFFF"/>
                    </a:solidFill>
                    <a:latin typeface="Calibri"/>
                    <a:cs typeface="Arial" pitchFamily="34" charset="0"/>
                  </a:endParaRPr>
                </a:p>
              </p:txBody>
            </p:sp>
            <p:sp>
              <p:nvSpPr>
                <p:cNvPr id="26" name="Rectangle 25">
                  <a:extLst>
                    <a:ext uri="{FF2B5EF4-FFF2-40B4-BE49-F238E27FC236}">
                      <a16:creationId xmlns:a16="http://schemas.microsoft.com/office/drawing/2014/main" id="{EF627777-184E-4867-A37E-D74276180162}"/>
                    </a:ext>
                  </a:extLst>
                </p:cNvPr>
                <p:cNvSpPr/>
                <p:nvPr/>
              </p:nvSpPr>
              <p:spPr bwMode="auto">
                <a:xfrm>
                  <a:off x="1699803" y="1735297"/>
                  <a:ext cx="446071" cy="45719"/>
                </a:xfrm>
                <a:prstGeom prst="rect">
                  <a:avLst/>
                </a:prstGeom>
                <a:solidFill>
                  <a:sysClr val="window" lastClr="FFFFFF"/>
                </a:solidFill>
                <a:ln w="9525" algn="ctr">
                  <a:noFill/>
                  <a:miter lim="800000"/>
                  <a:headEnd/>
                  <a:tailEnd/>
                </a:ln>
                <a:effectLst/>
              </p:spPr>
              <p:txBody>
                <a:bodyPr rtlCol="0" anchor="ctr"/>
                <a:lstStyle/>
                <a:p>
                  <a:pPr algn="ctr" defTabSz="914171" eaLnBrk="0" fontAlgn="base" hangingPunct="0">
                    <a:spcBef>
                      <a:spcPct val="0"/>
                    </a:spcBef>
                    <a:spcAft>
                      <a:spcPct val="0"/>
                    </a:spcAft>
                    <a:defRPr/>
                  </a:pPr>
                  <a:endParaRPr lang="en-US" sz="1400" kern="0" dirty="0" err="1">
                    <a:solidFill>
                      <a:srgbClr val="FFFFFF"/>
                    </a:solidFill>
                    <a:latin typeface="Calibri"/>
                    <a:cs typeface="Arial" pitchFamily="34" charset="0"/>
                  </a:endParaRPr>
                </a:p>
              </p:txBody>
            </p:sp>
          </p:grpSp>
          <p:sp>
            <p:nvSpPr>
              <p:cNvPr id="19" name="TextBox 18">
                <a:extLst>
                  <a:ext uri="{FF2B5EF4-FFF2-40B4-BE49-F238E27FC236}">
                    <a16:creationId xmlns:a16="http://schemas.microsoft.com/office/drawing/2014/main" id="{F411D5D2-A735-46A0-9BF8-8F786342FA65}"/>
                  </a:ext>
                </a:extLst>
              </p:cNvPr>
              <p:cNvSpPr txBox="1"/>
              <p:nvPr/>
            </p:nvSpPr>
            <p:spPr>
              <a:xfrm>
                <a:off x="1111290" y="4431156"/>
                <a:ext cx="2058875" cy="884510"/>
              </a:xfrm>
              <a:prstGeom prst="rect">
                <a:avLst/>
              </a:prstGeom>
              <a:noFill/>
            </p:spPr>
            <p:txBody>
              <a:bodyPr wrap="none" rtlCol="0">
                <a:spAutoFit/>
              </a:bodyPr>
              <a:lstStyle/>
              <a:p>
                <a:pPr algn="ctr" defTabSz="914171">
                  <a:defRPr/>
                </a:pPr>
                <a:r>
                  <a:rPr lang="en-US" sz="1400" kern="0" dirty="0">
                    <a:solidFill>
                      <a:schemeClr val="accent6"/>
                    </a:solidFill>
                    <a:latin typeface="Calibri"/>
                    <a:cs typeface="Arial" pitchFamily="34" charset="0"/>
                  </a:rPr>
                  <a:t>Session</a:t>
                </a:r>
                <a:br>
                  <a:rPr lang="en-US" sz="1400" kern="0" dirty="0">
                    <a:solidFill>
                      <a:schemeClr val="accent6"/>
                    </a:solidFill>
                    <a:latin typeface="Calibri"/>
                    <a:cs typeface="Arial" pitchFamily="34" charset="0"/>
                  </a:rPr>
                </a:br>
                <a:r>
                  <a:rPr lang="en-US" sz="1400" kern="0" dirty="0">
                    <a:solidFill>
                      <a:schemeClr val="accent6"/>
                    </a:solidFill>
                    <a:latin typeface="Calibri"/>
                    <a:cs typeface="Arial" pitchFamily="34" charset="0"/>
                  </a:rPr>
                  <a:t>Recording Server</a:t>
                </a:r>
              </a:p>
            </p:txBody>
          </p:sp>
        </p:grpSp>
      </p:grpSp>
      <p:grpSp>
        <p:nvGrpSpPr>
          <p:cNvPr id="27" name="Group 26">
            <a:extLst>
              <a:ext uri="{FF2B5EF4-FFF2-40B4-BE49-F238E27FC236}">
                <a16:creationId xmlns:a16="http://schemas.microsoft.com/office/drawing/2014/main" id="{BB616EF9-3D85-432A-974F-462F3CAE37EC}"/>
              </a:ext>
            </a:extLst>
          </p:cNvPr>
          <p:cNvGrpSpPr/>
          <p:nvPr/>
        </p:nvGrpSpPr>
        <p:grpSpPr>
          <a:xfrm>
            <a:off x="8275924" y="4709683"/>
            <a:ext cx="1519246" cy="993429"/>
            <a:chOff x="4354263" y="927099"/>
            <a:chExt cx="1519642" cy="993687"/>
          </a:xfrm>
        </p:grpSpPr>
        <p:sp>
          <p:nvSpPr>
            <p:cNvPr id="28" name="Rounded Rectangle 82">
              <a:extLst>
                <a:ext uri="{FF2B5EF4-FFF2-40B4-BE49-F238E27FC236}">
                  <a16:creationId xmlns:a16="http://schemas.microsoft.com/office/drawing/2014/main" id="{FD4F4AE1-598F-4C67-A675-6AE437AA7E53}"/>
                </a:ext>
              </a:extLst>
            </p:cNvPr>
            <p:cNvSpPr/>
            <p:nvPr/>
          </p:nvSpPr>
          <p:spPr bwMode="auto">
            <a:xfrm>
              <a:off x="4357986" y="927099"/>
              <a:ext cx="1515919" cy="992189"/>
            </a:xfrm>
            <a:prstGeom prst="roundRect">
              <a:avLst/>
            </a:prstGeom>
            <a:gradFill rotWithShape="1">
              <a:gsLst>
                <a:gs pos="0">
                  <a:schemeClr val="accent2"/>
                </a:gs>
                <a:gs pos="35000">
                  <a:schemeClr val="accent3"/>
                </a:gs>
                <a:gs pos="100000">
                  <a:srgbClr val="0079BD">
                    <a:tint val="15000"/>
                    <a:satMod val="350000"/>
                  </a:srgbClr>
                </a:gs>
              </a:gsLst>
              <a:lin ang="16200000" scaled="1"/>
            </a:gradFill>
            <a:ln w="9525" cap="flat" cmpd="sng" algn="ctr">
              <a:solidFill>
                <a:srgbClr val="0079BD">
                  <a:shade val="95000"/>
                  <a:satMod val="105000"/>
                </a:srgbClr>
              </a:solidFill>
              <a:prstDash val="solid"/>
              <a:headEnd/>
              <a:tailEnd/>
            </a:ln>
            <a:effectLst>
              <a:outerShdw blurRad="40000" dist="20000" dir="5400000" rotWithShape="0">
                <a:srgbClr val="000000">
                  <a:alpha val="38000"/>
                </a:srgbClr>
              </a:outerShdw>
            </a:effectLst>
          </p:spPr>
          <p:txBody>
            <a:bodyPr rtlCol="0" anchor="ctr"/>
            <a:lstStyle/>
            <a:p>
              <a:pPr algn="ctr" defTabSz="914171" eaLnBrk="0" fontAlgn="base" hangingPunct="0">
                <a:spcBef>
                  <a:spcPct val="0"/>
                </a:spcBef>
                <a:spcAft>
                  <a:spcPct val="0"/>
                </a:spcAft>
                <a:defRPr/>
              </a:pPr>
              <a:endParaRPr lang="en-GB" sz="1400" kern="0" dirty="0" err="1">
                <a:solidFill>
                  <a:srgbClr val="FFFFFF"/>
                </a:solidFill>
                <a:latin typeface="Calibri"/>
                <a:cs typeface="Arial" pitchFamily="34" charset="0"/>
              </a:endParaRPr>
            </a:p>
          </p:txBody>
        </p:sp>
        <p:pic>
          <p:nvPicPr>
            <p:cNvPr id="29" name="Picture 2">
              <a:extLst>
                <a:ext uri="{FF2B5EF4-FFF2-40B4-BE49-F238E27FC236}">
                  <a16:creationId xmlns:a16="http://schemas.microsoft.com/office/drawing/2014/main" id="{7E684697-6CE3-481A-900B-9BAF8E5687C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936" t="31903" r="50259" b="55154"/>
            <a:stretch/>
          </p:blipFill>
          <p:spPr bwMode="auto">
            <a:xfrm>
              <a:off x="4778723" y="1010498"/>
              <a:ext cx="599441" cy="365761"/>
            </a:xfrm>
            <a:prstGeom prst="rect">
              <a:avLst/>
            </a:prstGeom>
            <a:solidFill>
              <a:srgbClr val="0079BD">
                <a:lumMod val="50000"/>
              </a:srgbClr>
            </a:solidFill>
            <a:ln>
              <a:noFill/>
            </a:ln>
          </p:spPr>
        </p:pic>
        <p:sp>
          <p:nvSpPr>
            <p:cNvPr id="30" name="TextBox 29">
              <a:extLst>
                <a:ext uri="{FF2B5EF4-FFF2-40B4-BE49-F238E27FC236}">
                  <a16:creationId xmlns:a16="http://schemas.microsoft.com/office/drawing/2014/main" id="{851380E1-DA0D-42CD-A4F9-7FDA0E225344}"/>
                </a:ext>
              </a:extLst>
            </p:cNvPr>
            <p:cNvSpPr txBox="1"/>
            <p:nvPr/>
          </p:nvSpPr>
          <p:spPr>
            <a:xfrm>
              <a:off x="4354263" y="1397430"/>
              <a:ext cx="1504330" cy="523356"/>
            </a:xfrm>
            <a:prstGeom prst="rect">
              <a:avLst/>
            </a:prstGeom>
            <a:noFill/>
          </p:spPr>
          <p:txBody>
            <a:bodyPr wrap="none" rtlCol="0">
              <a:spAutoFit/>
            </a:bodyPr>
            <a:lstStyle/>
            <a:p>
              <a:pPr algn="ctr" defTabSz="914171">
                <a:defRPr/>
              </a:pPr>
              <a:r>
                <a:rPr lang="en-US" sz="1400" kern="0" dirty="0">
                  <a:solidFill>
                    <a:schemeClr val="accent6"/>
                  </a:solidFill>
                  <a:latin typeface="Calibri"/>
                  <a:cs typeface="Arial" pitchFamily="34" charset="0"/>
                </a:rPr>
                <a:t>Session Recording</a:t>
              </a:r>
              <a:br>
                <a:rPr lang="en-US" sz="1400" kern="0" dirty="0">
                  <a:solidFill>
                    <a:schemeClr val="accent6"/>
                  </a:solidFill>
                  <a:latin typeface="Calibri"/>
                  <a:cs typeface="Arial" pitchFamily="34" charset="0"/>
                </a:rPr>
              </a:br>
              <a:r>
                <a:rPr lang="en-US" sz="1400" kern="0" dirty="0">
                  <a:solidFill>
                    <a:schemeClr val="accent6"/>
                  </a:solidFill>
                  <a:latin typeface="Calibri"/>
                  <a:cs typeface="Arial" pitchFamily="34" charset="0"/>
                </a:rPr>
                <a:t>Policy Console</a:t>
              </a:r>
            </a:p>
          </p:txBody>
        </p:sp>
      </p:grpSp>
      <p:grpSp>
        <p:nvGrpSpPr>
          <p:cNvPr id="31" name="Group 30">
            <a:extLst>
              <a:ext uri="{FF2B5EF4-FFF2-40B4-BE49-F238E27FC236}">
                <a16:creationId xmlns:a16="http://schemas.microsoft.com/office/drawing/2014/main" id="{9D55EFCE-2081-48C7-9D3A-B1D7D3E97529}"/>
              </a:ext>
            </a:extLst>
          </p:cNvPr>
          <p:cNvGrpSpPr/>
          <p:nvPr/>
        </p:nvGrpSpPr>
        <p:grpSpPr>
          <a:xfrm>
            <a:off x="8757803" y="3293336"/>
            <a:ext cx="989035" cy="1230937"/>
            <a:chOff x="6575709" y="2644553"/>
            <a:chExt cx="989292" cy="1231258"/>
          </a:xfrm>
        </p:grpSpPr>
        <p:sp>
          <p:nvSpPr>
            <p:cNvPr id="32" name="Rounded Rectangle 86">
              <a:extLst>
                <a:ext uri="{FF2B5EF4-FFF2-40B4-BE49-F238E27FC236}">
                  <a16:creationId xmlns:a16="http://schemas.microsoft.com/office/drawing/2014/main" id="{59FDC11C-C2A4-4825-A034-D56922310BA7}"/>
                </a:ext>
              </a:extLst>
            </p:cNvPr>
            <p:cNvSpPr/>
            <p:nvPr/>
          </p:nvSpPr>
          <p:spPr bwMode="auto">
            <a:xfrm>
              <a:off x="6575709" y="2644553"/>
              <a:ext cx="989292" cy="1231065"/>
            </a:xfrm>
            <a:prstGeom prst="roundRect">
              <a:avLst/>
            </a:prstGeom>
            <a:gradFill rotWithShape="1">
              <a:gsLst>
                <a:gs pos="0">
                  <a:srgbClr val="4D4F53">
                    <a:tint val="50000"/>
                    <a:satMod val="300000"/>
                  </a:srgbClr>
                </a:gs>
                <a:gs pos="35000">
                  <a:srgbClr val="4D4F53">
                    <a:tint val="37000"/>
                    <a:satMod val="300000"/>
                  </a:srgbClr>
                </a:gs>
                <a:gs pos="100000">
                  <a:srgbClr val="4D4F53">
                    <a:tint val="15000"/>
                    <a:satMod val="350000"/>
                  </a:srgbClr>
                </a:gs>
              </a:gsLst>
              <a:lin ang="16200000" scaled="1"/>
            </a:gradFill>
            <a:ln w="9525" cap="flat" cmpd="sng" algn="ctr">
              <a:solidFill>
                <a:srgbClr val="4D4F53">
                  <a:shade val="95000"/>
                  <a:satMod val="105000"/>
                </a:srgbClr>
              </a:solidFill>
              <a:prstDash val="solid"/>
              <a:headEnd/>
              <a:tailEnd/>
            </a:ln>
            <a:effectLst>
              <a:outerShdw blurRad="40000" dist="20000" dir="5400000" rotWithShape="0">
                <a:srgbClr val="000000">
                  <a:alpha val="38000"/>
                </a:srgbClr>
              </a:outerShdw>
            </a:effectLst>
          </p:spPr>
          <p:txBody>
            <a:bodyPr rtlCol="0" anchor="ctr"/>
            <a:lstStyle/>
            <a:p>
              <a:pPr algn="ctr" defTabSz="914171" eaLnBrk="0" fontAlgn="base" hangingPunct="0">
                <a:spcBef>
                  <a:spcPct val="0"/>
                </a:spcBef>
                <a:spcAft>
                  <a:spcPct val="0"/>
                </a:spcAft>
                <a:defRPr/>
              </a:pPr>
              <a:endParaRPr lang="en-GB" sz="1400" kern="0" dirty="0" err="1">
                <a:solidFill>
                  <a:srgbClr val="FFFFFF"/>
                </a:solidFill>
                <a:latin typeface="Calibri"/>
                <a:cs typeface="Arial" pitchFamily="34" charset="0"/>
              </a:endParaRPr>
            </a:p>
          </p:txBody>
        </p:sp>
        <p:pic>
          <p:nvPicPr>
            <p:cNvPr id="33" name="Picture 32">
              <a:extLst>
                <a:ext uri="{FF2B5EF4-FFF2-40B4-BE49-F238E27FC236}">
                  <a16:creationId xmlns:a16="http://schemas.microsoft.com/office/drawing/2014/main" id="{A7AAF764-07D2-421A-A242-1E90CED725D0}"/>
                </a:ext>
              </a:extLst>
            </p:cNvPr>
            <p:cNvPicPr>
              <a:picLocks noChangeAspect="1"/>
            </p:cNvPicPr>
            <p:nvPr/>
          </p:nvPicPr>
          <p:blipFill>
            <a:blip r:embed="rId8"/>
            <a:stretch>
              <a:fillRect/>
            </a:stretch>
          </p:blipFill>
          <p:spPr>
            <a:xfrm>
              <a:off x="6877087" y="2714454"/>
              <a:ext cx="386537" cy="436825"/>
            </a:xfrm>
            <a:prstGeom prst="rect">
              <a:avLst/>
            </a:prstGeom>
          </p:spPr>
        </p:pic>
        <p:sp>
          <p:nvSpPr>
            <p:cNvPr id="34" name="TextBox 33">
              <a:extLst>
                <a:ext uri="{FF2B5EF4-FFF2-40B4-BE49-F238E27FC236}">
                  <a16:creationId xmlns:a16="http://schemas.microsoft.com/office/drawing/2014/main" id="{7357B903-12FA-4232-BDCD-7ACFA8BF7AFC}"/>
                </a:ext>
              </a:extLst>
            </p:cNvPr>
            <p:cNvSpPr txBox="1"/>
            <p:nvPr/>
          </p:nvSpPr>
          <p:spPr>
            <a:xfrm>
              <a:off x="6592427" y="3136954"/>
              <a:ext cx="920684" cy="738857"/>
            </a:xfrm>
            <a:prstGeom prst="rect">
              <a:avLst/>
            </a:prstGeom>
            <a:noFill/>
          </p:spPr>
          <p:txBody>
            <a:bodyPr wrap="none" rtlCol="0">
              <a:spAutoFit/>
            </a:bodyPr>
            <a:lstStyle/>
            <a:p>
              <a:pPr algn="ctr" defTabSz="914171">
                <a:defRPr/>
              </a:pPr>
              <a:r>
                <a:rPr lang="en-US" sz="1400" kern="0" dirty="0">
                  <a:solidFill>
                    <a:srgbClr val="0079BD"/>
                  </a:solidFill>
                  <a:latin typeface="Calibri"/>
                  <a:cs typeface="Arial" pitchFamily="34" charset="0"/>
                </a:rPr>
                <a:t>Session</a:t>
              </a:r>
              <a:br>
                <a:rPr lang="en-US" sz="1400" kern="0" dirty="0">
                  <a:solidFill>
                    <a:srgbClr val="0079BD"/>
                  </a:solidFill>
                  <a:latin typeface="Calibri"/>
                  <a:cs typeface="Arial" pitchFamily="34" charset="0"/>
                </a:rPr>
              </a:br>
              <a:r>
                <a:rPr lang="en-US" sz="1400" kern="0" dirty="0">
                  <a:solidFill>
                    <a:srgbClr val="0079BD"/>
                  </a:solidFill>
                  <a:latin typeface="Calibri"/>
                  <a:cs typeface="Arial" pitchFamily="34" charset="0"/>
                </a:rPr>
                <a:t>Recording</a:t>
              </a:r>
            </a:p>
            <a:p>
              <a:pPr algn="ctr" defTabSz="914171">
                <a:defRPr/>
              </a:pPr>
              <a:r>
                <a:rPr lang="en-US" sz="1400" kern="0" dirty="0">
                  <a:solidFill>
                    <a:srgbClr val="0079BD"/>
                  </a:solidFill>
                  <a:latin typeface="Calibri"/>
                  <a:cs typeface="Arial" pitchFamily="34" charset="0"/>
                </a:rPr>
                <a:t>Database</a:t>
              </a:r>
            </a:p>
          </p:txBody>
        </p:sp>
      </p:grpSp>
      <p:grpSp>
        <p:nvGrpSpPr>
          <p:cNvPr id="35" name="Group 34">
            <a:extLst>
              <a:ext uri="{FF2B5EF4-FFF2-40B4-BE49-F238E27FC236}">
                <a16:creationId xmlns:a16="http://schemas.microsoft.com/office/drawing/2014/main" id="{FF501EED-3786-495E-AEDD-C582D2CCCF88}"/>
              </a:ext>
            </a:extLst>
          </p:cNvPr>
          <p:cNvGrpSpPr/>
          <p:nvPr/>
        </p:nvGrpSpPr>
        <p:grpSpPr>
          <a:xfrm>
            <a:off x="8269943" y="2003793"/>
            <a:ext cx="1418437" cy="868178"/>
            <a:chOff x="5267865" y="2856175"/>
            <a:chExt cx="1418807" cy="868404"/>
          </a:xfrm>
        </p:grpSpPr>
        <p:sp>
          <p:nvSpPr>
            <p:cNvPr id="36" name="Rounded Rectangle 90">
              <a:extLst>
                <a:ext uri="{FF2B5EF4-FFF2-40B4-BE49-F238E27FC236}">
                  <a16:creationId xmlns:a16="http://schemas.microsoft.com/office/drawing/2014/main" id="{6F44D6C5-F4C8-4E80-8D6C-E53B1913E559}"/>
                </a:ext>
              </a:extLst>
            </p:cNvPr>
            <p:cNvSpPr/>
            <p:nvPr/>
          </p:nvSpPr>
          <p:spPr bwMode="auto">
            <a:xfrm>
              <a:off x="5282022" y="2856175"/>
              <a:ext cx="1404650" cy="858576"/>
            </a:xfrm>
            <a:prstGeom prst="roundRect">
              <a:avLst/>
            </a:prstGeom>
            <a:gradFill rotWithShape="1">
              <a:gsLst>
                <a:gs pos="0">
                  <a:schemeClr val="accent2"/>
                </a:gs>
                <a:gs pos="35000">
                  <a:schemeClr val="accent3"/>
                </a:gs>
                <a:gs pos="100000">
                  <a:srgbClr val="0079BD">
                    <a:tint val="15000"/>
                    <a:satMod val="350000"/>
                  </a:srgbClr>
                </a:gs>
              </a:gsLst>
              <a:lin ang="16200000" scaled="1"/>
            </a:gradFill>
            <a:ln w="9525" cap="flat" cmpd="sng" algn="ctr">
              <a:solidFill>
                <a:srgbClr val="0079BD">
                  <a:shade val="95000"/>
                  <a:satMod val="105000"/>
                </a:srgbClr>
              </a:solidFill>
              <a:prstDash val="solid"/>
              <a:headEnd/>
              <a:tailEnd/>
            </a:ln>
            <a:effectLst>
              <a:outerShdw blurRad="40000" dist="20000" dir="5400000" rotWithShape="0">
                <a:srgbClr val="000000">
                  <a:alpha val="38000"/>
                </a:srgbClr>
              </a:outerShdw>
            </a:effectLst>
          </p:spPr>
          <p:txBody>
            <a:bodyPr rtlCol="0" anchor="ctr"/>
            <a:lstStyle/>
            <a:p>
              <a:pPr algn="ctr" defTabSz="914171" eaLnBrk="0" fontAlgn="base" hangingPunct="0">
                <a:spcBef>
                  <a:spcPct val="0"/>
                </a:spcBef>
                <a:spcAft>
                  <a:spcPct val="0"/>
                </a:spcAft>
                <a:defRPr/>
              </a:pPr>
              <a:endParaRPr lang="en-GB" sz="1400" kern="0" dirty="0" err="1">
                <a:solidFill>
                  <a:srgbClr val="FFFFFF"/>
                </a:solidFill>
                <a:latin typeface="Calibri"/>
                <a:cs typeface="Arial" pitchFamily="34" charset="0"/>
              </a:endParaRPr>
            </a:p>
          </p:txBody>
        </p:sp>
        <p:grpSp>
          <p:nvGrpSpPr>
            <p:cNvPr id="37" name="Group 36">
              <a:extLst>
                <a:ext uri="{FF2B5EF4-FFF2-40B4-BE49-F238E27FC236}">
                  <a16:creationId xmlns:a16="http://schemas.microsoft.com/office/drawing/2014/main" id="{A1F5D845-9632-453D-A43E-D62CA34F2011}"/>
                </a:ext>
              </a:extLst>
            </p:cNvPr>
            <p:cNvGrpSpPr/>
            <p:nvPr/>
          </p:nvGrpSpPr>
          <p:grpSpPr>
            <a:xfrm>
              <a:off x="5267865" y="2952747"/>
              <a:ext cx="1416142" cy="771832"/>
              <a:chOff x="1120531" y="4011212"/>
              <a:chExt cx="2040395" cy="1304454"/>
            </a:xfrm>
          </p:grpSpPr>
          <p:grpSp>
            <p:nvGrpSpPr>
              <p:cNvPr id="38" name="Group 37">
                <a:extLst>
                  <a:ext uri="{FF2B5EF4-FFF2-40B4-BE49-F238E27FC236}">
                    <a16:creationId xmlns:a16="http://schemas.microsoft.com/office/drawing/2014/main" id="{B3502E51-A754-45DB-8239-F189C04750D8}"/>
                  </a:ext>
                </a:extLst>
              </p:cNvPr>
              <p:cNvGrpSpPr/>
              <p:nvPr/>
            </p:nvGrpSpPr>
            <p:grpSpPr>
              <a:xfrm>
                <a:off x="1303265" y="4011212"/>
                <a:ext cx="1669773" cy="413534"/>
                <a:chOff x="631229" y="1493906"/>
                <a:chExt cx="1669773" cy="413534"/>
              </a:xfrm>
            </p:grpSpPr>
            <p:sp>
              <p:nvSpPr>
                <p:cNvPr id="40" name="Rounded Rectangle 94">
                  <a:extLst>
                    <a:ext uri="{FF2B5EF4-FFF2-40B4-BE49-F238E27FC236}">
                      <a16:creationId xmlns:a16="http://schemas.microsoft.com/office/drawing/2014/main" id="{A03E958B-C875-4D9E-B2C2-3464AC2F0A11}"/>
                    </a:ext>
                  </a:extLst>
                </p:cNvPr>
                <p:cNvSpPr/>
                <p:nvPr/>
              </p:nvSpPr>
              <p:spPr bwMode="auto">
                <a:xfrm>
                  <a:off x="631229" y="1493906"/>
                  <a:ext cx="1669773" cy="413534"/>
                </a:xfrm>
                <a:prstGeom prst="roundRect">
                  <a:avLst/>
                </a:prstGeom>
                <a:solidFill>
                  <a:srgbClr val="0079BD"/>
                </a:solidFill>
                <a:ln w="9525" algn="ctr">
                  <a:noFill/>
                  <a:miter lim="800000"/>
                  <a:headEnd/>
                  <a:tailEnd/>
                </a:ln>
                <a:effectLst/>
              </p:spPr>
              <p:txBody>
                <a:bodyPr rtlCol="0" anchor="ctr"/>
                <a:lstStyle/>
                <a:p>
                  <a:pPr algn="ctr" defTabSz="914171" eaLnBrk="0" fontAlgn="base" hangingPunct="0">
                    <a:spcBef>
                      <a:spcPct val="0"/>
                    </a:spcBef>
                    <a:spcAft>
                      <a:spcPct val="0"/>
                    </a:spcAft>
                    <a:defRPr/>
                  </a:pPr>
                  <a:endParaRPr lang="en-US" sz="1400" kern="0" dirty="0" err="1">
                    <a:solidFill>
                      <a:srgbClr val="FFFFFF"/>
                    </a:solidFill>
                    <a:latin typeface="Calibri"/>
                    <a:cs typeface="Arial" pitchFamily="34" charset="0"/>
                  </a:endParaRPr>
                </a:p>
              </p:txBody>
            </p:sp>
            <p:sp>
              <p:nvSpPr>
                <p:cNvPr id="41" name="Rectangle 40">
                  <a:extLst>
                    <a:ext uri="{FF2B5EF4-FFF2-40B4-BE49-F238E27FC236}">
                      <a16:creationId xmlns:a16="http://schemas.microsoft.com/office/drawing/2014/main" id="{965A14DB-50C9-4D1A-BFDD-B889B613FA45}"/>
                    </a:ext>
                  </a:extLst>
                </p:cNvPr>
                <p:cNvSpPr/>
                <p:nvPr/>
              </p:nvSpPr>
              <p:spPr bwMode="auto">
                <a:xfrm>
                  <a:off x="686075" y="1557963"/>
                  <a:ext cx="1560080" cy="285420"/>
                </a:xfrm>
                <a:prstGeom prst="rect">
                  <a:avLst/>
                </a:prstGeom>
                <a:solidFill>
                  <a:srgbClr val="0079BD"/>
                </a:solidFill>
                <a:ln w="19050" algn="ctr">
                  <a:solidFill>
                    <a:sysClr val="window" lastClr="FFFFFF"/>
                  </a:solidFill>
                  <a:miter lim="800000"/>
                  <a:headEnd/>
                  <a:tailEnd/>
                </a:ln>
                <a:effectLst/>
              </p:spPr>
              <p:txBody>
                <a:bodyPr rtlCol="0" anchor="ctr"/>
                <a:lstStyle/>
                <a:p>
                  <a:pPr algn="ctr" defTabSz="914171" eaLnBrk="0" fontAlgn="base" hangingPunct="0">
                    <a:spcBef>
                      <a:spcPct val="0"/>
                    </a:spcBef>
                    <a:spcAft>
                      <a:spcPct val="0"/>
                    </a:spcAft>
                    <a:defRPr/>
                  </a:pPr>
                  <a:endParaRPr lang="en-US" sz="1400" kern="0" dirty="0" err="1">
                    <a:solidFill>
                      <a:srgbClr val="FFFFFF"/>
                    </a:solidFill>
                    <a:latin typeface="Calibri"/>
                    <a:cs typeface="Arial" pitchFamily="34" charset="0"/>
                  </a:endParaRPr>
                </a:p>
              </p:txBody>
            </p:sp>
            <p:sp>
              <p:nvSpPr>
                <p:cNvPr id="42" name="Rectangle 41">
                  <a:extLst>
                    <a:ext uri="{FF2B5EF4-FFF2-40B4-BE49-F238E27FC236}">
                      <a16:creationId xmlns:a16="http://schemas.microsoft.com/office/drawing/2014/main" id="{7BF8E912-EFFB-4F9D-A1C1-B959272A0FE0}"/>
                    </a:ext>
                  </a:extLst>
                </p:cNvPr>
                <p:cNvSpPr/>
                <p:nvPr/>
              </p:nvSpPr>
              <p:spPr bwMode="auto">
                <a:xfrm>
                  <a:off x="793855" y="1629527"/>
                  <a:ext cx="446071" cy="45719"/>
                </a:xfrm>
                <a:prstGeom prst="rect">
                  <a:avLst/>
                </a:prstGeom>
                <a:solidFill>
                  <a:sysClr val="window" lastClr="FFFFFF"/>
                </a:solidFill>
                <a:ln w="9525" algn="ctr">
                  <a:noFill/>
                  <a:miter lim="800000"/>
                  <a:headEnd/>
                  <a:tailEnd/>
                </a:ln>
                <a:effectLst/>
              </p:spPr>
              <p:txBody>
                <a:bodyPr rtlCol="0" anchor="ctr"/>
                <a:lstStyle/>
                <a:p>
                  <a:pPr algn="ctr" defTabSz="914171" eaLnBrk="0" fontAlgn="base" hangingPunct="0">
                    <a:spcBef>
                      <a:spcPct val="0"/>
                    </a:spcBef>
                    <a:spcAft>
                      <a:spcPct val="0"/>
                    </a:spcAft>
                    <a:defRPr/>
                  </a:pPr>
                  <a:endParaRPr lang="en-US" sz="1400" kern="0" dirty="0" err="1">
                    <a:solidFill>
                      <a:srgbClr val="FFFFFF"/>
                    </a:solidFill>
                    <a:latin typeface="Calibri"/>
                    <a:cs typeface="Arial" pitchFamily="34" charset="0"/>
                  </a:endParaRPr>
                </a:p>
              </p:txBody>
            </p:sp>
            <p:sp>
              <p:nvSpPr>
                <p:cNvPr id="43" name="Rectangle 42">
                  <a:extLst>
                    <a:ext uri="{FF2B5EF4-FFF2-40B4-BE49-F238E27FC236}">
                      <a16:creationId xmlns:a16="http://schemas.microsoft.com/office/drawing/2014/main" id="{C3AB7074-0C61-4640-8C0D-7CE9B5E337F8}"/>
                    </a:ext>
                  </a:extLst>
                </p:cNvPr>
                <p:cNvSpPr/>
                <p:nvPr/>
              </p:nvSpPr>
              <p:spPr bwMode="auto">
                <a:xfrm>
                  <a:off x="793855" y="1729217"/>
                  <a:ext cx="446071" cy="45719"/>
                </a:xfrm>
                <a:prstGeom prst="rect">
                  <a:avLst/>
                </a:prstGeom>
                <a:solidFill>
                  <a:sysClr val="window" lastClr="FFFFFF"/>
                </a:solidFill>
                <a:ln w="9525" algn="ctr">
                  <a:noFill/>
                  <a:miter lim="800000"/>
                  <a:headEnd/>
                  <a:tailEnd/>
                </a:ln>
                <a:effectLst/>
              </p:spPr>
              <p:txBody>
                <a:bodyPr rtlCol="0" anchor="ctr"/>
                <a:lstStyle/>
                <a:p>
                  <a:pPr algn="ctr" defTabSz="914171" eaLnBrk="0" fontAlgn="base" hangingPunct="0">
                    <a:spcBef>
                      <a:spcPct val="0"/>
                    </a:spcBef>
                    <a:spcAft>
                      <a:spcPct val="0"/>
                    </a:spcAft>
                    <a:defRPr/>
                  </a:pPr>
                  <a:endParaRPr lang="en-US" sz="1400" kern="0" dirty="0" err="1">
                    <a:solidFill>
                      <a:srgbClr val="FFFFFF"/>
                    </a:solidFill>
                    <a:latin typeface="Calibri"/>
                    <a:cs typeface="Arial" pitchFamily="34" charset="0"/>
                  </a:endParaRPr>
                </a:p>
              </p:txBody>
            </p:sp>
            <p:pic>
              <p:nvPicPr>
                <p:cNvPr id="44" name="Picture 2">
                  <a:extLst>
                    <a:ext uri="{FF2B5EF4-FFF2-40B4-BE49-F238E27FC236}">
                      <a16:creationId xmlns:a16="http://schemas.microsoft.com/office/drawing/2014/main" id="{9F7AE304-5025-4FD2-BAA6-4EEB4E3E29E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9900" t="49031" r="64707" b="44931"/>
                <a:stretch/>
              </p:blipFill>
              <p:spPr bwMode="auto">
                <a:xfrm>
                  <a:off x="1380161" y="1615354"/>
                  <a:ext cx="171908" cy="170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Rectangle 44">
                  <a:extLst>
                    <a:ext uri="{FF2B5EF4-FFF2-40B4-BE49-F238E27FC236}">
                      <a16:creationId xmlns:a16="http://schemas.microsoft.com/office/drawing/2014/main" id="{589F6D2A-8B17-49FC-A248-EC5660B9427A}"/>
                    </a:ext>
                  </a:extLst>
                </p:cNvPr>
                <p:cNvSpPr/>
                <p:nvPr/>
              </p:nvSpPr>
              <p:spPr bwMode="auto">
                <a:xfrm>
                  <a:off x="1699803" y="1635607"/>
                  <a:ext cx="446071" cy="45719"/>
                </a:xfrm>
                <a:prstGeom prst="rect">
                  <a:avLst/>
                </a:prstGeom>
                <a:solidFill>
                  <a:sysClr val="window" lastClr="FFFFFF"/>
                </a:solidFill>
                <a:ln w="9525" algn="ctr">
                  <a:noFill/>
                  <a:miter lim="800000"/>
                  <a:headEnd/>
                  <a:tailEnd/>
                </a:ln>
                <a:effectLst/>
              </p:spPr>
              <p:txBody>
                <a:bodyPr rtlCol="0" anchor="ctr"/>
                <a:lstStyle/>
                <a:p>
                  <a:pPr algn="ctr" defTabSz="914171" eaLnBrk="0" fontAlgn="base" hangingPunct="0">
                    <a:spcBef>
                      <a:spcPct val="0"/>
                    </a:spcBef>
                    <a:spcAft>
                      <a:spcPct val="0"/>
                    </a:spcAft>
                    <a:defRPr/>
                  </a:pPr>
                  <a:endParaRPr lang="en-US" sz="1400" kern="0" dirty="0" err="1">
                    <a:solidFill>
                      <a:srgbClr val="FFFFFF"/>
                    </a:solidFill>
                    <a:latin typeface="Calibri"/>
                    <a:cs typeface="Arial" pitchFamily="34" charset="0"/>
                  </a:endParaRPr>
                </a:p>
              </p:txBody>
            </p:sp>
            <p:sp>
              <p:nvSpPr>
                <p:cNvPr id="46" name="Rectangle 45">
                  <a:extLst>
                    <a:ext uri="{FF2B5EF4-FFF2-40B4-BE49-F238E27FC236}">
                      <a16:creationId xmlns:a16="http://schemas.microsoft.com/office/drawing/2014/main" id="{8A957A8F-5399-480B-88AF-954BB80D224A}"/>
                    </a:ext>
                  </a:extLst>
                </p:cNvPr>
                <p:cNvSpPr/>
                <p:nvPr/>
              </p:nvSpPr>
              <p:spPr bwMode="auto">
                <a:xfrm>
                  <a:off x="1699803" y="1735297"/>
                  <a:ext cx="446071" cy="45719"/>
                </a:xfrm>
                <a:prstGeom prst="rect">
                  <a:avLst/>
                </a:prstGeom>
                <a:solidFill>
                  <a:sysClr val="window" lastClr="FFFFFF"/>
                </a:solidFill>
                <a:ln w="9525" algn="ctr">
                  <a:noFill/>
                  <a:miter lim="800000"/>
                  <a:headEnd/>
                  <a:tailEnd/>
                </a:ln>
                <a:effectLst/>
              </p:spPr>
              <p:txBody>
                <a:bodyPr rtlCol="0" anchor="ctr"/>
                <a:lstStyle/>
                <a:p>
                  <a:pPr algn="ctr" defTabSz="914171" eaLnBrk="0" fontAlgn="base" hangingPunct="0">
                    <a:spcBef>
                      <a:spcPct val="0"/>
                    </a:spcBef>
                    <a:spcAft>
                      <a:spcPct val="0"/>
                    </a:spcAft>
                    <a:defRPr/>
                  </a:pPr>
                  <a:endParaRPr lang="en-US" sz="1400" kern="0" dirty="0" err="1">
                    <a:solidFill>
                      <a:srgbClr val="FFFFFF"/>
                    </a:solidFill>
                    <a:latin typeface="Calibri"/>
                    <a:cs typeface="Arial" pitchFamily="34" charset="0"/>
                  </a:endParaRPr>
                </a:p>
              </p:txBody>
            </p:sp>
          </p:grpSp>
          <p:sp>
            <p:nvSpPr>
              <p:cNvPr id="39" name="TextBox 38">
                <a:extLst>
                  <a:ext uri="{FF2B5EF4-FFF2-40B4-BE49-F238E27FC236}">
                    <a16:creationId xmlns:a16="http://schemas.microsoft.com/office/drawing/2014/main" id="{96DD028E-6D61-415A-8D34-61FBB8C2FD01}"/>
                  </a:ext>
                </a:extLst>
              </p:cNvPr>
              <p:cNvSpPr txBox="1"/>
              <p:nvPr/>
            </p:nvSpPr>
            <p:spPr>
              <a:xfrm>
                <a:off x="1120531" y="4431156"/>
                <a:ext cx="2040395" cy="884510"/>
              </a:xfrm>
              <a:prstGeom prst="rect">
                <a:avLst/>
              </a:prstGeom>
              <a:noFill/>
            </p:spPr>
            <p:txBody>
              <a:bodyPr wrap="none" rtlCol="0">
                <a:spAutoFit/>
              </a:bodyPr>
              <a:lstStyle/>
              <a:p>
                <a:pPr algn="ctr" defTabSz="914171">
                  <a:defRPr/>
                </a:pPr>
                <a:r>
                  <a:rPr lang="en-US" sz="1400" kern="0" dirty="0">
                    <a:solidFill>
                      <a:schemeClr val="accent6"/>
                    </a:solidFill>
                    <a:latin typeface="Calibri"/>
                    <a:cs typeface="Arial" pitchFamily="34" charset="0"/>
                  </a:rPr>
                  <a:t>Session</a:t>
                </a:r>
                <a:br>
                  <a:rPr lang="en-US" sz="1400" kern="0" dirty="0">
                    <a:solidFill>
                      <a:schemeClr val="accent6"/>
                    </a:solidFill>
                    <a:latin typeface="Calibri"/>
                    <a:cs typeface="Arial" pitchFamily="34" charset="0"/>
                  </a:rPr>
                </a:br>
                <a:r>
                  <a:rPr lang="en-US" sz="1400" kern="0" dirty="0">
                    <a:solidFill>
                      <a:schemeClr val="accent6"/>
                    </a:solidFill>
                    <a:latin typeface="Calibri"/>
                    <a:cs typeface="Arial" pitchFamily="34" charset="0"/>
                  </a:rPr>
                  <a:t>Recording Player</a:t>
                </a:r>
              </a:p>
            </p:txBody>
          </p:sp>
        </p:grpSp>
      </p:grpSp>
      <p:cxnSp>
        <p:nvCxnSpPr>
          <p:cNvPr id="47" name="Elbow Connector 101">
            <a:extLst>
              <a:ext uri="{FF2B5EF4-FFF2-40B4-BE49-F238E27FC236}">
                <a16:creationId xmlns:a16="http://schemas.microsoft.com/office/drawing/2014/main" id="{5223DE2E-8207-4FBE-88BB-DC1AD73E8B90}"/>
              </a:ext>
            </a:extLst>
          </p:cNvPr>
          <p:cNvCxnSpPr>
            <a:stCxn id="14" idx="3"/>
            <a:endCxn id="53" idx="1"/>
          </p:cNvCxnSpPr>
          <p:nvPr/>
        </p:nvCxnSpPr>
        <p:spPr bwMode="auto">
          <a:xfrm flipV="1">
            <a:off x="3197440" y="3048296"/>
            <a:ext cx="492238" cy="890064"/>
          </a:xfrm>
          <a:prstGeom prst="bentConnector3">
            <a:avLst>
              <a:gd name="adj1" fmla="val 50000"/>
            </a:avLst>
          </a:prstGeom>
          <a:noFill/>
          <a:ln w="38100" cap="flat" cmpd="sng" algn="ctr">
            <a:solidFill>
              <a:schemeClr val="bg2"/>
            </a:solidFill>
            <a:prstDash val="solid"/>
            <a:round/>
            <a:headEnd type="none" w="med" len="med"/>
            <a:tailEnd type="triangle" w="lg" len="lg"/>
          </a:ln>
          <a:effectLst/>
        </p:spPr>
      </p:cxnSp>
      <p:cxnSp>
        <p:nvCxnSpPr>
          <p:cNvPr id="48" name="Elbow Connector 102">
            <a:extLst>
              <a:ext uri="{FF2B5EF4-FFF2-40B4-BE49-F238E27FC236}">
                <a16:creationId xmlns:a16="http://schemas.microsoft.com/office/drawing/2014/main" id="{4E51B7D3-F390-44EB-86FD-8DC3C6B0FB3C}"/>
              </a:ext>
            </a:extLst>
          </p:cNvPr>
          <p:cNvCxnSpPr>
            <a:stCxn id="53" idx="3"/>
            <a:endCxn id="16" idx="1"/>
          </p:cNvCxnSpPr>
          <p:nvPr/>
        </p:nvCxnSpPr>
        <p:spPr bwMode="auto">
          <a:xfrm>
            <a:off x="5676864" y="3048296"/>
            <a:ext cx="839464" cy="862160"/>
          </a:xfrm>
          <a:prstGeom prst="bentConnector3">
            <a:avLst>
              <a:gd name="adj1" fmla="val 50000"/>
            </a:avLst>
          </a:prstGeom>
          <a:noFill/>
          <a:ln w="38100" cap="flat" cmpd="sng" algn="ctr">
            <a:solidFill>
              <a:schemeClr val="bg2"/>
            </a:solidFill>
            <a:prstDash val="solid"/>
            <a:round/>
            <a:headEnd type="triangle" w="lg" len="lg"/>
            <a:tailEnd type="triangle" w="lg" len="lg"/>
          </a:ln>
          <a:effectLst/>
        </p:spPr>
      </p:cxnSp>
      <p:cxnSp>
        <p:nvCxnSpPr>
          <p:cNvPr id="49" name="Elbow Connector 103">
            <a:extLst>
              <a:ext uri="{FF2B5EF4-FFF2-40B4-BE49-F238E27FC236}">
                <a16:creationId xmlns:a16="http://schemas.microsoft.com/office/drawing/2014/main" id="{C68E2E71-A2D3-4717-8370-D03325D04AA2}"/>
              </a:ext>
            </a:extLst>
          </p:cNvPr>
          <p:cNvCxnSpPr>
            <a:stCxn id="28" idx="1"/>
            <a:endCxn id="16" idx="2"/>
          </p:cNvCxnSpPr>
          <p:nvPr/>
        </p:nvCxnSpPr>
        <p:spPr bwMode="auto">
          <a:xfrm rot="10800000">
            <a:off x="7218468" y="4339633"/>
            <a:ext cx="1061178" cy="866016"/>
          </a:xfrm>
          <a:prstGeom prst="bentConnector2">
            <a:avLst/>
          </a:prstGeom>
          <a:noFill/>
          <a:ln w="38100" cap="flat" cmpd="sng" algn="ctr">
            <a:solidFill>
              <a:schemeClr val="bg2"/>
            </a:solidFill>
            <a:prstDash val="solid"/>
            <a:round/>
            <a:headEnd type="triangle" w="lg" len="lg"/>
            <a:tailEnd type="triangle" w="lg" len="lg"/>
          </a:ln>
          <a:effectLst/>
        </p:spPr>
      </p:cxnSp>
      <p:cxnSp>
        <p:nvCxnSpPr>
          <p:cNvPr id="50" name="Elbow Connector 104">
            <a:extLst>
              <a:ext uri="{FF2B5EF4-FFF2-40B4-BE49-F238E27FC236}">
                <a16:creationId xmlns:a16="http://schemas.microsoft.com/office/drawing/2014/main" id="{949419A1-386B-42C5-8D4F-95F28F87F912}"/>
              </a:ext>
            </a:extLst>
          </p:cNvPr>
          <p:cNvCxnSpPr>
            <a:stCxn id="16" idx="0"/>
          </p:cNvCxnSpPr>
          <p:nvPr/>
        </p:nvCxnSpPr>
        <p:spPr bwMode="auto">
          <a:xfrm rot="5400000" flipH="1" flipV="1">
            <a:off x="7252267" y="2457139"/>
            <a:ext cx="990342" cy="1057940"/>
          </a:xfrm>
          <a:prstGeom prst="bentConnector2">
            <a:avLst/>
          </a:prstGeom>
          <a:noFill/>
          <a:ln w="38100" cap="flat" cmpd="sng" algn="ctr">
            <a:solidFill>
              <a:schemeClr val="bg2"/>
            </a:solidFill>
            <a:prstDash val="solid"/>
            <a:round/>
            <a:headEnd type="triangle" w="lg" len="lg"/>
            <a:tailEnd type="triangle" w="lg" len="lg"/>
          </a:ln>
          <a:effectLst/>
        </p:spPr>
      </p:cxnSp>
      <p:cxnSp>
        <p:nvCxnSpPr>
          <p:cNvPr id="51" name="Elbow Connector 105">
            <a:extLst>
              <a:ext uri="{FF2B5EF4-FFF2-40B4-BE49-F238E27FC236}">
                <a16:creationId xmlns:a16="http://schemas.microsoft.com/office/drawing/2014/main" id="{71786A1E-9BD8-4C89-B766-9BA98D4D7AA0}"/>
              </a:ext>
            </a:extLst>
          </p:cNvPr>
          <p:cNvCxnSpPr>
            <a:stCxn id="32" idx="1"/>
            <a:endCxn id="16" idx="3"/>
          </p:cNvCxnSpPr>
          <p:nvPr/>
        </p:nvCxnSpPr>
        <p:spPr bwMode="auto">
          <a:xfrm rot="10800000" flipV="1">
            <a:off x="7920611" y="3908708"/>
            <a:ext cx="837193" cy="1748"/>
          </a:xfrm>
          <a:prstGeom prst="bentConnector3">
            <a:avLst>
              <a:gd name="adj1" fmla="val 50000"/>
            </a:avLst>
          </a:prstGeom>
          <a:noFill/>
          <a:ln w="38100" cap="flat" cmpd="sng" algn="ctr">
            <a:solidFill>
              <a:schemeClr val="bg2"/>
            </a:solidFill>
            <a:prstDash val="solid"/>
            <a:round/>
            <a:headEnd type="triangle" w="lg" len="lg"/>
            <a:tailEnd type="triangle" w="lg" len="lg"/>
          </a:ln>
          <a:effectLst/>
        </p:spPr>
      </p:cxnSp>
      <p:grpSp>
        <p:nvGrpSpPr>
          <p:cNvPr id="52" name="Group 51">
            <a:extLst>
              <a:ext uri="{FF2B5EF4-FFF2-40B4-BE49-F238E27FC236}">
                <a16:creationId xmlns:a16="http://schemas.microsoft.com/office/drawing/2014/main" id="{1D5AA5C8-6EC1-4187-8CE4-F16AD78B2034}"/>
              </a:ext>
            </a:extLst>
          </p:cNvPr>
          <p:cNvGrpSpPr/>
          <p:nvPr/>
        </p:nvGrpSpPr>
        <p:grpSpPr>
          <a:xfrm>
            <a:off x="3689678" y="2239534"/>
            <a:ext cx="1987186" cy="1617523"/>
            <a:chOff x="3703523" y="1882799"/>
            <a:chExt cx="2649581" cy="1854937"/>
          </a:xfrm>
        </p:grpSpPr>
        <p:sp>
          <p:nvSpPr>
            <p:cNvPr id="53" name="Rounded Rectangle 107">
              <a:extLst>
                <a:ext uri="{FF2B5EF4-FFF2-40B4-BE49-F238E27FC236}">
                  <a16:creationId xmlns:a16="http://schemas.microsoft.com/office/drawing/2014/main" id="{4803C2BA-0A33-4506-A2C2-23A63B379113}"/>
                </a:ext>
              </a:extLst>
            </p:cNvPr>
            <p:cNvSpPr/>
            <p:nvPr/>
          </p:nvSpPr>
          <p:spPr bwMode="auto">
            <a:xfrm>
              <a:off x="3703523" y="1882799"/>
              <a:ext cx="2649581" cy="1854937"/>
            </a:xfrm>
            <a:prstGeom prst="roundRect">
              <a:avLst/>
            </a:prstGeom>
            <a:gradFill rotWithShape="1">
              <a:gsLst>
                <a:gs pos="0">
                  <a:srgbClr val="4D4F53">
                    <a:tint val="50000"/>
                    <a:satMod val="300000"/>
                  </a:srgbClr>
                </a:gs>
                <a:gs pos="35000">
                  <a:srgbClr val="4D4F53">
                    <a:tint val="37000"/>
                    <a:satMod val="300000"/>
                  </a:srgbClr>
                </a:gs>
                <a:gs pos="100000">
                  <a:srgbClr val="4D4F53">
                    <a:tint val="15000"/>
                    <a:satMod val="350000"/>
                  </a:srgbClr>
                </a:gs>
              </a:gsLst>
              <a:lin ang="16200000" scaled="1"/>
            </a:gradFill>
            <a:ln w="9525" cap="flat" cmpd="sng" algn="ctr">
              <a:solidFill>
                <a:srgbClr val="4D4F53">
                  <a:shade val="95000"/>
                  <a:satMod val="105000"/>
                </a:srgbClr>
              </a:solidFill>
              <a:prstDash val="solid"/>
              <a:headEnd/>
              <a:tailEnd/>
            </a:ln>
            <a:effectLst>
              <a:outerShdw blurRad="40000" dist="20000" dir="5400000" rotWithShape="0">
                <a:srgbClr val="000000">
                  <a:alpha val="38000"/>
                </a:srgbClr>
              </a:outerShdw>
            </a:effectLst>
          </p:spPr>
          <p:txBody>
            <a:bodyPr rtlCol="0" anchor="ctr"/>
            <a:lstStyle/>
            <a:p>
              <a:pPr algn="ctr" defTabSz="914171" eaLnBrk="0" fontAlgn="base" hangingPunct="0">
                <a:spcBef>
                  <a:spcPct val="0"/>
                </a:spcBef>
                <a:spcAft>
                  <a:spcPct val="0"/>
                </a:spcAft>
                <a:defRPr/>
              </a:pPr>
              <a:endParaRPr lang="en-GB" sz="1400" kern="0" dirty="0" err="1">
                <a:solidFill>
                  <a:srgbClr val="FFFFFF"/>
                </a:solidFill>
                <a:latin typeface="Calibri"/>
                <a:cs typeface="Arial" pitchFamily="34" charset="0"/>
              </a:endParaRPr>
            </a:p>
          </p:txBody>
        </p:sp>
        <p:sp>
          <p:nvSpPr>
            <p:cNvPr id="54" name="TextBox 53">
              <a:extLst>
                <a:ext uri="{FF2B5EF4-FFF2-40B4-BE49-F238E27FC236}">
                  <a16:creationId xmlns:a16="http://schemas.microsoft.com/office/drawing/2014/main" id="{DFE49544-DBF5-426C-B2D8-6D69F93439DE}"/>
                </a:ext>
              </a:extLst>
            </p:cNvPr>
            <p:cNvSpPr txBox="1"/>
            <p:nvPr/>
          </p:nvSpPr>
          <p:spPr>
            <a:xfrm>
              <a:off x="3713308" y="3081226"/>
              <a:ext cx="2639796" cy="564722"/>
            </a:xfrm>
            <a:prstGeom prst="rect">
              <a:avLst/>
            </a:prstGeom>
            <a:noFill/>
          </p:spPr>
          <p:txBody>
            <a:bodyPr wrap="square" rtlCol="0">
              <a:spAutoFit/>
            </a:bodyPr>
            <a:lstStyle/>
            <a:p>
              <a:pPr algn="ctr" defTabSz="914171">
                <a:defRPr/>
              </a:pPr>
              <a:r>
                <a:rPr lang="en-US" sz="1300" kern="0" dirty="0">
                  <a:solidFill>
                    <a:schemeClr val="accent6"/>
                  </a:solidFill>
                  <a:latin typeface="Calibri"/>
                  <a:cs typeface="Arial" pitchFamily="34" charset="0"/>
                </a:rPr>
                <a:t>Citrix Virtual App Servers</a:t>
              </a:r>
              <a:br>
                <a:rPr lang="en-US" sz="1300" kern="0" dirty="0">
                  <a:solidFill>
                    <a:schemeClr val="accent6"/>
                  </a:solidFill>
                  <a:latin typeface="Calibri"/>
                  <a:cs typeface="Arial" pitchFamily="34" charset="0"/>
                </a:rPr>
              </a:br>
              <a:r>
                <a:rPr lang="en-US" sz="1300" kern="0" dirty="0">
                  <a:solidFill>
                    <a:schemeClr val="accent6"/>
                  </a:solidFill>
                  <a:latin typeface="Calibri"/>
                  <a:cs typeface="Arial" pitchFamily="34" charset="0"/>
                </a:rPr>
                <a:t>Session Recording Agent</a:t>
              </a:r>
            </a:p>
          </p:txBody>
        </p:sp>
        <p:pic>
          <p:nvPicPr>
            <p:cNvPr id="55" name="Picture 54">
              <a:extLst>
                <a:ext uri="{FF2B5EF4-FFF2-40B4-BE49-F238E27FC236}">
                  <a16:creationId xmlns:a16="http://schemas.microsoft.com/office/drawing/2014/main" id="{9A8C24A1-70BE-4131-A802-7BC6A8B6CBC6}"/>
                </a:ext>
              </a:extLst>
            </p:cNvPr>
            <p:cNvPicPr>
              <a:picLocks noChangeAspect="1"/>
            </p:cNvPicPr>
            <p:nvPr/>
          </p:nvPicPr>
          <p:blipFill>
            <a:blip r:embed="rId9"/>
            <a:stretch>
              <a:fillRect/>
            </a:stretch>
          </p:blipFill>
          <p:spPr>
            <a:xfrm>
              <a:off x="3814853" y="2098098"/>
              <a:ext cx="1218911" cy="932685"/>
            </a:xfrm>
            <a:prstGeom prst="rect">
              <a:avLst/>
            </a:prstGeom>
          </p:spPr>
        </p:pic>
        <p:pic>
          <p:nvPicPr>
            <p:cNvPr id="56" name="Picture 55">
              <a:extLst>
                <a:ext uri="{FF2B5EF4-FFF2-40B4-BE49-F238E27FC236}">
                  <a16:creationId xmlns:a16="http://schemas.microsoft.com/office/drawing/2014/main" id="{1073C5E4-575C-4290-AC5C-0A90A4A4153A}"/>
                </a:ext>
              </a:extLst>
            </p:cNvPr>
            <p:cNvPicPr>
              <a:picLocks noChangeAspect="1"/>
            </p:cNvPicPr>
            <p:nvPr/>
          </p:nvPicPr>
          <p:blipFill>
            <a:blip r:embed="rId9"/>
            <a:stretch>
              <a:fillRect/>
            </a:stretch>
          </p:blipFill>
          <p:spPr>
            <a:xfrm>
              <a:off x="5061961" y="2098098"/>
              <a:ext cx="1218911" cy="932685"/>
            </a:xfrm>
            <a:prstGeom prst="rect">
              <a:avLst/>
            </a:prstGeom>
          </p:spPr>
        </p:pic>
      </p:grpSp>
      <p:grpSp>
        <p:nvGrpSpPr>
          <p:cNvPr id="57" name="Group 56">
            <a:extLst>
              <a:ext uri="{FF2B5EF4-FFF2-40B4-BE49-F238E27FC236}">
                <a16:creationId xmlns:a16="http://schemas.microsoft.com/office/drawing/2014/main" id="{61854E23-D7B4-488B-AFE0-A463650B5ACF}"/>
              </a:ext>
            </a:extLst>
          </p:cNvPr>
          <p:cNvGrpSpPr/>
          <p:nvPr/>
        </p:nvGrpSpPr>
        <p:grpSpPr>
          <a:xfrm>
            <a:off x="3689678" y="3943069"/>
            <a:ext cx="1987186" cy="1675881"/>
            <a:chOff x="3703523" y="3841575"/>
            <a:chExt cx="2649581" cy="1887147"/>
          </a:xfrm>
        </p:grpSpPr>
        <p:sp>
          <p:nvSpPr>
            <p:cNvPr id="58" name="Rounded Rectangle 112">
              <a:extLst>
                <a:ext uri="{FF2B5EF4-FFF2-40B4-BE49-F238E27FC236}">
                  <a16:creationId xmlns:a16="http://schemas.microsoft.com/office/drawing/2014/main" id="{0EC53B4A-FA53-4361-B2A0-30075D1D2405}"/>
                </a:ext>
              </a:extLst>
            </p:cNvPr>
            <p:cNvSpPr/>
            <p:nvPr/>
          </p:nvSpPr>
          <p:spPr bwMode="auto">
            <a:xfrm>
              <a:off x="3703523" y="3841575"/>
              <a:ext cx="2649581" cy="1854937"/>
            </a:xfrm>
            <a:prstGeom prst="roundRect">
              <a:avLst/>
            </a:prstGeom>
            <a:gradFill rotWithShape="1">
              <a:gsLst>
                <a:gs pos="0">
                  <a:srgbClr val="4D4F53">
                    <a:tint val="50000"/>
                    <a:satMod val="300000"/>
                  </a:srgbClr>
                </a:gs>
                <a:gs pos="35000">
                  <a:srgbClr val="4D4F53">
                    <a:tint val="37000"/>
                    <a:satMod val="300000"/>
                  </a:srgbClr>
                </a:gs>
                <a:gs pos="100000">
                  <a:srgbClr val="4D4F53">
                    <a:tint val="15000"/>
                    <a:satMod val="350000"/>
                  </a:srgbClr>
                </a:gs>
              </a:gsLst>
              <a:lin ang="16200000" scaled="1"/>
            </a:gradFill>
            <a:ln w="9525" cap="flat" cmpd="sng" algn="ctr">
              <a:solidFill>
                <a:srgbClr val="4D4F53">
                  <a:shade val="95000"/>
                  <a:satMod val="105000"/>
                </a:srgbClr>
              </a:solidFill>
              <a:prstDash val="solid"/>
              <a:headEnd/>
              <a:tailEnd/>
            </a:ln>
            <a:effectLst>
              <a:outerShdw blurRad="40000" dist="20000" dir="5400000" rotWithShape="0">
                <a:srgbClr val="000000">
                  <a:alpha val="38000"/>
                </a:srgbClr>
              </a:outerShdw>
            </a:effectLst>
          </p:spPr>
          <p:txBody>
            <a:bodyPr rtlCol="0" anchor="ctr"/>
            <a:lstStyle/>
            <a:p>
              <a:pPr algn="ctr" defTabSz="914171" eaLnBrk="0" fontAlgn="base" hangingPunct="0">
                <a:spcBef>
                  <a:spcPct val="0"/>
                </a:spcBef>
                <a:spcAft>
                  <a:spcPct val="0"/>
                </a:spcAft>
                <a:defRPr/>
              </a:pPr>
              <a:endParaRPr lang="en-GB" sz="1400" kern="0" dirty="0" err="1">
                <a:solidFill>
                  <a:srgbClr val="FFFFFF"/>
                </a:solidFill>
                <a:latin typeface="Calibri"/>
                <a:cs typeface="Arial" pitchFamily="34" charset="0"/>
              </a:endParaRPr>
            </a:p>
          </p:txBody>
        </p:sp>
        <p:sp>
          <p:nvSpPr>
            <p:cNvPr id="59" name="TextBox 58">
              <a:extLst>
                <a:ext uri="{FF2B5EF4-FFF2-40B4-BE49-F238E27FC236}">
                  <a16:creationId xmlns:a16="http://schemas.microsoft.com/office/drawing/2014/main" id="{A56384BF-21D9-4D76-ABAB-F451028680A8}"/>
                </a:ext>
              </a:extLst>
            </p:cNvPr>
            <p:cNvSpPr txBox="1"/>
            <p:nvPr/>
          </p:nvSpPr>
          <p:spPr>
            <a:xfrm>
              <a:off x="3713308" y="4948927"/>
              <a:ext cx="2639796" cy="779795"/>
            </a:xfrm>
            <a:prstGeom prst="rect">
              <a:avLst/>
            </a:prstGeom>
            <a:noFill/>
          </p:spPr>
          <p:txBody>
            <a:bodyPr wrap="square" rtlCol="0">
              <a:spAutoFit/>
            </a:bodyPr>
            <a:lstStyle/>
            <a:p>
              <a:pPr algn="ctr" defTabSz="914171">
                <a:defRPr/>
              </a:pPr>
              <a:r>
                <a:rPr lang="en-US" sz="1300" kern="0" dirty="0">
                  <a:solidFill>
                    <a:schemeClr val="accent6"/>
                  </a:solidFill>
                  <a:latin typeface="Calibri"/>
                  <a:cs typeface="Arial" pitchFamily="34" charset="0"/>
                </a:rPr>
                <a:t>Citrix Virtual Apps and </a:t>
              </a:r>
            </a:p>
            <a:p>
              <a:pPr algn="ctr" defTabSz="914171">
                <a:defRPr/>
              </a:pPr>
              <a:r>
                <a:rPr lang="en-US" sz="1300" kern="0" dirty="0">
                  <a:solidFill>
                    <a:schemeClr val="accent6"/>
                  </a:solidFill>
                  <a:latin typeface="Calibri"/>
                  <a:cs typeface="Arial" pitchFamily="34" charset="0"/>
                </a:rPr>
                <a:t>Desktops VMs Session Recording Agent</a:t>
              </a:r>
            </a:p>
          </p:txBody>
        </p:sp>
        <p:pic>
          <p:nvPicPr>
            <p:cNvPr id="60" name="Picture 59">
              <a:extLst>
                <a:ext uri="{FF2B5EF4-FFF2-40B4-BE49-F238E27FC236}">
                  <a16:creationId xmlns:a16="http://schemas.microsoft.com/office/drawing/2014/main" id="{8584C1AB-26E4-44D1-B8C4-F33DB7372E28}"/>
                </a:ext>
              </a:extLst>
            </p:cNvPr>
            <p:cNvPicPr>
              <a:picLocks noChangeAspect="1"/>
            </p:cNvPicPr>
            <p:nvPr/>
          </p:nvPicPr>
          <p:blipFill>
            <a:blip r:embed="rId10"/>
            <a:stretch>
              <a:fillRect/>
            </a:stretch>
          </p:blipFill>
          <p:spPr>
            <a:xfrm>
              <a:off x="3809398" y="4016132"/>
              <a:ext cx="1218915" cy="932688"/>
            </a:xfrm>
            <a:prstGeom prst="rect">
              <a:avLst/>
            </a:prstGeom>
          </p:spPr>
        </p:pic>
        <p:pic>
          <p:nvPicPr>
            <p:cNvPr id="61" name="Picture 60">
              <a:extLst>
                <a:ext uri="{FF2B5EF4-FFF2-40B4-BE49-F238E27FC236}">
                  <a16:creationId xmlns:a16="http://schemas.microsoft.com/office/drawing/2014/main" id="{4D53BA42-59AF-4362-8AB8-1A1E3C405E06}"/>
                </a:ext>
              </a:extLst>
            </p:cNvPr>
            <p:cNvPicPr>
              <a:picLocks noChangeAspect="1"/>
            </p:cNvPicPr>
            <p:nvPr/>
          </p:nvPicPr>
          <p:blipFill>
            <a:blip r:embed="rId10"/>
            <a:stretch>
              <a:fillRect/>
            </a:stretch>
          </p:blipFill>
          <p:spPr>
            <a:xfrm>
              <a:off x="5061961" y="4016132"/>
              <a:ext cx="1218915" cy="932688"/>
            </a:xfrm>
            <a:prstGeom prst="rect">
              <a:avLst/>
            </a:prstGeom>
          </p:spPr>
        </p:pic>
      </p:grpSp>
      <p:cxnSp>
        <p:nvCxnSpPr>
          <p:cNvPr id="62" name="Elbow Connector 116">
            <a:extLst>
              <a:ext uri="{FF2B5EF4-FFF2-40B4-BE49-F238E27FC236}">
                <a16:creationId xmlns:a16="http://schemas.microsoft.com/office/drawing/2014/main" id="{2B410525-3401-43FC-A8AB-08999A2812DA}"/>
              </a:ext>
            </a:extLst>
          </p:cNvPr>
          <p:cNvCxnSpPr>
            <a:stCxn id="14" idx="3"/>
            <a:endCxn id="58" idx="1"/>
          </p:cNvCxnSpPr>
          <p:nvPr/>
        </p:nvCxnSpPr>
        <p:spPr bwMode="auto">
          <a:xfrm>
            <a:off x="3197440" y="3938360"/>
            <a:ext cx="492238" cy="828348"/>
          </a:xfrm>
          <a:prstGeom prst="bentConnector3">
            <a:avLst>
              <a:gd name="adj1" fmla="val 50000"/>
            </a:avLst>
          </a:prstGeom>
          <a:noFill/>
          <a:ln w="38100" cap="flat" cmpd="sng" algn="ctr">
            <a:solidFill>
              <a:schemeClr val="bg2"/>
            </a:solidFill>
            <a:prstDash val="solid"/>
            <a:round/>
            <a:headEnd type="none" w="med" len="med"/>
            <a:tailEnd type="triangle" w="lg" len="lg"/>
          </a:ln>
          <a:effectLst/>
        </p:spPr>
      </p:cxnSp>
      <p:cxnSp>
        <p:nvCxnSpPr>
          <p:cNvPr id="63" name="Elbow Connector 117">
            <a:extLst>
              <a:ext uri="{FF2B5EF4-FFF2-40B4-BE49-F238E27FC236}">
                <a16:creationId xmlns:a16="http://schemas.microsoft.com/office/drawing/2014/main" id="{F12BA711-311A-4ACC-A9F7-303D365FB8DA}"/>
              </a:ext>
            </a:extLst>
          </p:cNvPr>
          <p:cNvCxnSpPr>
            <a:stCxn id="58" idx="3"/>
            <a:endCxn id="16" idx="1"/>
          </p:cNvCxnSpPr>
          <p:nvPr/>
        </p:nvCxnSpPr>
        <p:spPr bwMode="auto">
          <a:xfrm flipV="1">
            <a:off x="5676864" y="3910456"/>
            <a:ext cx="839464" cy="856252"/>
          </a:xfrm>
          <a:prstGeom prst="bentConnector3">
            <a:avLst>
              <a:gd name="adj1" fmla="val 50000"/>
            </a:avLst>
          </a:prstGeom>
          <a:noFill/>
          <a:ln w="38100" cap="flat" cmpd="sng" algn="ctr">
            <a:solidFill>
              <a:schemeClr val="bg2"/>
            </a:solidFill>
            <a:prstDash val="solid"/>
            <a:round/>
            <a:headEnd type="triangle" w="lg" len="lg"/>
            <a:tailEnd type="triangle" w="lg" len="lg"/>
          </a:ln>
          <a:effectLst/>
        </p:spPr>
      </p:cxnSp>
    </p:spTree>
    <p:extLst>
      <p:ext uri="{BB962C8B-B14F-4D97-AF65-F5344CB8AC3E}">
        <p14:creationId xmlns:p14="http://schemas.microsoft.com/office/powerpoint/2010/main" val="4286557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88888" y="1068876"/>
            <a:ext cx="2305495" cy="1825902"/>
            <a:chOff x="-90475" y="1068876"/>
            <a:chExt cx="2305494" cy="1825901"/>
          </a:xfrm>
        </p:grpSpPr>
        <p:pic>
          <p:nvPicPr>
            <p:cNvPr id="7" name="Picture 6"/>
            <p:cNvPicPr>
              <a:picLocks noChangeAspect="1"/>
            </p:cNvPicPr>
            <p:nvPr/>
          </p:nvPicPr>
          <p:blipFill>
            <a:blip r:embed="rId3"/>
            <a:stretch>
              <a:fillRect/>
            </a:stretch>
          </p:blipFill>
          <p:spPr>
            <a:xfrm>
              <a:off x="107421" y="1068876"/>
              <a:ext cx="1912023" cy="1463040"/>
            </a:xfrm>
            <a:prstGeom prst="rect">
              <a:avLst/>
            </a:prstGeom>
          </p:spPr>
        </p:pic>
        <p:sp>
          <p:nvSpPr>
            <p:cNvPr id="16" name="Rectangle 15"/>
            <p:cNvSpPr/>
            <p:nvPr/>
          </p:nvSpPr>
          <p:spPr>
            <a:xfrm>
              <a:off x="-90475" y="2494667"/>
              <a:ext cx="2305494" cy="400110"/>
            </a:xfrm>
            <a:prstGeom prst="rect">
              <a:avLst/>
            </a:prstGeom>
          </p:spPr>
          <p:txBody>
            <a:bodyPr wrap="square">
              <a:spAutoFit/>
            </a:bodyPr>
            <a:lstStyle/>
            <a:p>
              <a:pPr algn="ctr" defTabSz="1088263"/>
              <a:r>
                <a:rPr lang="en-US" sz="2000" dirty="0">
                  <a:solidFill>
                    <a:srgbClr val="4D4F53"/>
                  </a:solidFill>
                </a:rPr>
                <a:t>Shared</a:t>
              </a:r>
              <a:endParaRPr lang="en-US" sz="2000" dirty="0">
                <a:solidFill>
                  <a:srgbClr val="000000"/>
                </a:solidFill>
              </a:endParaRPr>
            </a:p>
          </p:txBody>
        </p:sp>
      </p:grpSp>
      <p:sp>
        <p:nvSpPr>
          <p:cNvPr id="12" name="Rectangle 11"/>
          <p:cNvSpPr/>
          <p:nvPr/>
        </p:nvSpPr>
        <p:spPr>
          <a:xfrm>
            <a:off x="3177" y="481738"/>
            <a:ext cx="12185651" cy="584647"/>
          </a:xfrm>
          <a:prstGeom prst="rect">
            <a:avLst/>
          </a:prstGeom>
        </p:spPr>
        <p:txBody>
          <a:bodyPr wrap="square">
            <a:spAutoFit/>
          </a:bodyPr>
          <a:lstStyle/>
          <a:p>
            <a:pPr algn="ctr" defTabSz="1088263"/>
            <a:r>
              <a:rPr lang="en-US" sz="3199" dirty="0">
                <a:solidFill>
                  <a:srgbClr val="4D4F53"/>
                </a:solidFill>
              </a:rPr>
              <a:t>Windows Desktops</a:t>
            </a:r>
            <a:endParaRPr lang="en-US" sz="3199" dirty="0">
              <a:solidFill>
                <a:srgbClr val="000000"/>
              </a:solidFill>
            </a:endParaRPr>
          </a:p>
        </p:txBody>
      </p:sp>
      <p:sp>
        <p:nvSpPr>
          <p:cNvPr id="13" name="Rectangle 12"/>
          <p:cNvSpPr/>
          <p:nvPr/>
        </p:nvSpPr>
        <p:spPr>
          <a:xfrm>
            <a:off x="754981" y="3485177"/>
            <a:ext cx="3161051" cy="584647"/>
          </a:xfrm>
          <a:prstGeom prst="rect">
            <a:avLst/>
          </a:prstGeom>
        </p:spPr>
        <p:txBody>
          <a:bodyPr wrap="square">
            <a:spAutoFit/>
          </a:bodyPr>
          <a:lstStyle/>
          <a:p>
            <a:pPr algn="ctr" defTabSz="1088263"/>
            <a:r>
              <a:rPr lang="en-US" sz="3199" dirty="0">
                <a:solidFill>
                  <a:srgbClr val="4D4F53"/>
                </a:solidFill>
              </a:rPr>
              <a:t>Windows Apps</a:t>
            </a:r>
            <a:endParaRPr lang="en-US" sz="3199" dirty="0">
              <a:solidFill>
                <a:srgbClr val="000000"/>
              </a:solidFill>
            </a:endParaRPr>
          </a:p>
        </p:txBody>
      </p:sp>
      <p:sp>
        <p:nvSpPr>
          <p:cNvPr id="14" name="Rectangle 13"/>
          <p:cNvSpPr/>
          <p:nvPr/>
        </p:nvSpPr>
        <p:spPr>
          <a:xfrm>
            <a:off x="8189694" y="3485175"/>
            <a:ext cx="3509287" cy="584647"/>
          </a:xfrm>
          <a:prstGeom prst="rect">
            <a:avLst/>
          </a:prstGeom>
        </p:spPr>
        <p:txBody>
          <a:bodyPr wrap="square">
            <a:spAutoFit/>
          </a:bodyPr>
          <a:lstStyle/>
          <a:p>
            <a:pPr algn="ctr" defTabSz="1088263"/>
            <a:r>
              <a:rPr lang="en-US" sz="3199" dirty="0">
                <a:solidFill>
                  <a:srgbClr val="4D4F53"/>
                </a:solidFill>
              </a:rPr>
              <a:t>Linux Desktops</a:t>
            </a:r>
            <a:endParaRPr lang="en-US" sz="3199" dirty="0">
              <a:solidFill>
                <a:srgbClr val="000000"/>
              </a:solidFill>
            </a:endParaRPr>
          </a:p>
        </p:txBody>
      </p:sp>
      <p:grpSp>
        <p:nvGrpSpPr>
          <p:cNvPr id="36" name="Group 35"/>
          <p:cNvGrpSpPr/>
          <p:nvPr/>
        </p:nvGrpSpPr>
        <p:grpSpPr>
          <a:xfrm>
            <a:off x="1937059" y="1068877"/>
            <a:ext cx="2305495" cy="1821949"/>
            <a:chOff x="1935471" y="1068876"/>
            <a:chExt cx="2305494" cy="1821947"/>
          </a:xfrm>
        </p:grpSpPr>
        <p:pic>
          <p:nvPicPr>
            <p:cNvPr id="3" name="Picture 2"/>
            <p:cNvPicPr>
              <a:picLocks noChangeAspect="1"/>
            </p:cNvPicPr>
            <p:nvPr/>
          </p:nvPicPr>
          <p:blipFill>
            <a:blip r:embed="rId4"/>
            <a:stretch>
              <a:fillRect/>
            </a:stretch>
          </p:blipFill>
          <p:spPr>
            <a:xfrm>
              <a:off x="2132207" y="1068876"/>
              <a:ext cx="1912023" cy="1463040"/>
            </a:xfrm>
            <a:prstGeom prst="rect">
              <a:avLst/>
            </a:prstGeom>
          </p:spPr>
        </p:pic>
        <p:sp>
          <p:nvSpPr>
            <p:cNvPr id="15" name="Rectangle 14"/>
            <p:cNvSpPr/>
            <p:nvPr/>
          </p:nvSpPr>
          <p:spPr>
            <a:xfrm>
              <a:off x="1935471" y="2490713"/>
              <a:ext cx="2305494" cy="400110"/>
            </a:xfrm>
            <a:prstGeom prst="rect">
              <a:avLst/>
            </a:prstGeom>
          </p:spPr>
          <p:txBody>
            <a:bodyPr wrap="square">
              <a:spAutoFit/>
            </a:bodyPr>
            <a:lstStyle/>
            <a:p>
              <a:pPr algn="ctr" defTabSz="1088263"/>
              <a:r>
                <a:rPr lang="en-US" sz="2000" dirty="0">
                  <a:solidFill>
                    <a:srgbClr val="4D4F53"/>
                  </a:solidFill>
                </a:rPr>
                <a:t>Pooled</a:t>
              </a:r>
              <a:endParaRPr lang="en-US" sz="2000" dirty="0">
                <a:solidFill>
                  <a:srgbClr val="000000"/>
                </a:solidFill>
              </a:endParaRPr>
            </a:p>
          </p:txBody>
        </p:sp>
      </p:grpSp>
      <p:grpSp>
        <p:nvGrpSpPr>
          <p:cNvPr id="37" name="Group 36"/>
          <p:cNvGrpSpPr/>
          <p:nvPr/>
        </p:nvGrpSpPr>
        <p:grpSpPr>
          <a:xfrm>
            <a:off x="3963083" y="1068877"/>
            <a:ext cx="2305495" cy="1821949"/>
            <a:chOff x="3961495" y="1068876"/>
            <a:chExt cx="2305494" cy="1821947"/>
          </a:xfrm>
        </p:grpSpPr>
        <p:pic>
          <p:nvPicPr>
            <p:cNvPr id="5" name="Picture 4"/>
            <p:cNvPicPr>
              <a:picLocks noChangeAspect="1"/>
            </p:cNvPicPr>
            <p:nvPr/>
          </p:nvPicPr>
          <p:blipFill>
            <a:blip r:embed="rId5"/>
            <a:stretch>
              <a:fillRect/>
            </a:stretch>
          </p:blipFill>
          <p:spPr>
            <a:xfrm>
              <a:off x="4156993" y="1068876"/>
              <a:ext cx="1914499" cy="1463040"/>
            </a:xfrm>
            <a:prstGeom prst="rect">
              <a:avLst/>
            </a:prstGeom>
          </p:spPr>
        </p:pic>
        <p:sp>
          <p:nvSpPr>
            <p:cNvPr id="17" name="Rectangle 16"/>
            <p:cNvSpPr/>
            <p:nvPr/>
          </p:nvSpPr>
          <p:spPr>
            <a:xfrm>
              <a:off x="3961495" y="2490713"/>
              <a:ext cx="2305494" cy="400110"/>
            </a:xfrm>
            <a:prstGeom prst="rect">
              <a:avLst/>
            </a:prstGeom>
          </p:spPr>
          <p:txBody>
            <a:bodyPr wrap="square">
              <a:spAutoFit/>
            </a:bodyPr>
            <a:lstStyle/>
            <a:p>
              <a:pPr algn="ctr" defTabSz="1088263"/>
              <a:r>
                <a:rPr lang="en-US" sz="2000" dirty="0">
                  <a:solidFill>
                    <a:srgbClr val="4D4F53"/>
                  </a:solidFill>
                </a:rPr>
                <a:t>Personal</a:t>
              </a:r>
              <a:endParaRPr lang="en-US" sz="2000" dirty="0">
                <a:solidFill>
                  <a:srgbClr val="000000"/>
                </a:solidFill>
              </a:endParaRPr>
            </a:p>
          </p:txBody>
        </p:sp>
      </p:grpSp>
      <p:grpSp>
        <p:nvGrpSpPr>
          <p:cNvPr id="39" name="Group 38"/>
          <p:cNvGrpSpPr/>
          <p:nvPr/>
        </p:nvGrpSpPr>
        <p:grpSpPr>
          <a:xfrm>
            <a:off x="8034215" y="1068877"/>
            <a:ext cx="2305495" cy="1826250"/>
            <a:chOff x="8032627" y="1068876"/>
            <a:chExt cx="2305494" cy="1826248"/>
          </a:xfrm>
        </p:grpSpPr>
        <p:pic>
          <p:nvPicPr>
            <p:cNvPr id="8" name="Picture 7"/>
            <p:cNvPicPr>
              <a:picLocks noChangeAspect="1"/>
            </p:cNvPicPr>
            <p:nvPr/>
          </p:nvPicPr>
          <p:blipFill>
            <a:blip r:embed="rId6"/>
            <a:stretch>
              <a:fillRect/>
            </a:stretch>
          </p:blipFill>
          <p:spPr>
            <a:xfrm>
              <a:off x="8227578" y="1068876"/>
              <a:ext cx="1914499" cy="1463040"/>
            </a:xfrm>
            <a:prstGeom prst="rect">
              <a:avLst/>
            </a:prstGeom>
          </p:spPr>
        </p:pic>
        <p:sp>
          <p:nvSpPr>
            <p:cNvPr id="18" name="Rectangle 17"/>
            <p:cNvSpPr/>
            <p:nvPr/>
          </p:nvSpPr>
          <p:spPr>
            <a:xfrm>
              <a:off x="8032627" y="2495014"/>
              <a:ext cx="2305494" cy="400110"/>
            </a:xfrm>
            <a:prstGeom prst="rect">
              <a:avLst/>
            </a:prstGeom>
          </p:spPr>
          <p:txBody>
            <a:bodyPr wrap="square">
              <a:spAutoFit/>
            </a:bodyPr>
            <a:lstStyle/>
            <a:p>
              <a:pPr algn="ctr" defTabSz="1088263"/>
              <a:r>
                <a:rPr lang="en-US" sz="2000" dirty="0">
                  <a:solidFill>
                    <a:srgbClr val="4D4F53"/>
                  </a:solidFill>
                </a:rPr>
                <a:t>Remote PC</a:t>
              </a:r>
              <a:endParaRPr lang="en-US" sz="2000" dirty="0">
                <a:solidFill>
                  <a:srgbClr val="000000"/>
                </a:solidFill>
              </a:endParaRPr>
            </a:p>
          </p:txBody>
        </p:sp>
      </p:grpSp>
      <p:grpSp>
        <p:nvGrpSpPr>
          <p:cNvPr id="40" name="Group 39"/>
          <p:cNvGrpSpPr/>
          <p:nvPr/>
        </p:nvGrpSpPr>
        <p:grpSpPr>
          <a:xfrm>
            <a:off x="10256275" y="1068876"/>
            <a:ext cx="1909551" cy="1820633"/>
            <a:chOff x="10254686" y="1068876"/>
            <a:chExt cx="1909551" cy="1820631"/>
          </a:xfrm>
        </p:grpSpPr>
        <p:pic>
          <p:nvPicPr>
            <p:cNvPr id="9" name="Picture 8"/>
            <p:cNvPicPr>
              <a:picLocks noChangeAspect="1"/>
            </p:cNvPicPr>
            <p:nvPr/>
          </p:nvPicPr>
          <p:blipFill>
            <a:blip r:embed="rId7"/>
            <a:stretch>
              <a:fillRect/>
            </a:stretch>
          </p:blipFill>
          <p:spPr>
            <a:xfrm>
              <a:off x="10254686" y="1068876"/>
              <a:ext cx="1909551" cy="1463040"/>
            </a:xfrm>
            <a:prstGeom prst="rect">
              <a:avLst/>
            </a:prstGeom>
          </p:spPr>
        </p:pic>
        <p:sp>
          <p:nvSpPr>
            <p:cNvPr id="19" name="Rectangle 18"/>
            <p:cNvSpPr/>
            <p:nvPr/>
          </p:nvSpPr>
          <p:spPr>
            <a:xfrm>
              <a:off x="10403201" y="2489397"/>
              <a:ext cx="1612520" cy="400110"/>
            </a:xfrm>
            <a:prstGeom prst="rect">
              <a:avLst/>
            </a:prstGeom>
          </p:spPr>
          <p:txBody>
            <a:bodyPr wrap="square">
              <a:spAutoFit/>
            </a:bodyPr>
            <a:lstStyle/>
            <a:p>
              <a:pPr algn="ctr" defTabSz="1088263"/>
              <a:r>
                <a:rPr lang="en-US" sz="2000" dirty="0">
                  <a:solidFill>
                    <a:srgbClr val="4D4F53"/>
                  </a:solidFill>
                </a:rPr>
                <a:t>Local VM</a:t>
              </a:r>
              <a:endParaRPr lang="en-US" sz="2000" dirty="0">
                <a:solidFill>
                  <a:srgbClr val="000000"/>
                </a:solidFill>
              </a:endParaRPr>
            </a:p>
          </p:txBody>
        </p:sp>
      </p:grpSp>
      <p:grpSp>
        <p:nvGrpSpPr>
          <p:cNvPr id="44" name="Group 43"/>
          <p:cNvGrpSpPr/>
          <p:nvPr/>
        </p:nvGrpSpPr>
        <p:grpSpPr>
          <a:xfrm>
            <a:off x="7714053" y="4069632"/>
            <a:ext cx="2305495" cy="1836486"/>
            <a:chOff x="6735712" y="4069630"/>
            <a:chExt cx="2305494" cy="1836484"/>
          </a:xfrm>
        </p:grpSpPr>
        <p:pic>
          <p:nvPicPr>
            <p:cNvPr id="10" name="Picture 9"/>
            <p:cNvPicPr>
              <a:picLocks noChangeAspect="1"/>
            </p:cNvPicPr>
            <p:nvPr/>
          </p:nvPicPr>
          <p:blipFill>
            <a:blip r:embed="rId8"/>
            <a:stretch>
              <a:fillRect/>
            </a:stretch>
          </p:blipFill>
          <p:spPr>
            <a:xfrm>
              <a:off x="6933684" y="4069630"/>
              <a:ext cx="1909551" cy="1463040"/>
            </a:xfrm>
            <a:prstGeom prst="rect">
              <a:avLst/>
            </a:prstGeom>
          </p:spPr>
        </p:pic>
        <p:sp>
          <p:nvSpPr>
            <p:cNvPr id="20" name="Rectangle 19"/>
            <p:cNvSpPr/>
            <p:nvPr/>
          </p:nvSpPr>
          <p:spPr>
            <a:xfrm>
              <a:off x="6735712" y="5506004"/>
              <a:ext cx="2305494" cy="400110"/>
            </a:xfrm>
            <a:prstGeom prst="rect">
              <a:avLst/>
            </a:prstGeom>
          </p:spPr>
          <p:txBody>
            <a:bodyPr wrap="square">
              <a:spAutoFit/>
            </a:bodyPr>
            <a:lstStyle/>
            <a:p>
              <a:pPr algn="ctr" defTabSz="1088263"/>
              <a:r>
                <a:rPr lang="en-US" sz="2000" dirty="0">
                  <a:solidFill>
                    <a:srgbClr val="4D4F53"/>
                  </a:solidFill>
                </a:rPr>
                <a:t>Shared</a:t>
              </a:r>
              <a:endParaRPr lang="en-US" sz="2000" dirty="0">
                <a:solidFill>
                  <a:srgbClr val="000000"/>
                </a:solidFill>
              </a:endParaRPr>
            </a:p>
          </p:txBody>
        </p:sp>
      </p:grpSp>
      <p:grpSp>
        <p:nvGrpSpPr>
          <p:cNvPr id="45" name="Group 44"/>
          <p:cNvGrpSpPr/>
          <p:nvPr/>
        </p:nvGrpSpPr>
        <p:grpSpPr>
          <a:xfrm>
            <a:off x="9850305" y="4069632"/>
            <a:ext cx="2305495" cy="1836486"/>
            <a:chOff x="9079784" y="4069630"/>
            <a:chExt cx="2305494" cy="1836484"/>
          </a:xfrm>
        </p:grpSpPr>
        <p:pic>
          <p:nvPicPr>
            <p:cNvPr id="11" name="Picture 10"/>
            <p:cNvPicPr>
              <a:picLocks noChangeAspect="1"/>
            </p:cNvPicPr>
            <p:nvPr/>
          </p:nvPicPr>
          <p:blipFill>
            <a:blip r:embed="rId9"/>
            <a:stretch>
              <a:fillRect/>
            </a:stretch>
          </p:blipFill>
          <p:spPr>
            <a:xfrm>
              <a:off x="9275282" y="4069630"/>
              <a:ext cx="1914499" cy="1463040"/>
            </a:xfrm>
            <a:prstGeom prst="rect">
              <a:avLst/>
            </a:prstGeom>
          </p:spPr>
        </p:pic>
        <p:sp>
          <p:nvSpPr>
            <p:cNvPr id="21" name="Rectangle 20"/>
            <p:cNvSpPr/>
            <p:nvPr/>
          </p:nvSpPr>
          <p:spPr>
            <a:xfrm>
              <a:off x="9079784" y="5506004"/>
              <a:ext cx="2305494" cy="400110"/>
            </a:xfrm>
            <a:prstGeom prst="rect">
              <a:avLst/>
            </a:prstGeom>
          </p:spPr>
          <p:txBody>
            <a:bodyPr wrap="square">
              <a:spAutoFit/>
            </a:bodyPr>
            <a:lstStyle/>
            <a:p>
              <a:pPr algn="ctr" defTabSz="1088263"/>
              <a:r>
                <a:rPr lang="en-US" sz="2000" dirty="0">
                  <a:solidFill>
                    <a:srgbClr val="4D4F53"/>
                  </a:solidFill>
                </a:rPr>
                <a:t>Personal</a:t>
              </a:r>
              <a:endParaRPr lang="en-US" sz="2000" dirty="0">
                <a:solidFill>
                  <a:srgbClr val="000000"/>
                </a:solidFill>
              </a:endParaRPr>
            </a:p>
          </p:txBody>
        </p:sp>
      </p:grpSp>
      <p:grpSp>
        <p:nvGrpSpPr>
          <p:cNvPr id="41" name="Group 40"/>
          <p:cNvGrpSpPr/>
          <p:nvPr/>
        </p:nvGrpSpPr>
        <p:grpSpPr>
          <a:xfrm>
            <a:off x="109459" y="4069630"/>
            <a:ext cx="2305495" cy="2144259"/>
            <a:chOff x="804059" y="4069630"/>
            <a:chExt cx="2305494" cy="2144260"/>
          </a:xfrm>
        </p:grpSpPr>
        <p:pic>
          <p:nvPicPr>
            <p:cNvPr id="4" name="Picture 3"/>
            <p:cNvPicPr>
              <a:picLocks noChangeAspect="1"/>
            </p:cNvPicPr>
            <p:nvPr/>
          </p:nvPicPr>
          <p:blipFill>
            <a:blip r:embed="rId10"/>
            <a:stretch>
              <a:fillRect/>
            </a:stretch>
          </p:blipFill>
          <p:spPr>
            <a:xfrm>
              <a:off x="1002031" y="4069630"/>
              <a:ext cx="1909551" cy="1463040"/>
            </a:xfrm>
            <a:prstGeom prst="rect">
              <a:avLst/>
            </a:prstGeom>
          </p:spPr>
        </p:pic>
        <p:sp>
          <p:nvSpPr>
            <p:cNvPr id="22" name="Rectangle 21"/>
            <p:cNvSpPr/>
            <p:nvPr/>
          </p:nvSpPr>
          <p:spPr>
            <a:xfrm>
              <a:off x="804059" y="5506004"/>
              <a:ext cx="2305494" cy="707886"/>
            </a:xfrm>
            <a:prstGeom prst="rect">
              <a:avLst/>
            </a:prstGeom>
          </p:spPr>
          <p:txBody>
            <a:bodyPr wrap="square">
              <a:spAutoFit/>
            </a:bodyPr>
            <a:lstStyle/>
            <a:p>
              <a:pPr algn="ctr" defTabSz="1088263"/>
              <a:r>
                <a:rPr lang="en-US" sz="2000" dirty="0">
                  <a:solidFill>
                    <a:srgbClr val="4D4F53"/>
                  </a:solidFill>
                </a:rPr>
                <a:t>Server </a:t>
              </a:r>
              <a:br>
                <a:rPr lang="en-US" sz="2000" dirty="0">
                  <a:solidFill>
                    <a:srgbClr val="4D4F53"/>
                  </a:solidFill>
                </a:rPr>
              </a:br>
              <a:r>
                <a:rPr lang="en-US" sz="2000" dirty="0">
                  <a:solidFill>
                    <a:srgbClr val="4D4F53"/>
                  </a:solidFill>
                </a:rPr>
                <a:t>Virtualized Apps</a:t>
              </a:r>
              <a:endParaRPr lang="en-US" sz="2000" dirty="0">
                <a:solidFill>
                  <a:srgbClr val="000000"/>
                </a:solidFill>
              </a:endParaRPr>
            </a:p>
          </p:txBody>
        </p:sp>
      </p:grpSp>
      <p:grpSp>
        <p:nvGrpSpPr>
          <p:cNvPr id="42" name="Group 41"/>
          <p:cNvGrpSpPr/>
          <p:nvPr/>
        </p:nvGrpSpPr>
        <p:grpSpPr>
          <a:xfrm>
            <a:off x="2250858" y="4073607"/>
            <a:ext cx="2305495" cy="2129890"/>
            <a:chOff x="3153278" y="4083999"/>
            <a:chExt cx="2305494" cy="2129890"/>
          </a:xfrm>
        </p:grpSpPr>
        <p:pic>
          <p:nvPicPr>
            <p:cNvPr id="23" name="Picture 22"/>
            <p:cNvPicPr>
              <a:picLocks noChangeAspect="1"/>
            </p:cNvPicPr>
            <p:nvPr/>
          </p:nvPicPr>
          <p:blipFill>
            <a:blip r:embed="rId11"/>
            <a:stretch>
              <a:fillRect/>
            </a:stretch>
          </p:blipFill>
          <p:spPr>
            <a:xfrm>
              <a:off x="3338149" y="4083999"/>
              <a:ext cx="1935752" cy="1463040"/>
            </a:xfrm>
            <a:prstGeom prst="rect">
              <a:avLst/>
            </a:prstGeom>
          </p:spPr>
        </p:pic>
        <p:sp>
          <p:nvSpPr>
            <p:cNvPr id="28" name="Rectangle 27"/>
            <p:cNvSpPr/>
            <p:nvPr/>
          </p:nvSpPr>
          <p:spPr>
            <a:xfrm>
              <a:off x="3153278" y="5506003"/>
              <a:ext cx="2305494" cy="707886"/>
            </a:xfrm>
            <a:prstGeom prst="rect">
              <a:avLst/>
            </a:prstGeom>
          </p:spPr>
          <p:txBody>
            <a:bodyPr wrap="square">
              <a:spAutoFit/>
            </a:bodyPr>
            <a:lstStyle/>
            <a:p>
              <a:pPr algn="ctr" defTabSz="1088263"/>
              <a:r>
                <a:rPr lang="en-US" sz="2000" dirty="0">
                  <a:solidFill>
                    <a:srgbClr val="4D4F53"/>
                  </a:solidFill>
                </a:rPr>
                <a:t>Desktop Virtualized Apps</a:t>
              </a:r>
              <a:endParaRPr lang="en-US" sz="2000" dirty="0">
                <a:solidFill>
                  <a:srgbClr val="000000"/>
                </a:solidFill>
              </a:endParaRPr>
            </a:p>
          </p:txBody>
        </p:sp>
      </p:grpSp>
      <p:grpSp>
        <p:nvGrpSpPr>
          <p:cNvPr id="38" name="Group 37"/>
          <p:cNvGrpSpPr/>
          <p:nvPr/>
        </p:nvGrpSpPr>
        <p:grpSpPr>
          <a:xfrm>
            <a:off x="6008191" y="1080698"/>
            <a:ext cx="2305495" cy="1815914"/>
            <a:chOff x="6006603" y="1080698"/>
            <a:chExt cx="2305494" cy="1815912"/>
          </a:xfrm>
        </p:grpSpPr>
        <p:pic>
          <p:nvPicPr>
            <p:cNvPr id="33" name="Picture 32"/>
            <p:cNvPicPr>
              <a:picLocks noChangeAspect="1"/>
            </p:cNvPicPr>
            <p:nvPr/>
          </p:nvPicPr>
          <p:blipFill>
            <a:blip r:embed="rId12"/>
            <a:stretch>
              <a:fillRect/>
            </a:stretch>
          </p:blipFill>
          <p:spPr>
            <a:xfrm>
              <a:off x="6184100" y="1080698"/>
              <a:ext cx="1931962" cy="1463040"/>
            </a:xfrm>
            <a:prstGeom prst="rect">
              <a:avLst/>
            </a:prstGeom>
          </p:spPr>
        </p:pic>
        <p:sp>
          <p:nvSpPr>
            <p:cNvPr id="34" name="Rectangle 33"/>
            <p:cNvSpPr/>
            <p:nvPr/>
          </p:nvSpPr>
          <p:spPr>
            <a:xfrm>
              <a:off x="6006603" y="2496500"/>
              <a:ext cx="2305494" cy="400110"/>
            </a:xfrm>
            <a:prstGeom prst="rect">
              <a:avLst/>
            </a:prstGeom>
          </p:spPr>
          <p:txBody>
            <a:bodyPr wrap="square">
              <a:spAutoFit/>
            </a:bodyPr>
            <a:lstStyle/>
            <a:p>
              <a:pPr algn="ctr" defTabSz="1088263"/>
              <a:r>
                <a:rPr lang="en-US" sz="2000" dirty="0">
                  <a:solidFill>
                    <a:srgbClr val="4D4F53"/>
                  </a:solidFill>
                </a:rPr>
                <a:t>Pro Graphics</a:t>
              </a:r>
              <a:endParaRPr lang="en-US" sz="2000" dirty="0">
                <a:solidFill>
                  <a:srgbClr val="000000"/>
                </a:solidFill>
              </a:endParaRPr>
            </a:p>
          </p:txBody>
        </p:sp>
      </p:grpSp>
      <p:sp>
        <p:nvSpPr>
          <p:cNvPr id="43" name="Rectangle 42"/>
          <p:cNvSpPr/>
          <p:nvPr/>
        </p:nvSpPr>
        <p:spPr>
          <a:xfrm>
            <a:off x="4513273" y="3485174"/>
            <a:ext cx="3161051" cy="584647"/>
          </a:xfrm>
          <a:prstGeom prst="rect">
            <a:avLst/>
          </a:prstGeom>
        </p:spPr>
        <p:txBody>
          <a:bodyPr wrap="square">
            <a:spAutoFit/>
          </a:bodyPr>
          <a:lstStyle/>
          <a:p>
            <a:pPr algn="ctr" defTabSz="1088263"/>
            <a:r>
              <a:rPr lang="en-US" sz="3199" dirty="0">
                <a:solidFill>
                  <a:srgbClr val="4D4F53"/>
                </a:solidFill>
              </a:rPr>
              <a:t>Web Apps</a:t>
            </a:r>
            <a:endParaRPr lang="en-US" sz="3199" dirty="0">
              <a:solidFill>
                <a:srgbClr val="000000"/>
              </a:solidFill>
            </a:endParaRPr>
          </a:p>
        </p:txBody>
      </p:sp>
      <p:grpSp>
        <p:nvGrpSpPr>
          <p:cNvPr id="26" name="Group 25"/>
          <p:cNvGrpSpPr/>
          <p:nvPr/>
        </p:nvGrpSpPr>
        <p:grpSpPr>
          <a:xfrm>
            <a:off x="4978646" y="4122133"/>
            <a:ext cx="2305495" cy="2129890"/>
            <a:chOff x="4941664" y="4083999"/>
            <a:chExt cx="2305494" cy="2129890"/>
          </a:xfrm>
        </p:grpSpPr>
        <p:sp>
          <p:nvSpPr>
            <p:cNvPr id="46" name="Rectangle 45"/>
            <p:cNvSpPr/>
            <p:nvPr/>
          </p:nvSpPr>
          <p:spPr>
            <a:xfrm>
              <a:off x="4941664" y="5506003"/>
              <a:ext cx="2305494" cy="707886"/>
            </a:xfrm>
            <a:prstGeom prst="rect">
              <a:avLst/>
            </a:prstGeom>
          </p:spPr>
          <p:txBody>
            <a:bodyPr wrap="square">
              <a:spAutoFit/>
            </a:bodyPr>
            <a:lstStyle/>
            <a:p>
              <a:pPr algn="ctr" defTabSz="1088263"/>
              <a:r>
                <a:rPr lang="en-US" sz="2000" dirty="0">
                  <a:solidFill>
                    <a:srgbClr val="4D4F53"/>
                  </a:solidFill>
                </a:rPr>
                <a:t>Secure Browser Apps</a:t>
              </a:r>
              <a:endParaRPr lang="en-US" sz="2000" dirty="0">
                <a:solidFill>
                  <a:srgbClr val="000000"/>
                </a:solidFill>
              </a:endParaRPr>
            </a:p>
          </p:txBody>
        </p:sp>
        <p:pic>
          <p:nvPicPr>
            <p:cNvPr id="25" name="Picture 24"/>
            <p:cNvPicPr>
              <a:picLocks noChangeAspect="1"/>
            </p:cNvPicPr>
            <p:nvPr/>
          </p:nvPicPr>
          <p:blipFill>
            <a:blip r:embed="rId13"/>
            <a:stretch>
              <a:fillRect/>
            </a:stretch>
          </p:blipFill>
          <p:spPr>
            <a:xfrm>
              <a:off x="5129174" y="4083999"/>
              <a:ext cx="1930473" cy="1463040"/>
            </a:xfrm>
            <a:prstGeom prst="rect">
              <a:avLst/>
            </a:prstGeom>
          </p:spPr>
        </p:pic>
      </p:grpSp>
    </p:spTree>
    <p:extLst>
      <p:ext uri="{BB962C8B-B14F-4D97-AF65-F5344CB8AC3E}">
        <p14:creationId xmlns:p14="http://schemas.microsoft.com/office/powerpoint/2010/main" val="411081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Line 18"/>
          <p:cNvSpPr>
            <a:spLocks noChangeShapeType="1"/>
          </p:cNvSpPr>
          <p:nvPr/>
        </p:nvSpPr>
        <p:spPr bwMode="auto">
          <a:xfrm>
            <a:off x="3446464" y="3708400"/>
            <a:ext cx="2530475" cy="0"/>
          </a:xfrm>
          <a:prstGeom prst="line">
            <a:avLst/>
          </a:prstGeom>
          <a:noFill/>
          <a:ln w="28575">
            <a:solidFill>
              <a:schemeClr val="bg1">
                <a:lumMod val="65000"/>
              </a:schemeClr>
            </a:solidFill>
            <a:round/>
            <a:headEnd/>
            <a:tailEnd/>
          </a:ln>
        </p:spPr>
        <p:txBody>
          <a:bodyPr/>
          <a:lstStyle/>
          <a:p>
            <a:pPr>
              <a:defRPr/>
            </a:pPr>
            <a:endParaRPr lang="en-US" dirty="0"/>
          </a:p>
        </p:txBody>
      </p:sp>
      <p:pic>
        <p:nvPicPr>
          <p:cNvPr id="646166" name="Picture 22"/>
          <p:cNvPicPr>
            <a:picLocks noChangeAspect="1" noChangeArrowheads="1"/>
          </p:cNvPicPr>
          <p:nvPr/>
        </p:nvPicPr>
        <p:blipFill>
          <a:blip r:embed="rId3"/>
          <a:srcRect/>
          <a:stretch>
            <a:fillRect/>
          </a:stretch>
        </p:blipFill>
        <p:spPr bwMode="auto">
          <a:xfrm>
            <a:off x="5245101" y="3379788"/>
            <a:ext cx="736600" cy="695325"/>
          </a:xfrm>
          <a:prstGeom prst="rect">
            <a:avLst/>
          </a:prstGeom>
          <a:noFill/>
          <a:ln w="9525">
            <a:noFill/>
            <a:miter lim="800000"/>
            <a:headEnd/>
            <a:tailEnd/>
          </a:ln>
        </p:spPr>
      </p:pic>
      <p:sp>
        <p:nvSpPr>
          <p:cNvPr id="1035" name="Line 11"/>
          <p:cNvSpPr>
            <a:spLocks noChangeShapeType="1"/>
          </p:cNvSpPr>
          <p:nvPr/>
        </p:nvSpPr>
        <p:spPr bwMode="auto">
          <a:xfrm>
            <a:off x="7499351" y="3708400"/>
            <a:ext cx="1054100" cy="0"/>
          </a:xfrm>
          <a:prstGeom prst="line">
            <a:avLst/>
          </a:prstGeom>
          <a:noFill/>
          <a:ln w="28575">
            <a:solidFill>
              <a:schemeClr val="bg1">
                <a:lumMod val="65000"/>
              </a:schemeClr>
            </a:solidFill>
            <a:round/>
            <a:headEnd/>
            <a:tailEnd/>
          </a:ln>
        </p:spPr>
        <p:txBody>
          <a:bodyPr/>
          <a:lstStyle/>
          <a:p>
            <a:pPr>
              <a:defRPr/>
            </a:pPr>
            <a:endParaRPr lang="en-US" dirty="0"/>
          </a:p>
        </p:txBody>
      </p:sp>
      <p:sp>
        <p:nvSpPr>
          <p:cNvPr id="1043" name="Line 23"/>
          <p:cNvSpPr>
            <a:spLocks noChangeShapeType="1"/>
          </p:cNvSpPr>
          <p:nvPr/>
        </p:nvSpPr>
        <p:spPr bwMode="auto">
          <a:xfrm>
            <a:off x="1220789" y="2695575"/>
            <a:ext cx="2265363" cy="0"/>
          </a:xfrm>
          <a:prstGeom prst="line">
            <a:avLst/>
          </a:prstGeom>
          <a:noFill/>
          <a:ln w="28575">
            <a:solidFill>
              <a:schemeClr val="bg1">
                <a:lumMod val="65000"/>
              </a:schemeClr>
            </a:solidFill>
            <a:round/>
            <a:headEnd/>
            <a:tailEnd/>
          </a:ln>
        </p:spPr>
        <p:txBody>
          <a:bodyPr/>
          <a:lstStyle/>
          <a:p>
            <a:pPr>
              <a:defRPr/>
            </a:pPr>
            <a:endParaRPr lang="en-US" dirty="0"/>
          </a:p>
        </p:txBody>
      </p:sp>
      <p:sp>
        <p:nvSpPr>
          <p:cNvPr id="1044" name="Line 25"/>
          <p:cNvSpPr>
            <a:spLocks noChangeShapeType="1"/>
          </p:cNvSpPr>
          <p:nvPr/>
        </p:nvSpPr>
        <p:spPr bwMode="auto">
          <a:xfrm>
            <a:off x="1195389" y="3705225"/>
            <a:ext cx="2265363" cy="0"/>
          </a:xfrm>
          <a:prstGeom prst="line">
            <a:avLst/>
          </a:prstGeom>
          <a:noFill/>
          <a:ln w="28575">
            <a:solidFill>
              <a:schemeClr val="bg1">
                <a:lumMod val="65000"/>
              </a:schemeClr>
            </a:solidFill>
            <a:round/>
            <a:headEnd/>
            <a:tailEnd/>
          </a:ln>
        </p:spPr>
        <p:txBody>
          <a:bodyPr/>
          <a:lstStyle/>
          <a:p>
            <a:pPr>
              <a:defRPr/>
            </a:pPr>
            <a:endParaRPr lang="en-US" dirty="0"/>
          </a:p>
        </p:txBody>
      </p:sp>
      <p:sp>
        <p:nvSpPr>
          <p:cNvPr id="1045" name="Line 26"/>
          <p:cNvSpPr>
            <a:spLocks noChangeShapeType="1"/>
          </p:cNvSpPr>
          <p:nvPr/>
        </p:nvSpPr>
        <p:spPr bwMode="auto">
          <a:xfrm>
            <a:off x="1176339" y="4891088"/>
            <a:ext cx="2265363" cy="0"/>
          </a:xfrm>
          <a:prstGeom prst="line">
            <a:avLst/>
          </a:prstGeom>
          <a:noFill/>
          <a:ln w="28575">
            <a:solidFill>
              <a:schemeClr val="bg1">
                <a:lumMod val="65000"/>
              </a:schemeClr>
            </a:solidFill>
            <a:round/>
            <a:headEnd/>
            <a:tailEnd/>
          </a:ln>
        </p:spPr>
        <p:txBody>
          <a:bodyPr/>
          <a:lstStyle/>
          <a:p>
            <a:pPr>
              <a:defRPr/>
            </a:pPr>
            <a:endParaRPr lang="en-US" dirty="0"/>
          </a:p>
        </p:txBody>
      </p:sp>
      <p:pic>
        <p:nvPicPr>
          <p:cNvPr id="11272" name="Picture 5"/>
          <p:cNvPicPr>
            <a:picLocks noChangeAspect="1" noChangeArrowheads="1"/>
          </p:cNvPicPr>
          <p:nvPr/>
        </p:nvPicPr>
        <p:blipFill>
          <a:blip r:embed="rId4"/>
          <a:srcRect/>
          <a:stretch>
            <a:fillRect/>
          </a:stretch>
        </p:blipFill>
        <p:spPr bwMode="auto">
          <a:xfrm>
            <a:off x="5954714" y="2963865"/>
            <a:ext cx="1522413" cy="1266825"/>
          </a:xfrm>
          <a:prstGeom prst="rect">
            <a:avLst/>
          </a:prstGeom>
          <a:noFill/>
          <a:ln w="9525">
            <a:noFill/>
            <a:miter lim="800000"/>
            <a:headEnd/>
            <a:tailEnd/>
          </a:ln>
        </p:spPr>
      </p:pic>
      <p:sp>
        <p:nvSpPr>
          <p:cNvPr id="1034" name="Line 9"/>
          <p:cNvSpPr>
            <a:spLocks noChangeShapeType="1"/>
          </p:cNvSpPr>
          <p:nvPr/>
        </p:nvSpPr>
        <p:spPr bwMode="auto">
          <a:xfrm flipH="1">
            <a:off x="3451227" y="2682876"/>
            <a:ext cx="15875" cy="2219325"/>
          </a:xfrm>
          <a:prstGeom prst="line">
            <a:avLst/>
          </a:prstGeom>
          <a:noFill/>
          <a:ln w="28575">
            <a:solidFill>
              <a:schemeClr val="bg1">
                <a:lumMod val="65000"/>
              </a:schemeClr>
            </a:solidFill>
            <a:round/>
            <a:headEnd/>
            <a:tailEnd/>
          </a:ln>
        </p:spPr>
        <p:txBody>
          <a:bodyPr/>
          <a:lstStyle/>
          <a:p>
            <a:pPr>
              <a:defRPr/>
            </a:pPr>
            <a:endParaRPr lang="en-US" dirty="0"/>
          </a:p>
        </p:txBody>
      </p:sp>
      <p:pic>
        <p:nvPicPr>
          <p:cNvPr id="11280" name="Picture 7"/>
          <p:cNvPicPr>
            <a:picLocks noChangeAspect="1" noChangeArrowheads="1"/>
          </p:cNvPicPr>
          <p:nvPr/>
        </p:nvPicPr>
        <p:blipFill>
          <a:blip r:embed="rId5"/>
          <a:srcRect/>
          <a:stretch>
            <a:fillRect/>
          </a:stretch>
        </p:blipFill>
        <p:spPr bwMode="auto">
          <a:xfrm>
            <a:off x="8528051" y="3476626"/>
            <a:ext cx="1422400" cy="561975"/>
          </a:xfrm>
          <a:prstGeom prst="rect">
            <a:avLst/>
          </a:prstGeom>
          <a:noFill/>
          <a:ln w="9525">
            <a:noFill/>
            <a:miter lim="800000"/>
            <a:headEnd/>
            <a:tailEnd/>
          </a:ln>
        </p:spPr>
      </p:pic>
      <p:sp>
        <p:nvSpPr>
          <p:cNvPr id="11281" name="Text Box 122"/>
          <p:cNvSpPr txBox="1">
            <a:spLocks noChangeArrowheads="1"/>
          </p:cNvSpPr>
          <p:nvPr/>
        </p:nvSpPr>
        <p:spPr bwMode="auto">
          <a:xfrm>
            <a:off x="5080001" y="2728914"/>
            <a:ext cx="3124200" cy="267766"/>
          </a:xfrm>
          <a:prstGeom prst="rect">
            <a:avLst/>
          </a:prstGeom>
          <a:noFill/>
          <a:ln w="9525">
            <a:noFill/>
            <a:miter lim="800000"/>
            <a:headEnd/>
            <a:tailEnd/>
          </a:ln>
        </p:spPr>
        <p:txBody>
          <a:bodyPr>
            <a:prstTxWarp prst="textNoShape">
              <a:avLst/>
            </a:prstTxWarp>
            <a:spAutoFit/>
          </a:bodyPr>
          <a:lstStyle/>
          <a:p>
            <a:pPr algn="ctr">
              <a:lnSpc>
                <a:spcPct val="95000"/>
              </a:lnSpc>
            </a:pPr>
            <a:r>
              <a:rPr lang="en-US" sz="1200" b="1">
                <a:solidFill>
                  <a:schemeClr val="tx1">
                    <a:lumMod val="75000"/>
                  </a:schemeClr>
                </a:solidFill>
              </a:rPr>
              <a:t>Provisioning Server</a:t>
            </a:r>
          </a:p>
        </p:txBody>
      </p:sp>
      <p:pic>
        <p:nvPicPr>
          <p:cNvPr id="11282" name="Picture 6"/>
          <p:cNvPicPr>
            <a:picLocks noChangeAspect="1" noChangeArrowheads="1"/>
          </p:cNvPicPr>
          <p:nvPr/>
        </p:nvPicPr>
        <p:blipFill>
          <a:blip r:embed="rId6"/>
          <a:srcRect/>
          <a:stretch>
            <a:fillRect/>
          </a:stretch>
        </p:blipFill>
        <p:spPr bwMode="auto">
          <a:xfrm>
            <a:off x="330201" y="1916113"/>
            <a:ext cx="1027112" cy="914400"/>
          </a:xfrm>
          <a:prstGeom prst="rect">
            <a:avLst/>
          </a:prstGeom>
          <a:noFill/>
          <a:ln w="9525">
            <a:noFill/>
            <a:miter lim="800000"/>
            <a:headEnd/>
            <a:tailEnd/>
          </a:ln>
        </p:spPr>
      </p:pic>
      <p:pic>
        <p:nvPicPr>
          <p:cNvPr id="11283" name="Picture 6"/>
          <p:cNvPicPr>
            <a:picLocks noChangeAspect="1" noChangeArrowheads="1"/>
          </p:cNvPicPr>
          <p:nvPr/>
        </p:nvPicPr>
        <p:blipFill>
          <a:blip r:embed="rId6"/>
          <a:srcRect/>
          <a:stretch>
            <a:fillRect/>
          </a:stretch>
        </p:blipFill>
        <p:spPr bwMode="auto">
          <a:xfrm>
            <a:off x="282577" y="3241675"/>
            <a:ext cx="1028700" cy="914400"/>
          </a:xfrm>
          <a:prstGeom prst="rect">
            <a:avLst/>
          </a:prstGeom>
          <a:noFill/>
          <a:ln w="9525">
            <a:noFill/>
            <a:miter lim="800000"/>
            <a:headEnd/>
            <a:tailEnd/>
          </a:ln>
        </p:spPr>
      </p:pic>
      <p:pic>
        <p:nvPicPr>
          <p:cNvPr id="11284" name="Picture 6"/>
          <p:cNvPicPr>
            <a:picLocks noChangeAspect="1" noChangeArrowheads="1"/>
          </p:cNvPicPr>
          <p:nvPr/>
        </p:nvPicPr>
        <p:blipFill>
          <a:blip r:embed="rId6"/>
          <a:srcRect/>
          <a:stretch>
            <a:fillRect/>
          </a:stretch>
        </p:blipFill>
        <p:spPr bwMode="auto">
          <a:xfrm>
            <a:off x="298451" y="4448175"/>
            <a:ext cx="1027112" cy="914400"/>
          </a:xfrm>
          <a:prstGeom prst="rect">
            <a:avLst/>
          </a:prstGeom>
          <a:noFill/>
          <a:ln w="9525">
            <a:noFill/>
            <a:miter lim="800000"/>
            <a:headEnd/>
            <a:tailEnd/>
          </a:ln>
        </p:spPr>
      </p:pic>
      <p:sp>
        <p:nvSpPr>
          <p:cNvPr id="11285" name="Text Box 122"/>
          <p:cNvSpPr txBox="1">
            <a:spLocks noChangeArrowheads="1"/>
          </p:cNvSpPr>
          <p:nvPr/>
        </p:nvSpPr>
        <p:spPr bwMode="auto">
          <a:xfrm>
            <a:off x="-654049" y="4194176"/>
            <a:ext cx="3122613" cy="267766"/>
          </a:xfrm>
          <a:prstGeom prst="rect">
            <a:avLst/>
          </a:prstGeom>
          <a:noFill/>
          <a:ln w="9525">
            <a:noFill/>
            <a:miter lim="800000"/>
            <a:headEnd/>
            <a:tailEnd/>
          </a:ln>
        </p:spPr>
        <p:txBody>
          <a:bodyPr>
            <a:prstTxWarp prst="textNoShape">
              <a:avLst/>
            </a:prstTxWarp>
            <a:spAutoFit/>
          </a:bodyPr>
          <a:lstStyle/>
          <a:p>
            <a:pPr algn="ctr">
              <a:lnSpc>
                <a:spcPct val="95000"/>
              </a:lnSpc>
            </a:pPr>
            <a:r>
              <a:rPr lang="en-US" sz="1200">
                <a:solidFill>
                  <a:schemeClr val="tx1">
                    <a:lumMod val="75000"/>
                  </a:schemeClr>
                </a:solidFill>
              </a:rPr>
              <a:t>Target Device 3</a:t>
            </a:r>
          </a:p>
        </p:txBody>
      </p:sp>
      <p:sp>
        <p:nvSpPr>
          <p:cNvPr id="11286" name="Text Box 123"/>
          <p:cNvSpPr txBox="1">
            <a:spLocks noChangeArrowheads="1"/>
          </p:cNvSpPr>
          <p:nvPr/>
        </p:nvSpPr>
        <p:spPr bwMode="auto">
          <a:xfrm>
            <a:off x="8369302" y="3025775"/>
            <a:ext cx="2030412" cy="443198"/>
          </a:xfrm>
          <a:prstGeom prst="rect">
            <a:avLst/>
          </a:prstGeom>
          <a:noFill/>
          <a:ln w="9525">
            <a:noFill/>
            <a:miter lim="800000"/>
            <a:headEnd/>
            <a:tailEnd/>
          </a:ln>
        </p:spPr>
        <p:txBody>
          <a:bodyPr>
            <a:prstTxWarp prst="textNoShape">
              <a:avLst/>
            </a:prstTxWarp>
            <a:spAutoFit/>
          </a:bodyPr>
          <a:lstStyle/>
          <a:p>
            <a:pPr algn="ctr">
              <a:lnSpc>
                <a:spcPct val="95000"/>
              </a:lnSpc>
            </a:pPr>
            <a:r>
              <a:rPr lang="en-US" sz="1200" b="1">
                <a:solidFill>
                  <a:schemeClr val="tx1">
                    <a:lumMod val="75000"/>
                  </a:schemeClr>
                </a:solidFill>
              </a:rPr>
              <a:t>Network</a:t>
            </a:r>
            <a:br>
              <a:rPr lang="en-US" sz="1200" b="1">
                <a:solidFill>
                  <a:schemeClr val="tx1">
                    <a:lumMod val="75000"/>
                  </a:schemeClr>
                </a:solidFill>
              </a:rPr>
            </a:br>
            <a:r>
              <a:rPr lang="en-US" sz="1200" b="1">
                <a:solidFill>
                  <a:schemeClr val="tx1">
                    <a:lumMod val="75000"/>
                  </a:schemeClr>
                </a:solidFill>
              </a:rPr>
              <a:t>Storage</a:t>
            </a:r>
          </a:p>
        </p:txBody>
      </p:sp>
      <p:sp>
        <p:nvSpPr>
          <p:cNvPr id="11287" name="Text Box 122"/>
          <p:cNvSpPr txBox="1">
            <a:spLocks noChangeArrowheads="1"/>
          </p:cNvSpPr>
          <p:nvPr/>
        </p:nvSpPr>
        <p:spPr bwMode="auto">
          <a:xfrm>
            <a:off x="-625474" y="1662114"/>
            <a:ext cx="3124201" cy="267766"/>
          </a:xfrm>
          <a:prstGeom prst="rect">
            <a:avLst/>
          </a:prstGeom>
          <a:noFill/>
          <a:ln w="9525">
            <a:noFill/>
            <a:miter lim="800000"/>
            <a:headEnd/>
            <a:tailEnd/>
          </a:ln>
        </p:spPr>
        <p:txBody>
          <a:bodyPr>
            <a:prstTxWarp prst="textNoShape">
              <a:avLst/>
            </a:prstTxWarp>
            <a:spAutoFit/>
          </a:bodyPr>
          <a:lstStyle/>
          <a:p>
            <a:pPr algn="ctr">
              <a:lnSpc>
                <a:spcPct val="95000"/>
              </a:lnSpc>
            </a:pPr>
            <a:r>
              <a:rPr lang="en-US" sz="1200" dirty="0">
                <a:solidFill>
                  <a:schemeClr val="tx1">
                    <a:lumMod val="75000"/>
                  </a:schemeClr>
                </a:solidFill>
              </a:rPr>
              <a:t>Target Device 1</a:t>
            </a:r>
          </a:p>
        </p:txBody>
      </p:sp>
      <p:sp>
        <p:nvSpPr>
          <p:cNvPr id="11288" name="Text Box 122"/>
          <p:cNvSpPr txBox="1">
            <a:spLocks noChangeArrowheads="1"/>
          </p:cNvSpPr>
          <p:nvPr/>
        </p:nvSpPr>
        <p:spPr bwMode="auto">
          <a:xfrm>
            <a:off x="-671512" y="2986090"/>
            <a:ext cx="3124200" cy="267766"/>
          </a:xfrm>
          <a:prstGeom prst="rect">
            <a:avLst/>
          </a:prstGeom>
          <a:noFill/>
          <a:ln w="9525">
            <a:noFill/>
            <a:miter lim="800000"/>
            <a:headEnd/>
            <a:tailEnd/>
          </a:ln>
        </p:spPr>
        <p:txBody>
          <a:bodyPr>
            <a:prstTxWarp prst="textNoShape">
              <a:avLst/>
            </a:prstTxWarp>
            <a:spAutoFit/>
          </a:bodyPr>
          <a:lstStyle/>
          <a:p>
            <a:pPr algn="ctr">
              <a:lnSpc>
                <a:spcPct val="95000"/>
              </a:lnSpc>
            </a:pPr>
            <a:r>
              <a:rPr lang="en-US" sz="1200">
                <a:solidFill>
                  <a:schemeClr val="tx1">
                    <a:lumMod val="75000"/>
                  </a:schemeClr>
                </a:solidFill>
              </a:rPr>
              <a:t>Target Device 2</a:t>
            </a:r>
          </a:p>
        </p:txBody>
      </p:sp>
      <p:sp>
        <p:nvSpPr>
          <p:cNvPr id="64" name="Text Box 11"/>
          <p:cNvSpPr txBox="1">
            <a:spLocks noChangeArrowheads="1"/>
          </p:cNvSpPr>
          <p:nvPr/>
        </p:nvSpPr>
        <p:spPr bwMode="auto">
          <a:xfrm>
            <a:off x="3878263" y="4194177"/>
            <a:ext cx="4673600" cy="618631"/>
          </a:xfrm>
          <a:prstGeom prst="rect">
            <a:avLst/>
          </a:prstGeom>
          <a:noFill/>
          <a:ln w="9525">
            <a:noFill/>
            <a:miter lim="800000"/>
            <a:headEnd/>
            <a:tailEnd/>
          </a:ln>
        </p:spPr>
        <p:txBody>
          <a:bodyPr>
            <a:prstTxWarp prst="textNoShape">
              <a:avLst/>
            </a:prstTxWarp>
            <a:spAutoFit/>
          </a:bodyPr>
          <a:lstStyle/>
          <a:p>
            <a:pPr>
              <a:lnSpc>
                <a:spcPct val="95000"/>
              </a:lnSpc>
            </a:pPr>
            <a:r>
              <a:rPr lang="en-US" dirty="0"/>
              <a:t>A single </a:t>
            </a:r>
            <a:r>
              <a:rPr lang="en-US" dirty="0" err="1"/>
              <a:t>vDisk</a:t>
            </a:r>
            <a:r>
              <a:rPr lang="en-US" dirty="0"/>
              <a:t> is streamed to many target devices</a:t>
            </a:r>
          </a:p>
        </p:txBody>
      </p:sp>
      <p:sp>
        <p:nvSpPr>
          <p:cNvPr id="66" name="Text Box 11"/>
          <p:cNvSpPr txBox="1">
            <a:spLocks noChangeArrowheads="1"/>
          </p:cNvSpPr>
          <p:nvPr/>
        </p:nvSpPr>
        <p:spPr bwMode="auto">
          <a:xfrm>
            <a:off x="5109859" y="4631456"/>
            <a:ext cx="4672013" cy="618631"/>
          </a:xfrm>
          <a:prstGeom prst="rect">
            <a:avLst/>
          </a:prstGeom>
          <a:noFill/>
          <a:ln w="9525">
            <a:noFill/>
            <a:miter lim="800000"/>
            <a:headEnd/>
            <a:tailEnd/>
          </a:ln>
        </p:spPr>
        <p:txBody>
          <a:bodyPr>
            <a:prstTxWarp prst="textNoShape">
              <a:avLst/>
            </a:prstTxWarp>
            <a:spAutoFit/>
          </a:bodyPr>
          <a:lstStyle/>
          <a:p>
            <a:pPr>
              <a:lnSpc>
                <a:spcPct val="95000"/>
              </a:lnSpc>
            </a:pPr>
            <a:r>
              <a:rPr lang="en-US" dirty="0"/>
              <a:t>Any session changes are not written back to the base </a:t>
            </a:r>
            <a:r>
              <a:rPr lang="en-US" dirty="0" err="1"/>
              <a:t>vDisk</a:t>
            </a:r>
            <a:endParaRPr lang="en-US" dirty="0"/>
          </a:p>
        </p:txBody>
      </p:sp>
      <p:sp>
        <p:nvSpPr>
          <p:cNvPr id="69" name="Text Box 11"/>
          <p:cNvSpPr txBox="1">
            <a:spLocks noChangeArrowheads="1"/>
          </p:cNvSpPr>
          <p:nvPr/>
        </p:nvSpPr>
        <p:spPr bwMode="auto">
          <a:xfrm>
            <a:off x="7020060" y="5080548"/>
            <a:ext cx="4672013" cy="618631"/>
          </a:xfrm>
          <a:prstGeom prst="rect">
            <a:avLst/>
          </a:prstGeom>
          <a:noFill/>
          <a:ln w="9525">
            <a:noFill/>
            <a:miter lim="800000"/>
            <a:headEnd/>
            <a:tailEnd/>
          </a:ln>
        </p:spPr>
        <p:txBody>
          <a:bodyPr>
            <a:prstTxWarp prst="textNoShape">
              <a:avLst/>
            </a:prstTxWarp>
            <a:spAutoFit/>
          </a:bodyPr>
          <a:lstStyle/>
          <a:p>
            <a:pPr>
              <a:lnSpc>
                <a:spcPct val="95000"/>
              </a:lnSpc>
            </a:pPr>
            <a:r>
              <a:rPr lang="en-US" dirty="0"/>
              <a:t>On reboot, a “clean” image is streamed down to the target devices</a:t>
            </a:r>
          </a:p>
        </p:txBody>
      </p:sp>
      <p:grpSp>
        <p:nvGrpSpPr>
          <p:cNvPr id="2" name="Group 17"/>
          <p:cNvGrpSpPr>
            <a:grpSpLocks/>
          </p:cNvGrpSpPr>
          <p:nvPr/>
        </p:nvGrpSpPr>
        <p:grpSpPr bwMode="auto">
          <a:xfrm>
            <a:off x="10069513" y="3354393"/>
            <a:ext cx="1119723" cy="642939"/>
            <a:chOff x="4928" y="2034"/>
            <a:chExt cx="529" cy="405"/>
          </a:xfrm>
        </p:grpSpPr>
        <p:pic>
          <p:nvPicPr>
            <p:cNvPr id="11298" name="Picture 122" descr="folder"/>
            <p:cNvPicPr>
              <a:picLocks noChangeAspect="1" noChangeArrowheads="1"/>
            </p:cNvPicPr>
            <p:nvPr/>
          </p:nvPicPr>
          <p:blipFill>
            <a:blip r:embed="rId7"/>
            <a:srcRect/>
            <a:stretch>
              <a:fillRect/>
            </a:stretch>
          </p:blipFill>
          <p:spPr bwMode="auto">
            <a:xfrm>
              <a:off x="4928" y="2045"/>
              <a:ext cx="529" cy="394"/>
            </a:xfrm>
            <a:prstGeom prst="rect">
              <a:avLst/>
            </a:prstGeom>
            <a:noFill/>
            <a:ln w="9525">
              <a:noFill/>
              <a:miter lim="800000"/>
              <a:headEnd/>
              <a:tailEnd/>
            </a:ln>
          </p:spPr>
        </p:pic>
        <p:pic>
          <p:nvPicPr>
            <p:cNvPr id="11299" name="Picture 123" descr="Right:  xpFile"/>
            <p:cNvPicPr>
              <a:picLocks noChangeAspect="1" noChangeArrowheads="1"/>
            </p:cNvPicPr>
            <p:nvPr/>
          </p:nvPicPr>
          <p:blipFill>
            <a:blip r:embed="rId8"/>
            <a:srcRect/>
            <a:stretch>
              <a:fillRect/>
            </a:stretch>
          </p:blipFill>
          <p:spPr bwMode="auto">
            <a:xfrm>
              <a:off x="4960" y="2149"/>
              <a:ext cx="206" cy="254"/>
            </a:xfrm>
            <a:prstGeom prst="rect">
              <a:avLst/>
            </a:prstGeom>
            <a:noFill/>
            <a:ln w="9525">
              <a:noFill/>
              <a:miter lim="800000"/>
              <a:headEnd/>
              <a:tailEnd/>
            </a:ln>
          </p:spPr>
        </p:pic>
        <p:sp>
          <p:nvSpPr>
            <p:cNvPr id="11300" name="Text Box 126"/>
            <p:cNvSpPr txBox="1">
              <a:spLocks noChangeAspect="1" noChangeArrowheads="1"/>
            </p:cNvSpPr>
            <p:nvPr/>
          </p:nvSpPr>
          <p:spPr bwMode="auto">
            <a:xfrm>
              <a:off x="4976" y="2034"/>
              <a:ext cx="145" cy="141"/>
            </a:xfrm>
            <a:prstGeom prst="rect">
              <a:avLst/>
            </a:prstGeom>
            <a:noFill/>
            <a:ln w="9525">
              <a:noFill/>
              <a:miter lim="800000"/>
              <a:headEnd/>
              <a:tailEnd/>
            </a:ln>
          </p:spPr>
          <p:txBody>
            <a:bodyPr>
              <a:prstTxWarp prst="textNoShape">
                <a:avLst/>
              </a:prstTxWarp>
              <a:spAutoFit/>
            </a:bodyPr>
            <a:lstStyle/>
            <a:p>
              <a:pPr>
                <a:lnSpc>
                  <a:spcPct val="95000"/>
                </a:lnSpc>
              </a:pPr>
              <a:r>
                <a:rPr lang="en-US" sz="900">
                  <a:solidFill>
                    <a:schemeClr val="bg2"/>
                  </a:solidFill>
                </a:rPr>
                <a:t>A</a:t>
              </a:r>
            </a:p>
          </p:txBody>
        </p:sp>
        <p:grpSp>
          <p:nvGrpSpPr>
            <p:cNvPr id="3" name="Group 22"/>
            <p:cNvGrpSpPr>
              <a:grpSpLocks/>
            </p:cNvGrpSpPr>
            <p:nvPr/>
          </p:nvGrpSpPr>
          <p:grpSpPr bwMode="auto">
            <a:xfrm>
              <a:off x="5187" y="2150"/>
              <a:ext cx="206" cy="264"/>
              <a:chOff x="-750" y="3148"/>
              <a:chExt cx="131" cy="168"/>
            </a:xfrm>
          </p:grpSpPr>
          <p:pic>
            <p:nvPicPr>
              <p:cNvPr id="11302" name="Picture 769" descr="access"/>
              <p:cNvPicPr>
                <a:picLocks noChangeAspect="1" noChangeArrowheads="1"/>
              </p:cNvPicPr>
              <p:nvPr/>
            </p:nvPicPr>
            <p:blipFill>
              <a:blip r:embed="rId9"/>
              <a:srcRect/>
              <a:stretch>
                <a:fillRect/>
              </a:stretch>
            </p:blipFill>
            <p:spPr bwMode="auto">
              <a:xfrm>
                <a:off x="-750" y="3148"/>
                <a:ext cx="131" cy="168"/>
              </a:xfrm>
              <a:prstGeom prst="rect">
                <a:avLst/>
              </a:prstGeom>
              <a:noFill/>
              <a:ln w="9525">
                <a:noFill/>
                <a:miter lim="800000"/>
                <a:headEnd/>
                <a:tailEnd/>
              </a:ln>
            </p:spPr>
          </p:pic>
          <p:pic>
            <p:nvPicPr>
              <p:cNvPr id="11303" name="Picture 24" descr="PresentServer_icon"/>
              <p:cNvPicPr>
                <a:picLocks noChangeAspect="1" noChangeArrowheads="1"/>
              </p:cNvPicPr>
              <p:nvPr/>
            </p:nvPicPr>
            <p:blipFill>
              <a:blip r:embed="rId10">
                <a:lum bright="-6000" contrast="6000"/>
              </a:blip>
              <a:srcRect/>
              <a:stretch>
                <a:fillRect/>
              </a:stretch>
            </p:blipFill>
            <p:spPr bwMode="auto">
              <a:xfrm>
                <a:off x="-734" y="3186"/>
                <a:ext cx="106" cy="120"/>
              </a:xfrm>
              <a:prstGeom prst="rect">
                <a:avLst/>
              </a:prstGeom>
              <a:noFill/>
              <a:ln w="9525">
                <a:noFill/>
                <a:miter lim="800000"/>
                <a:headEnd/>
                <a:tailEnd/>
              </a:ln>
            </p:spPr>
          </p:pic>
        </p:grpSp>
      </p:grpSp>
      <p:pic>
        <p:nvPicPr>
          <p:cNvPr id="11297" name="Picture 136" descr="office"/>
          <p:cNvPicPr>
            <a:picLocks noChangeAspect="1" noChangeArrowheads="1"/>
          </p:cNvPicPr>
          <p:nvPr/>
        </p:nvPicPr>
        <p:blipFill>
          <a:blip r:embed="rId11"/>
          <a:srcRect/>
          <a:stretch>
            <a:fillRect/>
          </a:stretch>
        </p:blipFill>
        <p:spPr bwMode="auto">
          <a:xfrm>
            <a:off x="4810158" y="3454677"/>
            <a:ext cx="440268" cy="425451"/>
          </a:xfrm>
          <a:prstGeom prst="rect">
            <a:avLst/>
          </a:prstGeom>
          <a:noFill/>
          <a:ln w="9525">
            <a:noFill/>
            <a:miter lim="800000"/>
            <a:headEnd/>
            <a:tailEnd/>
          </a:ln>
        </p:spPr>
      </p:pic>
      <p:sp>
        <p:nvSpPr>
          <p:cNvPr id="34" name="Title 33"/>
          <p:cNvSpPr>
            <a:spLocks noGrp="1"/>
          </p:cNvSpPr>
          <p:nvPr>
            <p:ph type="title"/>
          </p:nvPr>
        </p:nvSpPr>
        <p:spPr/>
        <p:txBody>
          <a:bodyPr/>
          <a:lstStyle/>
          <a:p>
            <a:pPr algn="l"/>
            <a:r>
              <a:rPr lang="en-US"/>
              <a:t>Working With vDisks</a:t>
            </a:r>
            <a:endParaRPr lang="en-US" dirty="0"/>
          </a:p>
        </p:txBody>
      </p:sp>
      <p:sp>
        <p:nvSpPr>
          <p:cNvPr id="7" name="Text Placeholder 6"/>
          <p:cNvSpPr>
            <a:spLocks noGrp="1"/>
          </p:cNvSpPr>
          <p:nvPr>
            <p:ph type="body" idx="10"/>
          </p:nvPr>
        </p:nvSpPr>
        <p:spPr>
          <a:xfrm>
            <a:off x="457201" y="1266373"/>
            <a:ext cx="11277599" cy="719171"/>
          </a:xfrm>
        </p:spPr>
        <p:txBody>
          <a:bodyPr/>
          <a:lstStyle/>
          <a:p>
            <a:pPr algn="l"/>
            <a:r>
              <a:rPr lang="fr-FR" dirty="0"/>
              <a:t>Standard Image mode (</a:t>
            </a:r>
            <a:r>
              <a:rPr lang="fr-FR" dirty="0" err="1"/>
              <a:t>Difference</a:t>
            </a:r>
            <a:r>
              <a:rPr lang="fr-FR" dirty="0"/>
              <a:t> </a:t>
            </a:r>
            <a:r>
              <a:rPr lang="fr-FR" dirty="0" err="1"/>
              <a:t>Disk</a:t>
            </a:r>
            <a:r>
              <a:rPr lang="fr-FR" dirty="0"/>
              <a:t> mode)</a:t>
            </a:r>
          </a:p>
          <a:p>
            <a:pPr algn="l"/>
            <a:endParaRPr lang="en-US" dirty="0"/>
          </a:p>
        </p:txBody>
      </p:sp>
      <p:grpSp>
        <p:nvGrpSpPr>
          <p:cNvPr id="4" name="Group 48"/>
          <p:cNvGrpSpPr>
            <a:grpSpLocks/>
          </p:cNvGrpSpPr>
          <p:nvPr/>
        </p:nvGrpSpPr>
        <p:grpSpPr bwMode="auto">
          <a:xfrm>
            <a:off x="1424526" y="1814752"/>
            <a:ext cx="3122613" cy="788466"/>
            <a:chOff x="1452563" y="4793806"/>
            <a:chExt cx="2343150" cy="788910"/>
          </a:xfrm>
        </p:grpSpPr>
        <p:pic>
          <p:nvPicPr>
            <p:cNvPr id="39" name="Picture 103" descr="harddrive"/>
            <p:cNvPicPr>
              <a:picLocks noChangeAspect="1" noChangeArrowheads="1"/>
            </p:cNvPicPr>
            <p:nvPr/>
          </p:nvPicPr>
          <p:blipFill>
            <a:blip r:embed="rId12"/>
            <a:srcRect/>
            <a:stretch>
              <a:fillRect/>
            </a:stretch>
          </p:blipFill>
          <p:spPr bwMode="auto">
            <a:xfrm>
              <a:off x="2197164" y="4793806"/>
              <a:ext cx="593725" cy="450850"/>
            </a:xfrm>
            <a:prstGeom prst="rect">
              <a:avLst/>
            </a:prstGeom>
            <a:noFill/>
            <a:ln w="9525">
              <a:noFill/>
              <a:miter lim="800000"/>
              <a:headEnd/>
              <a:tailEnd/>
            </a:ln>
          </p:spPr>
        </p:pic>
        <p:sp>
          <p:nvSpPr>
            <p:cNvPr id="40" name="Text Box 122"/>
            <p:cNvSpPr txBox="1">
              <a:spLocks noChangeArrowheads="1"/>
            </p:cNvSpPr>
            <p:nvPr/>
          </p:nvSpPr>
          <p:spPr bwMode="auto">
            <a:xfrm>
              <a:off x="1452563" y="5314799"/>
              <a:ext cx="2343150" cy="267917"/>
            </a:xfrm>
            <a:prstGeom prst="rect">
              <a:avLst/>
            </a:prstGeom>
            <a:noFill/>
            <a:ln w="9525">
              <a:noFill/>
              <a:miter lim="800000"/>
              <a:headEnd/>
              <a:tailEnd/>
            </a:ln>
          </p:spPr>
          <p:txBody>
            <a:bodyPr>
              <a:prstTxWarp prst="textNoShape">
                <a:avLst/>
              </a:prstTxWarp>
              <a:spAutoFit/>
            </a:bodyPr>
            <a:lstStyle/>
            <a:p>
              <a:pPr algn="ctr">
                <a:lnSpc>
                  <a:spcPct val="95000"/>
                </a:lnSpc>
              </a:pPr>
              <a:r>
                <a:rPr lang="en-US" sz="1200" b="1">
                  <a:solidFill>
                    <a:schemeClr val="tx1">
                      <a:lumMod val="75000"/>
                    </a:schemeClr>
                  </a:solidFill>
                </a:rPr>
                <a:t>Device-Side Disk Cache</a:t>
              </a:r>
            </a:p>
          </p:txBody>
        </p:sp>
      </p:grpSp>
      <p:grpSp>
        <p:nvGrpSpPr>
          <p:cNvPr id="5" name="Group 52"/>
          <p:cNvGrpSpPr>
            <a:grpSpLocks/>
          </p:cNvGrpSpPr>
          <p:nvPr/>
        </p:nvGrpSpPr>
        <p:grpSpPr bwMode="auto">
          <a:xfrm>
            <a:off x="1056995" y="5032415"/>
            <a:ext cx="3122613" cy="982142"/>
            <a:chOff x="5776913" y="4895469"/>
            <a:chExt cx="2343150" cy="982522"/>
          </a:xfrm>
        </p:grpSpPr>
        <p:sp>
          <p:nvSpPr>
            <p:cNvPr id="42" name="Text Box 122"/>
            <p:cNvSpPr txBox="1">
              <a:spLocks noChangeArrowheads="1"/>
            </p:cNvSpPr>
            <p:nvPr/>
          </p:nvSpPr>
          <p:spPr bwMode="auto">
            <a:xfrm>
              <a:off x="5776913" y="5610122"/>
              <a:ext cx="2343150" cy="267869"/>
            </a:xfrm>
            <a:prstGeom prst="rect">
              <a:avLst/>
            </a:prstGeom>
            <a:noFill/>
            <a:ln w="9525">
              <a:noFill/>
              <a:miter lim="800000"/>
              <a:headEnd/>
              <a:tailEnd/>
            </a:ln>
          </p:spPr>
          <p:txBody>
            <a:bodyPr>
              <a:prstTxWarp prst="textNoShape">
                <a:avLst/>
              </a:prstTxWarp>
              <a:spAutoFit/>
            </a:bodyPr>
            <a:lstStyle/>
            <a:p>
              <a:pPr algn="ctr">
                <a:lnSpc>
                  <a:spcPct val="95000"/>
                </a:lnSpc>
              </a:pPr>
              <a:r>
                <a:rPr lang="en-US" sz="1200" b="1">
                  <a:solidFill>
                    <a:schemeClr val="tx1">
                      <a:lumMod val="75000"/>
                    </a:schemeClr>
                  </a:solidFill>
                </a:rPr>
                <a:t>Device-Side RAM Cache</a:t>
              </a:r>
            </a:p>
          </p:txBody>
        </p:sp>
        <p:pic>
          <p:nvPicPr>
            <p:cNvPr id="43" name="Picture 285"/>
            <p:cNvPicPr>
              <a:picLocks noChangeAspect="1" noChangeArrowheads="1"/>
            </p:cNvPicPr>
            <p:nvPr/>
          </p:nvPicPr>
          <p:blipFill>
            <a:blip r:embed="rId13"/>
            <a:srcRect/>
            <a:stretch>
              <a:fillRect/>
            </a:stretch>
          </p:blipFill>
          <p:spPr bwMode="auto">
            <a:xfrm>
              <a:off x="6294818" y="4895469"/>
              <a:ext cx="1341000" cy="787500"/>
            </a:xfrm>
            <a:prstGeom prst="rect">
              <a:avLst/>
            </a:prstGeom>
            <a:noFill/>
            <a:ln w="38100">
              <a:noFill/>
              <a:miter lim="800000"/>
              <a:headEnd/>
              <a:tailEnd type="none" w="sm" len="sm"/>
            </a:ln>
          </p:spPr>
        </p:pic>
      </p:grpSp>
      <p:grpSp>
        <p:nvGrpSpPr>
          <p:cNvPr id="6" name="Group 43"/>
          <p:cNvGrpSpPr/>
          <p:nvPr/>
        </p:nvGrpSpPr>
        <p:grpSpPr>
          <a:xfrm>
            <a:off x="6682415" y="1748867"/>
            <a:ext cx="3124200" cy="841894"/>
            <a:chOff x="6803231" y="5757338"/>
            <a:chExt cx="3124200" cy="841894"/>
          </a:xfrm>
        </p:grpSpPr>
        <p:sp>
          <p:nvSpPr>
            <p:cNvPr id="45" name="Text Box 122"/>
            <p:cNvSpPr txBox="1">
              <a:spLocks noChangeArrowheads="1"/>
            </p:cNvSpPr>
            <p:nvPr/>
          </p:nvSpPr>
          <p:spPr bwMode="auto">
            <a:xfrm>
              <a:off x="6803231" y="6331466"/>
              <a:ext cx="3124200" cy="267766"/>
            </a:xfrm>
            <a:prstGeom prst="rect">
              <a:avLst/>
            </a:prstGeom>
            <a:noFill/>
            <a:ln w="9525">
              <a:noFill/>
              <a:miter lim="800000"/>
              <a:headEnd/>
              <a:tailEnd/>
            </a:ln>
          </p:spPr>
          <p:txBody>
            <a:bodyPr>
              <a:prstTxWarp prst="textNoShape">
                <a:avLst/>
              </a:prstTxWarp>
              <a:spAutoFit/>
            </a:bodyPr>
            <a:lstStyle/>
            <a:p>
              <a:pPr algn="ctr">
                <a:lnSpc>
                  <a:spcPct val="95000"/>
                </a:lnSpc>
              </a:pPr>
              <a:r>
                <a:rPr lang="en-US" sz="1200" b="1" dirty="0">
                  <a:solidFill>
                    <a:schemeClr val="tx1">
                      <a:lumMod val="75000"/>
                    </a:schemeClr>
                  </a:solidFill>
                </a:rPr>
                <a:t>Server-Side Disk Cache</a:t>
              </a:r>
            </a:p>
          </p:txBody>
        </p:sp>
        <p:pic>
          <p:nvPicPr>
            <p:cNvPr id="46" name="Picture 57" descr="cache.bmp"/>
            <p:cNvPicPr>
              <a:picLocks noChangeAspect="1"/>
            </p:cNvPicPr>
            <p:nvPr/>
          </p:nvPicPr>
          <p:blipFill>
            <a:blip r:embed="rId14"/>
            <a:srcRect/>
            <a:stretch>
              <a:fillRect/>
            </a:stretch>
          </p:blipFill>
          <p:spPr bwMode="auto">
            <a:xfrm>
              <a:off x="7994019" y="5757338"/>
              <a:ext cx="592500" cy="572025"/>
            </a:xfrm>
            <a:prstGeom prst="rect">
              <a:avLst/>
            </a:prstGeom>
            <a:noFill/>
            <a:ln w="9525">
              <a:noFill/>
              <a:miter lim="800000"/>
              <a:headEnd/>
              <a:tailEnd/>
            </a:ln>
          </p:spPr>
        </p:pic>
      </p:grpSp>
    </p:spTree>
    <p:extLst>
      <p:ext uri="{BB962C8B-B14F-4D97-AF65-F5344CB8AC3E}">
        <p14:creationId xmlns:p14="http://schemas.microsoft.com/office/powerpoint/2010/main" val="222773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4"/>
                                        </p:tgtEl>
                                      </p:cBhvr>
                                    </p:animEffect>
                                    <p:set>
                                      <p:cBhvr>
                                        <p:cTn id="12" dur="1" fill="hold">
                                          <p:stCondLst>
                                            <p:cond delay="499"/>
                                          </p:stCondLst>
                                        </p:cTn>
                                        <p:tgtEl>
                                          <p:spTgt spid="6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childTnLst>
                          </p:cTn>
                        </p:par>
                        <p:par>
                          <p:cTn id="16" fill="hold">
                            <p:stCondLst>
                              <p:cond delay="500"/>
                            </p:stCondLst>
                            <p:childTnLst>
                              <p:par>
                                <p:cTn id="17" presetID="47" presetClass="entr" presetSubtype="0" fill="hold" nodeType="afterEffect">
                                  <p:stCondLst>
                                    <p:cond delay="0"/>
                                  </p:stCondLst>
                                  <p:childTnLst>
                                    <p:set>
                                      <p:cBhvr>
                                        <p:cTn id="18" dur="1" fill="hold">
                                          <p:stCondLst>
                                            <p:cond delay="0"/>
                                          </p:stCondLst>
                                        </p:cTn>
                                        <p:tgtEl>
                                          <p:spTgt spid="11297"/>
                                        </p:tgtEl>
                                        <p:attrNameLst>
                                          <p:attrName>style.visibility</p:attrName>
                                        </p:attrNameLst>
                                      </p:cBhvr>
                                      <p:to>
                                        <p:strVal val="visible"/>
                                      </p:to>
                                    </p:set>
                                    <p:animEffect transition="in" filter="fade">
                                      <p:cBhvr>
                                        <p:cTn id="19" dur="1000"/>
                                        <p:tgtEl>
                                          <p:spTgt spid="11297"/>
                                        </p:tgtEl>
                                      </p:cBhvr>
                                    </p:animEffect>
                                    <p:anim calcmode="lin" valueType="num">
                                      <p:cBhvr>
                                        <p:cTn id="20" dur="1000" fill="hold"/>
                                        <p:tgtEl>
                                          <p:spTgt spid="11297"/>
                                        </p:tgtEl>
                                        <p:attrNameLst>
                                          <p:attrName>ppt_x</p:attrName>
                                        </p:attrNameLst>
                                      </p:cBhvr>
                                      <p:tavLst>
                                        <p:tav tm="0">
                                          <p:val>
                                            <p:strVal val="#ppt_x"/>
                                          </p:val>
                                        </p:tav>
                                        <p:tav tm="100000">
                                          <p:val>
                                            <p:strVal val="#ppt_x"/>
                                          </p:val>
                                        </p:tav>
                                      </p:tavLst>
                                    </p:anim>
                                    <p:anim calcmode="lin" valueType="num">
                                      <p:cBhvr>
                                        <p:cTn id="21" dur="1000" fill="hold"/>
                                        <p:tgtEl>
                                          <p:spTgt spid="1129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646166"/>
                                        </p:tgtEl>
                                        <p:attrNameLst>
                                          <p:attrName>style.visibility</p:attrName>
                                        </p:attrNameLst>
                                      </p:cBhvr>
                                      <p:to>
                                        <p:strVal val="visible"/>
                                      </p:to>
                                    </p:set>
                                    <p:animEffect transition="in" filter="box(out)">
                                      <p:cBhvr>
                                        <p:cTn id="26" dur="500"/>
                                        <p:tgtEl>
                                          <p:spTgt spid="64616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66"/>
                                        </p:tgtEl>
                                      </p:cBhvr>
                                    </p:animEffect>
                                    <p:set>
                                      <p:cBhvr>
                                        <p:cTn id="31" dur="1" fill="hold">
                                          <p:stCondLst>
                                            <p:cond delay="499"/>
                                          </p:stCondLst>
                                        </p:cTn>
                                        <p:tgtEl>
                                          <p:spTgt spid="66"/>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Effect transition="in" filter="fade">
                                      <p:cBhvr>
                                        <p:cTn id="34" dur="500"/>
                                        <p:tgtEl>
                                          <p:spTgt spid="69"/>
                                        </p:tgtEl>
                                      </p:cBhvr>
                                    </p:animEffect>
                                  </p:childTnLst>
                                </p:cTn>
                              </p:par>
                            </p:childTnLst>
                          </p:cTn>
                        </p:par>
                      </p:childTnLst>
                    </p:cTn>
                  </p:par>
                  <p:par>
                    <p:cTn id="35" fill="hold">
                      <p:stCondLst>
                        <p:cond delay="indefinite"/>
                      </p:stCondLst>
                      <p:childTnLst>
                        <p:par>
                          <p:cTn id="36" fill="hold">
                            <p:stCondLst>
                              <p:cond delay="0"/>
                            </p:stCondLst>
                            <p:childTnLst>
                              <p:par>
                                <p:cTn id="37" presetID="30" presetClass="exit" presetSubtype="0" fill="hold" nodeType="clickEffect">
                                  <p:stCondLst>
                                    <p:cond delay="0"/>
                                  </p:stCondLst>
                                  <p:childTnLst>
                                    <p:animEffect transition="out" filter="fade">
                                      <p:cBhvr>
                                        <p:cTn id="38" dur="800" accel="100000">
                                          <p:stCondLst>
                                            <p:cond delay="200"/>
                                          </p:stCondLst>
                                        </p:cTn>
                                        <p:tgtEl>
                                          <p:spTgt spid="11297"/>
                                        </p:tgtEl>
                                      </p:cBhvr>
                                    </p:animEffect>
                                    <p:anim calcmode="lin" valueType="num">
                                      <p:cBhvr>
                                        <p:cTn id="39" dur="800" accel="100000">
                                          <p:stCondLst>
                                            <p:cond delay="200"/>
                                          </p:stCondLst>
                                        </p:cTn>
                                        <p:tgtEl>
                                          <p:spTgt spid="11297"/>
                                        </p:tgtEl>
                                        <p:attrNameLst>
                                          <p:attrName>style.rotation</p:attrName>
                                        </p:attrNameLst>
                                      </p:cBhvr>
                                      <p:tavLst>
                                        <p:tav tm="0">
                                          <p:val>
                                            <p:fltVal val="0"/>
                                          </p:val>
                                        </p:tav>
                                        <p:tav tm="100000">
                                          <p:val>
                                            <p:fltVal val="-90"/>
                                          </p:val>
                                        </p:tav>
                                      </p:tavLst>
                                    </p:anim>
                                    <p:anim calcmode="lin" valueType="num">
                                      <p:cBhvr>
                                        <p:cTn id="40" dur="200" decel="100000"/>
                                        <p:tgtEl>
                                          <p:spTgt spid="11297"/>
                                        </p:tgtEl>
                                        <p:attrNameLst>
                                          <p:attrName>ppt_x</p:attrName>
                                        </p:attrNameLst>
                                      </p:cBhvr>
                                      <p:tavLst>
                                        <p:tav tm="0">
                                          <p:val>
                                            <p:strVal val="ppt_x"/>
                                          </p:val>
                                        </p:tav>
                                        <p:tav tm="100000">
                                          <p:val>
                                            <p:strVal val="ppt_x-0.05"/>
                                          </p:val>
                                        </p:tav>
                                      </p:tavLst>
                                    </p:anim>
                                    <p:anim calcmode="lin" valueType="num">
                                      <p:cBhvr>
                                        <p:cTn id="41" dur="200" decel="100000"/>
                                        <p:tgtEl>
                                          <p:spTgt spid="11297"/>
                                        </p:tgtEl>
                                        <p:attrNameLst>
                                          <p:attrName>ppt_y</p:attrName>
                                        </p:attrNameLst>
                                      </p:cBhvr>
                                      <p:tavLst>
                                        <p:tav tm="0">
                                          <p:val>
                                            <p:strVal val="ppt_y"/>
                                          </p:val>
                                        </p:tav>
                                        <p:tav tm="100000">
                                          <p:val>
                                            <p:strVal val="ppt_y+0.1"/>
                                          </p:val>
                                        </p:tav>
                                      </p:tavLst>
                                    </p:anim>
                                    <p:anim calcmode="lin" valueType="num">
                                      <p:cBhvr>
                                        <p:cTn id="42" dur="800" accel="100000">
                                          <p:stCondLst>
                                            <p:cond delay="200"/>
                                          </p:stCondLst>
                                        </p:cTn>
                                        <p:tgtEl>
                                          <p:spTgt spid="11297"/>
                                        </p:tgtEl>
                                        <p:attrNameLst>
                                          <p:attrName>ppt_x</p:attrName>
                                        </p:attrNameLst>
                                      </p:cBhvr>
                                      <p:tavLst>
                                        <p:tav tm="0">
                                          <p:val>
                                            <p:strVal val="ppt_x"/>
                                          </p:val>
                                        </p:tav>
                                        <p:tav tm="100000">
                                          <p:val>
                                            <p:strVal val="ppt_x+0.4+0.05"/>
                                          </p:val>
                                        </p:tav>
                                      </p:tavLst>
                                    </p:anim>
                                    <p:anim calcmode="lin" valueType="num">
                                      <p:cBhvr>
                                        <p:cTn id="43" dur="800" accel="100000">
                                          <p:stCondLst>
                                            <p:cond delay="200"/>
                                          </p:stCondLst>
                                        </p:cTn>
                                        <p:tgtEl>
                                          <p:spTgt spid="11297"/>
                                        </p:tgtEl>
                                        <p:attrNameLst>
                                          <p:attrName>ppt_y</p:attrName>
                                        </p:attrNameLst>
                                      </p:cBhvr>
                                      <p:tavLst>
                                        <p:tav tm="0">
                                          <p:val>
                                            <p:strVal val="ppt_y"/>
                                          </p:val>
                                        </p:tav>
                                        <p:tav tm="100000">
                                          <p:val>
                                            <p:strVal val="ppt_y-0.4-0.1"/>
                                          </p:val>
                                        </p:tav>
                                      </p:tavLst>
                                    </p:anim>
                                    <p:set>
                                      <p:cBhvr>
                                        <p:cTn id="44" dur="1" fill="hold">
                                          <p:stCondLst>
                                            <p:cond delay="999"/>
                                          </p:stCondLst>
                                        </p:cTn>
                                        <p:tgtEl>
                                          <p:spTgt spid="1129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4" grpId="1"/>
      <p:bldP spid="66" grpId="0"/>
      <p:bldP spid="66" grpId="1"/>
      <p:bldP spid="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309282" y="325157"/>
            <a:ext cx="10515600" cy="1325563"/>
          </a:xfrm>
        </p:spPr>
        <p:txBody>
          <a:bodyPr/>
          <a:lstStyle/>
          <a:p>
            <a:r>
              <a:rPr lang="en-US" dirty="0"/>
              <a:t>The High Definition </a:t>
            </a:r>
            <a:r>
              <a:rPr lang="en-US" dirty="0" err="1"/>
              <a:t>eXperience</a:t>
            </a:r>
            <a:endParaRPr lang="en-US" dirty="0"/>
          </a:p>
        </p:txBody>
      </p:sp>
      <p:sp>
        <p:nvSpPr>
          <p:cNvPr id="4" name="TextBox 3"/>
          <p:cNvSpPr txBox="1"/>
          <p:nvPr/>
        </p:nvSpPr>
        <p:spPr>
          <a:xfrm>
            <a:off x="1870846" y="2789082"/>
            <a:ext cx="4225159" cy="666534"/>
          </a:xfrm>
          <a:prstGeom prst="rect">
            <a:avLst/>
          </a:prstGeom>
          <a:noFill/>
        </p:spPr>
        <p:txBody>
          <a:bodyPr wrap="square" lIns="91380" tIns="45691" rIns="91380" bIns="45691" rtlCol="0">
            <a:spAutoFit/>
          </a:bodyPr>
          <a:lstStyle/>
          <a:p>
            <a:pPr fontAlgn="base">
              <a:spcBef>
                <a:spcPct val="0"/>
              </a:spcBef>
              <a:spcAft>
                <a:spcPct val="0"/>
              </a:spcAft>
            </a:pPr>
            <a:r>
              <a:rPr lang="en-US" sz="1866" b="1" dirty="0">
                <a:solidFill>
                  <a:srgbClr val="3E4554"/>
                </a:solidFill>
              </a:rPr>
              <a:t>HDX MediaStream</a:t>
            </a:r>
          </a:p>
          <a:p>
            <a:pPr fontAlgn="base">
              <a:spcBef>
                <a:spcPct val="0"/>
              </a:spcBef>
              <a:spcAft>
                <a:spcPct val="0"/>
              </a:spcAft>
            </a:pPr>
            <a:r>
              <a:rPr lang="en-US" sz="1866" dirty="0">
                <a:solidFill>
                  <a:srgbClr val="3E4554"/>
                </a:solidFill>
              </a:rPr>
              <a:t>Video and audio playback </a:t>
            </a:r>
          </a:p>
        </p:txBody>
      </p:sp>
      <p:sp>
        <p:nvSpPr>
          <p:cNvPr id="5" name="TextBox 4"/>
          <p:cNvSpPr txBox="1"/>
          <p:nvPr/>
        </p:nvSpPr>
        <p:spPr>
          <a:xfrm>
            <a:off x="1867181" y="1348500"/>
            <a:ext cx="4225159" cy="953664"/>
          </a:xfrm>
          <a:prstGeom prst="rect">
            <a:avLst/>
          </a:prstGeom>
          <a:noFill/>
        </p:spPr>
        <p:txBody>
          <a:bodyPr wrap="square" lIns="91380" tIns="45691" rIns="91380" bIns="45691" rtlCol="0">
            <a:spAutoFit/>
          </a:bodyPr>
          <a:lstStyle/>
          <a:p>
            <a:pPr fontAlgn="base">
              <a:spcBef>
                <a:spcPct val="0"/>
              </a:spcBef>
              <a:spcAft>
                <a:spcPct val="0"/>
              </a:spcAft>
            </a:pPr>
            <a:r>
              <a:rPr lang="en-US" sz="1866" b="1" dirty="0">
                <a:solidFill>
                  <a:srgbClr val="3E4554"/>
                </a:solidFill>
              </a:rPr>
              <a:t>HDX Broadcast</a:t>
            </a:r>
          </a:p>
          <a:p>
            <a:pPr fontAlgn="base">
              <a:spcBef>
                <a:spcPct val="0"/>
              </a:spcBef>
              <a:spcAft>
                <a:spcPct val="0"/>
              </a:spcAft>
            </a:pPr>
            <a:r>
              <a:rPr lang="en-US" sz="1866" dirty="0">
                <a:solidFill>
                  <a:srgbClr val="3E4554"/>
                </a:solidFill>
              </a:rPr>
              <a:t>ICA and RDP protocol support for access from any device, anywhere </a:t>
            </a:r>
          </a:p>
        </p:txBody>
      </p:sp>
      <p:sp>
        <p:nvSpPr>
          <p:cNvPr id="6" name="TextBox 5"/>
          <p:cNvSpPr txBox="1"/>
          <p:nvPr/>
        </p:nvSpPr>
        <p:spPr>
          <a:xfrm>
            <a:off x="1867181" y="5433558"/>
            <a:ext cx="4225159" cy="953664"/>
          </a:xfrm>
          <a:prstGeom prst="rect">
            <a:avLst/>
          </a:prstGeom>
          <a:noFill/>
        </p:spPr>
        <p:txBody>
          <a:bodyPr wrap="square" lIns="91380" tIns="45691" rIns="91380" bIns="45691" rtlCol="0">
            <a:spAutoFit/>
          </a:bodyPr>
          <a:lstStyle/>
          <a:p>
            <a:pPr fontAlgn="base">
              <a:spcBef>
                <a:spcPct val="0"/>
              </a:spcBef>
              <a:spcAft>
                <a:spcPct val="0"/>
              </a:spcAft>
            </a:pPr>
            <a:r>
              <a:rPr lang="en-US" sz="1866" b="1" dirty="0">
                <a:solidFill>
                  <a:srgbClr val="3E4554"/>
                </a:solidFill>
              </a:rPr>
              <a:t>HDX </a:t>
            </a:r>
            <a:r>
              <a:rPr lang="en-US" sz="1866" b="1" dirty="0" err="1">
                <a:solidFill>
                  <a:srgbClr val="3E4554"/>
                </a:solidFill>
              </a:rPr>
              <a:t>MultiTouch</a:t>
            </a:r>
            <a:endParaRPr lang="en-US" sz="1866" b="1" dirty="0">
              <a:solidFill>
                <a:srgbClr val="3E4554"/>
              </a:solidFill>
            </a:endParaRPr>
          </a:p>
          <a:p>
            <a:pPr fontAlgn="base">
              <a:spcBef>
                <a:spcPct val="0"/>
              </a:spcBef>
              <a:spcAft>
                <a:spcPct val="0"/>
              </a:spcAft>
            </a:pPr>
            <a:r>
              <a:rPr lang="en-US" sz="1866" dirty="0">
                <a:solidFill>
                  <a:srgbClr val="3E4554"/>
                </a:solidFill>
              </a:rPr>
              <a:t>Touch navigation for Windows apps; </a:t>
            </a:r>
            <a:br>
              <a:rPr lang="en-US" sz="1866" dirty="0">
                <a:solidFill>
                  <a:srgbClr val="3E4554"/>
                </a:solidFill>
              </a:rPr>
            </a:br>
            <a:r>
              <a:rPr lang="en-US" sz="1866" dirty="0">
                <a:solidFill>
                  <a:srgbClr val="3E4554"/>
                </a:solidFill>
              </a:rPr>
              <a:t>local device features</a:t>
            </a:r>
          </a:p>
        </p:txBody>
      </p:sp>
      <p:sp>
        <p:nvSpPr>
          <p:cNvPr id="7" name="TextBox 6"/>
          <p:cNvSpPr txBox="1"/>
          <p:nvPr/>
        </p:nvSpPr>
        <p:spPr>
          <a:xfrm>
            <a:off x="7275412" y="1377387"/>
            <a:ext cx="4225159" cy="953664"/>
          </a:xfrm>
          <a:prstGeom prst="rect">
            <a:avLst/>
          </a:prstGeom>
          <a:noFill/>
        </p:spPr>
        <p:txBody>
          <a:bodyPr wrap="square" lIns="91380" tIns="45691" rIns="91380" bIns="45691" rtlCol="0">
            <a:spAutoFit/>
          </a:bodyPr>
          <a:lstStyle/>
          <a:p>
            <a:pPr fontAlgn="base">
              <a:spcBef>
                <a:spcPct val="0"/>
              </a:spcBef>
              <a:spcAft>
                <a:spcPct val="0"/>
              </a:spcAft>
            </a:pPr>
            <a:r>
              <a:rPr lang="en-US" sz="1866" b="1" dirty="0">
                <a:solidFill>
                  <a:srgbClr val="3E4554"/>
                </a:solidFill>
              </a:rPr>
              <a:t>HDX Plug-n-Play</a:t>
            </a:r>
          </a:p>
          <a:p>
            <a:pPr fontAlgn="base">
              <a:spcBef>
                <a:spcPct val="0"/>
              </a:spcBef>
              <a:spcAft>
                <a:spcPct val="0"/>
              </a:spcAft>
            </a:pPr>
            <a:r>
              <a:rPr lang="en-US" sz="1866" dirty="0">
                <a:solidFill>
                  <a:srgbClr val="3E4554"/>
                </a:solidFill>
              </a:rPr>
              <a:t>Access to local resources and peripherals, including USB devices and printers</a:t>
            </a:r>
          </a:p>
        </p:txBody>
      </p:sp>
      <p:sp>
        <p:nvSpPr>
          <p:cNvPr id="8" name="TextBox 7"/>
          <p:cNvSpPr txBox="1"/>
          <p:nvPr/>
        </p:nvSpPr>
        <p:spPr>
          <a:xfrm>
            <a:off x="7275399" y="2708683"/>
            <a:ext cx="4813440" cy="953664"/>
          </a:xfrm>
          <a:prstGeom prst="rect">
            <a:avLst/>
          </a:prstGeom>
          <a:noFill/>
        </p:spPr>
        <p:txBody>
          <a:bodyPr wrap="square" lIns="91380" tIns="45691" rIns="91380" bIns="45691" rtlCol="0">
            <a:spAutoFit/>
          </a:bodyPr>
          <a:lstStyle/>
          <a:p>
            <a:pPr fontAlgn="base">
              <a:spcBef>
                <a:spcPct val="0"/>
              </a:spcBef>
              <a:spcAft>
                <a:spcPct val="0"/>
              </a:spcAft>
            </a:pPr>
            <a:r>
              <a:rPr lang="en-US" sz="1866" b="1" dirty="0">
                <a:solidFill>
                  <a:srgbClr val="3E4554"/>
                </a:solidFill>
              </a:rPr>
              <a:t>HDX </a:t>
            </a:r>
            <a:r>
              <a:rPr lang="en-US" sz="1866" b="1" dirty="0" err="1">
                <a:solidFill>
                  <a:srgbClr val="3E4554"/>
                </a:solidFill>
              </a:rPr>
              <a:t>RichGraphics</a:t>
            </a:r>
            <a:endParaRPr lang="en-US" sz="1866" b="1" dirty="0">
              <a:solidFill>
                <a:srgbClr val="3E4554"/>
              </a:solidFill>
            </a:endParaRPr>
          </a:p>
          <a:p>
            <a:r>
              <a:rPr lang="en-US" sz="1866" dirty="0">
                <a:solidFill>
                  <a:srgbClr val="3E4554"/>
                </a:solidFill>
              </a:rPr>
              <a:t>2D/3D graphics incl. Adaptive Display, </a:t>
            </a:r>
            <a:br>
              <a:rPr lang="en-US" sz="1866" dirty="0">
                <a:solidFill>
                  <a:srgbClr val="3E4554"/>
                </a:solidFill>
              </a:rPr>
            </a:br>
            <a:r>
              <a:rPr lang="en-US" sz="1866" dirty="0">
                <a:solidFill>
                  <a:srgbClr val="3E4554"/>
                </a:solidFill>
              </a:rPr>
              <a:t>HDX 3D Pro</a:t>
            </a:r>
          </a:p>
        </p:txBody>
      </p:sp>
      <p:sp>
        <p:nvSpPr>
          <p:cNvPr id="9" name="TextBox 8"/>
          <p:cNvSpPr txBox="1"/>
          <p:nvPr/>
        </p:nvSpPr>
        <p:spPr>
          <a:xfrm>
            <a:off x="7275409" y="4042825"/>
            <a:ext cx="4624643" cy="953664"/>
          </a:xfrm>
          <a:prstGeom prst="rect">
            <a:avLst/>
          </a:prstGeom>
          <a:noFill/>
        </p:spPr>
        <p:txBody>
          <a:bodyPr wrap="square" lIns="91380" tIns="45691" rIns="91380" bIns="45691" rtlCol="0">
            <a:spAutoFit/>
          </a:bodyPr>
          <a:lstStyle/>
          <a:p>
            <a:pPr fontAlgn="base">
              <a:spcBef>
                <a:spcPct val="0"/>
              </a:spcBef>
              <a:spcAft>
                <a:spcPct val="0"/>
              </a:spcAft>
            </a:pPr>
            <a:r>
              <a:rPr lang="en-US" sz="1866" b="1" dirty="0">
                <a:solidFill>
                  <a:srgbClr val="3E4554"/>
                </a:solidFill>
              </a:rPr>
              <a:t>HDX SDWAN Optimization</a:t>
            </a:r>
          </a:p>
          <a:p>
            <a:pPr fontAlgn="base">
              <a:spcBef>
                <a:spcPct val="0"/>
              </a:spcBef>
              <a:spcAft>
                <a:spcPct val="0"/>
              </a:spcAft>
            </a:pPr>
            <a:r>
              <a:rPr lang="en-US" sz="1866" dirty="0">
                <a:solidFill>
                  <a:srgbClr val="3E4554"/>
                </a:solidFill>
              </a:rPr>
              <a:t>Performance and bandwidth optimizations for branch offices with Citrix SDWAN</a:t>
            </a:r>
          </a:p>
        </p:txBody>
      </p:sp>
      <p:sp>
        <p:nvSpPr>
          <p:cNvPr id="10" name="TextBox 9"/>
          <p:cNvSpPr txBox="1"/>
          <p:nvPr/>
        </p:nvSpPr>
        <p:spPr>
          <a:xfrm>
            <a:off x="7275409" y="5381016"/>
            <a:ext cx="4624643" cy="953664"/>
          </a:xfrm>
          <a:prstGeom prst="rect">
            <a:avLst/>
          </a:prstGeom>
          <a:noFill/>
        </p:spPr>
        <p:txBody>
          <a:bodyPr wrap="square" lIns="91380" tIns="45691" rIns="91380" bIns="45691" rtlCol="0">
            <a:spAutoFit/>
          </a:bodyPr>
          <a:lstStyle/>
          <a:p>
            <a:pPr fontAlgn="base">
              <a:spcBef>
                <a:spcPct val="0"/>
              </a:spcBef>
              <a:spcAft>
                <a:spcPct val="0"/>
              </a:spcAft>
            </a:pPr>
            <a:r>
              <a:rPr lang="en-US" sz="1866" b="1" dirty="0">
                <a:solidFill>
                  <a:srgbClr val="3E4554"/>
                </a:solidFill>
              </a:rPr>
              <a:t>HDX Adaptive Technologies </a:t>
            </a:r>
          </a:p>
          <a:p>
            <a:pPr fontAlgn="base">
              <a:spcBef>
                <a:spcPct val="0"/>
              </a:spcBef>
              <a:spcAft>
                <a:spcPct val="0"/>
              </a:spcAft>
            </a:pPr>
            <a:r>
              <a:rPr lang="en-US" sz="1866" dirty="0">
                <a:solidFill>
                  <a:srgbClr val="3E4554"/>
                </a:solidFill>
              </a:rPr>
              <a:t>Best user experience based on server, network connection and user device</a:t>
            </a:r>
          </a:p>
        </p:txBody>
      </p:sp>
      <p:sp>
        <p:nvSpPr>
          <p:cNvPr id="11" name="TextBox 10"/>
          <p:cNvSpPr txBox="1"/>
          <p:nvPr/>
        </p:nvSpPr>
        <p:spPr>
          <a:xfrm>
            <a:off x="1870846" y="4107452"/>
            <a:ext cx="4225159" cy="953664"/>
          </a:xfrm>
          <a:prstGeom prst="rect">
            <a:avLst/>
          </a:prstGeom>
          <a:noFill/>
        </p:spPr>
        <p:txBody>
          <a:bodyPr wrap="square" lIns="91380" tIns="45691" rIns="91380" bIns="45691" rtlCol="0">
            <a:spAutoFit/>
          </a:bodyPr>
          <a:lstStyle/>
          <a:p>
            <a:pPr fontAlgn="base">
              <a:spcBef>
                <a:spcPct val="0"/>
              </a:spcBef>
              <a:spcAft>
                <a:spcPct val="0"/>
              </a:spcAft>
            </a:pPr>
            <a:r>
              <a:rPr lang="en-US" sz="1866" b="1" dirty="0">
                <a:solidFill>
                  <a:srgbClr val="3E4554"/>
                </a:solidFill>
              </a:rPr>
              <a:t>HDX </a:t>
            </a:r>
            <a:r>
              <a:rPr lang="en-US" sz="1866" b="1" dirty="0" err="1">
                <a:solidFill>
                  <a:srgbClr val="3E4554"/>
                </a:solidFill>
              </a:rPr>
              <a:t>RealTime</a:t>
            </a:r>
            <a:endParaRPr lang="en-US" sz="1866" b="1" dirty="0">
              <a:solidFill>
                <a:srgbClr val="3E4554"/>
              </a:solidFill>
            </a:endParaRPr>
          </a:p>
          <a:p>
            <a:pPr fontAlgn="base">
              <a:spcBef>
                <a:spcPct val="0"/>
              </a:spcBef>
              <a:spcAft>
                <a:spcPct val="0"/>
              </a:spcAft>
            </a:pPr>
            <a:r>
              <a:rPr lang="en-US" sz="1866" dirty="0">
                <a:solidFill>
                  <a:srgbClr val="3E4554"/>
                </a:solidFill>
              </a:rPr>
              <a:t>Voice and video for real-time collaboration</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8119" y="1220483"/>
            <a:ext cx="952500" cy="952252"/>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987" y="1369514"/>
            <a:ext cx="952500" cy="952252"/>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1654" y="2616412"/>
            <a:ext cx="952500" cy="952252"/>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1654" y="4025747"/>
            <a:ext cx="952500" cy="952252"/>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68119" y="3990272"/>
            <a:ext cx="952500" cy="952252"/>
          </a:xfrm>
          <a:prstGeom prst="rect">
            <a:avLst/>
          </a:prstGeom>
        </p:spPr>
      </p:pic>
      <p:pic>
        <p:nvPicPr>
          <p:cNvPr id="17" name="Picture 4"/>
          <p:cNvPicPr>
            <a:picLocks noChangeAspect="1" noChangeArrowheads="1"/>
          </p:cNvPicPr>
          <p:nvPr/>
        </p:nvPicPr>
        <p:blipFill>
          <a:blip r:embed="rId8" cstate="print"/>
          <a:stretch>
            <a:fillRect/>
          </a:stretch>
        </p:blipFill>
        <p:spPr bwMode="auto">
          <a:xfrm>
            <a:off x="6129693" y="5358898"/>
            <a:ext cx="829235" cy="829019"/>
          </a:xfrm>
          <a:prstGeom prst="roundRect">
            <a:avLst>
              <a:gd name="adj" fmla="val 74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8"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298207" y="5505218"/>
            <a:ext cx="1292019" cy="6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9536"/>
          <a:stretch/>
        </p:blipFill>
        <p:spPr bwMode="auto">
          <a:xfrm>
            <a:off x="6092339" y="2656807"/>
            <a:ext cx="909248" cy="84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83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F90AD-ECD0-4634-8AC1-564372A0B40A}"/>
              </a:ext>
            </a:extLst>
          </p:cNvPr>
          <p:cNvSpPr>
            <a:spLocks noGrp="1"/>
          </p:cNvSpPr>
          <p:nvPr>
            <p:ph type="sldNum" sz="quarter" idx="10"/>
          </p:nvPr>
        </p:nvSpPr>
        <p:spPr/>
        <p:txBody>
          <a:bodyPr/>
          <a:lstStyle/>
          <a:p>
            <a:fld id="{8FEA8346-4FCC-E64B-9DAE-ED8A048D8A1C}" type="slidenum">
              <a:rPr lang="en-US" smtClean="0"/>
              <a:pPr/>
              <a:t>9</a:t>
            </a:fld>
            <a:endParaRPr lang="en-US" dirty="0"/>
          </a:p>
        </p:txBody>
      </p:sp>
      <p:sp>
        <p:nvSpPr>
          <p:cNvPr id="5" name="Title 4">
            <a:extLst>
              <a:ext uri="{FF2B5EF4-FFF2-40B4-BE49-F238E27FC236}">
                <a16:creationId xmlns:a16="http://schemas.microsoft.com/office/drawing/2014/main" id="{F1F05B8B-C8C1-40EF-9368-D4011655A6C0}"/>
              </a:ext>
            </a:extLst>
          </p:cNvPr>
          <p:cNvSpPr>
            <a:spLocks noGrp="1"/>
          </p:cNvSpPr>
          <p:nvPr>
            <p:ph type="title"/>
          </p:nvPr>
        </p:nvSpPr>
        <p:spPr/>
        <p:txBody>
          <a:bodyPr/>
          <a:lstStyle/>
          <a:p>
            <a:r>
              <a:rPr lang="en-US" dirty="0"/>
              <a:t>HDX</a:t>
            </a:r>
            <a:br>
              <a:rPr lang="en-US" dirty="0"/>
            </a:br>
            <a:r>
              <a:rPr lang="en-US" dirty="0"/>
              <a:t>Adaptive Display</a:t>
            </a:r>
            <a:br>
              <a:rPr lang="en-US" dirty="0"/>
            </a:br>
            <a:r>
              <a:rPr lang="en-US" sz="2000" dirty="0"/>
              <a:t>Overview</a:t>
            </a:r>
            <a:endParaRPr lang="en-US" dirty="0"/>
          </a:p>
        </p:txBody>
      </p:sp>
      <p:sp>
        <p:nvSpPr>
          <p:cNvPr id="6" name="Can 30">
            <a:extLst>
              <a:ext uri="{FF2B5EF4-FFF2-40B4-BE49-F238E27FC236}">
                <a16:creationId xmlns:a16="http://schemas.microsoft.com/office/drawing/2014/main" id="{AD8F2F07-1DE8-4AAD-980E-5A5A34DB9A2C}"/>
              </a:ext>
            </a:extLst>
          </p:cNvPr>
          <p:cNvSpPr/>
          <p:nvPr/>
        </p:nvSpPr>
        <p:spPr bwMode="auto">
          <a:xfrm rot="5400000">
            <a:off x="9265629" y="1965083"/>
            <a:ext cx="516136" cy="2831438"/>
          </a:xfrm>
          <a:prstGeom prst="can">
            <a:avLst/>
          </a:prstGeom>
          <a:solidFill>
            <a:schemeClr val="accent3"/>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a:bodyPr>
          <a:lstStyle/>
          <a:p>
            <a:pPr algn="ctr" defTabSz="1460422" fontAlgn="base">
              <a:spcBef>
                <a:spcPct val="0"/>
              </a:spcBef>
              <a:spcAft>
                <a:spcPct val="0"/>
              </a:spcAft>
              <a:defRPr/>
            </a:pPr>
            <a:r>
              <a:rPr lang="en-US" sz="1200" kern="0" dirty="0">
                <a:solidFill>
                  <a:srgbClr val="000000"/>
                </a:solidFill>
                <a:cs typeface="Arial" charset="0"/>
              </a:rPr>
              <a:t>                                          Thinwire               </a:t>
            </a:r>
          </a:p>
        </p:txBody>
      </p:sp>
      <p:sp>
        <p:nvSpPr>
          <p:cNvPr id="7" name="Can 31">
            <a:extLst>
              <a:ext uri="{FF2B5EF4-FFF2-40B4-BE49-F238E27FC236}">
                <a16:creationId xmlns:a16="http://schemas.microsoft.com/office/drawing/2014/main" id="{BA6927C9-9438-42B8-8D9A-F4F724BD9C47}"/>
              </a:ext>
            </a:extLst>
          </p:cNvPr>
          <p:cNvSpPr/>
          <p:nvPr/>
        </p:nvSpPr>
        <p:spPr bwMode="auto">
          <a:xfrm rot="5400000">
            <a:off x="9404842" y="2779609"/>
            <a:ext cx="516135" cy="2409993"/>
          </a:xfrm>
          <a:prstGeom prst="can">
            <a:avLst/>
          </a:prstGeom>
          <a:solidFill>
            <a:schemeClr val="accent3"/>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a:bodyPr>
          <a:lstStyle/>
          <a:p>
            <a:pPr algn="ctr" defTabSz="1460422" fontAlgn="base">
              <a:spcBef>
                <a:spcPct val="0"/>
              </a:spcBef>
              <a:spcAft>
                <a:spcPct val="0"/>
              </a:spcAft>
              <a:defRPr/>
            </a:pPr>
            <a:r>
              <a:rPr lang="en-US" sz="1200" kern="0" dirty="0">
                <a:solidFill>
                  <a:srgbClr val="000000"/>
                </a:solidFill>
                <a:cs typeface="Arial" charset="0"/>
              </a:rPr>
              <a:t>                                     H.264</a:t>
            </a:r>
          </a:p>
        </p:txBody>
      </p:sp>
      <p:sp>
        <p:nvSpPr>
          <p:cNvPr id="8" name="Can 32">
            <a:extLst>
              <a:ext uri="{FF2B5EF4-FFF2-40B4-BE49-F238E27FC236}">
                <a16:creationId xmlns:a16="http://schemas.microsoft.com/office/drawing/2014/main" id="{797D91BC-EF6D-464A-A909-EFB0D2C36CD0}"/>
              </a:ext>
            </a:extLst>
          </p:cNvPr>
          <p:cNvSpPr/>
          <p:nvPr/>
        </p:nvSpPr>
        <p:spPr bwMode="auto">
          <a:xfrm rot="5400000">
            <a:off x="9665864" y="3567370"/>
            <a:ext cx="516135" cy="2027055"/>
          </a:xfrm>
          <a:prstGeom prst="can">
            <a:avLst/>
          </a:prstGeom>
          <a:solidFill>
            <a:schemeClr val="accent3"/>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a:bodyPr>
          <a:lstStyle/>
          <a:p>
            <a:pPr algn="ctr" defTabSz="1460422" fontAlgn="base">
              <a:spcBef>
                <a:spcPct val="0"/>
              </a:spcBef>
              <a:spcAft>
                <a:spcPct val="0"/>
              </a:spcAft>
              <a:defRPr/>
            </a:pPr>
            <a:r>
              <a:rPr lang="en-US" sz="1200" kern="0" dirty="0">
                <a:solidFill>
                  <a:srgbClr val="000000"/>
                </a:solidFill>
                <a:cs typeface="Arial" charset="0"/>
              </a:rPr>
              <a:t>                          DCR</a:t>
            </a:r>
          </a:p>
        </p:txBody>
      </p:sp>
      <p:sp>
        <p:nvSpPr>
          <p:cNvPr id="9" name="Can 40">
            <a:extLst>
              <a:ext uri="{FF2B5EF4-FFF2-40B4-BE49-F238E27FC236}">
                <a16:creationId xmlns:a16="http://schemas.microsoft.com/office/drawing/2014/main" id="{03622725-DB02-4947-84CA-8838BC85ED4C}"/>
              </a:ext>
            </a:extLst>
          </p:cNvPr>
          <p:cNvSpPr/>
          <p:nvPr/>
        </p:nvSpPr>
        <p:spPr bwMode="auto">
          <a:xfrm rot="5400000">
            <a:off x="8940919" y="2881055"/>
            <a:ext cx="352525" cy="1685779"/>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chemeClr val="accent5"/>
                </a:solidFill>
                <a:cs typeface="Arial" charset="0"/>
              </a:rPr>
              <a:t>Audio</a:t>
            </a:r>
          </a:p>
        </p:txBody>
      </p:sp>
      <p:sp>
        <p:nvSpPr>
          <p:cNvPr id="10" name="Can 42">
            <a:extLst>
              <a:ext uri="{FF2B5EF4-FFF2-40B4-BE49-F238E27FC236}">
                <a16:creationId xmlns:a16="http://schemas.microsoft.com/office/drawing/2014/main" id="{21AC4E59-B0AB-4030-B0B6-F25CCBB6F918}"/>
              </a:ext>
            </a:extLst>
          </p:cNvPr>
          <p:cNvSpPr/>
          <p:nvPr/>
        </p:nvSpPr>
        <p:spPr bwMode="auto">
          <a:xfrm rot="5400000">
            <a:off x="9250475" y="2272896"/>
            <a:ext cx="352525" cy="1371671"/>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chemeClr val="accent5"/>
                </a:solidFill>
                <a:cs typeface="Arial" charset="0"/>
              </a:rPr>
              <a:t>  Teams / Skype</a:t>
            </a:r>
          </a:p>
        </p:txBody>
      </p:sp>
      <p:sp>
        <p:nvSpPr>
          <p:cNvPr id="11" name="Can 43">
            <a:extLst>
              <a:ext uri="{FF2B5EF4-FFF2-40B4-BE49-F238E27FC236}">
                <a16:creationId xmlns:a16="http://schemas.microsoft.com/office/drawing/2014/main" id="{E00C9AA5-25F7-4C23-8BF1-05276F92DFCB}"/>
              </a:ext>
            </a:extLst>
          </p:cNvPr>
          <p:cNvSpPr/>
          <p:nvPr/>
        </p:nvSpPr>
        <p:spPr bwMode="auto">
          <a:xfrm rot="5400000">
            <a:off x="8993671" y="3656202"/>
            <a:ext cx="352522" cy="1685779"/>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        </a:t>
            </a:r>
            <a:r>
              <a:rPr lang="en-US" sz="1200" kern="0" dirty="0">
                <a:solidFill>
                  <a:schemeClr val="accent5"/>
                </a:solidFill>
                <a:cs typeface="Arial" charset="0"/>
              </a:rPr>
              <a:t>Multimedia</a:t>
            </a:r>
          </a:p>
        </p:txBody>
      </p:sp>
      <p:sp>
        <p:nvSpPr>
          <p:cNvPr id="12" name="Can 44">
            <a:extLst>
              <a:ext uri="{FF2B5EF4-FFF2-40B4-BE49-F238E27FC236}">
                <a16:creationId xmlns:a16="http://schemas.microsoft.com/office/drawing/2014/main" id="{045EE1D7-E70C-4FCF-9EAF-A54E574851D3}"/>
              </a:ext>
            </a:extLst>
          </p:cNvPr>
          <p:cNvSpPr/>
          <p:nvPr/>
        </p:nvSpPr>
        <p:spPr bwMode="auto">
          <a:xfrm rot="5400000">
            <a:off x="9099676" y="4038808"/>
            <a:ext cx="352525" cy="1685779"/>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chemeClr val="accent5"/>
                </a:solidFill>
                <a:cs typeface="Arial" charset="0"/>
              </a:rPr>
              <a:t>Flash</a:t>
            </a:r>
          </a:p>
        </p:txBody>
      </p:sp>
      <p:sp>
        <p:nvSpPr>
          <p:cNvPr id="13" name="Can 45">
            <a:extLst>
              <a:ext uri="{FF2B5EF4-FFF2-40B4-BE49-F238E27FC236}">
                <a16:creationId xmlns:a16="http://schemas.microsoft.com/office/drawing/2014/main" id="{53409FF1-D5D7-4EF0-B261-73B3EB906A72}"/>
              </a:ext>
            </a:extLst>
          </p:cNvPr>
          <p:cNvSpPr/>
          <p:nvPr/>
        </p:nvSpPr>
        <p:spPr bwMode="auto">
          <a:xfrm rot="5400000">
            <a:off x="8891393" y="2399241"/>
            <a:ext cx="352525" cy="1884193"/>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Autofit/>
          </a:bodyPr>
          <a:lstStyle/>
          <a:p>
            <a:pPr algn="ctr" defTabSz="1460422" fontAlgn="base">
              <a:spcBef>
                <a:spcPct val="0"/>
              </a:spcBef>
              <a:spcAft>
                <a:spcPct val="0"/>
              </a:spcAft>
              <a:defRPr/>
            </a:pPr>
            <a:r>
              <a:rPr lang="en-US" sz="1200" kern="0" dirty="0">
                <a:solidFill>
                  <a:schemeClr val="accent5"/>
                </a:solidFill>
                <a:cs typeface="Arial" charset="0"/>
              </a:rPr>
              <a:t>            Multitouch</a:t>
            </a:r>
          </a:p>
        </p:txBody>
      </p:sp>
      <p:sp>
        <p:nvSpPr>
          <p:cNvPr id="14" name="Can 46">
            <a:extLst>
              <a:ext uri="{FF2B5EF4-FFF2-40B4-BE49-F238E27FC236}">
                <a16:creationId xmlns:a16="http://schemas.microsoft.com/office/drawing/2014/main" id="{0E700925-F73A-432E-ACD6-AFB8078E8508}"/>
              </a:ext>
            </a:extLst>
          </p:cNvPr>
          <p:cNvSpPr/>
          <p:nvPr/>
        </p:nvSpPr>
        <p:spPr bwMode="auto">
          <a:xfrm rot="5400000">
            <a:off x="8940920" y="3273597"/>
            <a:ext cx="352525" cy="1685779"/>
          </a:xfrm>
          <a:prstGeom prst="can">
            <a:avLst/>
          </a:prstGeom>
          <a:solidFill>
            <a:schemeClr val="tx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Autofit/>
          </a:bodyPr>
          <a:lstStyle/>
          <a:p>
            <a:pPr algn="ctr" defTabSz="1460422" fontAlgn="base">
              <a:spcBef>
                <a:spcPct val="0"/>
              </a:spcBef>
              <a:spcAft>
                <a:spcPct val="0"/>
              </a:spcAft>
              <a:defRPr/>
            </a:pPr>
            <a:r>
              <a:rPr lang="en-US" sz="1200" kern="0" dirty="0">
                <a:solidFill>
                  <a:schemeClr val="accent5"/>
                </a:solidFill>
                <a:cs typeface="Arial" charset="0"/>
              </a:rPr>
              <a:t>Seamless</a:t>
            </a:r>
            <a:br>
              <a:rPr lang="en-US" sz="1200" kern="0" dirty="0">
                <a:solidFill>
                  <a:schemeClr val="accent5"/>
                </a:solidFill>
                <a:cs typeface="Arial" charset="0"/>
              </a:rPr>
            </a:br>
            <a:r>
              <a:rPr lang="en-US" sz="1200" kern="0" dirty="0">
                <a:solidFill>
                  <a:schemeClr val="accent5"/>
                </a:solidFill>
                <a:cs typeface="Arial" charset="0"/>
              </a:rPr>
              <a:t> Windows</a:t>
            </a:r>
          </a:p>
        </p:txBody>
      </p:sp>
      <p:sp>
        <p:nvSpPr>
          <p:cNvPr id="15" name="Can 12">
            <a:extLst>
              <a:ext uri="{FF2B5EF4-FFF2-40B4-BE49-F238E27FC236}">
                <a16:creationId xmlns:a16="http://schemas.microsoft.com/office/drawing/2014/main" id="{ABD32DBE-519D-46E9-B29E-53872C889B7A}"/>
              </a:ext>
            </a:extLst>
          </p:cNvPr>
          <p:cNvSpPr/>
          <p:nvPr/>
        </p:nvSpPr>
        <p:spPr bwMode="auto">
          <a:xfrm rot="5400000">
            <a:off x="5369669" y="2323884"/>
            <a:ext cx="2663161" cy="3204619"/>
          </a:xfrm>
          <a:prstGeom prst="can">
            <a:avLst/>
          </a:prstGeom>
          <a:solidFill>
            <a:srgbClr val="414141">
              <a:lumMod val="60000"/>
              <a:lumOff val="40000"/>
            </a:srgbClr>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138131" tIns="69065" rIns="138131" bIns="69065" numCol="1" spcCol="0" rtlCol="0" fromWordArt="0" anchor="ctr" anchorCtr="0" forceAA="0" compatLnSpc="1">
            <a:prstTxWarp prst="textNoShape">
              <a:avLst/>
            </a:prstTxWarp>
            <a:normAutofit/>
          </a:bodyPr>
          <a:lstStyle/>
          <a:p>
            <a:pPr algn="ctr" defTabSz="1460422" fontAlgn="base">
              <a:spcBef>
                <a:spcPct val="0"/>
              </a:spcBef>
              <a:spcAft>
                <a:spcPct val="0"/>
              </a:spcAft>
              <a:defRPr/>
            </a:pPr>
            <a:r>
              <a:rPr lang="en-US" sz="3999" kern="0" dirty="0">
                <a:solidFill>
                  <a:schemeClr val="bg1"/>
                </a:solidFill>
                <a:cs typeface="Arial" charset="0"/>
              </a:rPr>
              <a:t>ICA</a:t>
            </a:r>
          </a:p>
        </p:txBody>
      </p:sp>
      <p:sp>
        <p:nvSpPr>
          <p:cNvPr id="16" name="Can 36">
            <a:extLst>
              <a:ext uri="{FF2B5EF4-FFF2-40B4-BE49-F238E27FC236}">
                <a16:creationId xmlns:a16="http://schemas.microsoft.com/office/drawing/2014/main" id="{2D46E303-222E-4C1F-A67F-C6B661C7E58E}"/>
              </a:ext>
            </a:extLst>
          </p:cNvPr>
          <p:cNvSpPr/>
          <p:nvPr/>
        </p:nvSpPr>
        <p:spPr bwMode="auto">
          <a:xfrm rot="5400000">
            <a:off x="8026275" y="3441434"/>
            <a:ext cx="352525" cy="954109"/>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Clipboard</a:t>
            </a:r>
          </a:p>
        </p:txBody>
      </p:sp>
      <p:sp>
        <p:nvSpPr>
          <p:cNvPr id="17" name="Can 37">
            <a:extLst>
              <a:ext uri="{FF2B5EF4-FFF2-40B4-BE49-F238E27FC236}">
                <a16:creationId xmlns:a16="http://schemas.microsoft.com/office/drawing/2014/main" id="{EEFF925D-39EF-4B6D-B66C-1B59C25054EA}"/>
              </a:ext>
            </a:extLst>
          </p:cNvPr>
          <p:cNvSpPr/>
          <p:nvPr/>
        </p:nvSpPr>
        <p:spPr bwMode="auto">
          <a:xfrm rot="5400000">
            <a:off x="8056930" y="3762878"/>
            <a:ext cx="352525" cy="1015420"/>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Smartcards</a:t>
            </a:r>
          </a:p>
        </p:txBody>
      </p:sp>
      <p:sp>
        <p:nvSpPr>
          <p:cNvPr id="18" name="Can 38">
            <a:extLst>
              <a:ext uri="{FF2B5EF4-FFF2-40B4-BE49-F238E27FC236}">
                <a16:creationId xmlns:a16="http://schemas.microsoft.com/office/drawing/2014/main" id="{204EB5E0-CA95-44A8-93F4-B6E01D100FA6}"/>
              </a:ext>
            </a:extLst>
          </p:cNvPr>
          <p:cNvSpPr/>
          <p:nvPr/>
        </p:nvSpPr>
        <p:spPr bwMode="auto">
          <a:xfrm rot="5400000">
            <a:off x="8057290" y="3059038"/>
            <a:ext cx="352525" cy="1014700"/>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Autofit/>
          </a:bodyPr>
          <a:lstStyle/>
          <a:p>
            <a:pPr algn="ctr" defTabSz="1460422" fontAlgn="base">
              <a:spcBef>
                <a:spcPct val="0"/>
              </a:spcBef>
              <a:spcAft>
                <a:spcPct val="0"/>
              </a:spcAft>
              <a:defRPr/>
            </a:pPr>
            <a:r>
              <a:rPr lang="en-US" sz="1200" kern="0" dirty="0">
                <a:solidFill>
                  <a:srgbClr val="000000"/>
                </a:solidFill>
                <a:cs typeface="Arial" charset="0"/>
              </a:rPr>
              <a:t>Keyboard / Mouse</a:t>
            </a:r>
          </a:p>
        </p:txBody>
      </p:sp>
      <p:sp>
        <p:nvSpPr>
          <p:cNvPr id="19" name="Can 35">
            <a:extLst>
              <a:ext uri="{FF2B5EF4-FFF2-40B4-BE49-F238E27FC236}">
                <a16:creationId xmlns:a16="http://schemas.microsoft.com/office/drawing/2014/main" id="{1EE7265F-686F-4B5E-9402-24547C12A294}"/>
              </a:ext>
            </a:extLst>
          </p:cNvPr>
          <p:cNvSpPr/>
          <p:nvPr/>
        </p:nvSpPr>
        <p:spPr bwMode="auto">
          <a:xfrm rot="5400000">
            <a:off x="8137774" y="2686404"/>
            <a:ext cx="352526" cy="1055768"/>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Printing</a:t>
            </a:r>
          </a:p>
        </p:txBody>
      </p:sp>
      <p:sp>
        <p:nvSpPr>
          <p:cNvPr id="20" name="Can 39">
            <a:extLst>
              <a:ext uri="{FF2B5EF4-FFF2-40B4-BE49-F238E27FC236}">
                <a16:creationId xmlns:a16="http://schemas.microsoft.com/office/drawing/2014/main" id="{DAB7BC66-BED4-4653-806F-0CF1BAEEC02D}"/>
              </a:ext>
            </a:extLst>
          </p:cNvPr>
          <p:cNvSpPr/>
          <p:nvPr/>
        </p:nvSpPr>
        <p:spPr bwMode="auto">
          <a:xfrm rot="5400000">
            <a:off x="8165902" y="4081116"/>
            <a:ext cx="352525" cy="1083145"/>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Autofit/>
          </a:bodyPr>
          <a:lstStyle/>
          <a:p>
            <a:pPr algn="ctr" defTabSz="1460422" fontAlgn="base">
              <a:spcBef>
                <a:spcPct val="0"/>
              </a:spcBef>
              <a:spcAft>
                <a:spcPct val="0"/>
              </a:spcAft>
              <a:defRPr/>
            </a:pPr>
            <a:r>
              <a:rPr lang="en-US" sz="1200" kern="0" dirty="0">
                <a:solidFill>
                  <a:srgbClr val="000000"/>
                </a:solidFill>
                <a:cs typeface="Arial" charset="0"/>
              </a:rPr>
              <a:t>Mobile </a:t>
            </a:r>
            <a:br>
              <a:rPr lang="en-US" sz="1200" kern="0" dirty="0">
                <a:solidFill>
                  <a:srgbClr val="000000"/>
                </a:solidFill>
                <a:cs typeface="Arial" charset="0"/>
              </a:rPr>
            </a:br>
            <a:r>
              <a:rPr lang="en-US" sz="1200" kern="0" dirty="0">
                <a:solidFill>
                  <a:srgbClr val="000000"/>
                </a:solidFill>
                <a:cs typeface="Arial" charset="0"/>
              </a:rPr>
              <a:t>Sensors</a:t>
            </a:r>
          </a:p>
        </p:txBody>
      </p:sp>
      <p:sp>
        <p:nvSpPr>
          <p:cNvPr id="21" name="Can 33">
            <a:extLst>
              <a:ext uri="{FF2B5EF4-FFF2-40B4-BE49-F238E27FC236}">
                <a16:creationId xmlns:a16="http://schemas.microsoft.com/office/drawing/2014/main" id="{B2B3D308-3B6C-4CEB-9146-52E1B8905697}"/>
              </a:ext>
            </a:extLst>
          </p:cNvPr>
          <p:cNvSpPr/>
          <p:nvPr/>
        </p:nvSpPr>
        <p:spPr bwMode="auto">
          <a:xfrm rot="5400000">
            <a:off x="8217025" y="4457667"/>
            <a:ext cx="352525" cy="1034240"/>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Generic USB</a:t>
            </a:r>
          </a:p>
        </p:txBody>
      </p:sp>
      <p:sp>
        <p:nvSpPr>
          <p:cNvPr id="22" name="Can 34">
            <a:extLst>
              <a:ext uri="{FF2B5EF4-FFF2-40B4-BE49-F238E27FC236}">
                <a16:creationId xmlns:a16="http://schemas.microsoft.com/office/drawing/2014/main" id="{C63A5BEE-9B0F-4195-9E94-3F08FAE6E3F7}"/>
              </a:ext>
            </a:extLst>
          </p:cNvPr>
          <p:cNvSpPr/>
          <p:nvPr/>
        </p:nvSpPr>
        <p:spPr bwMode="auto">
          <a:xfrm rot="5400000">
            <a:off x="8217024" y="2345071"/>
            <a:ext cx="352525" cy="1034241"/>
          </a:xfrm>
          <a:prstGeom prst="can">
            <a:avLst/>
          </a:prstGeom>
          <a:solidFill>
            <a:schemeClr val="accent2"/>
          </a:solidFill>
          <a:ln w="22225" cap="flat" cmpd="sng" algn="ctr">
            <a:solidFill>
              <a:schemeClr val="tx1"/>
            </a:solidFill>
            <a:prstDash val="solid"/>
            <a:round/>
            <a:headEnd type="none" w="med" len="med"/>
            <a:tailEnd type="none" w="med" len="med"/>
          </a:ln>
          <a:effectLst/>
        </p:spPr>
        <p:txBody>
          <a:bodyPr rot="0" spcFirstLastPara="0" vertOverflow="overflow" horzOverflow="overflow" vert="vert270" wrap="square" lIns="91368" tIns="0" rIns="91368" bIns="0" numCol="1" spcCol="0" rtlCol="0" fromWordArt="0" anchor="ctr" anchorCtr="0" forceAA="0" compatLnSpc="1">
            <a:prstTxWarp prst="textNoShape">
              <a:avLst/>
            </a:prstTxWarp>
            <a:normAutofit lnSpcReduction="10000"/>
          </a:bodyPr>
          <a:lstStyle/>
          <a:p>
            <a:pPr algn="ctr" defTabSz="1460422" fontAlgn="base">
              <a:spcBef>
                <a:spcPct val="0"/>
              </a:spcBef>
              <a:spcAft>
                <a:spcPct val="0"/>
              </a:spcAft>
              <a:defRPr/>
            </a:pPr>
            <a:r>
              <a:rPr lang="en-US" sz="1200" kern="0" dirty="0">
                <a:solidFill>
                  <a:srgbClr val="000000"/>
                </a:solidFill>
                <a:cs typeface="Arial" charset="0"/>
              </a:rPr>
              <a:t>Drives</a:t>
            </a:r>
          </a:p>
        </p:txBody>
      </p:sp>
      <p:sp>
        <p:nvSpPr>
          <p:cNvPr id="24" name="Rounded Rectangle 43">
            <a:extLst>
              <a:ext uri="{FF2B5EF4-FFF2-40B4-BE49-F238E27FC236}">
                <a16:creationId xmlns:a16="http://schemas.microsoft.com/office/drawing/2014/main" id="{170EAA43-F7DB-4BC9-909B-26D4AF6AA9CC}"/>
              </a:ext>
            </a:extLst>
          </p:cNvPr>
          <p:cNvSpPr/>
          <p:nvPr/>
        </p:nvSpPr>
        <p:spPr bwMode="auto">
          <a:xfrm>
            <a:off x="5202104" y="621264"/>
            <a:ext cx="1787792" cy="403054"/>
          </a:xfrm>
          <a:prstGeom prst="roundRect">
            <a:avLst/>
          </a:prstGeom>
          <a:solidFill>
            <a:schemeClr val="accent1">
              <a:lumMod val="40000"/>
              <a:lumOff val="60000"/>
            </a:schemeClr>
          </a:solidFill>
          <a:ln w="9525" algn="ctr">
            <a:solidFill>
              <a:schemeClr val="tx1"/>
            </a:solidFill>
            <a:miter lim="800000"/>
            <a:headEnd/>
            <a:tailEnd/>
          </a:ln>
          <a:effectLst/>
        </p:spPr>
        <p:txBody>
          <a:bodyPr rtlCol="0" anchor="ctr"/>
          <a:lstStyle/>
          <a:p>
            <a:pPr algn="ctr" defTabSz="816197" eaLnBrk="0" fontAlgn="base" hangingPunct="0">
              <a:spcBef>
                <a:spcPct val="0"/>
              </a:spcBef>
              <a:spcAft>
                <a:spcPct val="0"/>
              </a:spcAft>
            </a:pPr>
            <a:r>
              <a:rPr lang="en-US" sz="1600" dirty="0">
                <a:solidFill>
                  <a:srgbClr val="000000"/>
                </a:solidFill>
                <a:cs typeface="Arial" pitchFamily="34" charset="0"/>
              </a:rPr>
              <a:t>Application Layer</a:t>
            </a:r>
          </a:p>
        </p:txBody>
      </p:sp>
    </p:spTree>
    <p:extLst>
      <p:ext uri="{BB962C8B-B14F-4D97-AF65-F5344CB8AC3E}">
        <p14:creationId xmlns:p14="http://schemas.microsoft.com/office/powerpoint/2010/main" val="236663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0"/>
                                  </p:iterate>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0"/>
                                  </p:iterate>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iterate type="lt">
                                    <p:tmPct val="0"/>
                                  </p:iterate>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22" presetClass="entr" presetSubtype="8" fill="hold" grpId="0" nodeType="afterEffect">
                                  <p:stCondLst>
                                    <p:cond delay="0"/>
                                  </p:stCondLst>
                                  <p:iterate type="lt">
                                    <p:tmPct val="0"/>
                                  </p:iterate>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2000"/>
                            </p:stCondLst>
                            <p:childTnLst>
                              <p:par>
                                <p:cTn id="21" presetID="22" presetClass="entr" presetSubtype="8" fill="hold" grpId="0" nodeType="afterEffect">
                                  <p:stCondLst>
                                    <p:cond delay="0"/>
                                  </p:stCondLst>
                                  <p:iterate type="lt">
                                    <p:tmPct val="0"/>
                                  </p:iterate>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par>
                          <p:cTn id="24" fill="hold">
                            <p:stCondLst>
                              <p:cond delay="2500"/>
                            </p:stCondLst>
                            <p:childTnLst>
                              <p:par>
                                <p:cTn id="25" presetID="22" presetClass="entr" presetSubtype="8" fill="hold" grpId="0" nodeType="afterEffect">
                                  <p:stCondLst>
                                    <p:cond delay="0"/>
                                  </p:stCondLst>
                                  <p:iterate type="lt">
                                    <p:tmPct val="0"/>
                                  </p:iterate>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par>
                          <p:cTn id="28" fill="hold">
                            <p:stCondLst>
                              <p:cond delay="3000"/>
                            </p:stCondLst>
                            <p:childTnLst>
                              <p:par>
                                <p:cTn id="29" presetID="22" presetClass="entr" presetSubtype="8" fill="hold" grpId="0" nodeType="afterEffect">
                                  <p:stCondLst>
                                    <p:cond delay="0"/>
                                  </p:stCondLst>
                                  <p:iterate type="lt">
                                    <p:tmPct val="0"/>
                                  </p:iterate>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3500"/>
                            </p:stCondLst>
                            <p:childTnLst>
                              <p:par>
                                <p:cTn id="33" presetID="22" presetClass="entr" presetSubtype="8" fill="hold" grpId="0" nodeType="afterEffect">
                                  <p:stCondLst>
                                    <p:cond delay="0"/>
                                  </p:stCondLst>
                                  <p:iterate type="lt">
                                    <p:tmPct val="0"/>
                                  </p:iterate>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4000"/>
                            </p:stCondLst>
                            <p:childTnLst>
                              <p:par>
                                <p:cTn id="37" presetID="22" presetClass="entr" presetSubtype="8" fill="hold" grpId="0" nodeType="afterEffect">
                                  <p:stCondLst>
                                    <p:cond delay="0"/>
                                  </p:stCondLst>
                                  <p:iterate type="lt">
                                    <p:tmPct val="0"/>
                                  </p:iterate>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par>
                          <p:cTn id="40" fill="hold">
                            <p:stCondLst>
                              <p:cond delay="4500"/>
                            </p:stCondLst>
                            <p:childTnLst>
                              <p:par>
                                <p:cTn id="41" presetID="22" presetClass="entr" presetSubtype="8" fill="hold" grpId="0" nodeType="afterEffect">
                                  <p:stCondLst>
                                    <p:cond delay="0"/>
                                  </p:stCondLst>
                                  <p:iterate type="lt">
                                    <p:tmPct val="0"/>
                                  </p:iterate>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par>
                          <p:cTn id="44" fill="hold">
                            <p:stCondLst>
                              <p:cond delay="5000"/>
                            </p:stCondLst>
                            <p:childTnLst>
                              <p:par>
                                <p:cTn id="45" presetID="22" presetClass="entr" presetSubtype="8" fill="hold" grpId="0" nodeType="afterEffect">
                                  <p:stCondLst>
                                    <p:cond delay="0"/>
                                  </p:stCondLst>
                                  <p:iterate type="lt">
                                    <p:tmPct val="0"/>
                                  </p:iterate>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par>
                          <p:cTn id="48" fill="hold">
                            <p:stCondLst>
                              <p:cond delay="5500"/>
                            </p:stCondLst>
                            <p:childTnLst>
                              <p:par>
                                <p:cTn id="49" presetID="22" presetClass="entr" presetSubtype="8" fill="hold" grpId="0" nodeType="afterEffect">
                                  <p:stCondLst>
                                    <p:cond delay="0"/>
                                  </p:stCondLst>
                                  <p:iterate type="lt">
                                    <p:tmPct val="0"/>
                                  </p:iterate>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par>
                          <p:cTn id="52" fill="hold">
                            <p:stCondLst>
                              <p:cond delay="6000"/>
                            </p:stCondLst>
                            <p:childTnLst>
                              <p:par>
                                <p:cTn id="53" presetID="22" presetClass="entr" presetSubtype="8" fill="hold" grpId="0" nodeType="afterEffect">
                                  <p:stCondLst>
                                    <p:cond delay="0"/>
                                  </p:stCondLst>
                                  <p:iterate type="lt">
                                    <p:tmPct val="0"/>
                                  </p:iterate>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left)">
                                      <p:cBhvr>
                                        <p:cTn id="59" dur="500"/>
                                        <p:tgtEl>
                                          <p:spTgt spid="6"/>
                                        </p:tgtEl>
                                      </p:cBhvr>
                                    </p:animEffect>
                                  </p:childTnLst>
                                </p:cTn>
                              </p:par>
                            </p:childTnLst>
                          </p:cTn>
                        </p:par>
                        <p:par>
                          <p:cTn id="60" fill="hold">
                            <p:stCondLst>
                              <p:cond delay="7000"/>
                            </p:stCondLst>
                            <p:childTnLst>
                              <p:par>
                                <p:cTn id="61" presetID="22" presetClass="entr" presetSubtype="8" fill="hold" grpId="0" nodeType="afterEffect">
                                  <p:stCondLst>
                                    <p:cond delay="0"/>
                                  </p:stCondLst>
                                  <p:iterate type="lt">
                                    <p:tmPct val="0"/>
                                  </p:iterate>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childTnLst>
                          </p:cTn>
                        </p:par>
                        <p:par>
                          <p:cTn id="64" fill="hold">
                            <p:stCondLst>
                              <p:cond delay="7500"/>
                            </p:stCondLst>
                            <p:childTnLst>
                              <p:par>
                                <p:cTn id="65" presetID="22" presetClass="entr" presetSubtype="8" fill="hold" grpId="0" nodeType="afterEffect">
                                  <p:stCondLst>
                                    <p:cond delay="0"/>
                                  </p:stCondLst>
                                  <p:iterate type="lt">
                                    <p:tmPct val="0"/>
                                  </p:iterate>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mph" presetSubtype="2" fill="hold" grpId="1" nodeType="clickEffect">
                                  <p:stCondLst>
                                    <p:cond delay="0"/>
                                  </p:stCondLst>
                                  <p:childTnLst>
                                    <p:animClr clrSpc="rgb" dir="cw">
                                      <p:cBhvr>
                                        <p:cTn id="71" dur="2000" fill="hold"/>
                                        <p:tgtEl>
                                          <p:spTgt spid="16"/>
                                        </p:tgtEl>
                                        <p:attrNameLst>
                                          <p:attrName>fillcolor</p:attrName>
                                        </p:attrNameLst>
                                      </p:cBhvr>
                                      <p:to>
                                        <a:srgbClr val="7F7F7F"/>
                                      </p:to>
                                    </p:animClr>
                                    <p:set>
                                      <p:cBhvr>
                                        <p:cTn id="72" dur="2000" fill="hold"/>
                                        <p:tgtEl>
                                          <p:spTgt spid="16"/>
                                        </p:tgtEl>
                                        <p:attrNameLst>
                                          <p:attrName>fill.type</p:attrName>
                                        </p:attrNameLst>
                                      </p:cBhvr>
                                      <p:to>
                                        <p:strVal val="solid"/>
                                      </p:to>
                                    </p:set>
                                    <p:set>
                                      <p:cBhvr>
                                        <p:cTn id="73" dur="2000" fill="hold"/>
                                        <p:tgtEl>
                                          <p:spTgt spid="16"/>
                                        </p:tgtEl>
                                        <p:attrNameLst>
                                          <p:attrName>fill.on</p:attrName>
                                        </p:attrNameLst>
                                      </p:cBhvr>
                                      <p:to>
                                        <p:strVal val="true"/>
                                      </p:to>
                                    </p:set>
                                  </p:childTnLst>
                                </p:cTn>
                              </p:par>
                              <p:par>
                                <p:cTn id="74" presetID="1" presetClass="emph" presetSubtype="2" fill="hold" grpId="1" nodeType="withEffect">
                                  <p:stCondLst>
                                    <p:cond delay="0"/>
                                  </p:stCondLst>
                                  <p:childTnLst>
                                    <p:animClr clrSpc="rgb" dir="cw">
                                      <p:cBhvr>
                                        <p:cTn id="75" dur="2000" fill="hold"/>
                                        <p:tgtEl>
                                          <p:spTgt spid="17"/>
                                        </p:tgtEl>
                                        <p:attrNameLst>
                                          <p:attrName>fillcolor</p:attrName>
                                        </p:attrNameLst>
                                      </p:cBhvr>
                                      <p:to>
                                        <a:srgbClr val="7F7F7F"/>
                                      </p:to>
                                    </p:animClr>
                                    <p:set>
                                      <p:cBhvr>
                                        <p:cTn id="76" dur="2000" fill="hold"/>
                                        <p:tgtEl>
                                          <p:spTgt spid="17"/>
                                        </p:tgtEl>
                                        <p:attrNameLst>
                                          <p:attrName>fill.type</p:attrName>
                                        </p:attrNameLst>
                                      </p:cBhvr>
                                      <p:to>
                                        <p:strVal val="solid"/>
                                      </p:to>
                                    </p:set>
                                    <p:set>
                                      <p:cBhvr>
                                        <p:cTn id="77" dur="2000" fill="hold"/>
                                        <p:tgtEl>
                                          <p:spTgt spid="17"/>
                                        </p:tgtEl>
                                        <p:attrNameLst>
                                          <p:attrName>fill.on</p:attrName>
                                        </p:attrNameLst>
                                      </p:cBhvr>
                                      <p:to>
                                        <p:strVal val="true"/>
                                      </p:to>
                                    </p:set>
                                  </p:childTnLst>
                                </p:cTn>
                              </p:par>
                              <p:par>
                                <p:cTn id="78" presetID="1" presetClass="emph" presetSubtype="2" fill="hold" grpId="1" nodeType="withEffect">
                                  <p:stCondLst>
                                    <p:cond delay="0"/>
                                  </p:stCondLst>
                                  <p:childTnLst>
                                    <p:animClr clrSpc="rgb" dir="cw">
                                      <p:cBhvr>
                                        <p:cTn id="79" dur="2000" fill="hold"/>
                                        <p:tgtEl>
                                          <p:spTgt spid="18"/>
                                        </p:tgtEl>
                                        <p:attrNameLst>
                                          <p:attrName>fillcolor</p:attrName>
                                        </p:attrNameLst>
                                      </p:cBhvr>
                                      <p:to>
                                        <a:srgbClr val="7F7F7F"/>
                                      </p:to>
                                    </p:animClr>
                                    <p:set>
                                      <p:cBhvr>
                                        <p:cTn id="80" dur="2000" fill="hold"/>
                                        <p:tgtEl>
                                          <p:spTgt spid="18"/>
                                        </p:tgtEl>
                                        <p:attrNameLst>
                                          <p:attrName>fill.type</p:attrName>
                                        </p:attrNameLst>
                                      </p:cBhvr>
                                      <p:to>
                                        <p:strVal val="solid"/>
                                      </p:to>
                                    </p:set>
                                    <p:set>
                                      <p:cBhvr>
                                        <p:cTn id="81" dur="2000" fill="hold"/>
                                        <p:tgtEl>
                                          <p:spTgt spid="18"/>
                                        </p:tgtEl>
                                        <p:attrNameLst>
                                          <p:attrName>fill.on</p:attrName>
                                        </p:attrNameLst>
                                      </p:cBhvr>
                                      <p:to>
                                        <p:strVal val="true"/>
                                      </p:to>
                                    </p:set>
                                  </p:childTnLst>
                                </p:cTn>
                              </p:par>
                              <p:par>
                                <p:cTn id="82" presetID="1" presetClass="emph" presetSubtype="2" fill="hold" grpId="1" nodeType="withEffect">
                                  <p:stCondLst>
                                    <p:cond delay="0"/>
                                  </p:stCondLst>
                                  <p:childTnLst>
                                    <p:animClr clrSpc="rgb" dir="cw">
                                      <p:cBhvr>
                                        <p:cTn id="83" dur="2000" fill="hold"/>
                                        <p:tgtEl>
                                          <p:spTgt spid="19"/>
                                        </p:tgtEl>
                                        <p:attrNameLst>
                                          <p:attrName>fillcolor</p:attrName>
                                        </p:attrNameLst>
                                      </p:cBhvr>
                                      <p:to>
                                        <a:srgbClr val="7F7F7F"/>
                                      </p:to>
                                    </p:animClr>
                                    <p:set>
                                      <p:cBhvr>
                                        <p:cTn id="84" dur="2000" fill="hold"/>
                                        <p:tgtEl>
                                          <p:spTgt spid="19"/>
                                        </p:tgtEl>
                                        <p:attrNameLst>
                                          <p:attrName>fill.type</p:attrName>
                                        </p:attrNameLst>
                                      </p:cBhvr>
                                      <p:to>
                                        <p:strVal val="solid"/>
                                      </p:to>
                                    </p:set>
                                    <p:set>
                                      <p:cBhvr>
                                        <p:cTn id="85" dur="2000" fill="hold"/>
                                        <p:tgtEl>
                                          <p:spTgt spid="19"/>
                                        </p:tgtEl>
                                        <p:attrNameLst>
                                          <p:attrName>fill.on</p:attrName>
                                        </p:attrNameLst>
                                      </p:cBhvr>
                                      <p:to>
                                        <p:strVal val="true"/>
                                      </p:to>
                                    </p:set>
                                  </p:childTnLst>
                                </p:cTn>
                              </p:par>
                              <p:par>
                                <p:cTn id="86" presetID="1" presetClass="emph" presetSubtype="2" fill="hold" grpId="1" nodeType="withEffect">
                                  <p:stCondLst>
                                    <p:cond delay="0"/>
                                  </p:stCondLst>
                                  <p:childTnLst>
                                    <p:animClr clrSpc="rgb" dir="cw">
                                      <p:cBhvr>
                                        <p:cTn id="87" dur="2000" fill="hold"/>
                                        <p:tgtEl>
                                          <p:spTgt spid="20"/>
                                        </p:tgtEl>
                                        <p:attrNameLst>
                                          <p:attrName>fillcolor</p:attrName>
                                        </p:attrNameLst>
                                      </p:cBhvr>
                                      <p:to>
                                        <a:srgbClr val="7F7F7F"/>
                                      </p:to>
                                    </p:animClr>
                                    <p:set>
                                      <p:cBhvr>
                                        <p:cTn id="88" dur="2000" fill="hold"/>
                                        <p:tgtEl>
                                          <p:spTgt spid="20"/>
                                        </p:tgtEl>
                                        <p:attrNameLst>
                                          <p:attrName>fill.type</p:attrName>
                                        </p:attrNameLst>
                                      </p:cBhvr>
                                      <p:to>
                                        <p:strVal val="solid"/>
                                      </p:to>
                                    </p:set>
                                    <p:set>
                                      <p:cBhvr>
                                        <p:cTn id="89" dur="2000" fill="hold"/>
                                        <p:tgtEl>
                                          <p:spTgt spid="20"/>
                                        </p:tgtEl>
                                        <p:attrNameLst>
                                          <p:attrName>fill.on</p:attrName>
                                        </p:attrNameLst>
                                      </p:cBhvr>
                                      <p:to>
                                        <p:strVal val="true"/>
                                      </p:to>
                                    </p:set>
                                  </p:childTnLst>
                                </p:cTn>
                              </p:par>
                              <p:par>
                                <p:cTn id="90" presetID="1" presetClass="emph" presetSubtype="2" fill="hold" grpId="1" nodeType="withEffect">
                                  <p:stCondLst>
                                    <p:cond delay="0"/>
                                  </p:stCondLst>
                                  <p:childTnLst>
                                    <p:animClr clrSpc="rgb" dir="cw">
                                      <p:cBhvr>
                                        <p:cTn id="91" dur="2000" fill="hold"/>
                                        <p:tgtEl>
                                          <p:spTgt spid="21"/>
                                        </p:tgtEl>
                                        <p:attrNameLst>
                                          <p:attrName>fillcolor</p:attrName>
                                        </p:attrNameLst>
                                      </p:cBhvr>
                                      <p:to>
                                        <a:srgbClr val="7F7F7F"/>
                                      </p:to>
                                    </p:animClr>
                                    <p:set>
                                      <p:cBhvr>
                                        <p:cTn id="92" dur="2000" fill="hold"/>
                                        <p:tgtEl>
                                          <p:spTgt spid="21"/>
                                        </p:tgtEl>
                                        <p:attrNameLst>
                                          <p:attrName>fill.type</p:attrName>
                                        </p:attrNameLst>
                                      </p:cBhvr>
                                      <p:to>
                                        <p:strVal val="solid"/>
                                      </p:to>
                                    </p:set>
                                    <p:set>
                                      <p:cBhvr>
                                        <p:cTn id="93" dur="2000" fill="hold"/>
                                        <p:tgtEl>
                                          <p:spTgt spid="21"/>
                                        </p:tgtEl>
                                        <p:attrNameLst>
                                          <p:attrName>fill.on</p:attrName>
                                        </p:attrNameLst>
                                      </p:cBhvr>
                                      <p:to>
                                        <p:strVal val="true"/>
                                      </p:to>
                                    </p:set>
                                  </p:childTnLst>
                                </p:cTn>
                              </p:par>
                              <p:par>
                                <p:cTn id="94" presetID="1" presetClass="emph" presetSubtype="2" fill="hold" grpId="1" nodeType="withEffect">
                                  <p:stCondLst>
                                    <p:cond delay="0"/>
                                  </p:stCondLst>
                                  <p:childTnLst>
                                    <p:animClr clrSpc="rgb" dir="cw">
                                      <p:cBhvr>
                                        <p:cTn id="95" dur="2000" fill="hold"/>
                                        <p:tgtEl>
                                          <p:spTgt spid="22"/>
                                        </p:tgtEl>
                                        <p:attrNameLst>
                                          <p:attrName>fillcolor</p:attrName>
                                        </p:attrNameLst>
                                      </p:cBhvr>
                                      <p:to>
                                        <a:srgbClr val="7F7F7F"/>
                                      </p:to>
                                    </p:animClr>
                                    <p:set>
                                      <p:cBhvr>
                                        <p:cTn id="96" dur="2000" fill="hold"/>
                                        <p:tgtEl>
                                          <p:spTgt spid="22"/>
                                        </p:tgtEl>
                                        <p:attrNameLst>
                                          <p:attrName>fill.type</p:attrName>
                                        </p:attrNameLst>
                                      </p:cBhvr>
                                      <p:to>
                                        <p:strVal val="solid"/>
                                      </p:to>
                                    </p:set>
                                    <p:set>
                                      <p:cBhvr>
                                        <p:cTn id="97" dur="2000" fill="hold"/>
                                        <p:tgtEl>
                                          <p:spTgt spid="22"/>
                                        </p:tgtEl>
                                        <p:attrNameLst>
                                          <p:attrName>fill.on</p:attrName>
                                        </p:attrNameLst>
                                      </p:cBhvr>
                                      <p:to>
                                        <p:strVal val="true"/>
                                      </p:to>
                                    </p:set>
                                  </p:childTnLst>
                                </p:cTn>
                              </p:par>
                              <p:par>
                                <p:cTn id="98" presetID="1" presetClass="emph" presetSubtype="2" fill="hold" grpId="1" nodeType="withEffect">
                                  <p:stCondLst>
                                    <p:cond delay="0"/>
                                  </p:stCondLst>
                                  <p:childTnLst>
                                    <p:animClr clrSpc="rgb" dir="cw">
                                      <p:cBhvr>
                                        <p:cTn id="99" dur="2000" fill="hold"/>
                                        <p:tgtEl>
                                          <p:spTgt spid="9"/>
                                        </p:tgtEl>
                                        <p:attrNameLst>
                                          <p:attrName>fillcolor</p:attrName>
                                        </p:attrNameLst>
                                      </p:cBhvr>
                                      <p:to>
                                        <a:srgbClr val="7F7F7F"/>
                                      </p:to>
                                    </p:animClr>
                                    <p:set>
                                      <p:cBhvr>
                                        <p:cTn id="100" dur="2000" fill="hold"/>
                                        <p:tgtEl>
                                          <p:spTgt spid="9"/>
                                        </p:tgtEl>
                                        <p:attrNameLst>
                                          <p:attrName>fill.type</p:attrName>
                                        </p:attrNameLst>
                                      </p:cBhvr>
                                      <p:to>
                                        <p:strVal val="solid"/>
                                      </p:to>
                                    </p:set>
                                    <p:set>
                                      <p:cBhvr>
                                        <p:cTn id="101" dur="2000" fill="hold"/>
                                        <p:tgtEl>
                                          <p:spTgt spid="9"/>
                                        </p:tgtEl>
                                        <p:attrNameLst>
                                          <p:attrName>fill.on</p:attrName>
                                        </p:attrNameLst>
                                      </p:cBhvr>
                                      <p:to>
                                        <p:strVal val="true"/>
                                      </p:to>
                                    </p:set>
                                  </p:childTnLst>
                                </p:cTn>
                              </p:par>
                              <p:par>
                                <p:cTn id="102" presetID="1" presetClass="emph" presetSubtype="2" fill="hold" grpId="1" nodeType="withEffect">
                                  <p:stCondLst>
                                    <p:cond delay="0"/>
                                  </p:stCondLst>
                                  <p:childTnLst>
                                    <p:animClr clrSpc="rgb" dir="cw">
                                      <p:cBhvr>
                                        <p:cTn id="103" dur="2000" fill="hold"/>
                                        <p:tgtEl>
                                          <p:spTgt spid="10"/>
                                        </p:tgtEl>
                                        <p:attrNameLst>
                                          <p:attrName>fillcolor</p:attrName>
                                        </p:attrNameLst>
                                      </p:cBhvr>
                                      <p:to>
                                        <a:srgbClr val="7F7F7F"/>
                                      </p:to>
                                    </p:animClr>
                                    <p:set>
                                      <p:cBhvr>
                                        <p:cTn id="104" dur="2000" fill="hold"/>
                                        <p:tgtEl>
                                          <p:spTgt spid="10"/>
                                        </p:tgtEl>
                                        <p:attrNameLst>
                                          <p:attrName>fill.type</p:attrName>
                                        </p:attrNameLst>
                                      </p:cBhvr>
                                      <p:to>
                                        <p:strVal val="solid"/>
                                      </p:to>
                                    </p:set>
                                    <p:set>
                                      <p:cBhvr>
                                        <p:cTn id="105" dur="2000" fill="hold"/>
                                        <p:tgtEl>
                                          <p:spTgt spid="10"/>
                                        </p:tgtEl>
                                        <p:attrNameLst>
                                          <p:attrName>fill.on</p:attrName>
                                        </p:attrNameLst>
                                      </p:cBhvr>
                                      <p:to>
                                        <p:strVal val="true"/>
                                      </p:to>
                                    </p:set>
                                  </p:childTnLst>
                                </p:cTn>
                              </p:par>
                              <p:par>
                                <p:cTn id="106" presetID="1" presetClass="emph" presetSubtype="2" fill="hold" grpId="1" nodeType="withEffect">
                                  <p:stCondLst>
                                    <p:cond delay="0"/>
                                  </p:stCondLst>
                                  <p:childTnLst>
                                    <p:animClr clrSpc="rgb" dir="cw">
                                      <p:cBhvr>
                                        <p:cTn id="107" dur="2000" fill="hold"/>
                                        <p:tgtEl>
                                          <p:spTgt spid="11"/>
                                        </p:tgtEl>
                                        <p:attrNameLst>
                                          <p:attrName>fillcolor</p:attrName>
                                        </p:attrNameLst>
                                      </p:cBhvr>
                                      <p:to>
                                        <a:srgbClr val="7F7F7F"/>
                                      </p:to>
                                    </p:animClr>
                                    <p:set>
                                      <p:cBhvr>
                                        <p:cTn id="108" dur="2000" fill="hold"/>
                                        <p:tgtEl>
                                          <p:spTgt spid="11"/>
                                        </p:tgtEl>
                                        <p:attrNameLst>
                                          <p:attrName>fill.type</p:attrName>
                                        </p:attrNameLst>
                                      </p:cBhvr>
                                      <p:to>
                                        <p:strVal val="solid"/>
                                      </p:to>
                                    </p:set>
                                    <p:set>
                                      <p:cBhvr>
                                        <p:cTn id="109" dur="2000" fill="hold"/>
                                        <p:tgtEl>
                                          <p:spTgt spid="11"/>
                                        </p:tgtEl>
                                        <p:attrNameLst>
                                          <p:attrName>fill.on</p:attrName>
                                        </p:attrNameLst>
                                      </p:cBhvr>
                                      <p:to>
                                        <p:strVal val="true"/>
                                      </p:to>
                                    </p:set>
                                  </p:childTnLst>
                                </p:cTn>
                              </p:par>
                              <p:par>
                                <p:cTn id="110" presetID="1" presetClass="emph" presetSubtype="2" fill="hold" grpId="1" nodeType="withEffect">
                                  <p:stCondLst>
                                    <p:cond delay="0"/>
                                  </p:stCondLst>
                                  <p:childTnLst>
                                    <p:animClr clrSpc="rgb" dir="cw">
                                      <p:cBhvr>
                                        <p:cTn id="111" dur="2000" fill="hold"/>
                                        <p:tgtEl>
                                          <p:spTgt spid="12"/>
                                        </p:tgtEl>
                                        <p:attrNameLst>
                                          <p:attrName>fillcolor</p:attrName>
                                        </p:attrNameLst>
                                      </p:cBhvr>
                                      <p:to>
                                        <a:srgbClr val="7F7F7F"/>
                                      </p:to>
                                    </p:animClr>
                                    <p:set>
                                      <p:cBhvr>
                                        <p:cTn id="112" dur="2000" fill="hold"/>
                                        <p:tgtEl>
                                          <p:spTgt spid="12"/>
                                        </p:tgtEl>
                                        <p:attrNameLst>
                                          <p:attrName>fill.type</p:attrName>
                                        </p:attrNameLst>
                                      </p:cBhvr>
                                      <p:to>
                                        <p:strVal val="solid"/>
                                      </p:to>
                                    </p:set>
                                    <p:set>
                                      <p:cBhvr>
                                        <p:cTn id="113" dur="2000" fill="hold"/>
                                        <p:tgtEl>
                                          <p:spTgt spid="12"/>
                                        </p:tgtEl>
                                        <p:attrNameLst>
                                          <p:attrName>fill.on</p:attrName>
                                        </p:attrNameLst>
                                      </p:cBhvr>
                                      <p:to>
                                        <p:strVal val="true"/>
                                      </p:to>
                                    </p:set>
                                  </p:childTnLst>
                                </p:cTn>
                              </p:par>
                              <p:par>
                                <p:cTn id="114" presetID="1" presetClass="emph" presetSubtype="2" fill="hold" grpId="1" nodeType="withEffect">
                                  <p:stCondLst>
                                    <p:cond delay="0"/>
                                  </p:stCondLst>
                                  <p:childTnLst>
                                    <p:animClr clrSpc="rgb" dir="cw">
                                      <p:cBhvr>
                                        <p:cTn id="115" dur="2000" fill="hold"/>
                                        <p:tgtEl>
                                          <p:spTgt spid="13"/>
                                        </p:tgtEl>
                                        <p:attrNameLst>
                                          <p:attrName>fillcolor</p:attrName>
                                        </p:attrNameLst>
                                      </p:cBhvr>
                                      <p:to>
                                        <a:srgbClr val="7F7F7F"/>
                                      </p:to>
                                    </p:animClr>
                                    <p:set>
                                      <p:cBhvr>
                                        <p:cTn id="116" dur="2000" fill="hold"/>
                                        <p:tgtEl>
                                          <p:spTgt spid="13"/>
                                        </p:tgtEl>
                                        <p:attrNameLst>
                                          <p:attrName>fill.type</p:attrName>
                                        </p:attrNameLst>
                                      </p:cBhvr>
                                      <p:to>
                                        <p:strVal val="solid"/>
                                      </p:to>
                                    </p:set>
                                    <p:set>
                                      <p:cBhvr>
                                        <p:cTn id="117" dur="2000" fill="hold"/>
                                        <p:tgtEl>
                                          <p:spTgt spid="13"/>
                                        </p:tgtEl>
                                        <p:attrNameLst>
                                          <p:attrName>fill.on</p:attrName>
                                        </p:attrNameLst>
                                      </p:cBhvr>
                                      <p:to>
                                        <p:strVal val="true"/>
                                      </p:to>
                                    </p:set>
                                  </p:childTnLst>
                                </p:cTn>
                              </p:par>
                              <p:par>
                                <p:cTn id="118" presetID="1" presetClass="emph" presetSubtype="2" fill="hold" grpId="1" nodeType="withEffect">
                                  <p:stCondLst>
                                    <p:cond delay="0"/>
                                  </p:stCondLst>
                                  <p:childTnLst>
                                    <p:animClr clrSpc="rgb" dir="cw">
                                      <p:cBhvr>
                                        <p:cTn id="119" dur="2000" fill="hold"/>
                                        <p:tgtEl>
                                          <p:spTgt spid="14"/>
                                        </p:tgtEl>
                                        <p:attrNameLst>
                                          <p:attrName>fillcolor</p:attrName>
                                        </p:attrNameLst>
                                      </p:cBhvr>
                                      <p:to>
                                        <a:srgbClr val="7F7F7F"/>
                                      </p:to>
                                    </p:animClr>
                                    <p:set>
                                      <p:cBhvr>
                                        <p:cTn id="120" dur="2000" fill="hold"/>
                                        <p:tgtEl>
                                          <p:spTgt spid="14"/>
                                        </p:tgtEl>
                                        <p:attrNameLst>
                                          <p:attrName>fill.type</p:attrName>
                                        </p:attrNameLst>
                                      </p:cBhvr>
                                      <p:to>
                                        <p:strVal val="solid"/>
                                      </p:to>
                                    </p:set>
                                    <p:set>
                                      <p:cBhvr>
                                        <p:cTn id="121" dur="2000" fill="hold"/>
                                        <p:tgtEl>
                                          <p:spTgt spid="14"/>
                                        </p:tgtEl>
                                        <p:attrNameLst>
                                          <p:attrName>fill.on</p:attrName>
                                        </p:attrNameLst>
                                      </p:cBhvr>
                                      <p:to>
                                        <p:strVal val="true"/>
                                      </p:to>
                                    </p:set>
                                  </p:childTnLst>
                                </p:cTn>
                              </p:par>
                              <p:par>
                                <p:cTn id="122" presetID="1" presetClass="emph" presetSubtype="2" fill="hold" grpId="1" nodeType="withEffect">
                                  <p:stCondLst>
                                    <p:cond delay="0"/>
                                  </p:stCondLst>
                                  <p:childTnLst>
                                    <p:animClr clrSpc="rgb" dir="cw">
                                      <p:cBhvr>
                                        <p:cTn id="123" dur="2000" fill="hold"/>
                                        <p:tgtEl>
                                          <p:spTgt spid="7"/>
                                        </p:tgtEl>
                                        <p:attrNameLst>
                                          <p:attrName>fillcolor</p:attrName>
                                        </p:attrNameLst>
                                      </p:cBhvr>
                                      <p:to>
                                        <a:srgbClr val="7F7F7F"/>
                                      </p:to>
                                    </p:animClr>
                                    <p:set>
                                      <p:cBhvr>
                                        <p:cTn id="124" dur="2000" fill="hold"/>
                                        <p:tgtEl>
                                          <p:spTgt spid="7"/>
                                        </p:tgtEl>
                                        <p:attrNameLst>
                                          <p:attrName>fill.type</p:attrName>
                                        </p:attrNameLst>
                                      </p:cBhvr>
                                      <p:to>
                                        <p:strVal val="solid"/>
                                      </p:to>
                                    </p:set>
                                    <p:set>
                                      <p:cBhvr>
                                        <p:cTn id="125" dur="2000" fill="hold"/>
                                        <p:tgtEl>
                                          <p:spTgt spid="7"/>
                                        </p:tgtEl>
                                        <p:attrNameLst>
                                          <p:attrName>fill.on</p:attrName>
                                        </p:attrNameLst>
                                      </p:cBhvr>
                                      <p:to>
                                        <p:strVal val="true"/>
                                      </p:to>
                                    </p:set>
                                  </p:childTnLst>
                                </p:cTn>
                              </p:par>
                              <p:par>
                                <p:cTn id="126" presetID="1" presetClass="emph" presetSubtype="2" fill="hold" grpId="1" nodeType="withEffect">
                                  <p:stCondLst>
                                    <p:cond delay="0"/>
                                  </p:stCondLst>
                                  <p:childTnLst>
                                    <p:animClr clrSpc="rgb" dir="cw">
                                      <p:cBhvr>
                                        <p:cTn id="127" dur="2000" fill="hold"/>
                                        <p:tgtEl>
                                          <p:spTgt spid="8"/>
                                        </p:tgtEl>
                                        <p:attrNameLst>
                                          <p:attrName>fillcolor</p:attrName>
                                        </p:attrNameLst>
                                      </p:cBhvr>
                                      <p:to>
                                        <a:srgbClr val="7F7F7F"/>
                                      </p:to>
                                    </p:animClr>
                                    <p:set>
                                      <p:cBhvr>
                                        <p:cTn id="128" dur="2000" fill="hold"/>
                                        <p:tgtEl>
                                          <p:spTgt spid="8"/>
                                        </p:tgtEl>
                                        <p:attrNameLst>
                                          <p:attrName>fill.type</p:attrName>
                                        </p:attrNameLst>
                                      </p:cBhvr>
                                      <p:to>
                                        <p:strVal val="solid"/>
                                      </p:to>
                                    </p:set>
                                    <p:set>
                                      <p:cBhvr>
                                        <p:cTn id="129" dur="2000" fill="hold"/>
                                        <p:tgtEl>
                                          <p:spTgt spid="8"/>
                                        </p:tgtEl>
                                        <p:attrNameLst>
                                          <p:attrName>fill.on</p:attrName>
                                        </p:attrNameLst>
                                      </p:cBhvr>
                                      <p:to>
                                        <p:strVal val="true"/>
                                      </p:to>
                                    </p:set>
                                  </p:childTnLst>
                                </p:cTn>
                              </p:par>
                              <p:par>
                                <p:cTn id="130" presetID="1" presetClass="emph" presetSubtype="2" fill="hold" grpId="0" nodeType="withEffect">
                                  <p:stCondLst>
                                    <p:cond delay="0"/>
                                  </p:stCondLst>
                                  <p:childTnLst>
                                    <p:animClr clrSpc="rgb" dir="cw">
                                      <p:cBhvr>
                                        <p:cTn id="131" dur="2000" fill="hold"/>
                                        <p:tgtEl>
                                          <p:spTgt spid="15"/>
                                        </p:tgtEl>
                                        <p:attrNameLst>
                                          <p:attrName>fillcolor</p:attrName>
                                        </p:attrNameLst>
                                      </p:cBhvr>
                                      <p:to>
                                        <a:srgbClr val="7F7F7F"/>
                                      </p:to>
                                    </p:animClr>
                                    <p:set>
                                      <p:cBhvr>
                                        <p:cTn id="132" dur="2000" fill="hold"/>
                                        <p:tgtEl>
                                          <p:spTgt spid="15"/>
                                        </p:tgtEl>
                                        <p:attrNameLst>
                                          <p:attrName>fill.type</p:attrName>
                                        </p:attrNameLst>
                                      </p:cBhvr>
                                      <p:to>
                                        <p:strVal val="solid"/>
                                      </p:to>
                                    </p:set>
                                    <p:set>
                                      <p:cBhvr>
                                        <p:cTn id="133" dur="2000" fill="hold"/>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2410</Words>
  <Application>Microsoft Macintosh PowerPoint</Application>
  <PresentationFormat>Widescreen</PresentationFormat>
  <Paragraphs>365</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Segoe UI Semilight (Body)</vt:lpstr>
      <vt:lpstr>Arial</vt:lpstr>
      <vt:lpstr>Calibri</vt:lpstr>
      <vt:lpstr>Calibri Light</vt:lpstr>
      <vt:lpstr>Segoe UI</vt:lpstr>
      <vt:lpstr>Office Theme</vt:lpstr>
      <vt:lpstr>End-to-End TLS Encryption</vt:lpstr>
      <vt:lpstr>Federated Authentication Service Overview</vt:lpstr>
      <vt:lpstr>Federated Authentication Service Overview</vt:lpstr>
      <vt:lpstr>SmartAccess Overview</vt:lpstr>
      <vt:lpstr>Session Recording Overview</vt:lpstr>
      <vt:lpstr>PowerPoint Presentation</vt:lpstr>
      <vt:lpstr>Working With vDisks</vt:lpstr>
      <vt:lpstr>The High Definition eXperience</vt:lpstr>
      <vt:lpstr>HDX Adaptive Display Overview</vt:lpstr>
      <vt:lpstr>HDX Adaptive Display Overview</vt:lpstr>
      <vt:lpstr>HDX Adaptive Transport Overview</vt:lpstr>
      <vt:lpstr>HDX Adaptive Display Overview</vt:lpstr>
      <vt:lpstr>HDX Adaptive Transport Overview</vt:lpstr>
      <vt:lpstr>HDX  RealTime Optimization Pack for Skype for Business Overview</vt:lpstr>
      <vt:lpstr>HDX  RealTime Optimization Pack for Skype for Business Overview</vt:lpstr>
      <vt:lpstr>HDX  Citrix Optimization for Microsoft Teams Why</vt:lpstr>
      <vt:lpstr>Client redirected print queues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End-to-End TLS Encryption</dc:title>
  <dc:creator>v050953</dc:creator>
  <cp:lastModifiedBy>v050953</cp:lastModifiedBy>
  <cp:revision>4</cp:revision>
  <dcterms:created xsi:type="dcterms:W3CDTF">2022-09-08T09:17:40Z</dcterms:created>
  <dcterms:modified xsi:type="dcterms:W3CDTF">2022-09-08T13:01:48Z</dcterms:modified>
</cp:coreProperties>
</file>