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1746"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9"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b="0" i="0" u="none" strike="noStrike" cap="none" dirty="0">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68375"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218936"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28" name="Google Shape;28;p1"/>
          <p:cNvSpPr/>
          <p:nvPr/>
        </p:nvSpPr>
        <p:spPr>
          <a:xfrm>
            <a:off x="601195"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Criteria for success</a:t>
            </a:r>
            <a:endParaRPr sz="1400" b="0" i="0" u="none" strike="noStrike" cap="none">
              <a:solidFill>
                <a:srgbClr val="000000"/>
              </a:solidFill>
              <a:latin typeface="Arial"/>
              <a:ea typeface="Arial"/>
              <a:cs typeface="Arial"/>
              <a:sym typeface="Arial"/>
            </a:endParaRPr>
          </a:p>
        </p:txBody>
      </p:sp>
      <p:sp>
        <p:nvSpPr>
          <p:cNvPr id="29" name="Google Shape;29;p1"/>
          <p:cNvSpPr/>
          <p:nvPr/>
        </p:nvSpPr>
        <p:spPr>
          <a:xfrm>
            <a:off x="5050634"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Stakeholders to provide key insight</a:t>
            </a:r>
            <a:endParaRPr sz="1400" b="0" i="0" u="none" strike="noStrike" cap="none">
              <a:solidFill>
                <a:srgbClr val="000000"/>
              </a:solidFill>
              <a:latin typeface="Arial"/>
              <a:ea typeface="Arial"/>
              <a:cs typeface="Arial"/>
              <a:sym typeface="Arial"/>
            </a:endParaRPr>
          </a:p>
        </p:txBody>
      </p:sp>
      <p:sp>
        <p:nvSpPr>
          <p:cNvPr id="30" name="Google Shape;30;p1"/>
          <p:cNvSpPr/>
          <p:nvPr/>
        </p:nvSpPr>
        <p:spPr>
          <a:xfrm>
            <a:off x="218936"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1" name="Google Shape;31;p1"/>
          <p:cNvSpPr/>
          <p:nvPr/>
        </p:nvSpPr>
        <p:spPr>
          <a:xfrm>
            <a:off x="4668375"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2" name="Google Shape;32;p1"/>
          <p:cNvSpPr/>
          <p:nvPr/>
        </p:nvSpPr>
        <p:spPr>
          <a:xfrm>
            <a:off x="601195" y="4831972"/>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Scope of solution space </a:t>
            </a:r>
            <a:endParaRPr sz="1400" b="0" i="0" u="none" strike="noStrike" cap="none" dirty="0">
              <a:solidFill>
                <a:srgbClr val="000000"/>
              </a:solidFill>
              <a:latin typeface="Arial"/>
              <a:ea typeface="Arial"/>
              <a:cs typeface="Arial"/>
              <a:sym typeface="Arial"/>
            </a:endParaRPr>
          </a:p>
        </p:txBody>
      </p:sp>
      <p:sp>
        <p:nvSpPr>
          <p:cNvPr id="33" name="Google Shape;33;p1"/>
          <p:cNvSpPr/>
          <p:nvPr/>
        </p:nvSpPr>
        <p:spPr>
          <a:xfrm>
            <a:off x="5050634" y="482974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dirty="0">
                <a:solidFill>
                  <a:schemeClr val="dk1"/>
                </a:solidFill>
              </a:rPr>
              <a:t>Key</a:t>
            </a:r>
            <a:r>
              <a:rPr lang="en-AU" sz="1428" b="0" i="0" u="none" strike="noStrike" cap="none" dirty="0">
                <a:solidFill>
                  <a:schemeClr val="dk1"/>
                </a:solidFill>
                <a:latin typeface="Arial"/>
                <a:ea typeface="Arial"/>
                <a:cs typeface="Arial"/>
                <a:sym typeface="Arial"/>
              </a:rPr>
              <a:t> data sources </a:t>
            </a:r>
            <a:endParaRPr sz="1400" b="0" i="0" u="none" strike="noStrike" cap="none" dirty="0">
              <a:solidFill>
                <a:srgbClr val="000000"/>
              </a:solidFill>
              <a:latin typeface="Arial"/>
              <a:ea typeface="Arial"/>
              <a:cs typeface="Arial"/>
              <a:sym typeface="Arial"/>
            </a:endParaRPr>
          </a:p>
        </p:txBody>
      </p:sp>
      <p:sp>
        <p:nvSpPr>
          <p:cNvPr id="34" name="Google Shape;34;p1"/>
          <p:cNvSpPr txBox="1"/>
          <p:nvPr/>
        </p:nvSpPr>
        <p:spPr>
          <a:xfrm>
            <a:off x="184920" y="2105399"/>
            <a:ext cx="4324418" cy="1245854"/>
          </a:xfrm>
          <a:prstGeom prst="rect">
            <a:avLst/>
          </a:prstGeom>
          <a:noFill/>
          <a:ln>
            <a:noFill/>
          </a:ln>
        </p:spPr>
        <p:txBody>
          <a:bodyPr spcFirstLastPara="1" wrap="square" lIns="91425" tIns="45700" rIns="91425" bIns="45700" anchor="t" anchorCtr="0">
            <a:noAutofit/>
          </a:bodyPr>
          <a:lstStyle/>
          <a:p>
            <a:pPr lvl="0" algn="just"/>
            <a:r>
              <a:rPr lang="en-US" sz="1200" dirty="0"/>
              <a:t>Southern Water Corp provide desalinated water for residential, public and private consumption in Israel. To meet the continual demand, Southern Water Corp has maximized the availability of its desalination plants and resulted increased revenue for the calendar year. </a:t>
            </a:r>
            <a:endParaRPr sz="1200" dirty="0"/>
          </a:p>
        </p:txBody>
      </p:sp>
      <p:sp>
        <p:nvSpPr>
          <p:cNvPr id="35" name="Google Shape;35;p1"/>
          <p:cNvSpPr txBox="1"/>
          <p:nvPr/>
        </p:nvSpPr>
        <p:spPr>
          <a:xfrm>
            <a:off x="152046" y="3484346"/>
            <a:ext cx="4324418" cy="930173"/>
          </a:xfrm>
          <a:prstGeom prst="rect">
            <a:avLst/>
          </a:prstGeom>
          <a:noFill/>
          <a:ln>
            <a:noFill/>
          </a:ln>
        </p:spPr>
        <p:txBody>
          <a:bodyPr spcFirstLastPara="1" wrap="square" lIns="91425" tIns="45700" rIns="91425" bIns="45700" anchor="t" anchorCtr="0">
            <a:noAutofit/>
          </a:bodyPr>
          <a:lstStyle/>
          <a:p>
            <a:pPr lvl="0"/>
            <a:r>
              <a:rPr lang="en-US" sz="1200" dirty="0"/>
              <a:t>To keep the monthly and Year-to-date Variances, between revenue, costs </a:t>
            </a:r>
            <a:r>
              <a:rPr lang="en-US" sz="1200"/>
              <a:t>and EBIT less than 5%. </a:t>
            </a:r>
            <a:endParaRPr sz="1200" i="0" u="none" strike="noStrike" cap="none" dirty="0">
              <a:solidFill>
                <a:srgbClr val="000000"/>
              </a:solidFill>
              <a:sym typeface="Arial"/>
            </a:endParaRPr>
          </a:p>
        </p:txBody>
      </p:sp>
      <p:sp>
        <p:nvSpPr>
          <p:cNvPr id="36" name="Google Shape;36;p1"/>
          <p:cNvSpPr txBox="1"/>
          <p:nvPr/>
        </p:nvSpPr>
        <p:spPr>
          <a:xfrm>
            <a:off x="186842" y="5184804"/>
            <a:ext cx="4324418" cy="98143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200" b="0" i="0" u="none" strike="noStrike" cap="none" dirty="0">
                <a:solidFill>
                  <a:srgbClr val="000000"/>
                </a:solidFill>
                <a:latin typeface="Arial"/>
                <a:ea typeface="Arial"/>
                <a:cs typeface="Arial"/>
                <a:sym typeface="Arial"/>
              </a:rPr>
              <a:t>The analysis will focus on revenue, production cost and overheads and the impact this has on the EBITDA on both a Year-to-date basis and Monthly basis for </a:t>
            </a:r>
            <a:r>
              <a:rPr lang="en-US" sz="1200" b="0" i="0" u="none" strike="noStrike" cap="none">
                <a:solidFill>
                  <a:srgbClr val="000000"/>
                </a:solidFill>
                <a:latin typeface="Arial"/>
                <a:ea typeface="Arial"/>
                <a:cs typeface="Arial"/>
                <a:sym typeface="Arial"/>
              </a:rPr>
              <a:t>all units.</a:t>
            </a:r>
            <a:endParaRPr sz="1200" b="0" i="0" u="none" strike="noStrike" cap="none" dirty="0">
              <a:solidFill>
                <a:srgbClr val="000000"/>
              </a:solidFill>
              <a:latin typeface="Arial"/>
              <a:ea typeface="Arial"/>
              <a:cs typeface="Arial"/>
              <a:sym typeface="Arial"/>
            </a:endParaRPr>
          </a:p>
        </p:txBody>
      </p:sp>
      <p:sp>
        <p:nvSpPr>
          <p:cNvPr id="37" name="Google Shape;37;p1"/>
          <p:cNvSpPr txBox="1"/>
          <p:nvPr/>
        </p:nvSpPr>
        <p:spPr>
          <a:xfrm>
            <a:off x="4558232" y="1963919"/>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200" i="0" u="none" strike="noStrike" cap="none" dirty="0">
                <a:solidFill>
                  <a:srgbClr val="000000"/>
                </a:solidFill>
                <a:latin typeface="Arial"/>
                <a:ea typeface="Arial"/>
                <a:cs typeface="Arial"/>
                <a:sym typeface="Arial"/>
              </a:rPr>
              <a:t>The analysis is based on a high-level aggregation of the financial data of all units.</a:t>
            </a:r>
            <a:endParaRPr sz="1200" i="0" u="none" strike="noStrike" cap="none" dirty="0">
              <a:solidFill>
                <a:srgbClr val="000000"/>
              </a:solidFill>
              <a:latin typeface="Arial"/>
              <a:ea typeface="Arial"/>
              <a:cs typeface="Arial"/>
              <a:sym typeface="Arial"/>
            </a:endParaRPr>
          </a:p>
        </p:txBody>
      </p:sp>
      <p:sp>
        <p:nvSpPr>
          <p:cNvPr id="38" name="Google Shape;38;p1"/>
          <p:cNvSpPr txBox="1"/>
          <p:nvPr/>
        </p:nvSpPr>
        <p:spPr>
          <a:xfrm>
            <a:off x="4590928" y="5085174"/>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200" i="0" u="none" strike="noStrike" cap="none" dirty="0">
                <a:solidFill>
                  <a:srgbClr val="000000"/>
                </a:solidFill>
                <a:sym typeface="Arial"/>
              </a:rPr>
              <a:t>Cost Centre actual and budget</a:t>
            </a:r>
          </a:p>
          <a:p>
            <a:pPr marL="0" marR="0" lvl="0" indent="0" algn="l" rtl="0">
              <a:lnSpc>
                <a:spcPct val="100000"/>
              </a:lnSpc>
              <a:spcBef>
                <a:spcPts val="0"/>
              </a:spcBef>
              <a:spcAft>
                <a:spcPts val="0"/>
              </a:spcAft>
              <a:buNone/>
            </a:pPr>
            <a:r>
              <a:rPr lang="en-US" sz="1200" dirty="0"/>
              <a:t>Financial actual and budget</a:t>
            </a:r>
          </a:p>
          <a:p>
            <a:pPr marL="0" marR="0" lvl="0" indent="0" algn="l" rtl="0">
              <a:lnSpc>
                <a:spcPct val="100000"/>
              </a:lnSpc>
              <a:spcBef>
                <a:spcPts val="0"/>
              </a:spcBef>
              <a:spcAft>
                <a:spcPts val="0"/>
              </a:spcAft>
              <a:buNone/>
            </a:pPr>
            <a:r>
              <a:rPr lang="en-US" sz="1200" i="0" u="none" strike="noStrike" cap="none" dirty="0">
                <a:solidFill>
                  <a:srgbClr val="000000"/>
                </a:solidFill>
                <a:sym typeface="Arial"/>
              </a:rPr>
              <a:t>EBIT actual and bud</a:t>
            </a:r>
            <a:r>
              <a:rPr lang="en-US" sz="1200" dirty="0"/>
              <a:t>get</a:t>
            </a:r>
          </a:p>
          <a:p>
            <a:pPr marL="0" marR="0" lvl="0" indent="0" algn="l" rtl="0">
              <a:lnSpc>
                <a:spcPct val="100000"/>
              </a:lnSpc>
              <a:spcBef>
                <a:spcPts val="0"/>
              </a:spcBef>
              <a:spcAft>
                <a:spcPts val="0"/>
              </a:spcAft>
              <a:buNone/>
            </a:pPr>
            <a:r>
              <a:rPr lang="en-US" sz="1200" dirty="0"/>
              <a:t>Water production actual and budget</a:t>
            </a:r>
            <a:endParaRPr sz="1200" i="0" u="none" strike="noStrike" cap="none" dirty="0">
              <a:solidFill>
                <a:srgbClr val="000000"/>
              </a:solidFill>
              <a:sym typeface="Arial"/>
            </a:endParaRP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a:solidFill>
                  <a:srgbClr val="29748D"/>
                </a:solidFill>
                <a:latin typeface="Quattrocento Sans"/>
                <a:ea typeface="Quattrocento Sans"/>
                <a:cs typeface="Quattrocento Sans"/>
                <a:sym typeface="Quattrocento Sans"/>
              </a:rPr>
              <a:t>Problem Statement Worksheet (Hypothesis Formation)</a:t>
            </a:r>
            <a:endParaRPr/>
          </a:p>
        </p:txBody>
      </p:sp>
      <p:sp>
        <p:nvSpPr>
          <p:cNvPr id="47" name="Google Shape;47;p1"/>
          <p:cNvSpPr txBox="1"/>
          <p:nvPr/>
        </p:nvSpPr>
        <p:spPr>
          <a:xfrm>
            <a:off x="4607126" y="3547600"/>
            <a:ext cx="4324418" cy="127706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200" b="0" i="0" u="none" strike="noStrike" cap="none" dirty="0">
                <a:solidFill>
                  <a:srgbClr val="000000"/>
                </a:solidFill>
                <a:latin typeface="Arial"/>
                <a:ea typeface="Arial"/>
                <a:cs typeface="Arial"/>
                <a:sym typeface="Arial"/>
              </a:rPr>
              <a:t>Production Expenses Lead: June Smith</a:t>
            </a:r>
          </a:p>
          <a:p>
            <a:pPr marL="0" marR="0" lvl="0" indent="0" algn="l" rtl="0">
              <a:lnSpc>
                <a:spcPct val="100000"/>
              </a:lnSpc>
              <a:spcBef>
                <a:spcPts val="0"/>
              </a:spcBef>
              <a:spcAft>
                <a:spcPts val="0"/>
              </a:spcAft>
              <a:buNone/>
            </a:pPr>
            <a:r>
              <a:rPr lang="en-US" sz="1200" dirty="0"/>
              <a:t>Economics Lead: Devon Fullback</a:t>
            </a:r>
          </a:p>
          <a:p>
            <a:pPr marL="0" marR="0" lvl="0" indent="0" algn="l" rtl="0">
              <a:lnSpc>
                <a:spcPct val="100000"/>
              </a:lnSpc>
              <a:spcBef>
                <a:spcPts val="0"/>
              </a:spcBef>
              <a:spcAft>
                <a:spcPts val="0"/>
              </a:spcAft>
              <a:buNone/>
            </a:pPr>
            <a:r>
              <a:rPr lang="en-US" sz="1200" dirty="0"/>
              <a:t>Chief </a:t>
            </a:r>
            <a:r>
              <a:rPr lang="en-US" sz="1200" dirty="0" err="1"/>
              <a:t>Scientist:Joanna</a:t>
            </a:r>
            <a:r>
              <a:rPr lang="en-US" sz="1200" dirty="0"/>
              <a:t> </a:t>
            </a:r>
            <a:r>
              <a:rPr lang="en-US" sz="1200" dirty="0" err="1"/>
              <a:t>Luez</a:t>
            </a:r>
            <a:endParaRPr lang="en-US" sz="1200" dirty="0"/>
          </a:p>
        </p:txBody>
      </p:sp>
      <p:sp>
        <p:nvSpPr>
          <p:cNvPr id="48" name="Google Shape;48;p1"/>
          <p:cNvSpPr txBox="1"/>
          <p:nvPr/>
        </p:nvSpPr>
        <p:spPr>
          <a:xfrm>
            <a:off x="184140" y="556040"/>
            <a:ext cx="7724912" cy="712809"/>
          </a:xfrm>
          <a:prstGeom prst="rect">
            <a:avLst/>
          </a:prstGeom>
          <a:noFill/>
          <a:ln>
            <a:noFill/>
          </a:ln>
        </p:spPr>
        <p:txBody>
          <a:bodyPr spcFirstLastPara="1" wrap="square" lIns="91425" tIns="45700" rIns="91425" bIns="45700" anchor="t" anchorCtr="0">
            <a:noAutofit/>
          </a:bodyPr>
          <a:lstStyle/>
          <a:p>
            <a:pPr lvl="0">
              <a:buSzPts val="1400"/>
            </a:pPr>
            <a:r>
              <a:rPr lang="en-US" b="1" dirty="0"/>
              <a:t>How to keep the</a:t>
            </a:r>
            <a:r>
              <a:rPr lang="en-US" sz="1400" b="1" i="0" u="none" strike="noStrike" cap="none" dirty="0">
                <a:solidFill>
                  <a:srgbClr val="000000"/>
                </a:solidFill>
                <a:latin typeface="Arial"/>
                <a:ea typeface="Arial"/>
                <a:cs typeface="Arial"/>
                <a:sym typeface="Arial"/>
              </a:rPr>
              <a:t> financial discrepancies  less than &gt; 5%  in revenues, costs and EBIT between the actual and budget </a:t>
            </a:r>
            <a:r>
              <a:rPr lang="en-US" b="1" dirty="0"/>
              <a:t>during the past year in Southern Water Corp due to maximize the availability of its desalination plants ?</a:t>
            </a:r>
            <a:endParaRPr b="1" dirty="0"/>
          </a:p>
        </p:txBody>
      </p:sp>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415</TotalTime>
  <Words>515</Words>
  <Application>Microsoft Office PowerPoint</Application>
  <PresentationFormat>On-screen Show (4:3)</PresentationFormat>
  <Paragraphs>46</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Quattrocento Sans</vt:lpstr>
      <vt:lpstr>Arial</vt:lpstr>
      <vt:lpstr>Calibri</vt:lpstr>
      <vt:lpstr>Synergy_CF_YNR002</vt:lpstr>
      <vt:lpstr>Problem Statement Worksheet (Hypothesis 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Bu, Xiangning</cp:lastModifiedBy>
  <cp:revision>18</cp:revision>
  <dcterms:modified xsi:type="dcterms:W3CDTF">2020-05-15T12:28:33Z</dcterms:modified>
</cp:coreProperties>
</file>