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64" r:id="rId2"/>
    <p:sldId id="273" r:id="rId3"/>
    <p:sldId id="267" r:id="rId4"/>
    <p:sldId id="274" r:id="rId5"/>
    <p:sldId id="272" r:id="rId6"/>
  </p:sldIdLst>
  <p:sldSz cx="8961438" cy="6721475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3">
          <p15:clr>
            <a:srgbClr val="A4A3A4"/>
          </p15:clr>
        </p15:guide>
        <p15:guide id="2" pos="5535">
          <p15:clr>
            <a:srgbClr val="A4A3A4"/>
          </p15:clr>
        </p15:guide>
        <p15:guide id="3" pos="119">
          <p15:clr>
            <a:srgbClr val="A4A3A4"/>
          </p15:clr>
        </p15:guide>
        <p15:guide id="4" pos="36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5" roundtripDataSignature="AMtx7mhm9BQygXBgTJ2GTFksXcKVEpy+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99" autoAdjust="0"/>
  </p:normalViewPr>
  <p:slideViewPr>
    <p:cSldViewPr snapToGrid="0">
      <p:cViewPr varScale="1">
        <p:scale>
          <a:sx n="90" d="100"/>
          <a:sy n="90" d="100"/>
        </p:scale>
        <p:origin x="2184" y="126"/>
      </p:cViewPr>
      <p:guideLst>
        <p:guide orient="horz" pos="293"/>
        <p:guide pos="5535"/>
        <p:guide pos="119"/>
        <p:guide pos="36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9" Type="http://schemas.openxmlformats.org/officeDocument/2006/relationships/tableStyles" Target="tableStyle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6331953" y="110938"/>
            <a:ext cx="65" cy="122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472065" y="5333978"/>
            <a:ext cx="5859954" cy="24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 txBox="1">
            <a:spLocks noGrp="1"/>
          </p:cNvSpPr>
          <p:nvPr>
            <p:ph type="sldNum" idx="12"/>
          </p:nvPr>
        </p:nvSpPr>
        <p:spPr>
          <a:xfrm>
            <a:off x="6245419" y="9545294"/>
            <a:ext cx="8659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6221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/>
          <p:nvPr/>
        </p:nvSpPr>
        <p:spPr>
          <a:xfrm>
            <a:off x="0" y="4630993"/>
            <a:ext cx="8961438" cy="20904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5;p10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r:id="rId3" imgW="1587" imgH="1587" progId="TCLayout.ActiveDocument.1">
                  <p:embed/>
                </p:oleObj>
              </mc:Choice>
              <mc:Fallback>
                <p:oleObj r:id="rId3" imgW="1587" imgH="1587" progId="TCLayout.ActiveDocument.1">
                  <p:embed/>
                  <p:pic>
                    <p:nvPicPr>
                      <p:cNvPr id="15" name="Google Shape;15;p10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233363" y="3475212"/>
            <a:ext cx="736889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233363" y="4761441"/>
            <a:ext cx="736889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/>
          <p:nvPr/>
        </p:nvSpPr>
        <p:spPr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10" descr="https://lh4.googleusercontent.com/Mo5xEJ40kcGhKGf19rqfoefwMDgEDGstwv3C0JMs_Y1J7HXWuY8KuHjIz12F4qpz39l8989Nh5t9fTPG58GPBPEtE9L9dY0nOi1oyFoNENbnqmS8eFn9dFoas4bIwH5xdPoSfddu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77666" y="0"/>
            <a:ext cx="2483772" cy="794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oogle Shape;21;p11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r:id="rId3" imgW="1587" imgH="1587" progId="TCLayout.ActiveDocument.1">
                  <p:embed/>
                </p:oleObj>
              </mc:Choice>
              <mc:Fallback>
                <p:oleObj r:id="rId3" imgW="1587" imgH="1587" progId="TCLayout.ActiveDocument.1">
                  <p:embed/>
                  <p:pic>
                    <p:nvPicPr>
                      <p:cNvPr id="21" name="Google Shape;21;p11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" name="Google Shape;23;p11"/>
          <p:cNvCxnSpPr/>
          <p:nvPr/>
        </p:nvCxnSpPr>
        <p:spPr>
          <a:xfrm>
            <a:off x="88960" y="887678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oogle Shape;8;p9"/>
          <p:cNvGraphicFramePr/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r:id="rId5" imgW="158750" imgH="158750" progId="TCLayout.ActiveDocument.1">
                  <p:embed/>
                </p:oleObj>
              </mc:Choice>
              <mc:Fallback>
                <p:oleObj r:id="rId5" imgW="158750" imgH="158750" progId="TCLayout.ActiveDocument.1">
                  <p:embed/>
                  <p:pic>
                    <p:nvPicPr>
                      <p:cNvPr id="8" name="Google Shape;8;p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/>
                      <a:stretch/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Google Shape;9;p9"/>
          <p:cNvSpPr/>
          <p:nvPr/>
        </p:nvSpPr>
        <p:spPr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9"/>
          <p:cNvSpPr txBox="1">
            <a:spLocks noGrp="1"/>
          </p:cNvSpPr>
          <p:nvPr>
            <p:ph type="body" idx="1"/>
          </p:nvPr>
        </p:nvSpPr>
        <p:spPr>
          <a:xfrm>
            <a:off x="2296318" y="2519678"/>
            <a:ext cx="4302125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/>
          <p:nvPr/>
        </p:nvSpPr>
        <p:spPr>
          <a:xfrm>
            <a:off x="8632894" y="6485048"/>
            <a:ext cx="15709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>
            <a:spLocks noGrp="1"/>
          </p:cNvSpPr>
          <p:nvPr>
            <p:ph type="ctrTitle"/>
          </p:nvPr>
        </p:nvSpPr>
        <p:spPr>
          <a:xfrm>
            <a:off x="233363" y="2097522"/>
            <a:ext cx="8455511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dirty="0"/>
              <a:t>Google Play Apps Analysis- </a:t>
            </a:r>
            <a:r>
              <a:rPr lang="en-US" dirty="0"/>
              <a:t>Technical Presentation</a:t>
            </a:r>
            <a:endParaRPr dirty="0"/>
          </a:p>
        </p:txBody>
      </p:sp>
      <p:sp>
        <p:nvSpPr>
          <p:cNvPr id="42" name="Google Shape;42;p1"/>
          <p:cNvSpPr txBox="1"/>
          <p:nvPr/>
        </p:nvSpPr>
        <p:spPr>
          <a:xfrm>
            <a:off x="233363" y="4996624"/>
            <a:ext cx="493553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01-15-2021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233363" y="5390533"/>
            <a:ext cx="493553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Xiangning Bu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08D911-9CD9-466C-92B3-0056B3CA0173}"/>
              </a:ext>
            </a:extLst>
          </p:cNvPr>
          <p:cNvSpPr/>
          <p:nvPr/>
        </p:nvSpPr>
        <p:spPr>
          <a:xfrm>
            <a:off x="3617772" y="20792"/>
            <a:ext cx="5319132" cy="892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4F3F84EA-FCBF-40BF-9455-628DBA09862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0661" y="4117"/>
            <a:ext cx="5522544" cy="90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C6C005-B55A-4556-8D49-B2CE4B6A2754}"/>
              </a:ext>
            </a:extLst>
          </p:cNvPr>
          <p:cNvSpPr/>
          <p:nvPr/>
        </p:nvSpPr>
        <p:spPr>
          <a:xfrm>
            <a:off x="945635" y="1038443"/>
            <a:ext cx="3403600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Overall analysis of the apps’ installation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 distribution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2171A7-FF03-4114-ADC4-2C2337150D27}"/>
              </a:ext>
            </a:extLst>
          </p:cNvPr>
          <p:cNvSpPr/>
          <p:nvPr/>
        </p:nvSpPr>
        <p:spPr>
          <a:xfrm>
            <a:off x="4364854" y="1038443"/>
            <a:ext cx="3403600" cy="152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Which category has more apps in the store? Which one has the most installations? Are they the same?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4BB1F3-0A8E-4A43-9083-3366FD9604EA}"/>
              </a:ext>
            </a:extLst>
          </p:cNvPr>
          <p:cNvSpPr/>
          <p:nvPr/>
        </p:nvSpPr>
        <p:spPr>
          <a:xfrm>
            <a:off x="961254" y="2746177"/>
            <a:ext cx="3403600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Breakdown analysis of the apps store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3779E-333B-46BE-8585-11C80FA98E21}"/>
              </a:ext>
            </a:extLst>
          </p:cNvPr>
          <p:cNvSpPr/>
          <p:nvPr/>
        </p:nvSpPr>
        <p:spPr>
          <a:xfrm>
            <a:off x="4364854" y="2746177"/>
            <a:ext cx="3403600" cy="152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Which factors stand out in relate to  popularity of apps, size, Price, rating, review?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84FFC6-CA65-48C5-9D4B-FBA797C10789}"/>
              </a:ext>
            </a:extLst>
          </p:cNvPr>
          <p:cNvSpPr/>
          <p:nvPr/>
        </p:nvSpPr>
        <p:spPr>
          <a:xfrm>
            <a:off x="961254" y="4453911"/>
            <a:ext cx="3403600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Are those factors related to each other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C2164-DA43-4E99-BEA9-8215F78FC4B3}"/>
              </a:ext>
            </a:extLst>
          </p:cNvPr>
          <p:cNvSpPr/>
          <p:nvPr/>
        </p:nvSpPr>
        <p:spPr>
          <a:xfrm>
            <a:off x="4380473" y="4453911"/>
            <a:ext cx="3403600" cy="152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Correlation analysis between installs, price, rating and review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E073EF-9856-4728-AD61-ECCEF380FDEB}"/>
              </a:ext>
            </a:extLst>
          </p:cNvPr>
          <p:cNvSpPr txBox="1"/>
          <p:nvPr/>
        </p:nvSpPr>
        <p:spPr>
          <a:xfrm>
            <a:off x="2290424" y="6254316"/>
            <a:ext cx="4206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Kaggle Google Play Store Apps datasheet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543CC7C-A98A-4FCA-BA88-BFFB3D10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26" y="146486"/>
            <a:ext cx="8562221" cy="615553"/>
          </a:xfrm>
        </p:spPr>
        <p:txBody>
          <a:bodyPr/>
          <a:lstStyle/>
          <a:p>
            <a:r>
              <a:rPr lang="en-US" sz="2000" dirty="0"/>
              <a:t>Statistical analysis revealed </a:t>
            </a:r>
            <a:r>
              <a:rPr lang="en-US" sz="2000"/>
              <a:t>the best </a:t>
            </a:r>
            <a:r>
              <a:rPr lang="en-US" sz="2000" dirty="0"/>
              <a:t>factors and indicators that in relate to the popularity of apps</a:t>
            </a:r>
          </a:p>
        </p:txBody>
      </p:sp>
    </p:spTree>
    <p:extLst>
      <p:ext uri="{BB962C8B-B14F-4D97-AF65-F5344CB8AC3E}">
        <p14:creationId xmlns:p14="http://schemas.microsoft.com/office/powerpoint/2010/main" val="260720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9F3CAD-08D7-4A6E-883A-1DC3F4963821}"/>
              </a:ext>
            </a:extLst>
          </p:cNvPr>
          <p:cNvSpPr txBox="1"/>
          <p:nvPr/>
        </p:nvSpPr>
        <p:spPr>
          <a:xfrm>
            <a:off x="675861" y="41081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663155-F5E9-4D20-A6AD-AAE1BD312E6A}"/>
              </a:ext>
            </a:extLst>
          </p:cNvPr>
          <p:cNvSpPr txBox="1"/>
          <p:nvPr/>
        </p:nvSpPr>
        <p:spPr>
          <a:xfrm>
            <a:off x="2377416" y="6364760"/>
            <a:ext cx="4206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Kaggle Google Play Store Apps datasheet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F1D779F-007C-4E12-B15F-FE0A9FB9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338" y="202826"/>
            <a:ext cx="8228759" cy="923330"/>
          </a:xfrm>
        </p:spPr>
        <p:txBody>
          <a:bodyPr/>
          <a:lstStyle/>
          <a:p>
            <a:r>
              <a:rPr lang="en-US" sz="2000" dirty="0"/>
              <a:t>Overall summarization of the apps number and installs by category, reveals the inconsistent at between installation and app counts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E3A4E-FAD2-4E2A-9517-8D6FF79F62F1}"/>
              </a:ext>
            </a:extLst>
          </p:cNvPr>
          <p:cNvSpPr txBox="1"/>
          <p:nvPr/>
        </p:nvSpPr>
        <p:spPr>
          <a:xfrm>
            <a:off x="312372" y="4919919"/>
            <a:ext cx="8649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Key insight: </a:t>
            </a:r>
          </a:p>
          <a:p>
            <a:pPr marL="342900" indent="-342900">
              <a:buAutoNum type="arabicPeriod"/>
            </a:pPr>
            <a:r>
              <a:rPr lang="en-US" sz="1800" dirty="0"/>
              <a:t>Apps belong to family and game make up more than 30%of  total apps.</a:t>
            </a:r>
          </a:p>
          <a:p>
            <a:pPr marL="342900" indent="-342900">
              <a:buAutoNum type="arabicPeriod"/>
            </a:pPr>
            <a:r>
              <a:rPr lang="en-US" sz="1800" dirty="0"/>
              <a:t>Comparison of average installs  showed that communication and social apps were more popular than game and family apps (red dot line is the average installs across all categories).</a:t>
            </a:r>
          </a:p>
        </p:txBody>
      </p:sp>
      <p:pic>
        <p:nvPicPr>
          <p:cNvPr id="8" name="slide2" descr="Story 16">
            <a:extLst>
              <a:ext uri="{FF2B5EF4-FFF2-40B4-BE49-F238E27FC236}">
                <a16:creationId xmlns:a16="http://schemas.microsoft.com/office/drawing/2014/main" id="{A2848142-7694-4DC0-AFD6-EA295967F1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87" t="36971" r="14368" b="14025"/>
          <a:stretch/>
        </p:blipFill>
        <p:spPr>
          <a:xfrm>
            <a:off x="203528" y="1380651"/>
            <a:ext cx="4570737" cy="3431165"/>
          </a:xfrm>
          <a:prstGeom prst="rect">
            <a:avLst/>
          </a:prstGeom>
        </p:spPr>
      </p:pic>
      <p:pic>
        <p:nvPicPr>
          <p:cNvPr id="9" name="slide3" descr="Story 11">
            <a:extLst>
              <a:ext uri="{FF2B5EF4-FFF2-40B4-BE49-F238E27FC236}">
                <a16:creationId xmlns:a16="http://schemas.microsoft.com/office/drawing/2014/main" id="{0698C896-E583-490E-9CDE-0BB09DBDEB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" t="22611" r="49070" b="4369"/>
          <a:stretch/>
        </p:blipFill>
        <p:spPr>
          <a:xfrm>
            <a:off x="4774265" y="1126156"/>
            <a:ext cx="3796654" cy="407076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5429CDC-7A91-446D-8CE9-40A2621413B8}"/>
              </a:ext>
            </a:extLst>
          </p:cNvPr>
          <p:cNvSpPr/>
          <p:nvPr/>
        </p:nvSpPr>
        <p:spPr>
          <a:xfrm>
            <a:off x="5327373" y="1178886"/>
            <a:ext cx="2080592" cy="398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0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59A3E3-65BD-404F-90B5-263406712061}"/>
              </a:ext>
            </a:extLst>
          </p:cNvPr>
          <p:cNvSpPr/>
          <p:nvPr/>
        </p:nvSpPr>
        <p:spPr>
          <a:xfrm>
            <a:off x="268989" y="317875"/>
            <a:ext cx="79448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dk1"/>
                </a:solidFill>
              </a:rPr>
              <a:t>Breakdown analysis of the apps store data by individual factors</a:t>
            </a:r>
          </a:p>
        </p:txBody>
      </p:sp>
      <p:pic>
        <p:nvPicPr>
          <p:cNvPr id="4" name="slide3" descr="Story 11">
            <a:extLst>
              <a:ext uri="{FF2B5EF4-FFF2-40B4-BE49-F238E27FC236}">
                <a16:creationId xmlns:a16="http://schemas.microsoft.com/office/drawing/2014/main" id="{D895930D-995E-4D8E-A593-6BF09A9238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" t="22611" r="4098" b="4369"/>
          <a:stretch/>
        </p:blipFill>
        <p:spPr>
          <a:xfrm>
            <a:off x="589816" y="1183674"/>
            <a:ext cx="7510662" cy="4070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166AB4-2DA9-4AC9-9706-19BCCC4BBA27}"/>
              </a:ext>
            </a:extLst>
          </p:cNvPr>
          <p:cNvSpPr txBox="1"/>
          <p:nvPr/>
        </p:nvSpPr>
        <p:spPr>
          <a:xfrm>
            <a:off x="400874" y="5254436"/>
            <a:ext cx="8560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Key insight: </a:t>
            </a:r>
          </a:p>
          <a:p>
            <a:r>
              <a:rPr lang="en-US" sz="1800" dirty="0"/>
              <a:t>1.By category, apps with high average installs were also reviewed more.(red box)  </a:t>
            </a:r>
          </a:p>
          <a:p>
            <a:r>
              <a:rPr lang="en-US" sz="1800" dirty="0"/>
              <a:t>2.Paid and free apps both have similar ratings around 4.(blue box)</a:t>
            </a:r>
          </a:p>
          <a:p>
            <a:r>
              <a:rPr lang="en-US" sz="1800" dirty="0"/>
              <a:t>3. Most of the free apps have an average size of less than 50M. (black box)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D638D4-27F5-4A21-B374-93D57ADB0648}"/>
              </a:ext>
            </a:extLst>
          </p:cNvPr>
          <p:cNvSpPr/>
          <p:nvPr/>
        </p:nvSpPr>
        <p:spPr>
          <a:xfrm>
            <a:off x="6727265" y="1007164"/>
            <a:ext cx="1224040" cy="4390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4472EA-BE45-4B3E-8FE1-5C583050C1E6}"/>
              </a:ext>
            </a:extLst>
          </p:cNvPr>
          <p:cNvSpPr/>
          <p:nvPr/>
        </p:nvSpPr>
        <p:spPr>
          <a:xfrm>
            <a:off x="4305391" y="1007165"/>
            <a:ext cx="1088244" cy="439096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FC42FE-3650-4C9C-BB88-8228C6D3354F}"/>
              </a:ext>
            </a:extLst>
          </p:cNvPr>
          <p:cNvSpPr/>
          <p:nvPr/>
        </p:nvSpPr>
        <p:spPr>
          <a:xfrm>
            <a:off x="5489848" y="1007164"/>
            <a:ext cx="1088244" cy="43909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2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7DD370-6D06-458F-981D-4BC30173D43A}"/>
              </a:ext>
            </a:extLst>
          </p:cNvPr>
          <p:cNvSpPr/>
          <p:nvPr/>
        </p:nvSpPr>
        <p:spPr>
          <a:xfrm>
            <a:off x="259528" y="-23444"/>
            <a:ext cx="84423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dk1"/>
                </a:solidFill>
              </a:rPr>
              <a:t>Correlation analysis between installs and  other factors showed that size,  rating and reviews are all positively correlated with installs, while price (paid apps only) is negatively related with  installs.</a:t>
            </a:r>
          </a:p>
        </p:txBody>
      </p:sp>
      <p:pic>
        <p:nvPicPr>
          <p:cNvPr id="4" name="slide4" descr="Story 12">
            <a:extLst>
              <a:ext uri="{FF2B5EF4-FFF2-40B4-BE49-F238E27FC236}">
                <a16:creationId xmlns:a16="http://schemas.microsoft.com/office/drawing/2014/main" id="{95AA3693-6096-40EB-AF80-6F49CDAD7F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9" t="20392" r="4211" b="1991"/>
          <a:stretch/>
        </p:blipFill>
        <p:spPr>
          <a:xfrm>
            <a:off x="815558" y="1106804"/>
            <a:ext cx="7091782" cy="45078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740AA4-7F36-4AFF-A389-C28132E11A23}"/>
              </a:ext>
            </a:extLst>
          </p:cNvPr>
          <p:cNvSpPr txBox="1"/>
          <p:nvPr/>
        </p:nvSpPr>
        <p:spPr>
          <a:xfrm>
            <a:off x="2644354" y="6413698"/>
            <a:ext cx="4206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Kaggle Google Play Store Apps datasheet</a:t>
            </a:r>
          </a:p>
        </p:txBody>
      </p:sp>
    </p:spTree>
    <p:extLst>
      <p:ext uri="{BB962C8B-B14F-4D97-AF65-F5344CB8AC3E}">
        <p14:creationId xmlns:p14="http://schemas.microsoft.com/office/powerpoint/2010/main" val="2177245438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3203</TotalTime>
  <Words>297</Words>
  <Application>Microsoft Office PowerPoint</Application>
  <PresentationFormat>Custom</PresentationFormat>
  <Paragraphs>25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Synergy_CF_YNR002</vt:lpstr>
      <vt:lpstr>TCLayout.ActiveDocument.1</vt:lpstr>
      <vt:lpstr>Google Play Apps Analysis- Technical Presentation</vt:lpstr>
      <vt:lpstr>Statistical analysis revealed the best factors and indicators that in relate to the popularity of apps</vt:lpstr>
      <vt:lpstr>Overall summarization of the apps number and installs by category, reveals the inconsistent at between installation and app counts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Water Corp – Executive Presentation</dc:title>
  <dc:creator>Chris Hui</dc:creator>
  <cp:lastModifiedBy>Windows User</cp:lastModifiedBy>
  <cp:revision>73</cp:revision>
  <dcterms:created xsi:type="dcterms:W3CDTF">2015-09-14T11:37:31Z</dcterms:created>
  <dcterms:modified xsi:type="dcterms:W3CDTF">2021-01-23T05:41:01Z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Office2010EditCount">
    <vt:lpwstr>1</vt:lpwstr>
  </property>
  <property fmtid="{D5CDD505-2E9C-101B-9397-08002B2CF9AE}" pid="7" name="Office2003EditCount">
    <vt:lpwstr>0</vt:lpwstr>
  </property>
  <property fmtid="{D5CDD505-2E9C-101B-9397-08002B2CF9AE}" pid="8" name="LastEditedOfficeVersion">
    <vt:lpwstr>Office2010</vt:lpwstr>
  </property>
  <property fmtid="{D5CDD505-2E9C-101B-9397-08002B2CF9AE}" pid="9" name="Office2010WasSaved">
    <vt:lpwstr>1</vt:lpwstr>
  </property>
  <property fmtid="{D5CDD505-2E9C-101B-9397-08002B2CF9AE}" pid="10" name="DocID">
    <vt:lpwstr>Doc ID</vt:lpwstr>
  </property>
  <property fmtid="{D5CDD505-2E9C-101B-9397-08002B2CF9AE}" pid="11" name="MSIP_Label_97c7b3fc-4128-41ae-86b4-e4b1b1ae5e15_Enabled">
    <vt:lpwstr>True</vt:lpwstr>
  </property>
  <property fmtid="{D5CDD505-2E9C-101B-9397-08002B2CF9AE}" pid="12" name="MSIP_Label_97c7b3fc-4128-41ae-86b4-e4b1b1ae5e15_SiteId">
    <vt:lpwstr>97160e56-eb00-44fe-b31d-0d6d351c636d</vt:lpwstr>
  </property>
  <property fmtid="{D5CDD505-2E9C-101B-9397-08002B2CF9AE}" pid="13" name="MSIP_Label_97c7b3fc-4128-41ae-86b4-e4b1b1ae5e15_Owner">
    <vt:lpwstr>Chris.Hui@origin.com.au</vt:lpwstr>
  </property>
  <property fmtid="{D5CDD505-2E9C-101B-9397-08002B2CF9AE}" pid="14" name="MSIP_Label_97c7b3fc-4128-41ae-86b4-e4b1b1ae5e15_SetDate">
    <vt:lpwstr>2019-06-30T23:39:24.8162734Z</vt:lpwstr>
  </property>
  <property fmtid="{D5CDD505-2E9C-101B-9397-08002B2CF9AE}" pid="15" name="MSIP_Label_97c7b3fc-4128-41ae-86b4-e4b1b1ae5e15_Name">
    <vt:lpwstr>General</vt:lpwstr>
  </property>
  <property fmtid="{D5CDD505-2E9C-101B-9397-08002B2CF9AE}" pid="16" name="MSIP_Label_97c7b3fc-4128-41ae-86b4-e4b1b1ae5e15_Application">
    <vt:lpwstr>Microsoft Azure Information Protection</vt:lpwstr>
  </property>
  <property fmtid="{D5CDD505-2E9C-101B-9397-08002B2CF9AE}" pid="17" name="MSIP_Label_97c7b3fc-4128-41ae-86b4-e4b1b1ae5e15_ActionId">
    <vt:lpwstr>d3fbac77-f25a-4694-bf90-8d76f690b9b8</vt:lpwstr>
  </property>
  <property fmtid="{D5CDD505-2E9C-101B-9397-08002B2CF9AE}" pid="18" name="MSIP_Label_97c7b3fc-4128-41ae-86b4-e4b1b1ae5e15_Extended_MSFT_Method">
    <vt:lpwstr>Automatic</vt:lpwstr>
  </property>
  <property fmtid="{D5CDD505-2E9C-101B-9397-08002B2CF9AE}" pid="19" name="Sensitivity">
    <vt:lpwstr>General</vt:lpwstr>
  </property>
</Properties>
</file>