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 autoCompressPictures="0">
  <p:sldMasterIdLst>
    <p:sldMasterId id="2147483648" r:id="rId1"/>
  </p:sldMasterIdLst>
  <p:notesMasterIdLst>
    <p:notesMasterId r:id="rId8"/>
  </p:notesMasterIdLst>
  <p:sldIdLst>
    <p:sldId id="264" r:id="rId2"/>
    <p:sldId id="272" r:id="rId3"/>
    <p:sldId id="273" r:id="rId4"/>
    <p:sldId id="274" r:id="rId5"/>
    <p:sldId id="275" r:id="rId6"/>
    <p:sldId id="267" r:id="rId7"/>
  </p:sldIdLst>
  <p:sldSz cx="8961438" cy="6721475"/>
  <p:notesSz cx="6797675" cy="9926638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93">
          <p15:clr>
            <a:srgbClr val="A4A3A4"/>
          </p15:clr>
        </p15:guide>
        <p15:guide id="2" pos="5535">
          <p15:clr>
            <a:srgbClr val="A4A3A4"/>
          </p15:clr>
        </p15:guide>
        <p15:guide id="3" pos="119">
          <p15:clr>
            <a:srgbClr val="A4A3A4"/>
          </p15:clr>
        </p15:guide>
        <p15:guide id="4" pos="366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2">
          <p15:clr>
            <a:srgbClr val="A4A3A4"/>
          </p15:clr>
        </p15:guide>
      </p15:notes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5" roundtripDataSignature="AMtx7mhm9BQygXBgTJ2GTFksXcKVEpy+pQ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User" initials="WU" lastIdx="1" clrIdx="0">
    <p:extLst>
      <p:ext uri="{19B8F6BF-5375-455C-9EA6-DF929625EA0E}">
        <p15:presenceInfo xmlns:p15="http://schemas.microsoft.com/office/powerpoint/2012/main" userId="Windows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6357" autoAdjust="0"/>
  </p:normalViewPr>
  <p:slideViewPr>
    <p:cSldViewPr snapToGrid="0">
      <p:cViewPr varScale="1">
        <p:scale>
          <a:sx n="108" d="100"/>
          <a:sy n="108" d="100"/>
        </p:scale>
        <p:origin x="990" y="108"/>
      </p:cViewPr>
      <p:guideLst>
        <p:guide orient="horz" pos="293"/>
        <p:guide pos="5535"/>
        <p:guide pos="119"/>
        <p:guide pos="366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3127"/>
        <p:guide pos="214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5" Type="http://customschemas.google.com/relationships/presentationmetadata" Target="metadata"/><Relationship Id="rId19" Type="http://schemas.openxmlformats.org/officeDocument/2006/relationships/theme" Target="theme/theme1.xml"/><Relationship Id="rId4" Type="http://schemas.openxmlformats.org/officeDocument/2006/relationships/slide" Target="slides/slide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487363" y="620713"/>
            <a:ext cx="5827712" cy="4370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472065" y="5333979"/>
            <a:ext cx="5859954" cy="1229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051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20"/>
              <a:buFont typeface="Arial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051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2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▫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90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24"/>
              <a:buFont typeface="Arial"/>
              <a:buChar char="-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 txBox="1">
            <a:spLocks noGrp="1"/>
          </p:cNvSpPr>
          <p:nvPr>
            <p:ph type="sldNum" idx="12"/>
          </p:nvPr>
        </p:nvSpPr>
        <p:spPr>
          <a:xfrm>
            <a:off x="6140848" y="9545294"/>
            <a:ext cx="191168" cy="1856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6;n"/>
          <p:cNvSpPr txBox="1">
            <a:spLocks noGrp="1"/>
          </p:cNvSpPr>
          <p:nvPr>
            <p:ph type="ftr" idx="11"/>
          </p:nvPr>
        </p:nvSpPr>
        <p:spPr>
          <a:xfrm>
            <a:off x="6331953" y="110938"/>
            <a:ext cx="65" cy="122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7363" y="620713"/>
            <a:ext cx="5827712" cy="4370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8" name="Google Shape;38;p1:notes"/>
          <p:cNvSpPr txBox="1">
            <a:spLocks noGrp="1"/>
          </p:cNvSpPr>
          <p:nvPr>
            <p:ph type="body" idx="1"/>
          </p:nvPr>
        </p:nvSpPr>
        <p:spPr>
          <a:xfrm>
            <a:off x="472065" y="5333978"/>
            <a:ext cx="5859954" cy="2458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9" name="Google Shape;39;p1:notes"/>
          <p:cNvSpPr txBox="1">
            <a:spLocks noGrp="1"/>
          </p:cNvSpPr>
          <p:nvPr>
            <p:ph type="sldNum" idx="12"/>
          </p:nvPr>
        </p:nvSpPr>
        <p:spPr>
          <a:xfrm>
            <a:off x="6245419" y="9545294"/>
            <a:ext cx="86598" cy="1856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462211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>
  <p:cSld name="Title Slid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0"/>
          <p:cNvSpPr/>
          <p:nvPr/>
        </p:nvSpPr>
        <p:spPr>
          <a:xfrm>
            <a:off x="0" y="4630993"/>
            <a:ext cx="8961438" cy="209048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5" name="Google Shape;15;p10"/>
          <p:cNvGraphicFramePr/>
          <p:nvPr/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6" r:id="rId3" imgW="1587" imgH="1587" progId="TCLayout.ActiveDocument.1">
                  <p:embed/>
                </p:oleObj>
              </mc:Choice>
              <mc:Fallback>
                <p:oleObj r:id="rId3" imgW="1587" imgH="1587" progId="TCLayout.ActiveDocument.1">
                  <p:embed/>
                  <p:pic>
                    <p:nvPicPr>
                      <p:cNvPr id="15" name="Google Shape;15;p10"/>
                      <p:cNvPicPr preferRelativeResize="0"/>
                      <p:nvPr/>
                    </p:nvPicPr>
                    <p:blipFill rotWithShape="1">
                      <a:blip r:embed="rId4">
                        <a:alphaModFix/>
                      </a:blip>
                      <a:srcRect/>
                      <a:stretch/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Google Shape;16;p10"/>
          <p:cNvSpPr txBox="1">
            <a:spLocks noGrp="1"/>
          </p:cNvSpPr>
          <p:nvPr>
            <p:ph type="ctrTitle"/>
          </p:nvPr>
        </p:nvSpPr>
        <p:spPr>
          <a:xfrm>
            <a:off x="233363" y="3475212"/>
            <a:ext cx="7368890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0"/>
          <p:cNvSpPr txBox="1">
            <a:spLocks noGrp="1"/>
          </p:cNvSpPr>
          <p:nvPr>
            <p:ph type="subTitle" idx="1"/>
          </p:nvPr>
        </p:nvSpPr>
        <p:spPr>
          <a:xfrm>
            <a:off x="233363" y="4761441"/>
            <a:ext cx="7368890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50"/>
              <a:buChar char="▪"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60"/>
              <a:buChar char="–"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60"/>
              <a:buChar char="▫"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2"/>
              <a:buChar char="-"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2"/>
              <a:buChar char="-"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2"/>
              <a:buChar char="-"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2"/>
              <a:buChar char="-"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2"/>
              <a:buChar char="-"/>
              <a:defRPr/>
            </a:lvl9pPr>
          </a:lstStyle>
          <a:p>
            <a:endParaRPr/>
          </a:p>
        </p:txBody>
      </p:sp>
      <p:sp>
        <p:nvSpPr>
          <p:cNvPr id="18" name="Google Shape;18;p10"/>
          <p:cNvSpPr/>
          <p:nvPr/>
        </p:nvSpPr>
        <p:spPr>
          <a:xfrm>
            <a:off x="8132763" y="36513"/>
            <a:ext cx="657225" cy="122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" name="Google Shape;19;p10" descr="https://lh4.googleusercontent.com/Mo5xEJ40kcGhKGf19rqfoefwMDgEDGstwv3C0JMs_Y1J7HXWuY8KuHjIz12F4qpz39l8989Nh5t9fTPG58GPBPEtE9L9dY0nOi1oyFoNENbnqmS8eFn9dFoas4bIwH5xdPoSfddu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477666" y="0"/>
            <a:ext cx="2483772" cy="7941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Google Shape;21;p11"/>
          <p:cNvGraphicFramePr/>
          <p:nvPr/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0" r:id="rId3" imgW="1587" imgH="1587" progId="TCLayout.ActiveDocument.1">
                  <p:embed/>
                </p:oleObj>
              </mc:Choice>
              <mc:Fallback>
                <p:oleObj r:id="rId3" imgW="1587" imgH="1587" progId="TCLayout.ActiveDocument.1">
                  <p:embed/>
                  <p:pic>
                    <p:nvPicPr>
                      <p:cNvPr id="21" name="Google Shape;21;p11"/>
                      <p:cNvPicPr preferRelativeResize="0"/>
                      <p:nvPr/>
                    </p:nvPicPr>
                    <p:blipFill rotWithShape="1">
                      <a:blip r:embed="rId4">
                        <a:alphaModFix/>
                      </a:blip>
                      <a:srcRect/>
                      <a:stretch/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Google Shape;22;p11"/>
          <p:cNvSpPr txBox="1">
            <a:spLocks noGrp="1"/>
          </p:cNvSpPr>
          <p:nvPr>
            <p:ph type="title"/>
          </p:nvPr>
        </p:nvSpPr>
        <p:spPr>
          <a:xfrm>
            <a:off x="171451" y="230188"/>
            <a:ext cx="8618537" cy="292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3" name="Google Shape;23;p11"/>
          <p:cNvCxnSpPr/>
          <p:nvPr/>
        </p:nvCxnSpPr>
        <p:spPr>
          <a:xfrm>
            <a:off x="88960" y="887678"/>
            <a:ext cx="8784976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oleObject" Target="../embeddings/oleObject1.bin"/><Relationship Id="rId4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Google Shape;8;p9"/>
          <p:cNvGraphicFramePr/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2" r:id="rId5" imgW="158750" imgH="158750" progId="TCLayout.ActiveDocument.1">
                  <p:embed/>
                </p:oleObj>
              </mc:Choice>
              <mc:Fallback>
                <p:oleObj r:id="rId5" imgW="158750" imgH="158750" progId="TCLayout.ActiveDocument.1">
                  <p:embed/>
                  <p:pic>
                    <p:nvPicPr>
                      <p:cNvPr id="8" name="Google Shape;8;p9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/>
                      <a:stretch/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Google Shape;9;p9"/>
          <p:cNvSpPr/>
          <p:nvPr/>
        </p:nvSpPr>
        <p:spPr>
          <a:xfrm>
            <a:off x="8132763" y="36513"/>
            <a:ext cx="657225" cy="122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;p9"/>
          <p:cNvSpPr txBox="1">
            <a:spLocks noGrp="1"/>
          </p:cNvSpPr>
          <p:nvPr>
            <p:ph type="body" idx="1"/>
          </p:nvPr>
        </p:nvSpPr>
        <p:spPr>
          <a:xfrm>
            <a:off x="2296318" y="2519678"/>
            <a:ext cx="4302125" cy="1231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051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2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051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20"/>
              <a:buFont typeface="Arial"/>
              <a:buChar char="▫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90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24"/>
              <a:buFont typeface="Arial"/>
              <a:buChar char="-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90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24"/>
              <a:buFont typeface="Arial"/>
              <a:buChar char="-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90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24"/>
              <a:buFont typeface="Arial"/>
              <a:buChar char="-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90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24"/>
              <a:buFont typeface="Arial"/>
              <a:buChar char="-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90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24"/>
              <a:buFont typeface="Arial"/>
              <a:buChar char="-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9"/>
          <p:cNvSpPr txBox="1">
            <a:spLocks noGrp="1"/>
          </p:cNvSpPr>
          <p:nvPr>
            <p:ph type="title"/>
          </p:nvPr>
        </p:nvSpPr>
        <p:spPr>
          <a:xfrm>
            <a:off x="171451" y="230188"/>
            <a:ext cx="8618537" cy="292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9"/>
          <p:cNvSpPr txBox="1"/>
          <p:nvPr/>
        </p:nvSpPr>
        <p:spPr>
          <a:xfrm>
            <a:off x="8632894" y="6485048"/>
            <a:ext cx="157094" cy="153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"/>
          <p:cNvSpPr txBox="1">
            <a:spLocks noGrp="1"/>
          </p:cNvSpPr>
          <p:nvPr>
            <p:ph type="ctrTitle"/>
          </p:nvPr>
        </p:nvSpPr>
        <p:spPr>
          <a:xfrm>
            <a:off x="233363" y="2097522"/>
            <a:ext cx="8455511" cy="16619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000" dirty="0"/>
              <a:t>Google Play Apps Analysis- </a:t>
            </a:r>
            <a:r>
              <a:rPr lang="en-US" dirty="0"/>
              <a:t>Executive Presentation</a:t>
            </a:r>
            <a:endParaRPr dirty="0"/>
          </a:p>
        </p:txBody>
      </p:sp>
      <p:sp>
        <p:nvSpPr>
          <p:cNvPr id="42" name="Google Shape;42;p1"/>
          <p:cNvSpPr txBox="1"/>
          <p:nvPr/>
        </p:nvSpPr>
        <p:spPr>
          <a:xfrm>
            <a:off x="233363" y="4996624"/>
            <a:ext cx="4935537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Date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01-15-2021</a:t>
            </a: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1"/>
          <p:cNvSpPr txBox="1"/>
          <p:nvPr/>
        </p:nvSpPr>
        <p:spPr>
          <a:xfrm>
            <a:off x="233363" y="5390533"/>
            <a:ext cx="4935537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Presenter: Xiangning Bu</a:t>
            </a: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408D911-9CD9-466C-92B3-0056B3CA0173}"/>
              </a:ext>
            </a:extLst>
          </p:cNvPr>
          <p:cNvSpPr/>
          <p:nvPr/>
        </p:nvSpPr>
        <p:spPr>
          <a:xfrm>
            <a:off x="3617772" y="20792"/>
            <a:ext cx="5319132" cy="892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picture containing chart&#10;&#10;Description automatically generated">
            <a:extLst>
              <a:ext uri="{FF2B5EF4-FFF2-40B4-BE49-F238E27FC236}">
                <a16:creationId xmlns:a16="http://schemas.microsoft.com/office/drawing/2014/main" id="{4F3F84EA-FCBF-40BF-9455-628DBA09862B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30661" y="4117"/>
            <a:ext cx="5522544" cy="908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08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6386E0C-B280-4F54-9FDD-EFEB25412FE4}"/>
              </a:ext>
            </a:extLst>
          </p:cNvPr>
          <p:cNvSpPr txBox="1"/>
          <p:nvPr/>
        </p:nvSpPr>
        <p:spPr>
          <a:xfrm>
            <a:off x="97694" y="169426"/>
            <a:ext cx="86734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dk1"/>
                </a:solidFill>
              </a:rPr>
              <a:t>Marketing observation suggests free apps, with a medium size, especially in communication and social categories have much more installs, which results in more reviews and high ratings</a:t>
            </a:r>
          </a:p>
        </p:txBody>
      </p:sp>
      <p:pic>
        <p:nvPicPr>
          <p:cNvPr id="6" name="slide3" descr="Story 11">
            <a:extLst>
              <a:ext uri="{FF2B5EF4-FFF2-40B4-BE49-F238E27FC236}">
                <a16:creationId xmlns:a16="http://schemas.microsoft.com/office/drawing/2014/main" id="{A0F97361-4924-4B5F-BCC4-2E70022F8D7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9" t="22611" r="4098" b="4369"/>
          <a:stretch/>
        </p:blipFill>
        <p:spPr>
          <a:xfrm>
            <a:off x="97695" y="1036582"/>
            <a:ext cx="5452500" cy="4606332"/>
          </a:xfrm>
          <a:prstGeom prst="rect">
            <a:avLst/>
          </a:prstGeom>
        </p:spPr>
      </p:pic>
      <p:sp>
        <p:nvSpPr>
          <p:cNvPr id="7" name="Google Shape;136;p4">
            <a:extLst>
              <a:ext uri="{FF2B5EF4-FFF2-40B4-BE49-F238E27FC236}">
                <a16:creationId xmlns:a16="http://schemas.microsoft.com/office/drawing/2014/main" id="{6364E827-7292-498F-BE5E-2E9C9336FB5D}"/>
              </a:ext>
            </a:extLst>
          </p:cNvPr>
          <p:cNvSpPr txBox="1"/>
          <p:nvPr/>
        </p:nvSpPr>
        <p:spPr>
          <a:xfrm>
            <a:off x="5473764" y="1108900"/>
            <a:ext cx="3389979" cy="4322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b="1" dirty="0">
                <a:solidFill>
                  <a:srgbClr val="48485E"/>
                </a:solidFill>
                <a:latin typeface="Roboto"/>
                <a:ea typeface="Roboto"/>
                <a:cs typeface="Roboto"/>
                <a:sym typeface="Roboto"/>
              </a:rPr>
              <a:t>Key insights: </a:t>
            </a:r>
          </a:p>
          <a:p>
            <a:pPr marL="228600" lvl="0" indent="-228600" algn="just">
              <a:lnSpc>
                <a:spcPct val="115000"/>
              </a:lnSpc>
              <a:buAutoNum type="arabicPeriod"/>
            </a:pPr>
            <a:r>
              <a:rPr lang="en-AU" i="0" strike="noStrike" cap="none" dirty="0">
                <a:solidFill>
                  <a:srgbClr val="48485E"/>
                </a:solidFill>
                <a:latin typeface="Roboto"/>
                <a:ea typeface="Roboto"/>
                <a:cs typeface="Roboto"/>
                <a:sym typeface="Roboto"/>
              </a:rPr>
              <a:t>Although family and game</a:t>
            </a:r>
            <a:r>
              <a:rPr lang="en-AU" dirty="0">
                <a:solidFill>
                  <a:srgbClr val="48485E"/>
                </a:solidFill>
                <a:latin typeface="Roboto"/>
                <a:ea typeface="Roboto"/>
                <a:cs typeface="Roboto"/>
                <a:sym typeface="Roboto"/>
              </a:rPr>
              <a:t> apps </a:t>
            </a:r>
            <a:r>
              <a:rPr lang="en-US" altLang="zh-CN" dirty="0">
                <a:solidFill>
                  <a:srgbClr val="48485E"/>
                </a:solidFill>
                <a:latin typeface="Roboto"/>
                <a:ea typeface="Roboto"/>
                <a:cs typeface="Roboto"/>
                <a:sym typeface="Roboto"/>
              </a:rPr>
              <a:t>compose more one  third of the google app market, the </a:t>
            </a:r>
            <a:r>
              <a:rPr lang="en-US" dirty="0">
                <a:solidFill>
                  <a:schemeClr val="dk1"/>
                </a:solidFill>
              </a:rPr>
              <a:t>communication and social apps</a:t>
            </a:r>
            <a:r>
              <a:rPr lang="en-US" altLang="zh-CN" dirty="0">
                <a:solidFill>
                  <a:srgbClr val="48485E"/>
                </a:solidFill>
                <a:latin typeface="Roboto"/>
                <a:ea typeface="Roboto"/>
                <a:cs typeface="Roboto"/>
                <a:sym typeface="Roboto"/>
              </a:rPr>
              <a:t> have higher average installs.   </a:t>
            </a:r>
          </a:p>
          <a:p>
            <a:pPr marL="228600" lvl="0" indent="-228600" algn="just">
              <a:lnSpc>
                <a:spcPct val="115000"/>
              </a:lnSpc>
              <a:buAutoNum type="arabicPeriod"/>
            </a:pPr>
            <a:endParaRPr lang="en-US" altLang="zh-CN" dirty="0">
              <a:solidFill>
                <a:srgbClr val="48485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228600" lvl="0" indent="-228600" algn="just">
              <a:lnSpc>
                <a:spcPct val="115000"/>
              </a:lnSpc>
              <a:buAutoNum type="arabicPeriod"/>
            </a:pPr>
            <a:r>
              <a:rPr lang="en-AU" dirty="0">
                <a:solidFill>
                  <a:srgbClr val="48485E"/>
                </a:solidFill>
                <a:latin typeface="Roboto"/>
                <a:ea typeface="Roboto"/>
                <a:cs typeface="Roboto"/>
                <a:sym typeface="Roboto"/>
              </a:rPr>
              <a:t> Most of the apps have a medium size of 0-50M, while the free apps have smaller or equal size to paid apps.</a:t>
            </a:r>
          </a:p>
          <a:p>
            <a:pPr marL="228600" lvl="0" indent="-228600" algn="just">
              <a:lnSpc>
                <a:spcPct val="115000"/>
              </a:lnSpc>
              <a:buAutoNum type="arabicPeriod"/>
            </a:pPr>
            <a:endParaRPr lang="en-AU" dirty="0">
              <a:solidFill>
                <a:srgbClr val="48485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228600" lvl="0" indent="-228600" algn="just">
              <a:lnSpc>
                <a:spcPct val="115000"/>
              </a:lnSpc>
              <a:buAutoNum type="arabicPeriod"/>
            </a:pPr>
            <a:r>
              <a:rPr lang="en-AU" dirty="0">
                <a:solidFill>
                  <a:srgbClr val="48485E"/>
                </a:solidFill>
                <a:latin typeface="Roboto"/>
                <a:ea typeface="Roboto"/>
                <a:cs typeface="Roboto"/>
                <a:sym typeface="Roboto"/>
              </a:rPr>
              <a:t>More installs lead to higher average  reviews counts. The average rating for both free and paid apps are around 4.</a:t>
            </a:r>
          </a:p>
          <a:p>
            <a:pPr marL="228600" lvl="0" indent="-228600" algn="just">
              <a:lnSpc>
                <a:spcPct val="115000"/>
              </a:lnSpc>
              <a:buAutoNum type="arabicPeriod"/>
            </a:pPr>
            <a:endParaRPr lang="en-AU" dirty="0">
              <a:solidFill>
                <a:srgbClr val="48485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228600" lvl="0" indent="-228600" algn="just">
              <a:lnSpc>
                <a:spcPct val="115000"/>
              </a:lnSpc>
              <a:buAutoNum type="arabicPeriod"/>
            </a:pPr>
            <a:r>
              <a:rPr lang="en-AU" dirty="0">
                <a:solidFill>
                  <a:srgbClr val="48485E"/>
                </a:solidFill>
                <a:latin typeface="Roboto"/>
                <a:ea typeface="Roboto"/>
                <a:cs typeface="Roboto"/>
                <a:sym typeface="Roboto"/>
              </a:rPr>
              <a:t>For the paid apps, increase of price  results in lower installs.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FE6A88-E75C-4C76-B319-835C87FCEE00}"/>
              </a:ext>
            </a:extLst>
          </p:cNvPr>
          <p:cNvSpPr txBox="1"/>
          <p:nvPr/>
        </p:nvSpPr>
        <p:spPr>
          <a:xfrm>
            <a:off x="2257049" y="5994431"/>
            <a:ext cx="42066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Source: Kaggle Google Play Store Apps datasheet</a:t>
            </a:r>
          </a:p>
        </p:txBody>
      </p:sp>
    </p:spTree>
    <p:extLst>
      <p:ext uri="{BB962C8B-B14F-4D97-AF65-F5344CB8AC3E}">
        <p14:creationId xmlns:p14="http://schemas.microsoft.com/office/powerpoint/2010/main" val="2786424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1BD9A5E-8ABB-4797-9564-F4AEE992CEB2}"/>
              </a:ext>
            </a:extLst>
          </p:cNvPr>
          <p:cNvSpPr/>
          <p:nvPr/>
        </p:nvSpPr>
        <p:spPr>
          <a:xfrm>
            <a:off x="358001" y="157116"/>
            <a:ext cx="8148046" cy="6345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15000"/>
              </a:lnSpc>
            </a:pPr>
            <a:r>
              <a:rPr lang="en-AU" sz="1600" dirty="0">
                <a:solidFill>
                  <a:schemeClr val="dk1"/>
                </a:solidFill>
                <a:sym typeface="Roboto"/>
              </a:rPr>
              <a:t>Although family and game apps </a:t>
            </a:r>
            <a:r>
              <a:rPr lang="en-US" altLang="zh-CN" sz="1600" dirty="0">
                <a:solidFill>
                  <a:schemeClr val="dk1"/>
                </a:solidFill>
                <a:sym typeface="Roboto"/>
              </a:rPr>
              <a:t>compose more one  third of the google app market, the </a:t>
            </a:r>
            <a:r>
              <a:rPr lang="en-US" sz="1600" dirty="0">
                <a:solidFill>
                  <a:schemeClr val="dk1"/>
                </a:solidFill>
              </a:rPr>
              <a:t>communication and social apps</a:t>
            </a:r>
            <a:r>
              <a:rPr lang="en-US" altLang="zh-CN" sz="1600" dirty="0">
                <a:solidFill>
                  <a:schemeClr val="dk1"/>
                </a:solidFill>
                <a:sym typeface="Roboto"/>
              </a:rPr>
              <a:t> have higher average installs.   </a:t>
            </a:r>
          </a:p>
        </p:txBody>
      </p:sp>
      <p:pic>
        <p:nvPicPr>
          <p:cNvPr id="4" name="slide2" descr="Story 16">
            <a:extLst>
              <a:ext uri="{FF2B5EF4-FFF2-40B4-BE49-F238E27FC236}">
                <a16:creationId xmlns:a16="http://schemas.microsoft.com/office/drawing/2014/main" id="{204E49D8-162D-43C6-9DA4-D2D997ACEC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16" t="37466" r="14913" b="16464"/>
          <a:stretch/>
        </p:blipFill>
        <p:spPr>
          <a:xfrm>
            <a:off x="358001" y="1072266"/>
            <a:ext cx="3889911" cy="2910085"/>
          </a:xfrm>
          <a:prstGeom prst="rect">
            <a:avLst/>
          </a:prstGeom>
          <a:ln>
            <a:noFill/>
          </a:ln>
        </p:spPr>
      </p:pic>
      <p:pic>
        <p:nvPicPr>
          <p:cNvPr id="5" name="slide3" descr="Story 11">
            <a:extLst>
              <a:ext uri="{FF2B5EF4-FFF2-40B4-BE49-F238E27FC236}">
                <a16:creationId xmlns:a16="http://schemas.microsoft.com/office/drawing/2014/main" id="{5D08D4A6-EC9D-4F06-AB3D-606B575EA66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9" t="22611" r="49111" b="4369"/>
          <a:stretch/>
        </p:blipFill>
        <p:spPr>
          <a:xfrm>
            <a:off x="4356711" y="1010428"/>
            <a:ext cx="4246726" cy="405067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76505FD-C26B-438F-9410-DF2955C40642}"/>
              </a:ext>
            </a:extLst>
          </p:cNvPr>
          <p:cNvSpPr txBox="1"/>
          <p:nvPr/>
        </p:nvSpPr>
        <p:spPr>
          <a:xfrm>
            <a:off x="1361448" y="4078302"/>
            <a:ext cx="3475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Total Apps: 8,190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4877DF2-6B2C-4451-ADAD-B9B9A9B19E38}"/>
              </a:ext>
            </a:extLst>
          </p:cNvPr>
          <p:cNvSpPr/>
          <p:nvPr/>
        </p:nvSpPr>
        <p:spPr>
          <a:xfrm>
            <a:off x="1361448" y="4447634"/>
            <a:ext cx="2723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/>
              <a:t>Total Installation: 146B  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E7F0B9C-5976-45EB-BE26-67B2CA4AD60A}"/>
              </a:ext>
            </a:extLst>
          </p:cNvPr>
          <p:cNvSpPr/>
          <p:nvPr/>
        </p:nvSpPr>
        <p:spPr>
          <a:xfrm>
            <a:off x="222323" y="5056027"/>
            <a:ext cx="8516792" cy="13100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15000"/>
              </a:lnSpc>
            </a:pPr>
            <a:r>
              <a:rPr lang="en-US" altLang="zh-CN" dirty="0">
                <a:solidFill>
                  <a:schemeClr val="dk1"/>
                </a:solidFill>
                <a:sym typeface="Roboto"/>
              </a:rPr>
              <a:t>Insights:</a:t>
            </a:r>
          </a:p>
          <a:p>
            <a:pPr marL="342900" lvl="0" indent="-342900">
              <a:lnSpc>
                <a:spcPct val="115000"/>
              </a:lnSpc>
              <a:buAutoNum type="arabicPeriod"/>
            </a:pPr>
            <a:r>
              <a:rPr lang="en-US" altLang="zh-CN" dirty="0">
                <a:solidFill>
                  <a:schemeClr val="dk1"/>
                </a:solidFill>
                <a:sym typeface="Roboto"/>
              </a:rPr>
              <a:t>Among the 8190 apps, there are more than1000 apps in both family and game categories, while only around 250 apps in communication and social categories . </a:t>
            </a:r>
          </a:p>
          <a:p>
            <a:pPr marL="342900" lvl="0" indent="-342900">
              <a:lnSpc>
                <a:spcPct val="115000"/>
              </a:lnSpc>
              <a:buAutoNum type="arabicPeriod"/>
            </a:pPr>
            <a:r>
              <a:rPr lang="en-US" altLang="zh-CN" dirty="0">
                <a:solidFill>
                  <a:schemeClr val="dk1"/>
                </a:solidFill>
                <a:sym typeface="Roboto"/>
              </a:rPr>
              <a:t>The average installs are much higher in communication and social categories (&gt;50M)   than that of family and game categories, which might be due to the intensive competitive marketing of these apps. </a:t>
            </a:r>
          </a:p>
        </p:txBody>
      </p:sp>
    </p:spTree>
    <p:extLst>
      <p:ext uri="{BB962C8B-B14F-4D97-AF65-F5344CB8AC3E}">
        <p14:creationId xmlns:p14="http://schemas.microsoft.com/office/powerpoint/2010/main" val="965687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C0FC72E-B59C-4738-A25F-9E959C29549B}"/>
              </a:ext>
            </a:extLst>
          </p:cNvPr>
          <p:cNvSpPr/>
          <p:nvPr/>
        </p:nvSpPr>
        <p:spPr>
          <a:xfrm>
            <a:off x="258264" y="135851"/>
            <a:ext cx="8444909" cy="702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15000"/>
              </a:lnSpc>
            </a:pPr>
            <a:r>
              <a:rPr lang="en-AU" sz="1800" dirty="0">
                <a:solidFill>
                  <a:srgbClr val="48485E"/>
                </a:solidFill>
                <a:latin typeface="Roboto"/>
                <a:ea typeface="Roboto"/>
                <a:cs typeface="Roboto"/>
                <a:sym typeface="Roboto"/>
              </a:rPr>
              <a:t>Most of the apps have a medium size of 0-50M, while the free apps have smaller size or equal size to paid apps</a:t>
            </a:r>
          </a:p>
        </p:txBody>
      </p:sp>
      <p:pic>
        <p:nvPicPr>
          <p:cNvPr id="4" name="slide3" descr="Story 11">
            <a:extLst>
              <a:ext uri="{FF2B5EF4-FFF2-40B4-BE49-F238E27FC236}">
                <a16:creationId xmlns:a16="http://schemas.microsoft.com/office/drawing/2014/main" id="{C0AFF162-1AC7-45C4-8D3D-320FBDE89C7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8" t="22611" r="35488" b="4369"/>
          <a:stretch/>
        </p:blipFill>
        <p:spPr>
          <a:xfrm>
            <a:off x="3247325" y="1032699"/>
            <a:ext cx="4571188" cy="3839329"/>
          </a:xfrm>
          <a:prstGeom prst="rect">
            <a:avLst/>
          </a:prstGeom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FDC2ED0A-AB36-47F7-B4B8-A3005FCC23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120" y="1605466"/>
            <a:ext cx="2297975" cy="2297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EE33621-6D64-466E-B880-C6DC130312BA}"/>
              </a:ext>
            </a:extLst>
          </p:cNvPr>
          <p:cNvSpPr/>
          <p:nvPr/>
        </p:nvSpPr>
        <p:spPr>
          <a:xfrm>
            <a:off x="222322" y="5033756"/>
            <a:ext cx="8516792" cy="8145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15000"/>
              </a:lnSpc>
            </a:pPr>
            <a:r>
              <a:rPr lang="en-US" altLang="zh-CN" dirty="0">
                <a:solidFill>
                  <a:schemeClr val="dk1"/>
                </a:solidFill>
                <a:sym typeface="Roboto"/>
              </a:rPr>
              <a:t>Insights:</a:t>
            </a:r>
          </a:p>
          <a:p>
            <a:pPr lvl="0">
              <a:lnSpc>
                <a:spcPct val="115000"/>
              </a:lnSpc>
            </a:pPr>
            <a:r>
              <a:rPr lang="en-US" altLang="zh-CN" dirty="0">
                <a:solidFill>
                  <a:schemeClr val="dk1"/>
                </a:solidFill>
                <a:sym typeface="Roboto"/>
              </a:rPr>
              <a:t>There only 6.9% of apps are not free. Paid apps tend to be bigger than free apps in communication, personalization, finance lifestyle and medical categories. </a:t>
            </a:r>
          </a:p>
        </p:txBody>
      </p:sp>
    </p:spTree>
    <p:extLst>
      <p:ext uri="{BB962C8B-B14F-4D97-AF65-F5344CB8AC3E}">
        <p14:creationId xmlns:p14="http://schemas.microsoft.com/office/powerpoint/2010/main" val="2387396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A863781-4A62-4B1E-BFB2-D2222BECFED1}"/>
              </a:ext>
            </a:extLst>
          </p:cNvPr>
          <p:cNvSpPr/>
          <p:nvPr/>
        </p:nvSpPr>
        <p:spPr>
          <a:xfrm>
            <a:off x="233610" y="142042"/>
            <a:ext cx="8173543" cy="702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15000"/>
              </a:lnSpc>
            </a:pPr>
            <a:r>
              <a:rPr lang="en-AU" sz="1800" dirty="0">
                <a:solidFill>
                  <a:srgbClr val="48485E"/>
                </a:solidFill>
                <a:latin typeface="Roboto"/>
                <a:ea typeface="Roboto"/>
                <a:cs typeface="Roboto"/>
                <a:sym typeface="Roboto"/>
              </a:rPr>
              <a:t>More installs leads to higher average  reviews counts. The average rating for both free and paid apps are around 4</a:t>
            </a:r>
          </a:p>
        </p:txBody>
      </p:sp>
      <p:pic>
        <p:nvPicPr>
          <p:cNvPr id="4" name="slide3" descr="Story 11">
            <a:extLst>
              <a:ext uri="{FF2B5EF4-FFF2-40B4-BE49-F238E27FC236}">
                <a16:creationId xmlns:a16="http://schemas.microsoft.com/office/drawing/2014/main" id="{F4686584-C2E8-4653-ABCB-5DE4E330A16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9" t="22611" r="4098" b="4369"/>
          <a:stretch/>
        </p:blipFill>
        <p:spPr>
          <a:xfrm>
            <a:off x="579003" y="933283"/>
            <a:ext cx="7803431" cy="500587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BF4ABFF-75A6-4B8D-8870-9B804645119F}"/>
              </a:ext>
            </a:extLst>
          </p:cNvPr>
          <p:cNvSpPr/>
          <p:nvPr/>
        </p:nvSpPr>
        <p:spPr>
          <a:xfrm>
            <a:off x="5619564" y="933283"/>
            <a:ext cx="2601157" cy="5081995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2402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Story 12">
            <a:extLst>
              <a:ext uri="{FF2B5EF4-FFF2-40B4-BE49-F238E27FC236}">
                <a16:creationId xmlns:a16="http://schemas.microsoft.com/office/drawing/2014/main" id="{95AA3693-6096-40EB-AF80-6F49CDAD7F3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59" t="20392" r="4211" b="1991"/>
          <a:stretch/>
        </p:blipFill>
        <p:spPr>
          <a:xfrm>
            <a:off x="805987" y="1160927"/>
            <a:ext cx="7147159" cy="485690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2235350-EF8F-42B2-A096-D4DD4E34077C}"/>
              </a:ext>
            </a:extLst>
          </p:cNvPr>
          <p:cNvSpPr/>
          <p:nvPr/>
        </p:nvSpPr>
        <p:spPr>
          <a:xfrm>
            <a:off x="738364" y="356137"/>
            <a:ext cx="7970630" cy="4162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15000"/>
              </a:lnSpc>
            </a:pPr>
            <a:r>
              <a:rPr lang="en-AU" sz="2000" dirty="0">
                <a:solidFill>
                  <a:srgbClr val="48485E"/>
                </a:solidFill>
                <a:latin typeface="Roboto"/>
                <a:ea typeface="Roboto"/>
                <a:cs typeface="Roboto"/>
                <a:sym typeface="Roboto"/>
              </a:rPr>
              <a:t>For the paid apps, increase of price  results in lower installs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E30FA8-AF38-4618-95F7-215FE3D5BE11}"/>
              </a:ext>
            </a:extLst>
          </p:cNvPr>
          <p:cNvSpPr/>
          <p:nvPr/>
        </p:nvSpPr>
        <p:spPr>
          <a:xfrm>
            <a:off x="3233545" y="1160927"/>
            <a:ext cx="1498253" cy="4856901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506974"/>
      </p:ext>
    </p:extLst>
  </p:cSld>
  <p:clrMapOvr>
    <a:masterClrMapping/>
  </p:clrMapOvr>
</p:sld>
</file>

<file path=ppt/theme/theme1.xml><?xml version="1.0" encoding="utf-8"?>
<a:theme xmlns:a="http://schemas.openxmlformats.org/drawingml/2006/main" name="Synergy_CF_YNR002">
  <a:themeElements>
    <a:clrScheme name="Current">
      <a:dk1>
        <a:srgbClr val="002C46"/>
      </a:dk1>
      <a:lt1>
        <a:srgbClr val="FFFFFF"/>
      </a:lt1>
      <a:dk2>
        <a:srgbClr val="FBC14E"/>
      </a:dk2>
      <a:lt2>
        <a:srgbClr val="879C16"/>
      </a:lt2>
      <a:accent1>
        <a:srgbClr val="99AABE"/>
      </a:accent1>
      <a:accent2>
        <a:srgbClr val="406085"/>
      </a:accent2>
      <a:accent3>
        <a:srgbClr val="002C46"/>
      </a:accent3>
      <a:accent4>
        <a:srgbClr val="FBC14E"/>
      </a:accent4>
      <a:accent5>
        <a:srgbClr val="379BBD"/>
      </a:accent5>
      <a:accent6>
        <a:srgbClr val="808080"/>
      </a:accent6>
      <a:hlink>
        <a:srgbClr val="002C46"/>
      </a:hlink>
      <a:folHlink>
        <a:srgbClr val="FBC14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FFFFFF"/>
      </a:accent1>
      <a:accent2>
        <a:srgbClr val="D0D0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BCBCBC"/>
      </a:accent6>
      <a:hlink>
        <a:srgbClr val="909090"/>
      </a:hlink>
      <a:folHlink>
        <a:srgbClr val="00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3541</TotalTime>
  <Words>327</Words>
  <Application>Microsoft Office PowerPoint</Application>
  <PresentationFormat>Custom</PresentationFormat>
  <Paragraphs>25</Paragraphs>
  <Slides>6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Roboto</vt:lpstr>
      <vt:lpstr>Synergy_CF_YNR002</vt:lpstr>
      <vt:lpstr>TCLayout.ActiveDocument.1</vt:lpstr>
      <vt:lpstr>Google Play Apps Analysis- Executive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Southern Water Corp – Executive Presentation</dc:title>
  <dc:creator>Chris Hui</dc:creator>
  <cp:lastModifiedBy>Windows User</cp:lastModifiedBy>
  <cp:revision>76</cp:revision>
  <dcterms:created xsi:type="dcterms:W3CDTF">2015-09-14T11:37:31Z</dcterms:created>
  <dcterms:modified xsi:type="dcterms:W3CDTF">2021-01-23T04:17:05Z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le">
    <vt:lpwstr>Title</vt:lpwstr>
  </property>
  <property fmtid="{D5CDD505-2E9C-101B-9397-08002B2CF9AE}" pid="3" name="Final">
    <vt:bool>false</vt:bool>
  </property>
  <property fmtid="{D5CDD505-2E9C-101B-9397-08002B2CF9AE}" pid="4" name="Event">
    <vt:lpwstr/>
  </property>
  <property fmtid="{D5CDD505-2E9C-101B-9397-08002B2CF9AE}" pid="5" name="Delivery Date">
    <vt:lpwstr>Date</vt:lpwstr>
  </property>
  <property fmtid="{D5CDD505-2E9C-101B-9397-08002B2CF9AE}" pid="6" name="Office2010EditCount">
    <vt:lpwstr>1</vt:lpwstr>
  </property>
  <property fmtid="{D5CDD505-2E9C-101B-9397-08002B2CF9AE}" pid="7" name="Office2003EditCount">
    <vt:lpwstr>0</vt:lpwstr>
  </property>
  <property fmtid="{D5CDD505-2E9C-101B-9397-08002B2CF9AE}" pid="8" name="LastEditedOfficeVersion">
    <vt:lpwstr>Office2010</vt:lpwstr>
  </property>
  <property fmtid="{D5CDD505-2E9C-101B-9397-08002B2CF9AE}" pid="9" name="Office2010WasSaved">
    <vt:lpwstr>1</vt:lpwstr>
  </property>
  <property fmtid="{D5CDD505-2E9C-101B-9397-08002B2CF9AE}" pid="10" name="DocID">
    <vt:lpwstr>Doc ID</vt:lpwstr>
  </property>
  <property fmtid="{D5CDD505-2E9C-101B-9397-08002B2CF9AE}" pid="11" name="MSIP_Label_97c7b3fc-4128-41ae-86b4-e4b1b1ae5e15_Enabled">
    <vt:lpwstr>True</vt:lpwstr>
  </property>
  <property fmtid="{D5CDD505-2E9C-101B-9397-08002B2CF9AE}" pid="12" name="MSIP_Label_97c7b3fc-4128-41ae-86b4-e4b1b1ae5e15_SiteId">
    <vt:lpwstr>97160e56-eb00-44fe-b31d-0d6d351c636d</vt:lpwstr>
  </property>
  <property fmtid="{D5CDD505-2E9C-101B-9397-08002B2CF9AE}" pid="13" name="MSIP_Label_97c7b3fc-4128-41ae-86b4-e4b1b1ae5e15_Owner">
    <vt:lpwstr>Chris.Hui@origin.com.au</vt:lpwstr>
  </property>
  <property fmtid="{D5CDD505-2E9C-101B-9397-08002B2CF9AE}" pid="14" name="MSIP_Label_97c7b3fc-4128-41ae-86b4-e4b1b1ae5e15_SetDate">
    <vt:lpwstr>2019-06-30T23:39:24.8162734Z</vt:lpwstr>
  </property>
  <property fmtid="{D5CDD505-2E9C-101B-9397-08002B2CF9AE}" pid="15" name="MSIP_Label_97c7b3fc-4128-41ae-86b4-e4b1b1ae5e15_Name">
    <vt:lpwstr>General</vt:lpwstr>
  </property>
  <property fmtid="{D5CDD505-2E9C-101B-9397-08002B2CF9AE}" pid="16" name="MSIP_Label_97c7b3fc-4128-41ae-86b4-e4b1b1ae5e15_Application">
    <vt:lpwstr>Microsoft Azure Information Protection</vt:lpwstr>
  </property>
  <property fmtid="{D5CDD505-2E9C-101B-9397-08002B2CF9AE}" pid="17" name="MSIP_Label_97c7b3fc-4128-41ae-86b4-e4b1b1ae5e15_ActionId">
    <vt:lpwstr>d3fbac77-f25a-4694-bf90-8d76f690b9b8</vt:lpwstr>
  </property>
  <property fmtid="{D5CDD505-2E9C-101B-9397-08002B2CF9AE}" pid="18" name="MSIP_Label_97c7b3fc-4128-41ae-86b4-e4b1b1ae5e15_Extended_MSFT_Method">
    <vt:lpwstr>Automatic</vt:lpwstr>
  </property>
  <property fmtid="{D5CDD505-2E9C-101B-9397-08002B2CF9AE}" pid="19" name="Sensitivity">
    <vt:lpwstr>General</vt:lpwstr>
  </property>
</Properties>
</file>