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B8159-6149-D443-846D-96C6B365E3F3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3D610-88CC-5944-98CC-F873457F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9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In this talk, I will talk about a bit of deep leaning background in terms of models and training frameworks</a:t>
            </a:r>
          </a:p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Then, I will give an overview of SINGA followed by its programming model and architecture</a:t>
            </a:r>
          </a:p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Also, I will show a few experiment results in terms of training efficiency comparing with other systems</a:t>
            </a:r>
          </a:p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Then, if time is allowed, I will talk about a few sample applications done with SINGA</a:t>
            </a:r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SimSun" charset="0"/>
                <a:cs typeface="SimSu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SimSun" charset="0"/>
                <a:cs typeface="SimSu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SimSun" charset="0"/>
                <a:cs typeface="SimSu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SimSun" charset="0"/>
                <a:cs typeface="SimSu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SimSun" charset="0"/>
                <a:cs typeface="SimSun" charset="0"/>
              </a:defRPr>
            </a:lvl9pPr>
          </a:lstStyle>
          <a:p>
            <a:fld id="{4751E3B0-4BBB-184A-98F9-5C4D372DEFF7}" type="slidenum">
              <a:rPr lang="en-US" sz="1200">
                <a:latin typeface="Times" charset="0"/>
              </a:rPr>
              <a:pPr/>
              <a:t>1</a:t>
            </a:fld>
            <a:endParaRPr lang="en-US" sz="1200">
              <a:latin typeface="Time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671C-63B5-9143-9223-D8E268B073E1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DC7C-AA9B-434F-8227-B38366AE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671C-63B5-9143-9223-D8E268B073E1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DC7C-AA9B-434F-8227-B38366AE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6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671C-63B5-9143-9223-D8E268B073E1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DC7C-AA9B-434F-8227-B38366AE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4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671C-63B5-9143-9223-D8E268B073E1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DC7C-AA9B-434F-8227-B38366AE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671C-63B5-9143-9223-D8E268B073E1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DC7C-AA9B-434F-8227-B38366AE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1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671C-63B5-9143-9223-D8E268B073E1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DC7C-AA9B-434F-8227-B38366AE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4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671C-63B5-9143-9223-D8E268B073E1}" type="datetimeFigureOut">
              <a:rPr lang="en-US" smtClean="0"/>
              <a:t>4/9/15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DC7C-AA9B-434F-8227-B38366AE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3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671C-63B5-9143-9223-D8E268B073E1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DC7C-AA9B-434F-8227-B38366AE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0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671C-63B5-9143-9223-D8E268B073E1}" type="datetimeFigureOut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DC7C-AA9B-434F-8227-B38366AE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671C-63B5-9143-9223-D8E268B073E1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DC7C-AA9B-434F-8227-B38366AE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5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671C-63B5-9143-9223-D8E268B073E1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DC7C-AA9B-434F-8227-B38366AE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1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D671C-63B5-9143-9223-D8E268B073E1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DC7C-AA9B-434F-8227-B38366AE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558ED5"/>
                </a:solidFill>
                <a:latin typeface="Calibri" charset="0"/>
              </a:rPr>
              <a:t>Advanced User Guide</a:t>
            </a:r>
            <a:endParaRPr lang="en-US" dirty="0">
              <a:latin typeface="Calibri" charset="0"/>
            </a:endParaRPr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724775" y="6465888"/>
            <a:ext cx="13303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SimSun" charset="0"/>
                <a:cs typeface="SimSu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SimSun" charset="0"/>
                <a:cs typeface="SimSu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SimSun" charset="0"/>
                <a:cs typeface="SimSu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SimSun" charset="0"/>
                <a:cs typeface="SimSu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SimSun" charset="0"/>
                <a:cs typeface="SimSun" charset="0"/>
              </a:defRPr>
            </a:lvl9pPr>
          </a:lstStyle>
          <a:p>
            <a:pPr eaLnBrk="1" hangingPunct="1"/>
            <a:fld id="{BD67981E-A75B-264D-8FCA-9A2C77FE4F0A}" type="slidenum">
              <a:rPr lang="zh-CN" altLang="en-US" sz="1200">
                <a:solidFill>
                  <a:srgbClr val="898989"/>
                </a:solidFill>
              </a:rPr>
              <a:pPr eaLnBrk="1" hangingPunct="1"/>
              <a:t>1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Application</a:t>
            </a:r>
          </a:p>
          <a:p>
            <a:pPr lvl="1"/>
            <a:r>
              <a:rPr lang="en-US" altLang="zh-CN" dirty="0" smtClean="0"/>
              <a:t>Train a MLP model for digit recognition</a:t>
            </a:r>
            <a:endParaRPr lang="en-US" dirty="0" smtClean="0"/>
          </a:p>
          <a:p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MNIST</a:t>
            </a:r>
            <a:r>
              <a:rPr lang="zh-CN" altLang="en-US" dirty="0" smtClean="0"/>
              <a:t>，</a:t>
            </a:r>
            <a:r>
              <a:rPr lang="en-US" dirty="0" smtClean="0"/>
              <a:t> 60K training, 10K test images</a:t>
            </a:r>
            <a:r>
              <a:rPr lang="en-US" dirty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MLP model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66" y="1727176"/>
            <a:ext cx="355600" cy="355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355" y="1727176"/>
            <a:ext cx="355600" cy="35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876" y="1727176"/>
            <a:ext cx="355600" cy="355600"/>
          </a:xfrm>
          <a:prstGeom prst="rect">
            <a:avLst/>
          </a:prstGeom>
        </p:spPr>
      </p:pic>
      <p:pic>
        <p:nvPicPr>
          <p:cNvPr id="6" name="Picture 5" descr="Screen Shot 2015-09-04 at 10.40.07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6" y="4500035"/>
            <a:ext cx="2006600" cy="2260600"/>
          </a:xfrm>
          <a:prstGeom prst="rect">
            <a:avLst/>
          </a:prstGeom>
        </p:spPr>
      </p:pic>
      <p:pic>
        <p:nvPicPr>
          <p:cNvPr id="9" name="Picture 8" descr="Screen Shot 2015-09-04 at 1.48.06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47" y="4143853"/>
            <a:ext cx="4546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3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Compile</a:t>
            </a:r>
          </a:p>
          <a:p>
            <a:pPr lvl="1"/>
            <a:r>
              <a:rPr lang="en-US" dirty="0" err="1" smtClean="0"/>
              <a:t>cp</a:t>
            </a:r>
            <a:r>
              <a:rPr lang="en-US" dirty="0" smtClean="0"/>
              <a:t> </a:t>
            </a:r>
            <a:r>
              <a:rPr lang="en-US" dirty="0" err="1" smtClean="0"/>
              <a:t>Makefile.example</a:t>
            </a:r>
            <a:r>
              <a:rPr lang="en-US" dirty="0" smtClean="0"/>
              <a:t>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ake</a:t>
            </a:r>
          </a:p>
          <a:p>
            <a:r>
              <a:rPr lang="en-US" dirty="0" smtClean="0"/>
              <a:t>Run</a:t>
            </a:r>
          </a:p>
          <a:p>
            <a:pPr lvl="1"/>
            <a:r>
              <a:rPr lang="en-US" dirty="0"/>
              <a:t>e</a:t>
            </a:r>
            <a:r>
              <a:rPr lang="en-US" smtClean="0"/>
              <a:t>xport </a:t>
            </a:r>
            <a:r>
              <a:rPr lang="en-US" dirty="0" smtClean="0"/>
              <a:t>LD_LIBRARY_PATH=.libs:$LD_LIBRARY_PATH</a:t>
            </a:r>
            <a:endParaRPr lang="en-US" dirty="0" smtClean="0"/>
          </a:p>
          <a:p>
            <a:pPr lvl="1"/>
            <a:r>
              <a:rPr lang="en-US" dirty="0" smtClean="0"/>
              <a:t>./bin/</a:t>
            </a:r>
            <a:r>
              <a:rPr lang="en-US" dirty="0" err="1" smtClean="0"/>
              <a:t>singa</a:t>
            </a:r>
            <a:r>
              <a:rPr lang="en-US" dirty="0" smtClean="0"/>
              <a:t>-run –exec examples/</a:t>
            </a:r>
            <a:r>
              <a:rPr lang="en-US" dirty="0" err="1" smtClean="0"/>
              <a:t>mlp</a:t>
            </a:r>
            <a:r>
              <a:rPr lang="en-US" dirty="0" smtClean="0"/>
              <a:t>/</a:t>
            </a:r>
            <a:r>
              <a:rPr lang="en-US" dirty="0" err="1" smtClean="0"/>
              <a:t>mlp.bin</a:t>
            </a:r>
            <a:r>
              <a:rPr lang="en-US" dirty="0" smtClean="0"/>
              <a:t> –</a:t>
            </a:r>
            <a:r>
              <a:rPr lang="en-US" dirty="0" err="1" smtClean="0"/>
              <a:t>conf</a:t>
            </a:r>
            <a:r>
              <a:rPr lang="en-US" dirty="0" smtClean="0"/>
              <a:t> examples/</a:t>
            </a:r>
            <a:r>
              <a:rPr lang="en-US" dirty="0" err="1" smtClean="0"/>
              <a:t>mlp</a:t>
            </a:r>
            <a:r>
              <a:rPr lang="en-US" dirty="0" smtClean="0"/>
              <a:t>/</a:t>
            </a:r>
            <a:r>
              <a:rPr lang="en-US" dirty="0" err="1" smtClean="0"/>
              <a:t>job.conf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./bin/</a:t>
            </a:r>
            <a:r>
              <a:rPr lang="en-US" dirty="0" err="1" smtClean="0"/>
              <a:t>singa</a:t>
            </a:r>
            <a:r>
              <a:rPr lang="en-US" dirty="0" smtClean="0"/>
              <a:t>-run –exec examples/</a:t>
            </a:r>
            <a:r>
              <a:rPr lang="en-US" dirty="0" err="1" smtClean="0"/>
              <a:t>mlp</a:t>
            </a:r>
            <a:r>
              <a:rPr lang="en-US" dirty="0" smtClean="0"/>
              <a:t>/</a:t>
            </a:r>
            <a:r>
              <a:rPr lang="en-US" dirty="0" err="1" smtClean="0"/>
              <a:t>mlp.bin</a:t>
            </a:r>
            <a:r>
              <a:rPr lang="en-US" dirty="0" smtClean="0"/>
              <a:t> –</a:t>
            </a:r>
            <a:r>
              <a:rPr lang="en-US" dirty="0" err="1" smtClean="0"/>
              <a:t>conf</a:t>
            </a:r>
            <a:r>
              <a:rPr lang="en-US" dirty="0" smtClean="0"/>
              <a:t> examples/</a:t>
            </a:r>
            <a:r>
              <a:rPr lang="en-US" dirty="0" err="1" smtClean="0"/>
              <a:t>mlp</a:t>
            </a:r>
            <a:r>
              <a:rPr lang="en-US" dirty="0" smtClean="0"/>
              <a:t>/</a:t>
            </a:r>
            <a:r>
              <a:rPr lang="en-US" dirty="0" err="1" smtClean="0"/>
              <a:t>deep.conf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463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yproto.proto</a:t>
            </a:r>
            <a:endParaRPr lang="en-US" dirty="0"/>
          </a:p>
        </p:txBody>
      </p:sp>
      <p:pic>
        <p:nvPicPr>
          <p:cNvPr id="4" name="Picture 3" descr="Screen Shot 2015-09-04 at 10.40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43" y="1536692"/>
            <a:ext cx="2006600" cy="2260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2133"/>
          </a:xfrm>
        </p:spPr>
        <p:txBody>
          <a:bodyPr/>
          <a:lstStyle/>
          <a:p>
            <a:r>
              <a:rPr lang="en-US" dirty="0" smtClean="0"/>
              <a:t>Configuration fields</a:t>
            </a:r>
          </a:p>
          <a:p>
            <a:pPr lvl="1"/>
            <a:r>
              <a:rPr lang="en-US" dirty="0" smtClean="0"/>
              <a:t>Name, type, source layers, parameters</a:t>
            </a:r>
          </a:p>
          <a:p>
            <a:pPr lvl="1"/>
            <a:r>
              <a:rPr lang="en-US" b="1" dirty="0" smtClean="0"/>
              <a:t>Number of units</a:t>
            </a:r>
          </a:p>
          <a:p>
            <a:r>
              <a:rPr lang="en-US" dirty="0" smtClean="0"/>
              <a:t>Insert the specific </a:t>
            </a:r>
            <a:r>
              <a:rPr lang="en-US" dirty="0" err="1" smtClean="0"/>
              <a:t>config</a:t>
            </a:r>
            <a:r>
              <a:rPr lang="en-US" dirty="0" smtClean="0"/>
              <a:t> into </a:t>
            </a:r>
            <a:r>
              <a:rPr lang="en-US" dirty="0" err="1" smtClean="0"/>
              <a:t>singa</a:t>
            </a:r>
            <a:r>
              <a:rPr lang="en-US" dirty="0" smtClean="0"/>
              <a:t>::</a:t>
            </a:r>
            <a:r>
              <a:rPr lang="en-US" dirty="0" err="1" smtClean="0"/>
              <a:t>LayerProto</a:t>
            </a:r>
            <a:r>
              <a:rPr lang="en-US" dirty="0" smtClean="0"/>
              <a:t>                                                         via extension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8717" y="3810000"/>
            <a:ext cx="4762500" cy="304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/>
              <a:t>package </a:t>
            </a:r>
            <a:r>
              <a:rPr lang="en-US" sz="1800" dirty="0" err="1" smtClean="0"/>
              <a:t>singa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import "</a:t>
            </a:r>
            <a:r>
              <a:rPr lang="en-US" sz="1800" dirty="0" err="1" smtClean="0"/>
              <a:t>job.proto</a:t>
            </a:r>
            <a:r>
              <a:rPr lang="en-US" sz="1800" dirty="0" smtClean="0"/>
              <a:t>”;</a:t>
            </a:r>
          </a:p>
          <a:p>
            <a:endParaRPr lang="en-US" sz="1800" dirty="0" smtClean="0"/>
          </a:p>
          <a:p>
            <a:r>
              <a:rPr lang="en-US" sz="1800" dirty="0" smtClean="0"/>
              <a:t>message </a:t>
            </a:r>
            <a:r>
              <a:rPr lang="en-US" sz="1800" dirty="0" err="1" smtClean="0"/>
              <a:t>HiddenProto</a:t>
            </a:r>
            <a:r>
              <a:rPr lang="en-US" sz="1800" dirty="0" smtClean="0"/>
              <a:t> {</a:t>
            </a:r>
          </a:p>
          <a:p>
            <a:r>
              <a:rPr lang="en-US" sz="1800" dirty="0" smtClean="0"/>
              <a:t>  required int32 </a:t>
            </a:r>
            <a:r>
              <a:rPr lang="en-US" sz="1800" dirty="0" err="1" smtClean="0"/>
              <a:t>num_output</a:t>
            </a:r>
            <a:r>
              <a:rPr lang="en-US" sz="1800" dirty="0" smtClean="0"/>
              <a:t> = 1;</a:t>
            </a:r>
          </a:p>
          <a:p>
            <a:r>
              <a:rPr lang="en-US" sz="1800" dirty="0" smtClean="0"/>
              <a:t>}</a:t>
            </a:r>
          </a:p>
          <a:p>
            <a:endParaRPr lang="en-US" sz="1800" dirty="0" smtClean="0"/>
          </a:p>
          <a:p>
            <a:r>
              <a:rPr lang="en-US" sz="1800" dirty="0" smtClean="0"/>
              <a:t>extend </a:t>
            </a:r>
            <a:r>
              <a:rPr lang="en-US" sz="1800" dirty="0" err="1" smtClean="0"/>
              <a:t>LayerProto</a:t>
            </a:r>
            <a:r>
              <a:rPr lang="en-US" sz="1800" dirty="0" smtClean="0"/>
              <a:t> {</a:t>
            </a:r>
          </a:p>
          <a:p>
            <a:r>
              <a:rPr lang="en-US" sz="1800" dirty="0" smtClean="0"/>
              <a:t>  optional </a:t>
            </a:r>
            <a:r>
              <a:rPr lang="en-US" sz="1800" dirty="0" err="1" smtClean="0"/>
              <a:t>HiddenProto</a:t>
            </a:r>
            <a:r>
              <a:rPr lang="en-US" sz="1800" dirty="0" smtClean="0"/>
              <a:t> </a:t>
            </a:r>
            <a:r>
              <a:rPr lang="en-US" sz="1800" dirty="0" err="1" smtClean="0"/>
              <a:t>hidden_conf</a:t>
            </a:r>
            <a:r>
              <a:rPr lang="en-US" sz="1800" dirty="0" smtClean="0"/>
              <a:t> = 102;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8711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2133"/>
          </a:xfrm>
        </p:spPr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the </a:t>
            </a:r>
            <a:r>
              <a:rPr lang="en-US" dirty="0" err="1" smtClean="0"/>
              <a:t>neuralnet</a:t>
            </a:r>
            <a:endParaRPr lang="en-US" dirty="0" smtClean="0"/>
          </a:p>
          <a:p>
            <a:pPr lvl="1"/>
            <a:r>
              <a:rPr lang="en-US" dirty="0" smtClean="0"/>
              <a:t>The hidden layer is shown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job.conf</a:t>
            </a:r>
            <a:endParaRPr lang="en-US" dirty="0"/>
          </a:p>
        </p:txBody>
      </p:sp>
      <p:pic>
        <p:nvPicPr>
          <p:cNvPr id="4" name="Picture 3" descr="Screen Shot 2015-09-04 at 10.40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54" y="3272367"/>
            <a:ext cx="2006600" cy="2260600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586" y="2985677"/>
            <a:ext cx="5130800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5630407" y="274639"/>
            <a:ext cx="3492450" cy="65833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/>
              <a:t>layer{</a:t>
            </a:r>
          </a:p>
          <a:p>
            <a:r>
              <a:rPr lang="en-US" sz="1800" dirty="0" smtClean="0"/>
              <a:t>    name: "hid1"</a:t>
            </a:r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user_type</a:t>
            </a:r>
            <a:r>
              <a:rPr lang="en-US" sz="1800" dirty="0" smtClean="0"/>
              <a:t>: "</a:t>
            </a:r>
            <a:r>
              <a:rPr lang="en-US" sz="1800" dirty="0" err="1" smtClean="0"/>
              <a:t>kHidden</a:t>
            </a:r>
            <a:r>
              <a:rPr lang="en-US" sz="1800" dirty="0" smtClean="0"/>
              <a:t>"</a:t>
            </a:r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srclayers</a:t>
            </a:r>
            <a:r>
              <a:rPr lang="en-US" sz="1800" dirty="0" smtClean="0"/>
              <a:t>:"</a:t>
            </a:r>
            <a:r>
              <a:rPr lang="en-US" sz="1800" dirty="0" err="1" smtClean="0"/>
              <a:t>mnist</a:t>
            </a:r>
            <a:r>
              <a:rPr lang="en-US" sz="1800" dirty="0" smtClean="0"/>
              <a:t>"</a:t>
            </a:r>
          </a:p>
          <a:p>
            <a:r>
              <a:rPr lang="en-US" sz="1800" dirty="0" smtClean="0"/>
              <a:t>    [</a:t>
            </a:r>
            <a:r>
              <a:rPr lang="en-US" sz="1800" dirty="0" err="1" smtClean="0"/>
              <a:t>singa.hidden_conf</a:t>
            </a:r>
            <a:r>
              <a:rPr lang="en-US" sz="1800" dirty="0" smtClean="0"/>
              <a:t>] {</a:t>
            </a:r>
          </a:p>
          <a:p>
            <a:r>
              <a:rPr lang="en-US" sz="1800" dirty="0" smtClean="0"/>
              <a:t>      </a:t>
            </a:r>
            <a:r>
              <a:rPr lang="en-US" sz="1800" dirty="0" err="1" smtClean="0"/>
              <a:t>num_output</a:t>
            </a:r>
            <a:r>
              <a:rPr lang="en-US" sz="1800" dirty="0" smtClean="0"/>
              <a:t>: 10</a:t>
            </a:r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param</a:t>
            </a:r>
            <a:r>
              <a:rPr lang="en-US" sz="1800" dirty="0" smtClean="0"/>
              <a:t>{</a:t>
            </a:r>
          </a:p>
          <a:p>
            <a:r>
              <a:rPr lang="en-US" sz="1800" dirty="0" smtClean="0"/>
              <a:t>      name: "w1"</a:t>
            </a:r>
          </a:p>
          <a:p>
            <a:r>
              <a:rPr lang="en-US" sz="1800" dirty="0" smtClean="0"/>
              <a:t>      </a:t>
            </a:r>
            <a:r>
              <a:rPr lang="en-US" sz="1800" dirty="0" err="1" smtClean="0"/>
              <a:t>init</a:t>
            </a:r>
            <a:r>
              <a:rPr lang="en-US" sz="1800" dirty="0" smtClean="0"/>
              <a:t> {</a:t>
            </a:r>
          </a:p>
          <a:p>
            <a:r>
              <a:rPr lang="en-US" sz="1800" dirty="0" smtClean="0"/>
              <a:t>        type: </a:t>
            </a:r>
            <a:r>
              <a:rPr lang="en-US" sz="1800" dirty="0" err="1" smtClean="0"/>
              <a:t>kUniform</a:t>
            </a:r>
            <a:endParaRPr lang="en-US" sz="1800" dirty="0" smtClean="0"/>
          </a:p>
          <a:p>
            <a:r>
              <a:rPr lang="en-US" sz="1800" dirty="0" smtClean="0"/>
              <a:t>        low:-0.05</a:t>
            </a:r>
          </a:p>
          <a:p>
            <a:r>
              <a:rPr lang="en-US" sz="1800" dirty="0" smtClean="0"/>
              <a:t>        high:0.05</a:t>
            </a:r>
          </a:p>
          <a:p>
            <a:r>
              <a:rPr lang="en-US" sz="1800" dirty="0" smtClean="0"/>
              <a:t>      }</a:t>
            </a:r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param</a:t>
            </a:r>
            <a:r>
              <a:rPr lang="en-US" sz="1800" dirty="0" smtClean="0"/>
              <a:t>{</a:t>
            </a:r>
          </a:p>
          <a:p>
            <a:r>
              <a:rPr lang="en-US" sz="1800" dirty="0" smtClean="0"/>
              <a:t>      name: "b1"</a:t>
            </a:r>
          </a:p>
          <a:p>
            <a:r>
              <a:rPr lang="en-US" sz="1800" dirty="0" smtClean="0"/>
              <a:t>      </a:t>
            </a:r>
            <a:r>
              <a:rPr lang="en-US" sz="1800" dirty="0" err="1" smtClean="0"/>
              <a:t>init</a:t>
            </a:r>
            <a:r>
              <a:rPr lang="en-US" sz="1800" dirty="0" smtClean="0"/>
              <a:t> {</a:t>
            </a:r>
          </a:p>
          <a:p>
            <a:r>
              <a:rPr lang="en-US" sz="1800" dirty="0" smtClean="0"/>
              <a:t>        type : </a:t>
            </a:r>
            <a:r>
              <a:rPr lang="en-US" sz="1800" dirty="0" err="1" smtClean="0"/>
              <a:t>kUniform</a:t>
            </a:r>
            <a:endParaRPr lang="en-US" sz="1800" dirty="0" smtClean="0"/>
          </a:p>
          <a:p>
            <a:r>
              <a:rPr lang="en-US" sz="1800" dirty="0" smtClean="0"/>
              <a:t>        low: -0.05</a:t>
            </a:r>
          </a:p>
          <a:p>
            <a:r>
              <a:rPr lang="en-US" sz="1800" dirty="0" smtClean="0"/>
              <a:t>        high:0.05</a:t>
            </a:r>
          </a:p>
          <a:p>
            <a:r>
              <a:rPr lang="en-US" sz="1800" dirty="0" smtClean="0"/>
              <a:t>      }</a:t>
            </a:r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 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5814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</a:t>
            </a:r>
            <a:r>
              <a:rPr lang="en-US" altLang="zh-CN" dirty="0" err="1" smtClean="0"/>
              <a:t>idden_layer.h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the hidden layer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67831" y="2285975"/>
            <a:ext cx="7874002" cy="45296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/>
              <a:t>class </a:t>
            </a:r>
            <a:r>
              <a:rPr lang="en-US" sz="1800" dirty="0" err="1" smtClean="0"/>
              <a:t>HiddenLayer</a:t>
            </a:r>
            <a:r>
              <a:rPr lang="en-US" sz="1800" dirty="0" smtClean="0"/>
              <a:t> : public </a:t>
            </a:r>
            <a:r>
              <a:rPr lang="en-US" sz="1800" dirty="0" err="1" smtClean="0"/>
              <a:t>NeuronLayer</a:t>
            </a:r>
            <a:r>
              <a:rPr lang="en-US" sz="1800" dirty="0" smtClean="0"/>
              <a:t> {</a:t>
            </a:r>
          </a:p>
          <a:p>
            <a:r>
              <a:rPr lang="en-US" sz="1800" dirty="0" smtClean="0"/>
              <a:t> public:</a:t>
            </a:r>
          </a:p>
          <a:p>
            <a:r>
              <a:rPr lang="en-US" sz="1800" dirty="0" smtClean="0"/>
              <a:t>  ~</a:t>
            </a:r>
            <a:r>
              <a:rPr lang="en-US" sz="1800" dirty="0" err="1" smtClean="0"/>
              <a:t>HiddenLayer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  void Setup(</a:t>
            </a:r>
            <a:r>
              <a:rPr lang="en-US" sz="1800" dirty="0" err="1" smtClean="0"/>
              <a:t>const</a:t>
            </a:r>
            <a:r>
              <a:rPr lang="en-US" sz="1800" dirty="0" smtClean="0"/>
              <a:t> </a:t>
            </a:r>
            <a:r>
              <a:rPr lang="en-US" sz="1800" dirty="0" err="1" smtClean="0"/>
              <a:t>LayerProto</a:t>
            </a:r>
            <a:r>
              <a:rPr lang="en-US" sz="1800" dirty="0" smtClean="0"/>
              <a:t>&amp; proto,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npartitions</a:t>
            </a:r>
            <a:r>
              <a:rPr lang="en-US" sz="1800" dirty="0" smtClean="0"/>
              <a:t>) override;</a:t>
            </a:r>
          </a:p>
          <a:p>
            <a:r>
              <a:rPr lang="en-US" sz="1800" dirty="0" smtClean="0"/>
              <a:t>  void </a:t>
            </a:r>
            <a:r>
              <a:rPr lang="en-US" sz="1800" dirty="0" err="1" smtClean="0"/>
              <a:t>ComputeFeature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flag, Metric* </a:t>
            </a:r>
            <a:r>
              <a:rPr lang="en-US" sz="1800" dirty="0" err="1" smtClean="0"/>
              <a:t>perf</a:t>
            </a:r>
            <a:r>
              <a:rPr lang="en-US" sz="1800" dirty="0" smtClean="0"/>
              <a:t>) override;</a:t>
            </a:r>
          </a:p>
          <a:p>
            <a:r>
              <a:rPr lang="en-US" sz="1800" dirty="0" smtClean="0"/>
              <a:t>  void </a:t>
            </a:r>
            <a:r>
              <a:rPr lang="en-US" sz="1800" dirty="0" err="1" smtClean="0"/>
              <a:t>ComputeGradient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flag, Metric* </a:t>
            </a:r>
            <a:r>
              <a:rPr lang="en-US" sz="1800" dirty="0" err="1" smtClean="0"/>
              <a:t>perf</a:t>
            </a:r>
            <a:r>
              <a:rPr lang="en-US" sz="1800" dirty="0" smtClean="0"/>
              <a:t>) override;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const</a:t>
            </a:r>
            <a:r>
              <a:rPr lang="en-US" sz="1800" dirty="0" smtClean="0"/>
              <a:t> </a:t>
            </a:r>
            <a:r>
              <a:rPr lang="en-US" sz="1800" dirty="0" err="1" smtClean="0"/>
              <a:t>std</a:t>
            </a:r>
            <a:r>
              <a:rPr lang="en-US" sz="1800" dirty="0" smtClean="0"/>
              <a:t>::vector&lt;</a:t>
            </a:r>
            <a:r>
              <a:rPr lang="en-US" sz="1800" dirty="0" err="1" smtClean="0"/>
              <a:t>Param</a:t>
            </a:r>
            <a:r>
              <a:rPr lang="en-US" sz="1800" dirty="0" smtClean="0"/>
              <a:t>*&gt; </a:t>
            </a:r>
            <a:r>
              <a:rPr lang="en-US" sz="1800" dirty="0" err="1" smtClean="0"/>
              <a:t>GetParams</a:t>
            </a:r>
            <a:r>
              <a:rPr lang="en-US" sz="1800" dirty="0" smtClean="0"/>
              <a:t>() </a:t>
            </a:r>
            <a:r>
              <a:rPr lang="en-US" sz="1800" dirty="0" err="1" smtClean="0"/>
              <a:t>const</a:t>
            </a:r>
            <a:r>
              <a:rPr lang="en-US" sz="1800" dirty="0" smtClean="0"/>
              <a:t> override {</a:t>
            </a:r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std</a:t>
            </a:r>
            <a:r>
              <a:rPr lang="en-US" sz="1800" dirty="0" smtClean="0"/>
              <a:t>::vector&lt;</a:t>
            </a:r>
            <a:r>
              <a:rPr lang="en-US" sz="1800" dirty="0" err="1" smtClean="0"/>
              <a:t>Param</a:t>
            </a:r>
            <a:r>
              <a:rPr lang="en-US" sz="1800" dirty="0" smtClean="0"/>
              <a:t>*&gt; </a:t>
            </a:r>
            <a:r>
              <a:rPr lang="en-US" sz="1800" dirty="0" err="1" smtClean="0"/>
              <a:t>params</a:t>
            </a:r>
            <a:r>
              <a:rPr lang="en-US" sz="1800" dirty="0" smtClean="0"/>
              <a:t>{weight_, bias_};</a:t>
            </a:r>
          </a:p>
          <a:p>
            <a:r>
              <a:rPr lang="en-US" sz="1800" dirty="0" smtClean="0"/>
              <a:t>    return </a:t>
            </a:r>
            <a:r>
              <a:rPr lang="en-US" sz="1800" dirty="0" err="1" smtClean="0"/>
              <a:t>params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  }</a:t>
            </a:r>
          </a:p>
          <a:p>
            <a:endParaRPr lang="en-US" sz="1800" dirty="0" smtClean="0"/>
          </a:p>
          <a:p>
            <a:r>
              <a:rPr lang="en-US" sz="1800" dirty="0" smtClean="0"/>
              <a:t> private: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batchsize</a:t>
            </a:r>
            <a:r>
              <a:rPr lang="en-US" sz="1800" dirty="0" smtClean="0"/>
              <a:t>_, </a:t>
            </a:r>
            <a:r>
              <a:rPr lang="en-US" sz="1800" dirty="0" err="1" smtClean="0"/>
              <a:t>vdim</a:t>
            </a:r>
            <a:r>
              <a:rPr lang="en-US" sz="1800" dirty="0" smtClean="0"/>
              <a:t>_, </a:t>
            </a:r>
            <a:r>
              <a:rPr lang="en-US" sz="1800" dirty="0" err="1" smtClean="0"/>
              <a:t>hdim</a:t>
            </a:r>
            <a:r>
              <a:rPr lang="en-US" sz="1800" dirty="0" smtClean="0"/>
              <a:t>_;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Param</a:t>
            </a:r>
            <a:r>
              <a:rPr lang="en-US" sz="1800" dirty="0" smtClean="0"/>
              <a:t> *weight_, *bias_;</a:t>
            </a:r>
          </a:p>
          <a:p>
            <a:r>
              <a:rPr lang="en-US" sz="1800" dirty="0" smtClean="0"/>
              <a:t>};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070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idden_layer.cc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HiddenLayer</a:t>
            </a:r>
            <a:r>
              <a:rPr lang="en-US" dirty="0" smtClean="0"/>
              <a:t> :: Setup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67831" y="2328309"/>
            <a:ext cx="7874002" cy="45296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/>
              <a:t>void </a:t>
            </a:r>
            <a:r>
              <a:rPr lang="en-US" sz="1800" dirty="0" err="1" smtClean="0"/>
              <a:t>HiddenLayer</a:t>
            </a:r>
            <a:r>
              <a:rPr lang="en-US" sz="1800" dirty="0" smtClean="0"/>
              <a:t>::Setup(</a:t>
            </a:r>
            <a:r>
              <a:rPr lang="en-US" sz="1800" dirty="0" err="1" smtClean="0"/>
              <a:t>const</a:t>
            </a:r>
            <a:r>
              <a:rPr lang="en-US" sz="1800" dirty="0" smtClean="0"/>
              <a:t> </a:t>
            </a:r>
            <a:r>
              <a:rPr lang="en-US" sz="1800" dirty="0" err="1" smtClean="0"/>
              <a:t>LayerProto</a:t>
            </a:r>
            <a:r>
              <a:rPr lang="en-US" sz="1800" dirty="0" smtClean="0"/>
              <a:t>&amp; proto,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npartitions</a:t>
            </a:r>
            <a:r>
              <a:rPr lang="en-US" sz="1800" dirty="0" smtClean="0"/>
              <a:t>) {</a:t>
            </a:r>
          </a:p>
          <a:p>
            <a:r>
              <a:rPr lang="en-US" sz="1800" dirty="0" smtClean="0"/>
              <a:t>  Layer::Setup(proto, </a:t>
            </a:r>
            <a:r>
              <a:rPr lang="en-US" sz="1800" dirty="0" err="1" smtClean="0"/>
              <a:t>npartitions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  CHECK_EQ(</a:t>
            </a:r>
            <a:r>
              <a:rPr lang="en-US" sz="1800" dirty="0" err="1" smtClean="0"/>
              <a:t>srclayers</a:t>
            </a:r>
            <a:r>
              <a:rPr lang="en-US" sz="1800" dirty="0" smtClean="0"/>
              <a:t>_.size(), 1);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const</a:t>
            </a:r>
            <a:r>
              <a:rPr lang="en-US" sz="1800" dirty="0" smtClean="0"/>
              <a:t> auto&amp; </a:t>
            </a:r>
            <a:r>
              <a:rPr lang="en-US" sz="1800" dirty="0" err="1" smtClean="0"/>
              <a:t>src</a:t>
            </a:r>
            <a:r>
              <a:rPr lang="en-US" sz="1800" dirty="0" smtClean="0"/>
              <a:t> = </a:t>
            </a:r>
            <a:r>
              <a:rPr lang="en-US" sz="1800" dirty="0" err="1" smtClean="0"/>
              <a:t>srclayers</a:t>
            </a:r>
            <a:r>
              <a:rPr lang="en-US" sz="1800" dirty="0" smtClean="0"/>
              <a:t>_[0]-&gt;data(this);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batchsize</a:t>
            </a:r>
            <a:r>
              <a:rPr lang="en-US" sz="1800" dirty="0" smtClean="0"/>
              <a:t>_ = </a:t>
            </a:r>
            <a:r>
              <a:rPr lang="en-US" sz="1800" dirty="0" err="1" smtClean="0"/>
              <a:t>src.shape</a:t>
            </a:r>
            <a:r>
              <a:rPr lang="en-US" sz="1800" dirty="0" smtClean="0"/>
              <a:t>()[0];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vdim</a:t>
            </a:r>
            <a:r>
              <a:rPr lang="en-US" sz="1800" dirty="0" smtClean="0"/>
              <a:t>_ = </a:t>
            </a:r>
            <a:r>
              <a:rPr lang="en-US" sz="1800" dirty="0" err="1" smtClean="0"/>
              <a:t>src.count</a:t>
            </a:r>
            <a:r>
              <a:rPr lang="en-US" sz="1800" dirty="0" smtClean="0"/>
              <a:t>() / </a:t>
            </a:r>
            <a:r>
              <a:rPr lang="en-US" sz="1800" dirty="0" err="1" smtClean="0"/>
              <a:t>batchsize</a:t>
            </a:r>
            <a:r>
              <a:rPr lang="en-US" sz="1800" dirty="0" smtClean="0"/>
              <a:t>_;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hdim</a:t>
            </a:r>
            <a:r>
              <a:rPr lang="en-US" sz="1800" dirty="0" smtClean="0"/>
              <a:t>_ = layer_proto_.</a:t>
            </a:r>
            <a:r>
              <a:rPr lang="en-US" sz="1800" dirty="0" err="1" smtClean="0"/>
              <a:t>GetExtension</a:t>
            </a:r>
            <a:r>
              <a:rPr lang="en-US" sz="1800" dirty="0" smtClean="0"/>
              <a:t>(</a:t>
            </a:r>
            <a:r>
              <a:rPr lang="en-US" sz="1800" dirty="0" err="1" smtClean="0"/>
              <a:t>hidden_conf</a:t>
            </a:r>
            <a:r>
              <a:rPr lang="en-US" sz="1800" dirty="0" smtClean="0"/>
              <a:t>).</a:t>
            </a:r>
            <a:r>
              <a:rPr lang="en-US" sz="1800" dirty="0" err="1" smtClean="0"/>
              <a:t>num_output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data_.Reshape</a:t>
            </a:r>
            <a:r>
              <a:rPr lang="en-US" sz="1800" dirty="0" smtClean="0"/>
              <a:t>(vector&lt;</a:t>
            </a:r>
            <a:r>
              <a:rPr lang="en-US" sz="1800" dirty="0" err="1" smtClean="0"/>
              <a:t>int</a:t>
            </a:r>
            <a:r>
              <a:rPr lang="en-US" sz="1800" dirty="0" smtClean="0"/>
              <a:t>&gt;{</a:t>
            </a:r>
            <a:r>
              <a:rPr lang="en-US" sz="1800" dirty="0" err="1" smtClean="0"/>
              <a:t>batchsize</a:t>
            </a:r>
            <a:r>
              <a:rPr lang="en-US" sz="1800" dirty="0" smtClean="0"/>
              <a:t>_, </a:t>
            </a:r>
            <a:r>
              <a:rPr lang="en-US" sz="1800" dirty="0" err="1" smtClean="0"/>
              <a:t>hdim</a:t>
            </a:r>
            <a:r>
              <a:rPr lang="en-US" sz="1800" dirty="0" smtClean="0"/>
              <a:t>_});</a:t>
            </a:r>
          </a:p>
          <a:p>
            <a:r>
              <a:rPr lang="en-US" sz="1800" dirty="0" smtClean="0"/>
              <a:t>  grad_.</a:t>
            </a:r>
            <a:r>
              <a:rPr lang="en-US" sz="1800" dirty="0" err="1" smtClean="0"/>
              <a:t>ReshapeLike</a:t>
            </a:r>
            <a:r>
              <a:rPr lang="en-US" sz="1800" dirty="0" smtClean="0"/>
              <a:t>(data_);</a:t>
            </a:r>
          </a:p>
          <a:p>
            <a:r>
              <a:rPr lang="en-US" sz="1800" dirty="0" smtClean="0"/>
              <a:t>  weight_ = </a:t>
            </a:r>
            <a:r>
              <a:rPr lang="en-US" sz="1800" dirty="0" err="1" smtClean="0"/>
              <a:t>Param</a:t>
            </a:r>
            <a:r>
              <a:rPr lang="en-US" sz="1800" dirty="0" smtClean="0"/>
              <a:t>::Create(</a:t>
            </a:r>
            <a:r>
              <a:rPr lang="en-US" sz="1800" dirty="0" err="1" smtClean="0"/>
              <a:t>proto.param</a:t>
            </a:r>
            <a:r>
              <a:rPr lang="en-US" sz="1800" dirty="0" smtClean="0"/>
              <a:t>(0));</a:t>
            </a:r>
          </a:p>
          <a:p>
            <a:r>
              <a:rPr lang="en-US" sz="1800" dirty="0" smtClean="0"/>
              <a:t>  bias_ = </a:t>
            </a:r>
            <a:r>
              <a:rPr lang="en-US" sz="1800" dirty="0" err="1" smtClean="0"/>
              <a:t>Param</a:t>
            </a:r>
            <a:r>
              <a:rPr lang="en-US" sz="1800" dirty="0" smtClean="0"/>
              <a:t>::Create(</a:t>
            </a:r>
            <a:r>
              <a:rPr lang="en-US" sz="1800" dirty="0" err="1" smtClean="0"/>
              <a:t>proto.param</a:t>
            </a:r>
            <a:r>
              <a:rPr lang="en-US" sz="1800" dirty="0" smtClean="0"/>
              <a:t>(1));</a:t>
            </a:r>
          </a:p>
          <a:p>
            <a:r>
              <a:rPr lang="en-US" sz="1800" dirty="0" smtClean="0"/>
              <a:t>  weight_-&gt;Setup(vector&lt;</a:t>
            </a:r>
            <a:r>
              <a:rPr lang="en-US" sz="1800" dirty="0" err="1" smtClean="0"/>
              <a:t>int</a:t>
            </a:r>
            <a:r>
              <a:rPr lang="en-US" sz="1800" dirty="0" smtClean="0"/>
              <a:t>&gt;{</a:t>
            </a:r>
            <a:r>
              <a:rPr lang="en-US" sz="1800" dirty="0" err="1" smtClean="0"/>
              <a:t>hdim</a:t>
            </a:r>
            <a:r>
              <a:rPr lang="en-US" sz="1800" dirty="0" smtClean="0"/>
              <a:t>_, </a:t>
            </a:r>
            <a:r>
              <a:rPr lang="en-US" sz="1800" dirty="0" err="1" smtClean="0"/>
              <a:t>vdim</a:t>
            </a:r>
            <a:r>
              <a:rPr lang="en-US" sz="1800" dirty="0" smtClean="0"/>
              <a:t>_});</a:t>
            </a:r>
          </a:p>
          <a:p>
            <a:r>
              <a:rPr lang="en-US" sz="1800" dirty="0" smtClean="0"/>
              <a:t>  bias_-&gt;Setup(vector&lt;</a:t>
            </a:r>
            <a:r>
              <a:rPr lang="en-US" sz="1800" dirty="0" err="1" smtClean="0"/>
              <a:t>int</a:t>
            </a:r>
            <a:r>
              <a:rPr lang="en-US" sz="1800" dirty="0" smtClean="0"/>
              <a:t>&gt;{</a:t>
            </a:r>
            <a:r>
              <a:rPr lang="en-US" sz="1800" dirty="0" err="1" smtClean="0"/>
              <a:t>hdim</a:t>
            </a:r>
            <a:r>
              <a:rPr lang="en-US" sz="1800" dirty="0" smtClean="0"/>
              <a:t>_});</a:t>
            </a:r>
          </a:p>
          <a:p>
            <a:r>
              <a:rPr lang="en-US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4763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idden_layer.cc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HiddenLayer</a:t>
            </a:r>
            <a:r>
              <a:rPr lang="en-US" dirty="0" smtClean="0"/>
              <a:t> :: </a:t>
            </a:r>
            <a:r>
              <a:rPr lang="en-US" dirty="0" err="1" smtClean="0"/>
              <a:t>ComputeFeature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67831" y="3682997"/>
            <a:ext cx="6667502" cy="29845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/>
              <a:t>void </a:t>
            </a:r>
            <a:r>
              <a:rPr lang="en-US" sz="1800" dirty="0" err="1" smtClean="0"/>
              <a:t>HiddenLayer</a:t>
            </a:r>
            <a:r>
              <a:rPr lang="en-US" sz="1800" dirty="0" smtClean="0"/>
              <a:t>::</a:t>
            </a:r>
            <a:r>
              <a:rPr lang="en-US" sz="1800" dirty="0" err="1" smtClean="0"/>
              <a:t>ComputeFeature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flag, Metric* </a:t>
            </a:r>
            <a:r>
              <a:rPr lang="en-US" sz="1800" dirty="0" err="1" smtClean="0"/>
              <a:t>perf</a:t>
            </a:r>
            <a:r>
              <a:rPr lang="en-US" sz="1800" dirty="0" smtClean="0"/>
              <a:t>) {</a:t>
            </a:r>
          </a:p>
          <a:p>
            <a:r>
              <a:rPr lang="en-US" sz="1800" dirty="0" smtClean="0"/>
              <a:t>  …</a:t>
            </a:r>
          </a:p>
          <a:p>
            <a:r>
              <a:rPr lang="en-US" sz="1800" dirty="0" smtClean="0"/>
              <a:t>  data = dot(</a:t>
            </a:r>
            <a:r>
              <a:rPr lang="en-US" sz="1800" dirty="0" err="1" smtClean="0"/>
              <a:t>src</a:t>
            </a:r>
            <a:r>
              <a:rPr lang="en-US" sz="1800" dirty="0" smtClean="0"/>
              <a:t>, </a:t>
            </a:r>
            <a:r>
              <a:rPr lang="en-US" sz="1800" dirty="0" err="1" smtClean="0"/>
              <a:t>weight.T</a:t>
            </a:r>
            <a:r>
              <a:rPr lang="en-US" sz="1800" dirty="0" smtClean="0"/>
              <a:t>());</a:t>
            </a:r>
          </a:p>
          <a:p>
            <a:r>
              <a:rPr lang="en-US" sz="1800" dirty="0" smtClean="0"/>
              <a:t>  data += </a:t>
            </a:r>
            <a:r>
              <a:rPr lang="en-US" sz="1800" dirty="0" err="1" smtClean="0"/>
              <a:t>expr</a:t>
            </a:r>
            <a:r>
              <a:rPr lang="en-US" sz="1800" dirty="0" smtClean="0"/>
              <a:t>::</a:t>
            </a:r>
            <a:r>
              <a:rPr lang="en-US" sz="1800" dirty="0" err="1" smtClean="0"/>
              <a:t>repmat</a:t>
            </a:r>
            <a:r>
              <a:rPr lang="en-US" sz="1800" dirty="0" smtClean="0"/>
              <a:t>(bias, </a:t>
            </a:r>
            <a:r>
              <a:rPr lang="en-US" sz="1800" dirty="0" err="1" smtClean="0"/>
              <a:t>batchsize</a:t>
            </a:r>
            <a:r>
              <a:rPr lang="en-US" sz="1800" dirty="0" smtClean="0"/>
              <a:t>_);</a:t>
            </a:r>
          </a:p>
          <a:p>
            <a:r>
              <a:rPr lang="en-US" sz="1800" dirty="0" smtClean="0"/>
              <a:t>  data = </a:t>
            </a:r>
            <a:r>
              <a:rPr lang="en-US" sz="1800" dirty="0" err="1" smtClean="0"/>
              <a:t>expr</a:t>
            </a:r>
            <a:r>
              <a:rPr lang="en-US" sz="1800" dirty="0" smtClean="0"/>
              <a:t>::F&lt;op::</a:t>
            </a:r>
            <a:r>
              <a:rPr lang="en-US" sz="1800" dirty="0" err="1" smtClean="0"/>
              <a:t>stanh</a:t>
            </a:r>
            <a:r>
              <a:rPr lang="en-US" sz="1800" dirty="0" smtClean="0"/>
              <a:t>&gt;(data);</a:t>
            </a:r>
          </a:p>
          <a:p>
            <a:r>
              <a:rPr lang="en-US" sz="1800" dirty="0" smtClean="0"/>
              <a:t>}</a:t>
            </a:r>
          </a:p>
        </p:txBody>
      </p:sp>
      <p:pic>
        <p:nvPicPr>
          <p:cNvPr id="5" name="Picture 4" descr="Screen Shot 2015-09-04 at 1.58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54" y="2573858"/>
            <a:ext cx="4038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1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hidden_layer.cc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HiddenLayer</a:t>
            </a:r>
            <a:r>
              <a:rPr lang="en-US" dirty="0" smtClean="0"/>
              <a:t> :: </a:t>
            </a:r>
            <a:r>
              <a:rPr lang="en-US" dirty="0" err="1" smtClean="0"/>
              <a:t>ComputeGradient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88997" y="3767666"/>
            <a:ext cx="6434637" cy="2963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/>
              <a:t>void </a:t>
            </a:r>
            <a:r>
              <a:rPr lang="en-US" sz="1800" dirty="0" err="1" smtClean="0"/>
              <a:t>HiddenLayer</a:t>
            </a:r>
            <a:r>
              <a:rPr lang="en-US" sz="1800" dirty="0" smtClean="0"/>
              <a:t>::</a:t>
            </a:r>
            <a:r>
              <a:rPr lang="en-US" sz="1800" dirty="0" err="1" smtClean="0"/>
              <a:t>ComputeGradient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flag, Metric* </a:t>
            </a:r>
            <a:r>
              <a:rPr lang="en-US" sz="1800" dirty="0" err="1" smtClean="0"/>
              <a:t>perf</a:t>
            </a:r>
            <a:r>
              <a:rPr lang="en-US" sz="1800" dirty="0" smtClean="0"/>
              <a:t>) {</a:t>
            </a:r>
          </a:p>
          <a:p>
            <a:r>
              <a:rPr lang="en-US" sz="1800" dirty="0" smtClean="0"/>
              <a:t>  ….</a:t>
            </a:r>
          </a:p>
          <a:p>
            <a:r>
              <a:rPr lang="en-US" sz="1800" dirty="0" smtClean="0"/>
              <a:t>  grad = </a:t>
            </a:r>
            <a:r>
              <a:rPr lang="en-US" sz="1800" dirty="0" err="1" smtClean="0"/>
              <a:t>expr</a:t>
            </a:r>
            <a:r>
              <a:rPr lang="en-US" sz="1800" dirty="0" smtClean="0"/>
              <a:t>::F&lt;op::</a:t>
            </a:r>
            <a:r>
              <a:rPr lang="en-US" sz="1800" dirty="0" err="1" smtClean="0"/>
              <a:t>stanh_grad</a:t>
            </a:r>
            <a:r>
              <a:rPr lang="en-US" sz="1800" dirty="0" smtClean="0"/>
              <a:t>&gt;(data) * grad;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gbias</a:t>
            </a:r>
            <a:r>
              <a:rPr lang="en-US" sz="1800" dirty="0" smtClean="0"/>
              <a:t> = </a:t>
            </a:r>
            <a:r>
              <a:rPr lang="en-US" sz="1800" dirty="0" err="1" smtClean="0"/>
              <a:t>expr</a:t>
            </a:r>
            <a:r>
              <a:rPr lang="en-US" sz="1800" dirty="0" smtClean="0"/>
              <a:t>::</a:t>
            </a:r>
            <a:r>
              <a:rPr lang="en-US" sz="1800" dirty="0" err="1" smtClean="0"/>
              <a:t>sum_rows</a:t>
            </a:r>
            <a:r>
              <a:rPr lang="en-US" sz="1800" dirty="0" smtClean="0"/>
              <a:t>(grad);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gweight</a:t>
            </a:r>
            <a:r>
              <a:rPr lang="en-US" sz="1800" dirty="0" smtClean="0"/>
              <a:t> = dot(</a:t>
            </a:r>
            <a:r>
              <a:rPr lang="en-US" sz="1800" dirty="0" err="1" smtClean="0"/>
              <a:t>grad.T</a:t>
            </a:r>
            <a:r>
              <a:rPr lang="en-US" sz="1800" dirty="0" smtClean="0"/>
              <a:t>(), </a:t>
            </a:r>
            <a:r>
              <a:rPr lang="en-US" sz="1800" dirty="0" err="1" smtClean="0"/>
              <a:t>src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  if (</a:t>
            </a:r>
            <a:r>
              <a:rPr lang="en-US" sz="1800" dirty="0" err="1" smtClean="0"/>
              <a:t>srclayers</a:t>
            </a:r>
            <a:r>
              <a:rPr lang="en-US" sz="1800" dirty="0" smtClean="0"/>
              <a:t>_[0]-&gt;</a:t>
            </a:r>
            <a:r>
              <a:rPr lang="en-US" sz="1800" dirty="0" err="1" smtClean="0"/>
              <a:t>mutable_grad</a:t>
            </a:r>
            <a:r>
              <a:rPr lang="en-US" sz="1800" dirty="0" smtClean="0"/>
              <a:t>(this) != </a:t>
            </a:r>
            <a:r>
              <a:rPr lang="en-US" sz="1800" dirty="0" err="1" smtClean="0"/>
              <a:t>nullptr</a:t>
            </a:r>
            <a:r>
              <a:rPr lang="en-US" sz="1800" dirty="0" smtClean="0"/>
              <a:t>) {</a:t>
            </a:r>
          </a:p>
          <a:p>
            <a:r>
              <a:rPr lang="en-US" sz="1800" dirty="0" smtClean="0"/>
              <a:t>    auto </a:t>
            </a:r>
            <a:r>
              <a:rPr lang="en-US" sz="1800" dirty="0" err="1" smtClean="0"/>
              <a:t>gsrc</a:t>
            </a:r>
            <a:r>
              <a:rPr lang="en-US" sz="1800" dirty="0" smtClean="0"/>
              <a:t> = NewTensor2(</a:t>
            </a:r>
            <a:r>
              <a:rPr lang="en-US" sz="1800" dirty="0" err="1" smtClean="0"/>
              <a:t>srclayers</a:t>
            </a:r>
            <a:r>
              <a:rPr lang="en-US" sz="1800" dirty="0" smtClean="0"/>
              <a:t>_[0]-&gt;</a:t>
            </a:r>
            <a:r>
              <a:rPr lang="en-US" sz="1800" dirty="0" err="1" smtClean="0"/>
              <a:t>mutable_grad</a:t>
            </a:r>
            <a:r>
              <a:rPr lang="en-US" sz="1800" dirty="0" smtClean="0"/>
              <a:t>(this));</a:t>
            </a:r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gsrc</a:t>
            </a:r>
            <a:r>
              <a:rPr lang="en-US" sz="1800" dirty="0" smtClean="0"/>
              <a:t> = dot(grad, weight);</a:t>
            </a:r>
          </a:p>
          <a:p>
            <a:r>
              <a:rPr lang="en-US" sz="1800" dirty="0" smtClean="0"/>
              <a:t>  }</a:t>
            </a:r>
          </a:p>
          <a:p>
            <a:r>
              <a:rPr lang="en-US" sz="1800" dirty="0" smtClean="0"/>
              <a:t>}</a:t>
            </a:r>
          </a:p>
        </p:txBody>
      </p:sp>
      <p:pic>
        <p:nvPicPr>
          <p:cNvPr id="9" name="Picture 8" descr="Screen Shot 2015-09-04 at 2.19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2" y="2319860"/>
            <a:ext cx="8343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30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main.cc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</a:t>
            </a:r>
            <a:r>
              <a:rPr lang="en-US" dirty="0" err="1" smtClean="0"/>
              <a:t>HiddenLayer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1996" y="3026824"/>
            <a:ext cx="7747004" cy="3175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/>
              <a:t>…</a:t>
            </a:r>
          </a:p>
          <a:p>
            <a:r>
              <a:rPr lang="en-US" sz="1800" dirty="0" smtClean="0"/>
              <a:t>#include "</a:t>
            </a:r>
            <a:r>
              <a:rPr lang="en-US" sz="1800" dirty="0" err="1" smtClean="0"/>
              <a:t>hidden_layer.h</a:t>
            </a:r>
            <a:r>
              <a:rPr lang="en-US" sz="1800" dirty="0" smtClean="0"/>
              <a:t>"</a:t>
            </a:r>
          </a:p>
          <a:p>
            <a:r>
              <a:rPr lang="en-US" sz="1800" dirty="0" smtClean="0"/>
              <a:t>#include "</a:t>
            </a:r>
            <a:r>
              <a:rPr lang="en-US" sz="1800" dirty="0" err="1" smtClean="0"/>
              <a:t>myproto.pb.h</a:t>
            </a:r>
            <a:r>
              <a:rPr lang="en-US" sz="1800" dirty="0" smtClean="0"/>
              <a:t>”</a:t>
            </a:r>
          </a:p>
          <a:p>
            <a:r>
              <a:rPr lang="en-US" sz="1800" dirty="0" err="1" smtClean="0"/>
              <a:t>int</a:t>
            </a:r>
            <a:r>
              <a:rPr lang="en-US" sz="1800" dirty="0" smtClean="0"/>
              <a:t> main(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argc</a:t>
            </a:r>
            <a:r>
              <a:rPr lang="en-US" sz="1800" dirty="0" smtClean="0"/>
              <a:t>, char **</a:t>
            </a:r>
            <a:r>
              <a:rPr lang="en-US" sz="1800" dirty="0" err="1" smtClean="0"/>
              <a:t>argv</a:t>
            </a:r>
            <a:r>
              <a:rPr lang="en-US" sz="1800" dirty="0" smtClean="0"/>
              <a:t>) {</a:t>
            </a:r>
          </a:p>
          <a:p>
            <a:r>
              <a:rPr lang="en-US" sz="1800" dirty="0" smtClean="0"/>
              <a:t>  …</a:t>
            </a:r>
          </a:p>
          <a:p>
            <a:r>
              <a:rPr lang="en-US" sz="1800" dirty="0" smtClean="0"/>
              <a:t>  //  users can register new subclasses of layer, updater, etc.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driver.RegisterLayer</a:t>
            </a:r>
            <a:r>
              <a:rPr lang="en-US" sz="1800" dirty="0" smtClean="0"/>
              <a:t>&lt;</a:t>
            </a:r>
            <a:r>
              <a:rPr lang="en-US" sz="1800" dirty="0" err="1" smtClean="0"/>
              <a:t>singa</a:t>
            </a:r>
            <a:r>
              <a:rPr lang="en-US" sz="1800" dirty="0" smtClean="0"/>
              <a:t>::</a:t>
            </a:r>
            <a:r>
              <a:rPr lang="en-US" sz="1800" dirty="0" err="1" smtClean="0"/>
              <a:t>HiddenLayer</a:t>
            </a:r>
            <a:r>
              <a:rPr lang="en-US" sz="1800" dirty="0" smtClean="0"/>
              <a:t>, </a:t>
            </a:r>
            <a:r>
              <a:rPr lang="en-US" sz="1800" dirty="0" err="1" smtClean="0"/>
              <a:t>std</a:t>
            </a:r>
            <a:r>
              <a:rPr lang="en-US" sz="1800" dirty="0" smtClean="0"/>
              <a:t>::string&gt;("</a:t>
            </a:r>
            <a:r>
              <a:rPr lang="en-US" sz="1800" dirty="0" err="1" smtClean="0"/>
              <a:t>kHidden</a:t>
            </a:r>
            <a:r>
              <a:rPr lang="en-US" sz="1800" dirty="0" smtClean="0"/>
              <a:t>");</a:t>
            </a:r>
          </a:p>
          <a:p>
            <a:r>
              <a:rPr lang="en-US" sz="1800" dirty="0" smtClean="0"/>
              <a:t>  …</a:t>
            </a:r>
          </a:p>
          <a:p>
            <a:r>
              <a:rPr lang="en-US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9674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ob.conf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1996" y="1418167"/>
            <a:ext cx="7747004" cy="5249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/>
              <a:t>name: "</a:t>
            </a:r>
            <a:r>
              <a:rPr lang="en-US" sz="1800" dirty="0" err="1" smtClean="0"/>
              <a:t>mlp</a:t>
            </a:r>
            <a:r>
              <a:rPr lang="en-US" sz="1800" dirty="0" smtClean="0"/>
              <a:t>”</a:t>
            </a:r>
          </a:p>
          <a:p>
            <a:r>
              <a:rPr lang="en-US" sz="1800" dirty="0" err="1" smtClean="0"/>
              <a:t>train_one_batch</a:t>
            </a:r>
            <a:r>
              <a:rPr lang="en-US" sz="1800" dirty="0" smtClean="0"/>
              <a:t> {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alg</a:t>
            </a:r>
            <a:r>
              <a:rPr lang="en-US" sz="1800" dirty="0" smtClean="0"/>
              <a:t>: </a:t>
            </a:r>
            <a:r>
              <a:rPr lang="en-US" sz="1800" dirty="0" err="1" smtClean="0"/>
              <a:t>kBP</a:t>
            </a:r>
            <a:endParaRPr lang="en-US" sz="1800" dirty="0" smtClean="0"/>
          </a:p>
          <a:p>
            <a:r>
              <a:rPr lang="en-US" sz="1800" dirty="0" smtClean="0"/>
              <a:t>}</a:t>
            </a:r>
          </a:p>
          <a:p>
            <a:r>
              <a:rPr lang="en-US" sz="1800" dirty="0" smtClean="0"/>
              <a:t>updater{</a:t>
            </a:r>
          </a:p>
          <a:p>
            <a:r>
              <a:rPr lang="en-US" sz="1800" dirty="0" smtClean="0"/>
              <a:t>  type: </a:t>
            </a:r>
            <a:r>
              <a:rPr lang="en-US" sz="1800" dirty="0" err="1" smtClean="0"/>
              <a:t>kSGD</a:t>
            </a:r>
            <a:endParaRPr lang="en-US" sz="1800" dirty="0" smtClean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learning_rate</a:t>
            </a:r>
            <a:r>
              <a:rPr lang="en-US" sz="1800" dirty="0" smtClean="0"/>
              <a:t>{</a:t>
            </a:r>
          </a:p>
          <a:p>
            <a:r>
              <a:rPr lang="en-US" sz="1800" dirty="0" smtClean="0"/>
              <a:t>    type : </a:t>
            </a:r>
            <a:r>
              <a:rPr lang="en-US" sz="1800" dirty="0" err="1" smtClean="0"/>
              <a:t>kStep</a:t>
            </a:r>
            <a:endParaRPr lang="en-US" sz="1800" dirty="0" smtClean="0"/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base_lr</a:t>
            </a:r>
            <a:r>
              <a:rPr lang="en-US" sz="1800" dirty="0" smtClean="0"/>
              <a:t>: 0.001</a:t>
            </a:r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step_conf</a:t>
            </a:r>
            <a:r>
              <a:rPr lang="en-US" sz="1800" dirty="0" smtClean="0"/>
              <a:t>{</a:t>
            </a:r>
          </a:p>
          <a:p>
            <a:r>
              <a:rPr lang="en-US" sz="1800" dirty="0" smtClean="0"/>
              <a:t>      </a:t>
            </a:r>
            <a:r>
              <a:rPr lang="en-US" sz="1800" dirty="0" err="1" smtClean="0"/>
              <a:t>change_freq</a:t>
            </a:r>
            <a:r>
              <a:rPr lang="en-US" sz="1800" dirty="0" smtClean="0"/>
              <a:t>: 60</a:t>
            </a:r>
          </a:p>
          <a:p>
            <a:r>
              <a:rPr lang="en-US" sz="1800" dirty="0" smtClean="0"/>
              <a:t>      gamma: 0.997</a:t>
            </a:r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  }</a:t>
            </a:r>
          </a:p>
          <a:p>
            <a:r>
              <a:rPr lang="en-US" sz="1800" dirty="0" smtClean="0"/>
              <a:t>}</a:t>
            </a:r>
          </a:p>
          <a:p>
            <a:r>
              <a:rPr lang="en-US" sz="1800" dirty="0" err="1"/>
              <a:t>n</a:t>
            </a:r>
            <a:r>
              <a:rPr lang="en-US" sz="1800" dirty="0" err="1" smtClean="0"/>
              <a:t>euralnet</a:t>
            </a:r>
            <a:r>
              <a:rPr lang="en-US" sz="1800" dirty="0" smtClean="0"/>
              <a:t>{…..}</a:t>
            </a:r>
          </a:p>
          <a:p>
            <a:r>
              <a:rPr lang="en-US" sz="1800" dirty="0"/>
              <a:t>c</a:t>
            </a:r>
            <a:r>
              <a:rPr lang="en-US" sz="1800" dirty="0" smtClean="0"/>
              <a:t>luster {….}</a:t>
            </a:r>
          </a:p>
        </p:txBody>
      </p:sp>
    </p:spTree>
    <p:extLst>
      <p:ext uri="{BB962C8B-B14F-4D97-AF65-F5344CB8AC3E}">
        <p14:creationId xmlns:p14="http://schemas.microsoft.com/office/powerpoint/2010/main" val="255931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913</Words>
  <Application>Microsoft Macintosh PowerPoint</Application>
  <PresentationFormat>On-screen Show (4:3)</PresentationFormat>
  <Paragraphs>155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Advanced User Guide</vt:lpstr>
      <vt:lpstr>myproto.proto</vt:lpstr>
      <vt:lpstr>job.conf</vt:lpstr>
      <vt:lpstr>hidden_layer.h</vt:lpstr>
      <vt:lpstr>hidden_layer.cc</vt:lpstr>
      <vt:lpstr>hidden_layer.cc</vt:lpstr>
      <vt:lpstr>hidden_layer.cc</vt:lpstr>
      <vt:lpstr>main.cc</vt:lpstr>
      <vt:lpstr>job.conf</vt:lpstr>
      <vt:lpstr>Compile and run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User Guide</dc:title>
  <dc:creator>admin</dc:creator>
  <cp:lastModifiedBy>admin</cp:lastModifiedBy>
  <cp:revision>4</cp:revision>
  <dcterms:created xsi:type="dcterms:W3CDTF">2015-09-04T11:40:24Z</dcterms:created>
  <dcterms:modified xsi:type="dcterms:W3CDTF">2015-09-04T12:40:54Z</dcterms:modified>
</cp:coreProperties>
</file>