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7095" r:id="rId1"/>
  </p:sldMasterIdLst>
  <p:notesMasterIdLst>
    <p:notesMasterId r:id="rId29"/>
  </p:notesMasterIdLst>
  <p:handoutMasterIdLst>
    <p:handoutMasterId r:id="rId30"/>
  </p:handoutMasterIdLst>
  <p:sldIdLst>
    <p:sldId id="759" r:id="rId2"/>
    <p:sldId id="777" r:id="rId3"/>
    <p:sldId id="843" r:id="rId4"/>
    <p:sldId id="842" r:id="rId5"/>
    <p:sldId id="763" r:id="rId6"/>
    <p:sldId id="764" r:id="rId7"/>
    <p:sldId id="882" r:id="rId8"/>
    <p:sldId id="880" r:id="rId9"/>
    <p:sldId id="855" r:id="rId10"/>
    <p:sldId id="859" r:id="rId11"/>
    <p:sldId id="839" r:id="rId12"/>
    <p:sldId id="846" r:id="rId13"/>
    <p:sldId id="840" r:id="rId14"/>
    <p:sldId id="789" r:id="rId15"/>
    <p:sldId id="811" r:id="rId16"/>
    <p:sldId id="812" r:id="rId17"/>
    <p:sldId id="813" r:id="rId18"/>
    <p:sldId id="814" r:id="rId19"/>
    <p:sldId id="881" r:id="rId20"/>
    <p:sldId id="847" r:id="rId21"/>
    <p:sldId id="852" r:id="rId22"/>
    <p:sldId id="836" r:id="rId23"/>
    <p:sldId id="850" r:id="rId24"/>
    <p:sldId id="864" r:id="rId25"/>
    <p:sldId id="816" r:id="rId26"/>
    <p:sldId id="865" r:id="rId27"/>
    <p:sldId id="828" r:id="rId28"/>
  </p:sldIdLst>
  <p:sldSz cx="9144000" cy="6858000" type="screen4x3"/>
  <p:notesSz cx="9926638" cy="6797675"/>
  <p:custDataLst>
    <p:tags r:id="rId31"/>
  </p:custData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CC"/>
    <a:srgbClr val="FF6600"/>
    <a:srgbClr val="003399"/>
    <a:srgbClr val="33CCCC"/>
    <a:srgbClr val="3333FF"/>
    <a:srgbClr val="0099CC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886" autoAdjust="0"/>
  </p:normalViewPr>
  <p:slideViewPr>
    <p:cSldViewPr snapToGrid="0">
      <p:cViewPr>
        <p:scale>
          <a:sx n="100" d="100"/>
          <a:sy n="100" d="100"/>
        </p:scale>
        <p:origin x="-1662" y="-72"/>
      </p:cViewPr>
      <p:guideLst>
        <p:guide orient="horz" pos="1257"/>
        <p:guide pos="289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>
      <p:cViewPr varScale="1">
        <p:scale>
          <a:sx n="119" d="100"/>
          <a:sy n="119" d="100"/>
        </p:scale>
        <p:origin x="-1404" y="-102"/>
      </p:cViewPr>
      <p:guideLst>
        <p:guide orient="horz" pos="2141"/>
        <p:guide pos="312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125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139" tIns="43570" rIns="87139" bIns="43570" numCol="1" anchor="t" anchorCtr="0" compatLnSpc="1">
            <a:prstTxWarp prst="textNoShape">
              <a:avLst/>
            </a:prstTxWarp>
          </a:bodyPr>
          <a:lstStyle>
            <a:lvl1pPr defTabSz="869950" eaLnBrk="0" hangingPunct="0">
              <a:defRPr sz="1100" smtClean="0"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2925" y="0"/>
            <a:ext cx="4302125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139" tIns="43570" rIns="87139" bIns="43570" numCol="1" anchor="t" anchorCtr="0" compatLnSpc="1">
            <a:prstTxWarp prst="textNoShape">
              <a:avLst/>
            </a:prstTxWarp>
          </a:bodyPr>
          <a:lstStyle>
            <a:lvl1pPr algn="r" defTabSz="869950" eaLnBrk="0" hangingPunct="0">
              <a:defRPr sz="1100" smtClean="0"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4775"/>
            <a:ext cx="4302125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139" tIns="43570" rIns="87139" bIns="43570" numCol="1" anchor="b" anchorCtr="0" compatLnSpc="1">
            <a:prstTxWarp prst="textNoShape">
              <a:avLst/>
            </a:prstTxWarp>
          </a:bodyPr>
          <a:lstStyle>
            <a:lvl1pPr defTabSz="869950" eaLnBrk="0" hangingPunct="0">
              <a:defRPr sz="1100" smtClean="0"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2925" y="6454775"/>
            <a:ext cx="4302125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139" tIns="43570" rIns="87139" bIns="43570" numCol="1" anchor="b" anchorCtr="0" compatLnSpc="1">
            <a:prstTxWarp prst="textNoShape">
              <a:avLst/>
            </a:prstTxWarp>
          </a:bodyPr>
          <a:lstStyle>
            <a:lvl1pPr algn="r" defTabSz="869950" eaLnBrk="0" hangingPunct="0">
              <a:defRPr sz="1100" smtClean="0">
                <a:latin typeface="Times" charset="0"/>
              </a:defRPr>
            </a:lvl1pPr>
          </a:lstStyle>
          <a:p>
            <a:pPr>
              <a:defRPr/>
            </a:pPr>
            <a:fld id="{EF3F7801-432C-4F99-B259-45AB263262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1067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125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smtClean="0"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925" y="0"/>
            <a:ext cx="4302125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8000"/>
            <a:ext cx="3398838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3775" y="3228975"/>
            <a:ext cx="7939088" cy="305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06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4775"/>
            <a:ext cx="4302125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smtClean="0"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4775"/>
            <a:ext cx="4302125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" charset="0"/>
              </a:defRPr>
            </a:lvl1pPr>
          </a:lstStyle>
          <a:p>
            <a:pPr>
              <a:defRPr/>
            </a:pPr>
            <a:fld id="{687B9594-D374-4B4D-A692-D3CA651F12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7673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arxiv.org/find/cs/1/au:+Courbariaux_M/0/1/0/all/0/1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arxiv.org/abs/1412.7024" TargetMode="External"/><Relationship Id="rId5" Type="http://schemas.openxmlformats.org/officeDocument/2006/relationships/hyperlink" Target="http://arxiv.org/find/cs/1/au:+David_J/0/1/0/all/0/1" TargetMode="External"/><Relationship Id="rId4" Type="http://schemas.openxmlformats.org/officeDocument/2006/relationships/hyperlink" Target="http://arxiv.org/find/cs/1/au:+Bengio_Y/0/1/0/all/0/1" TargetMode="Externa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dirty="0" smtClean="0">
              <a:latin typeface="Times" charset="0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87AAC2-1BB6-407D-8750-A49860293DD6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>
                <a:latin typeface="Times" charset="0"/>
              </a:rPr>
              <a:t>This diagram shows an overview of SINGA</a:t>
            </a:r>
          </a:p>
          <a:p>
            <a:pPr eaLnBrk="1" hangingPunct="1"/>
            <a:endParaRPr lang="en-US" smtClean="0">
              <a:latin typeface="Times" charset="0"/>
            </a:endParaRPr>
          </a:p>
          <a:p>
            <a:pPr eaLnBrk="1" hangingPunct="1"/>
            <a:r>
              <a:rPr lang="en-US" smtClean="0">
                <a:latin typeface="Times" charset="0"/>
              </a:rPr>
              <a:t>It consists of 4 components: cluster topology, neural net, train one batch, updater</a:t>
            </a:r>
          </a:p>
          <a:p>
            <a:pPr eaLnBrk="1" hangingPunct="1"/>
            <a:r>
              <a:rPr lang="en-US" smtClean="0">
                <a:latin typeface="Times" charset="0"/>
              </a:rPr>
              <a:t>Users are supposed to just submit </a:t>
            </a:r>
            <a:r>
              <a:rPr lang="en-US" altLang="en-US" smtClean="0">
                <a:latin typeface="Times" charset="0"/>
              </a:rPr>
              <a:t>“</a:t>
            </a:r>
            <a:r>
              <a:rPr lang="en-US" smtClean="0">
                <a:latin typeface="Times" charset="0"/>
              </a:rPr>
              <a:t>configuration</a:t>
            </a:r>
            <a:r>
              <a:rPr lang="en-US" altLang="en-US" smtClean="0">
                <a:latin typeface="Times" charset="0"/>
              </a:rPr>
              <a:t>”</a:t>
            </a:r>
            <a:r>
              <a:rPr lang="en-US" smtClean="0">
                <a:latin typeface="Times" charset="0"/>
              </a:rPr>
              <a:t> for the 4 components.</a:t>
            </a:r>
          </a:p>
          <a:p>
            <a:pPr eaLnBrk="1" hangingPunct="1"/>
            <a:endParaRPr lang="en-US" smtClean="0">
              <a:latin typeface="Times" charset="0"/>
            </a:endParaRPr>
          </a:p>
          <a:p>
            <a:pPr eaLnBrk="1" hangingPunct="1"/>
            <a:r>
              <a:rPr lang="en-US" smtClean="0">
                <a:latin typeface="Times" charset="0"/>
              </a:rPr>
              <a:t>SINGA trains model over worker-server architecture</a:t>
            </a:r>
          </a:p>
          <a:p>
            <a:pPr eaLnBrk="1" hangingPunct="1"/>
            <a:r>
              <a:rPr lang="en-US" smtClean="0">
                <a:latin typeface="Times" charset="0"/>
              </a:rPr>
              <a:t>Basically, workers takes care of gradient computation, </a:t>
            </a:r>
          </a:p>
          <a:p>
            <a:pPr eaLnBrk="1" hangingPunct="1"/>
            <a:r>
              <a:rPr lang="en-US" smtClean="0">
                <a:latin typeface="Times" charset="0"/>
              </a:rPr>
              <a:t>	server takes care of parameter updates</a:t>
            </a:r>
          </a:p>
          <a:p>
            <a:pPr eaLnBrk="1" hangingPunct="1"/>
            <a:endParaRPr lang="en-US" smtClean="0">
              <a:latin typeface="Times" charset="0"/>
            </a:endParaRPr>
          </a:p>
          <a:p>
            <a:pPr eaLnBrk="1" hangingPunct="1"/>
            <a:r>
              <a:rPr lang="en-US" smtClean="0">
                <a:latin typeface="Times" charset="0"/>
              </a:rPr>
              <a:t>ClusterTopology component maintains the topology of workers and servers</a:t>
            </a:r>
          </a:p>
          <a:p>
            <a:pPr eaLnBrk="1" hangingPunct="1"/>
            <a:endParaRPr lang="en-US" smtClean="0">
              <a:latin typeface="Times" charset="0"/>
            </a:endParaRPr>
          </a:p>
          <a:p>
            <a:pPr eaLnBrk="1" hangingPunct="1"/>
            <a:r>
              <a:rPr lang="en-US" smtClean="0">
                <a:latin typeface="Times" charset="0"/>
              </a:rPr>
              <a:t>I will explain how users configure the topology later.</a:t>
            </a: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8F64C4-82DA-46EC-A26E-76B08DFC57FB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400" smtClean="0">
                <a:latin typeface="Times" charset="0"/>
              </a:rPr>
              <a:t>NeuralNet component describes the neural network structure with the layers and their connections.</a:t>
            </a:r>
          </a:p>
          <a:p>
            <a:pPr eaLnBrk="1" hangingPunct="1"/>
            <a:endParaRPr lang="en-US" sz="1400" smtClean="0">
              <a:latin typeface="Times" charset="0"/>
            </a:endParaRPr>
          </a:p>
          <a:p>
            <a:pPr eaLnBrk="1" hangingPunct="1"/>
            <a:r>
              <a:rPr lang="en-US" sz="1400" smtClean="0">
                <a:latin typeface="Times" charset="0"/>
              </a:rPr>
              <a:t>   - Basically, Layer class has 2 fields and 2 functions (srclayer, feature, ComputeFeature(), ComputeGadient())</a:t>
            </a: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F76E4F-7C53-437D-A064-3B5513B18AC2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400" smtClean="0">
                <a:latin typeface="Times" charset="0"/>
              </a:rPr>
              <a:t>NeuralNet component describes the neural network structure with the layers and their connections.</a:t>
            </a:r>
          </a:p>
          <a:p>
            <a:pPr eaLnBrk="1" hangingPunct="1"/>
            <a:endParaRPr lang="en-US" sz="1400" smtClean="0">
              <a:latin typeface="Times" charset="0"/>
            </a:endParaRPr>
          </a:p>
          <a:p>
            <a:pPr eaLnBrk="1" hangingPunct="1"/>
            <a:r>
              <a:rPr lang="en-US" sz="1400" smtClean="0">
                <a:latin typeface="Times" charset="0"/>
              </a:rPr>
              <a:t>   - Basically, Layer class has 2 fields and 2 functions (srclayer, feature, ComputeFeature(), ComputeGadient())</a:t>
            </a:r>
          </a:p>
          <a:p>
            <a:pPr eaLnBrk="1" hangingPunct="1"/>
            <a:endParaRPr lang="en-US" sz="1400" smtClean="0">
              <a:latin typeface="Times" charset="0"/>
            </a:endParaRPr>
          </a:p>
          <a:p>
            <a:pPr eaLnBrk="1" hangingPunct="1"/>
            <a:r>
              <a:rPr lang="en-US" sz="1400" smtClean="0">
                <a:latin typeface="Times" charset="0"/>
              </a:rPr>
              <a:t>   - Users are required to write configuration file to specify properties and connections in a configuration file</a:t>
            </a:r>
          </a:p>
          <a:p>
            <a:pPr eaLnBrk="1" hangingPunct="1"/>
            <a:r>
              <a:rPr lang="en-US" sz="1400" smtClean="0">
                <a:latin typeface="Times" charset="0"/>
              </a:rPr>
              <a:t>     for example of hidden layer, users will specify name, type, srclayer, and # of hidden nodes, etc.</a:t>
            </a:r>
          </a:p>
          <a:p>
            <a:pPr eaLnBrk="1" hangingPunct="1"/>
            <a:endParaRPr lang="en-US" sz="1400" smtClean="0">
              <a:latin typeface="Times" charset="0"/>
            </a:endParaRPr>
          </a:p>
          <a:p>
            <a:pPr eaLnBrk="1" hangingPunct="1"/>
            <a:r>
              <a:rPr lang="en-US" sz="1400" smtClean="0">
                <a:latin typeface="Times" charset="0"/>
              </a:rPr>
              <a:t>SINGA comes with many built-in layers, and users can also implement their own layers.</a:t>
            </a:r>
          </a:p>
          <a:p>
            <a:pPr eaLnBrk="1" hangingPunct="1"/>
            <a:endParaRPr lang="en-US" sz="1600" smtClean="0">
              <a:latin typeface="Times" charset="0"/>
            </a:endParaRPr>
          </a:p>
          <a:p>
            <a:pPr eaLnBrk="1" hangingPunct="1"/>
            <a:r>
              <a:rPr lang="en-US" sz="1600" smtClean="0">
                <a:latin typeface="Times" charset="0"/>
              </a:rPr>
              <a:t>e.g., Built-in layers:</a:t>
            </a:r>
          </a:p>
          <a:p>
            <a:pPr eaLnBrk="1" hangingPunct="1"/>
            <a:r>
              <a:rPr lang="en-US" sz="1400" smtClean="0">
                <a:latin typeface="Times" charset="0"/>
              </a:rPr>
              <a:t>     Neuron layers apply feature transformations, e.g., convolutional layer, inner-product layer, pooling layer, normalization layer, softmax layer, etc.</a:t>
            </a:r>
          </a:p>
          <a:p>
            <a:pPr eaLnBrk="1" hangingPunct="1"/>
            <a:r>
              <a:rPr lang="en-US" sz="1400" smtClean="0">
                <a:latin typeface="Times" charset="0"/>
              </a:rPr>
              <a:t>     Loss layers, e.g., Euclidean loss, Cross-Entropy (CE) loss, Softmax+CE</a:t>
            </a:r>
          </a:p>
          <a:p>
            <a:pPr eaLnBrk="1" hangingPunct="1"/>
            <a:r>
              <a:rPr lang="en-US" sz="1400" smtClean="0">
                <a:latin typeface="Times" charset="0"/>
              </a:rPr>
              <a:t>     Parser layer for parse features from records, e.g., label parser layer, RGB image parser layer</a:t>
            </a:r>
          </a:p>
          <a:p>
            <a:pPr eaLnBrk="1" hangingPunct="1"/>
            <a:r>
              <a:rPr lang="en-US" sz="1400" smtClean="0">
                <a:latin typeface="Times" charset="0"/>
              </a:rPr>
              <a:t>     Data layer for load records into memory, e.g., lmdb layer, disk layer, hdfs layer</a:t>
            </a:r>
          </a:p>
          <a:p>
            <a:pPr eaLnBrk="1" hangingPunct="1"/>
            <a:r>
              <a:rPr lang="en-US" sz="1400" smtClean="0">
                <a:latin typeface="Times" charset="0"/>
              </a:rPr>
              <a:t>     Utility layers for data/model partition, e.g., bridge layers for transferring features</a:t>
            </a:r>
          </a:p>
          <a:p>
            <a:pPr eaLnBrk="1" hangingPunct="1"/>
            <a:endParaRPr lang="en-US" sz="1400" smtClean="0">
              <a:latin typeface="Times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64B3DC-B73D-499D-BE63-572DAB9EDE56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400" smtClean="0">
                <a:latin typeface="Times" charset="0"/>
              </a:rPr>
              <a:t>TrainOneBatch component specifies a sequence of invoking Feature computation and Gradient computation</a:t>
            </a:r>
          </a:p>
          <a:p>
            <a:pPr eaLnBrk="1" hangingPunct="1"/>
            <a:endParaRPr lang="en-US" sz="1400" smtClean="0">
              <a:latin typeface="Times" charset="0"/>
            </a:endParaRPr>
          </a:p>
          <a:p>
            <a:pPr eaLnBrk="1" hangingPunct="1"/>
            <a:r>
              <a:rPr lang="en-US" sz="1400" smtClean="0">
                <a:latin typeface="Times" charset="0"/>
              </a:rPr>
              <a:t>SINGA supports different algorithms (e.g., BP, BPTT, CD) for all 3 model categories (FW, Dir, UnDir).</a:t>
            </a:r>
          </a:p>
          <a:p>
            <a:pPr eaLnBrk="1" hangingPunct="1"/>
            <a:endParaRPr lang="en-US" sz="1400" smtClean="0">
              <a:latin typeface="Times" charset="0"/>
            </a:endParaRPr>
          </a:p>
          <a:p>
            <a:pPr eaLnBrk="1" hangingPunct="1"/>
            <a:r>
              <a:rPr lang="en-US" sz="1400" smtClean="0">
                <a:latin typeface="Times" charset="0"/>
              </a:rPr>
              <a:t>This pseudocode is an example of BP. </a:t>
            </a:r>
          </a:p>
          <a:p>
            <a:pPr eaLnBrk="1" hangingPunct="1"/>
            <a:endParaRPr lang="en-US" sz="1400" smtClean="0">
              <a:latin typeface="Times" charset="0"/>
            </a:endParaRPr>
          </a:p>
          <a:p>
            <a:pPr eaLnBrk="1" hangingPunct="1"/>
            <a:r>
              <a:rPr lang="en-US" sz="1400" smtClean="0">
                <a:latin typeface="Times" charset="0"/>
              </a:rPr>
              <a:t>1) Given a job configuration about cluster and network,   workers call TrainOneBatch at each iteration</a:t>
            </a:r>
          </a:p>
          <a:p>
            <a:pPr eaLnBrk="1" hangingPunct="1"/>
            <a:r>
              <a:rPr lang="en-US" sz="1400" smtClean="0">
                <a:latin typeface="Times" charset="0"/>
              </a:rPr>
              <a:t>2) It computes features and the gradients, which are sent to the corresponding servers invoking Updater for parameter updates.</a:t>
            </a:r>
          </a:p>
          <a:p>
            <a:pPr eaLnBrk="1" hangingPunct="1"/>
            <a:r>
              <a:rPr lang="en-US" sz="1400" smtClean="0">
                <a:latin typeface="Times" charset="0"/>
              </a:rPr>
              <a:t>3) Then, at the next iteration, the workers fetch the updated parameters</a:t>
            </a:r>
          </a:p>
          <a:p>
            <a:pPr eaLnBrk="1" hangingPunct="1"/>
            <a:endParaRPr lang="en-US" sz="1400" smtClean="0">
              <a:latin typeface="Times" charset="0"/>
            </a:endParaRPr>
          </a:p>
          <a:p>
            <a:pPr eaLnBrk="1" hangingPunct="1"/>
            <a:r>
              <a:rPr lang="en-US" sz="1400" smtClean="0">
                <a:latin typeface="Times" charset="0"/>
              </a:rPr>
              <a:t>This is how SINGA works</a:t>
            </a: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B4FD7C-F7F1-4D26-9452-632160977FBE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Times" charset="0"/>
              </a:rPr>
              <a:t>Now, I will talk about system architecture more details.</a:t>
            </a:r>
          </a:p>
          <a:p>
            <a:endParaRPr lang="en-US" smtClean="0">
              <a:latin typeface="Times" charset="0"/>
            </a:endParaRPr>
          </a:p>
          <a:p>
            <a:r>
              <a:rPr lang="en-US" smtClean="0">
                <a:latin typeface="Times" charset="0"/>
              </a:rPr>
              <a:t>As I explain, SINGA is designed in a worker-server architecture</a:t>
            </a:r>
          </a:p>
          <a:p>
            <a:r>
              <a:rPr lang="en-US" smtClean="0">
                <a:latin typeface="Times" charset="0"/>
              </a:rPr>
              <a:t> </a:t>
            </a:r>
          </a:p>
          <a:p>
            <a:r>
              <a:rPr lang="en-US" smtClean="0">
                <a:latin typeface="Times" charset="0"/>
              </a:rPr>
              <a:t>It consists of two components, worker groups and server groups.</a:t>
            </a:r>
          </a:p>
          <a:p>
            <a:endParaRPr lang="en-US" smtClean="0">
              <a:latin typeface="Times" charset="0"/>
            </a:endParaRPr>
          </a:p>
          <a:p>
            <a:r>
              <a:rPr lang="en-US" smtClean="0">
                <a:latin typeface="Times" charset="0"/>
              </a:rPr>
              <a:t>A Worker group loads a subset of training data</a:t>
            </a:r>
          </a:p>
          <a:p>
            <a:r>
              <a:rPr lang="en-US" smtClean="0">
                <a:latin typeface="Times" charset="0"/>
              </a:rPr>
              <a:t>Worker groups run asynchronous to compute gradients.</a:t>
            </a:r>
          </a:p>
          <a:p>
            <a:r>
              <a:rPr lang="en-US" smtClean="0">
                <a:latin typeface="Times" charset="0"/>
              </a:rPr>
              <a:t>Workers within one group run synchronously.</a:t>
            </a:r>
          </a:p>
          <a:p>
            <a:r>
              <a:rPr lang="en-US" smtClean="0">
                <a:latin typeface="Times" charset="0"/>
              </a:rPr>
              <a:t>Each worker group runs for one model replica over a subset of training data.</a:t>
            </a:r>
          </a:p>
          <a:p>
            <a:endParaRPr lang="en-US" smtClean="0">
              <a:latin typeface="Times" charset="0"/>
            </a:endParaRPr>
          </a:p>
          <a:p>
            <a:r>
              <a:rPr lang="en-US" smtClean="0">
                <a:latin typeface="Times" charset="0"/>
              </a:rPr>
              <a:t>Each server group takes care of some worker groups to update model parameters.</a:t>
            </a:r>
          </a:p>
          <a:p>
            <a:r>
              <a:rPr lang="en-US" smtClean="0">
                <a:latin typeface="Times" charset="0"/>
              </a:rPr>
              <a:t>Server groups are connected according to cluster configuration. They may synchronize with neighbor groups periodically or following some rules.</a:t>
            </a:r>
          </a:p>
          <a:p>
            <a:endParaRPr lang="en-US" smtClean="0">
              <a:latin typeface="Times" charset="0"/>
            </a:endParaRPr>
          </a:p>
          <a:p>
            <a:r>
              <a:rPr lang="en-US" smtClean="0">
                <a:latin typeface="Times" charset="0"/>
              </a:rPr>
              <a:t>Users can specify such cluster configuration by setting values </a:t>
            </a:r>
          </a:p>
          <a:p>
            <a:r>
              <a:rPr lang="en-US" smtClean="0">
                <a:latin typeface="Times" charset="0"/>
              </a:rPr>
              <a:t>	and implement different training frameworks.</a:t>
            </a: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91566A-337D-496F-A8AE-692E13AB0BCE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Times" charset="0"/>
              </a:rPr>
              <a:t>Just by configuring cluster topology, users can use 4 popular training frameworks (as mentioned before)</a:t>
            </a:r>
          </a:p>
          <a:p>
            <a:endParaRPr lang="en-US" smtClean="0">
              <a:latin typeface="Times" charset="0"/>
            </a:endParaRPr>
          </a:p>
          <a:p>
            <a:r>
              <a:rPr lang="en-US" smtClean="0">
                <a:latin typeface="Times" charset="0"/>
              </a:rPr>
              <a:t>For example, to implement the synchronous framework like AllReduce (Baidu DeepImage)</a:t>
            </a:r>
          </a:p>
          <a:p>
            <a:r>
              <a:rPr lang="en-US" smtClean="0">
                <a:latin typeface="Times" charset="0"/>
              </a:rPr>
              <a:t>	users will set 1 worker group and 1 server group.</a:t>
            </a:r>
          </a:p>
          <a:p>
            <a:r>
              <a:rPr lang="en-US" altLang="zh-CN" smtClean="0">
                <a:latin typeface="Times" charset="0"/>
              </a:rPr>
              <a:t>	So, all worker nodes run synchronously to compute the gradients for one mini-batch.</a:t>
            </a:r>
          </a:p>
          <a:p>
            <a:endParaRPr lang="en-US" altLang="zh-CN" smtClean="0">
              <a:latin typeface="Times" charset="0"/>
            </a:endParaRPr>
          </a:p>
          <a:p>
            <a:r>
              <a:rPr lang="en-US" smtClean="0">
                <a:latin typeface="Times" charset="0"/>
              </a:rPr>
              <a:t>For this framework, we co-locate servers and workers in the same process. </a:t>
            </a: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514454-39ED-443F-BDA4-20B91A87FAA5}" type="slidenum">
              <a:rPr lang="en-US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Times" charset="0"/>
              </a:rPr>
              <a:t>If we separate workers and servers into different process, then we can implement the sandblaster framework (Google Brain)</a:t>
            </a: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F3EC70-12B6-4507-843D-D0DAA5AE1E70}" type="slidenum">
              <a:rPr lang="en-US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Times" charset="0"/>
              </a:rPr>
              <a:t>Similar to sandblaster, if users configure multiple worker groups, which run in asynchronous manner.</a:t>
            </a:r>
          </a:p>
          <a:p>
            <a:r>
              <a:rPr lang="en-US" smtClean="0">
                <a:latin typeface="Times" charset="0"/>
              </a:rPr>
              <a:t>Then we can implement Downpour framework.</a:t>
            </a: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59D221-E649-49BC-8DA2-D2FF1D2A1064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Times" charset="0"/>
              </a:rPr>
              <a:t>Users can also implement distributed hogwild, implemented in Caffe</a:t>
            </a:r>
          </a:p>
          <a:p>
            <a:endParaRPr lang="en-US" smtClean="0">
              <a:latin typeface="Times" charset="0"/>
            </a:endParaRPr>
          </a:p>
          <a:p>
            <a:r>
              <a:rPr lang="en-US" smtClean="0">
                <a:latin typeface="Times" charset="0"/>
              </a:rPr>
              <a:t>For this framework, users can set 1 server group and multiple worker groups per process</a:t>
            </a:r>
          </a:p>
          <a:p>
            <a:r>
              <a:rPr lang="en-US" smtClean="0">
                <a:latin typeface="Times" charset="0"/>
              </a:rPr>
              <a:t>Parameter updates are done at local, so communication cost is minimized</a:t>
            </a:r>
          </a:p>
          <a:p>
            <a:r>
              <a:rPr lang="en-US" smtClean="0">
                <a:latin typeface="Times" charset="0"/>
              </a:rPr>
              <a:t>However, server groups need to synchronize with each other periodically.</a:t>
            </a:r>
          </a:p>
          <a:p>
            <a:endParaRPr lang="en-US" smtClean="0">
              <a:latin typeface="Times" charset="0"/>
            </a:endParaRPr>
          </a:p>
          <a:p>
            <a:endParaRPr lang="en-US" smtClean="0">
              <a:latin typeface="Times" charset="0"/>
            </a:endParaRPr>
          </a:p>
          <a:p>
            <a:r>
              <a:rPr lang="en-US" smtClean="0">
                <a:latin typeface="Times" charset="0"/>
              </a:rPr>
              <a:t>Like 4 popular training frameworks I showed, SINGA users can flexibly configure cluster topology as they want.</a:t>
            </a: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7749DE-0B47-49B4-97FE-1E80DF3DAB20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Times" charset="0"/>
              </a:rPr>
              <a:t>In this talk, I will talk about a bit of deep leaning background in terms of models and training frameworks</a:t>
            </a:r>
          </a:p>
          <a:p>
            <a:endParaRPr lang="en-US" smtClean="0">
              <a:latin typeface="Times" charset="0"/>
            </a:endParaRPr>
          </a:p>
          <a:p>
            <a:r>
              <a:rPr lang="en-US" smtClean="0">
                <a:latin typeface="Times" charset="0"/>
              </a:rPr>
              <a:t>Then, I will give an overview of SINGA followed by its programming model and architecture</a:t>
            </a:r>
          </a:p>
          <a:p>
            <a:endParaRPr lang="en-US" smtClean="0">
              <a:latin typeface="Times" charset="0"/>
            </a:endParaRPr>
          </a:p>
          <a:p>
            <a:r>
              <a:rPr lang="en-US" smtClean="0">
                <a:latin typeface="Times" charset="0"/>
              </a:rPr>
              <a:t>Also, I will show a few experiment results in terms of training efficiency comparing with other systems</a:t>
            </a:r>
          </a:p>
          <a:p>
            <a:endParaRPr lang="en-US" smtClean="0">
              <a:latin typeface="Times" charset="0"/>
            </a:endParaRPr>
          </a:p>
          <a:p>
            <a:r>
              <a:rPr lang="en-US" smtClean="0">
                <a:latin typeface="Times" charset="0"/>
              </a:rPr>
              <a:t>Then, if time is allowed, I will talk about a few sample applications done with SINGA</a:t>
            </a:r>
          </a:p>
        </p:txBody>
      </p:sp>
      <p:sp>
        <p:nvSpPr>
          <p:cNvPr id="5734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3CAA63-D20C-4A36-9957-EF0BEE06FC78}" type="slidenum">
              <a:rPr lang="en-US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Times" charset="0"/>
              </a:rPr>
              <a:t>In this talk, I will talk about a bit of deep leaning background in terms of models and training frameworks</a:t>
            </a:r>
          </a:p>
          <a:p>
            <a:endParaRPr lang="en-US" smtClean="0">
              <a:latin typeface="Times" charset="0"/>
            </a:endParaRPr>
          </a:p>
          <a:p>
            <a:r>
              <a:rPr lang="en-US" smtClean="0">
                <a:latin typeface="Times" charset="0"/>
              </a:rPr>
              <a:t>Then, I will give an overview of SINGA followed by its programming model and architecture</a:t>
            </a:r>
          </a:p>
          <a:p>
            <a:endParaRPr lang="en-US" smtClean="0">
              <a:latin typeface="Times" charset="0"/>
            </a:endParaRPr>
          </a:p>
          <a:p>
            <a:r>
              <a:rPr lang="en-US" smtClean="0">
                <a:latin typeface="Times" charset="0"/>
              </a:rPr>
              <a:t>Also, I will show a few experiment results in terms of training efficiency comparing with other systems</a:t>
            </a:r>
          </a:p>
          <a:p>
            <a:endParaRPr lang="en-US" smtClean="0">
              <a:latin typeface="Times" charset="0"/>
            </a:endParaRPr>
          </a:p>
          <a:p>
            <a:r>
              <a:rPr lang="en-US" smtClean="0">
                <a:latin typeface="Times" charset="0"/>
              </a:rPr>
              <a:t>Then, if time is allowed, I will talk about a few sample applications done with SINGA</a:t>
            </a:r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607A74-1F25-4994-B0E8-5EC773813376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Times" charset="0"/>
              </a:rPr>
              <a:t>Now, please let us show experimental results, comparing SINGA with CXXNET and CAFFE</a:t>
            </a:r>
          </a:p>
          <a:p>
            <a:r>
              <a:rPr lang="en-US" smtClean="0">
                <a:latin typeface="Times" charset="0"/>
              </a:rPr>
              <a:t>In this experiment, We conducted synchronous training and asynchronous training</a:t>
            </a:r>
          </a:p>
          <a:p>
            <a:r>
              <a:rPr lang="en-US" smtClean="0">
                <a:latin typeface="Times" charset="0"/>
              </a:rPr>
              <a:t>We utilize CIFAR10 dataset</a:t>
            </a:r>
          </a:p>
          <a:p>
            <a:endParaRPr lang="en-US" smtClean="0">
              <a:latin typeface="Times" charset="0"/>
            </a:endParaRPr>
          </a:p>
          <a:p>
            <a:r>
              <a:rPr lang="en-US" smtClean="0">
                <a:latin typeface="Times" charset="0"/>
              </a:rPr>
              <a:t>First, this graph shows training time for 1 iteration on a single node</a:t>
            </a:r>
          </a:p>
          <a:p>
            <a:r>
              <a:rPr lang="en-US" smtClean="0">
                <a:latin typeface="Times" charset="0"/>
              </a:rPr>
              <a:t>As you see, when we increase # of cores, all systems speed up their training time</a:t>
            </a:r>
          </a:p>
          <a:p>
            <a:r>
              <a:rPr lang="en-US" smtClean="0">
                <a:latin typeface="Times" charset="0"/>
              </a:rPr>
              <a:t>However, when # of cores is larger than 8, it shows a poor scalability.</a:t>
            </a:r>
          </a:p>
          <a:p>
            <a:r>
              <a:rPr lang="en-US" smtClean="0">
                <a:latin typeface="Times" charset="0"/>
              </a:rPr>
              <a:t>Actually, all system uses OpenBlas multi-threading feature for linear algebra operations.</a:t>
            </a:r>
          </a:p>
          <a:p>
            <a:r>
              <a:rPr lang="en-US" smtClean="0">
                <a:latin typeface="Times" charset="0"/>
              </a:rPr>
              <a:t>This increase is due to the overhead for cross-cpu memory access.</a:t>
            </a:r>
          </a:p>
          <a:p>
            <a:endParaRPr lang="en-US" smtClean="0">
              <a:latin typeface="Times" charset="0"/>
            </a:endParaRPr>
          </a:p>
          <a:p>
            <a:r>
              <a:rPr lang="en-US" smtClean="0">
                <a:latin typeface="Times" charset="0"/>
              </a:rPr>
              <a:t>However, SINGA is already multi-threaded (by launching multiple workers and servers), so we disabled OpenBlas multi-threading</a:t>
            </a:r>
          </a:p>
          <a:p>
            <a:r>
              <a:rPr lang="en-US" smtClean="0">
                <a:latin typeface="Times" charset="0"/>
              </a:rPr>
              <a:t>SINGA-dist line is the results when we configure topology as Sandblaster</a:t>
            </a:r>
          </a:p>
          <a:p>
            <a:r>
              <a:rPr lang="en-US" smtClean="0">
                <a:latin typeface="Times" charset="0"/>
              </a:rPr>
              <a:t>	(1 server group with 4 servers, 1 worker group with different number of worker threads (x-axis)</a:t>
            </a:r>
          </a:p>
          <a:p>
            <a:r>
              <a:rPr lang="en-US" smtClean="0">
                <a:latin typeface="Times" charset="0"/>
              </a:rPr>
              <a:t>	(256 images per one-minibatch)</a:t>
            </a:r>
          </a:p>
          <a:p>
            <a:endParaRPr lang="en-US" smtClean="0">
              <a:latin typeface="Times" charset="0"/>
            </a:endParaRPr>
          </a:p>
          <a:p>
            <a:r>
              <a:rPr lang="en-US" smtClean="0">
                <a:latin typeface="Times" charset="0"/>
              </a:rPr>
              <a:t>Reason:</a:t>
            </a:r>
          </a:p>
          <a:p>
            <a:r>
              <a:rPr lang="en-US" smtClean="0">
                <a:latin typeface="Times" charset="0"/>
              </a:rPr>
              <a:t>OpenBlas cannot be fully optimized. It may parallelize only particular operations, e.g., matrix multiplications</a:t>
            </a:r>
          </a:p>
          <a:p>
            <a:r>
              <a:rPr lang="en-US" smtClean="0">
                <a:latin typeface="Times" charset="0"/>
              </a:rPr>
              <a:t>SINGA-dist executes workers in parallel for whole iteration</a:t>
            </a:r>
          </a:p>
          <a:p>
            <a:endParaRPr lang="en-US" smtClean="0">
              <a:latin typeface="Times" charset="0"/>
            </a:endParaRPr>
          </a:p>
          <a:p>
            <a:endParaRPr lang="en-US" smtClean="0">
              <a:latin typeface="Times" charset="0"/>
            </a:endParaRPr>
          </a:p>
          <a:p>
            <a:endParaRPr lang="en-US" smtClean="0">
              <a:latin typeface="Times" charset="0"/>
            </a:endParaRPr>
          </a:p>
          <a:p>
            <a:r>
              <a:rPr lang="en-US" smtClean="0">
                <a:latin typeface="Times" charset="0"/>
              </a:rPr>
              <a:t>Changing to multinodes setting</a:t>
            </a:r>
          </a:p>
          <a:p>
            <a:endParaRPr lang="en-US" smtClean="0">
              <a:latin typeface="Times" charset="0"/>
            </a:endParaRPr>
          </a:p>
          <a:p>
            <a:r>
              <a:rPr lang="en-US" smtClean="0">
                <a:latin typeface="Times" charset="0"/>
              </a:rPr>
              <a:t>with AllReduce framework (topology)</a:t>
            </a:r>
          </a:p>
          <a:p>
            <a:r>
              <a:rPr lang="en-US" smtClean="0">
                <a:latin typeface="Times" charset="0"/>
              </a:rPr>
              <a:t>	1 worker group, 1 server group, </a:t>
            </a:r>
          </a:p>
          <a:p>
            <a:r>
              <a:rPr lang="en-US" smtClean="0">
                <a:latin typeface="Times" charset="0"/>
              </a:rPr>
              <a:t>	each node has 4 workers and 1 server</a:t>
            </a:r>
          </a:p>
          <a:p>
            <a:endParaRPr lang="en-US" smtClean="0">
              <a:latin typeface="Times" charset="0"/>
            </a:endParaRPr>
          </a:p>
          <a:p>
            <a:r>
              <a:rPr lang="en-US" smtClean="0">
                <a:latin typeface="Times" charset="0"/>
              </a:rPr>
              <a:t>	as # of nodes increases</a:t>
            </a:r>
          </a:p>
          <a:p>
            <a:r>
              <a:rPr lang="en-US" smtClean="0">
                <a:latin typeface="Times" charset="0"/>
              </a:rPr>
              <a:t>	- the size of worker group varies 4 – 128</a:t>
            </a:r>
          </a:p>
          <a:p>
            <a:r>
              <a:rPr lang="en-US" smtClean="0">
                <a:latin typeface="Times" charset="0"/>
              </a:rPr>
              <a:t>	- the size of server group varies 1 – 32</a:t>
            </a:r>
          </a:p>
          <a:p>
            <a:endParaRPr lang="en-US" smtClean="0">
              <a:latin typeface="Times" charset="0"/>
            </a:endParaRPr>
          </a:p>
          <a:p>
            <a:r>
              <a:rPr lang="en-US" smtClean="0">
                <a:latin typeface="Times" charset="0"/>
              </a:rPr>
              <a:t>Petuum (it runs Caffe): up to 64 workers</a:t>
            </a:r>
          </a:p>
          <a:p>
            <a:r>
              <a:rPr lang="en-US" smtClean="0">
                <a:latin typeface="Times" charset="0"/>
              </a:rPr>
              <a:t>	Reason: communication overhead, synchronization delays</a:t>
            </a: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FBC721-E695-4A79-88A8-AF4F9CB3D223}" type="slidenum">
              <a:rPr lang="en-US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Times" charset="0"/>
              </a:rPr>
              <a:t>For multi node setting</a:t>
            </a:r>
          </a:p>
          <a:p>
            <a:r>
              <a:rPr lang="en-US" smtClean="0">
                <a:latin typeface="Times" charset="0"/>
              </a:rPr>
              <a:t>We compare SINGA with Petuum (distributed ML framework, and it runs Caffe)</a:t>
            </a:r>
          </a:p>
          <a:p>
            <a:r>
              <a:rPr lang="en-US" smtClean="0">
                <a:latin typeface="Times" charset="0"/>
              </a:rPr>
              <a:t>(mini-batch-sizw 256 and 512)</a:t>
            </a:r>
          </a:p>
          <a:p>
            <a:endParaRPr lang="en-US" smtClean="0">
              <a:latin typeface="Times" charset="0"/>
            </a:endParaRPr>
          </a:p>
          <a:p>
            <a:r>
              <a:rPr lang="en-US" smtClean="0">
                <a:latin typeface="Times" charset="0"/>
              </a:rPr>
              <a:t>We use a 32-node cluster, each node with a quad-core CPU and 8G memory</a:t>
            </a:r>
          </a:p>
          <a:p>
            <a:endParaRPr lang="en-US" smtClean="0">
              <a:latin typeface="Times" charset="0"/>
            </a:endParaRPr>
          </a:p>
          <a:p>
            <a:r>
              <a:rPr lang="en-US" smtClean="0">
                <a:latin typeface="Times" charset="0"/>
              </a:rPr>
              <a:t>With AllReduce framework (topology)</a:t>
            </a:r>
          </a:p>
          <a:p>
            <a:r>
              <a:rPr lang="en-US" smtClean="0">
                <a:latin typeface="Times" charset="0"/>
              </a:rPr>
              <a:t>	1 worker group, 1 server group,  each node has 4 workers and 1 server</a:t>
            </a:r>
          </a:p>
          <a:p>
            <a:endParaRPr lang="en-US" smtClean="0">
              <a:latin typeface="Times" charset="0"/>
            </a:endParaRPr>
          </a:p>
          <a:p>
            <a:r>
              <a:rPr lang="en-US" smtClean="0">
                <a:latin typeface="Times" charset="0"/>
              </a:rPr>
              <a:t>Both system scale when # of workers increase</a:t>
            </a:r>
          </a:p>
          <a:p>
            <a:r>
              <a:rPr lang="en-US" smtClean="0">
                <a:latin typeface="Times" charset="0"/>
              </a:rPr>
              <a:t>	- the size of worker group varies 4 – 128</a:t>
            </a:r>
          </a:p>
          <a:p>
            <a:r>
              <a:rPr lang="en-US" smtClean="0">
                <a:latin typeface="Times" charset="0"/>
              </a:rPr>
              <a:t>	- the size of server group varies 1 – 32</a:t>
            </a:r>
          </a:p>
          <a:p>
            <a:r>
              <a:rPr lang="en-US" smtClean="0">
                <a:latin typeface="Times" charset="0"/>
              </a:rPr>
              <a:t>However, Petuum scale only up to 64 nodes due to communication overhead and synchronization delay</a:t>
            </a: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00703E-76D9-4396-8518-A38468E1E132}" type="slidenum">
              <a:rPr lang="en-US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Times" charset="0"/>
              </a:rPr>
              <a:t>This slide shows results for asynchronous training</a:t>
            </a:r>
          </a:p>
          <a:p>
            <a:r>
              <a:rPr lang="en-US" smtClean="0">
                <a:latin typeface="Times" charset="0"/>
              </a:rPr>
              <a:t>60K training iterations</a:t>
            </a:r>
          </a:p>
          <a:p>
            <a:endParaRPr lang="en-US" smtClean="0">
              <a:latin typeface="Times" charset="0"/>
            </a:endParaRPr>
          </a:p>
          <a:p>
            <a:r>
              <a:rPr lang="en-US" smtClean="0">
                <a:latin typeface="Times" charset="0"/>
              </a:rPr>
              <a:t>X-axis indicates training time for 60K iterations, Y-axis indicates prediction accuracy</a:t>
            </a:r>
          </a:p>
          <a:p>
            <a:endParaRPr lang="en-US" smtClean="0">
              <a:latin typeface="Times" charset="0"/>
            </a:endParaRPr>
          </a:p>
          <a:p>
            <a:r>
              <a:rPr lang="en-US" smtClean="0">
                <a:latin typeface="Times" charset="0"/>
              </a:rPr>
              <a:t>(Downpour framework:  parameter updates are done by a single server (thread) in SINGA, workers in Caffe)</a:t>
            </a:r>
          </a:p>
          <a:p>
            <a:endParaRPr lang="en-US" smtClean="0">
              <a:latin typeface="Times" charset="0"/>
            </a:endParaRPr>
          </a:p>
          <a:p>
            <a:r>
              <a:rPr lang="en-US" smtClean="0">
                <a:latin typeface="Times" charset="0"/>
              </a:rPr>
              <a:t>When increasing # of workers,  Both systems scale well in terms of</a:t>
            </a:r>
          </a:p>
          <a:p>
            <a:r>
              <a:rPr lang="en-US" smtClean="0">
                <a:latin typeface="Times" charset="0"/>
              </a:rPr>
              <a:t>     time to reach the same accuracy (i.e., time reduces to reach a particular accuracy)</a:t>
            </a:r>
          </a:p>
          <a:p>
            <a:r>
              <a:rPr lang="en-US" smtClean="0">
                <a:latin typeface="Times" charset="0"/>
              </a:rPr>
              <a:t>     time to reach the final accuracy (i.e., accuracy is higher at the end of training)</a:t>
            </a:r>
          </a:p>
          <a:p>
            <a:endParaRPr lang="en-US" smtClean="0">
              <a:latin typeface="Times" charset="0"/>
            </a:endParaRPr>
          </a:p>
          <a:p>
            <a:r>
              <a:rPr lang="en-US" smtClean="0">
                <a:latin typeface="Times" charset="0"/>
              </a:rPr>
              <a:t>For all cases, SINGA performs faster training</a:t>
            </a: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8E88B5-016E-4C6E-9591-90AFE2E40BFA}" type="slidenum">
              <a:rPr lang="en-US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Times" charset="0"/>
              </a:rPr>
              <a:t>When we utilize a cluster of 32 nodes, we can dramatically reduce training time (e.g., to reach 80%)</a:t>
            </a:r>
          </a:p>
          <a:p>
            <a:endParaRPr lang="en-US" smtClean="0">
              <a:latin typeface="Times" charset="0"/>
            </a:endParaRPr>
          </a:p>
          <a:p>
            <a:r>
              <a:rPr lang="en-US" smtClean="0">
                <a:latin typeface="Times" charset="0"/>
              </a:rPr>
              <a:t>Due to the delay of parameter synchronization, it does not stable</a:t>
            </a:r>
          </a:p>
          <a:p>
            <a:r>
              <a:rPr lang="en-US" smtClean="0">
                <a:latin typeface="Times" charset="0"/>
              </a:rPr>
              <a:t>But, Training becomes faster because each worker processes fewer images</a:t>
            </a:r>
          </a:p>
          <a:p>
            <a:endParaRPr lang="en-US" smtClean="0">
              <a:latin typeface="Times" charset="0"/>
            </a:endParaRPr>
          </a:p>
          <a:p>
            <a:r>
              <a:rPr lang="en-US" smtClean="0">
                <a:latin typeface="Times" charset="0"/>
              </a:rPr>
              <a:t>(Actually, it is a kind of distributed Downpour framework</a:t>
            </a:r>
          </a:p>
          <a:p>
            <a:r>
              <a:rPr lang="en-US" smtClean="0">
                <a:latin typeface="Times" charset="0"/>
              </a:rPr>
              <a:t>	with 32 worker groups</a:t>
            </a:r>
          </a:p>
          <a:p>
            <a:r>
              <a:rPr lang="en-US" smtClean="0">
                <a:latin typeface="Times" charset="0"/>
              </a:rPr>
              <a:t>	1 server group with 32 servers (1 server thread per node)</a:t>
            </a: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1EAB66-A9E8-462E-AB66-32E1035A0CCC}" type="slidenum">
              <a:rPr lang="en-US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>
                <a:latin typeface="Times" charset="0"/>
              </a:rPr>
              <a:t>[5] S. Zhang, A. Choromanska, and Y. LeCun. Deep learning with elastic averaging SGD. CoRR, abs/1412.6651, 2014</a:t>
            </a:r>
          </a:p>
          <a:p>
            <a:pPr eaLnBrk="1" hangingPunct="1"/>
            <a:r>
              <a:rPr lang="en-US" smtClean="0">
                <a:latin typeface="Times" charset="0"/>
              </a:rPr>
              <a:t>[10] C. Zhang and C. Re. Dimmwitted: A study of main-memory statistical analytics. PVLDB, 7(12):1283–1294, 2014.</a:t>
            </a:r>
          </a:p>
          <a:p>
            <a:pPr eaLnBrk="1" hangingPunct="1"/>
            <a:endParaRPr lang="en-US" smtClean="0">
              <a:latin typeface="Times" charset="0"/>
            </a:endParaRPr>
          </a:p>
          <a:p>
            <a:pPr eaLnBrk="1" hangingPunct="1"/>
            <a:r>
              <a:rPr lang="en-US" smtClean="0">
                <a:latin typeface="Times" charset="0"/>
              </a:rPr>
              <a:t>[8] </a:t>
            </a:r>
            <a:r>
              <a:rPr lang="en-US" smtClean="0">
                <a:latin typeface="Times" charset="0"/>
                <a:hlinkClick r:id="rId3"/>
              </a:rPr>
              <a:t>Matthieu Courbariaux</a:t>
            </a:r>
            <a:r>
              <a:rPr lang="en-US" smtClean="0">
                <a:latin typeface="Times" charset="0"/>
              </a:rPr>
              <a:t>, </a:t>
            </a:r>
            <a:r>
              <a:rPr lang="en-US" smtClean="0">
                <a:latin typeface="Times" charset="0"/>
                <a:hlinkClick r:id="rId4"/>
              </a:rPr>
              <a:t>Yoshua Bengio</a:t>
            </a:r>
            <a:r>
              <a:rPr lang="en-US" smtClean="0">
                <a:latin typeface="Times" charset="0"/>
              </a:rPr>
              <a:t>, </a:t>
            </a:r>
            <a:r>
              <a:rPr lang="en-US" smtClean="0">
                <a:latin typeface="Times" charset="0"/>
                <a:hlinkClick r:id="rId5"/>
              </a:rPr>
              <a:t>Jean-Pierre David</a:t>
            </a:r>
            <a:r>
              <a:rPr lang="en-US" smtClean="0">
                <a:latin typeface="Times" charset="0"/>
              </a:rPr>
              <a:t>. Low precision storage for deep learning. </a:t>
            </a:r>
            <a:r>
              <a:rPr lang="en-US" smtClean="0">
                <a:latin typeface="Times" charset="0"/>
                <a:hlinkClick r:id="rId6"/>
              </a:rPr>
              <a:t>arXiv:1412.7024</a:t>
            </a:r>
            <a:endParaRPr lang="en-US" smtClean="0">
              <a:latin typeface="Times" charset="0"/>
            </a:endParaRPr>
          </a:p>
          <a:p>
            <a:pPr eaLnBrk="1" hangingPunct="1"/>
            <a:r>
              <a:rPr lang="en-US" smtClean="0">
                <a:latin typeface="Times" charset="0"/>
              </a:rPr>
              <a:t>[9] Frank Seide, Hao Fu, Jasha Droppo, Gang Li, and Dong Yu. 1-Bit Stochastic Gradient Descent and Application to Data-Parallel Distributed Training of Speech DNNs. 2014</a:t>
            </a:r>
          </a:p>
          <a:p>
            <a:pPr eaLnBrk="1" hangingPunct="1"/>
            <a:endParaRPr lang="en-US" smtClean="0">
              <a:latin typeface="Times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EB285C-CC32-4363-9C83-5244D9B75F9E}" type="slidenum">
              <a:rPr lang="en-US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" charset="0"/>
            </a:endParaRPr>
          </a:p>
        </p:txBody>
      </p:sp>
      <p:sp>
        <p:nvSpPr>
          <p:cNvPr id="634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8D0B93-4092-4753-857E-F208F06C6C54}" type="slidenum">
              <a:rPr lang="en-US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" charset="0"/>
            </a:endParaRPr>
          </a:p>
        </p:txBody>
      </p:sp>
      <p:sp>
        <p:nvSpPr>
          <p:cNvPr id="6451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E92773-8D3C-4035-BE1B-E36345F86302}" type="slidenum">
              <a:rPr lang="en-US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" charset="0"/>
            </a:endParaRP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69FC06-C9D4-4915-94F3-0D5BC9FE96F4}" type="slidenum">
              <a:rPr lang="en-US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Times" charset="0"/>
              </a:rPr>
              <a:t>As you may know, </a:t>
            </a:r>
          </a:p>
          <a:p>
            <a:endParaRPr lang="en-US" smtClean="0">
              <a:latin typeface="Times" charset="0"/>
            </a:endParaRPr>
          </a:p>
          <a:p>
            <a:r>
              <a:rPr lang="en-US" smtClean="0">
                <a:latin typeface="Times" charset="0"/>
              </a:rPr>
              <a:t>Deep leaning has shown break-through improvement for image classification and speech recognition.</a:t>
            </a:r>
          </a:p>
          <a:p>
            <a:endParaRPr lang="en-US" smtClean="0">
              <a:latin typeface="Times" charset="0"/>
            </a:endParaRPr>
          </a:p>
          <a:p>
            <a:r>
              <a:rPr lang="en-US" smtClean="0">
                <a:latin typeface="Times" charset="0"/>
              </a:rPr>
              <a:t>It also produced promising results for various tasks in</a:t>
            </a:r>
          </a:p>
          <a:p>
            <a:r>
              <a:rPr lang="en-US" smtClean="0">
                <a:latin typeface="Times" charset="0"/>
              </a:rPr>
              <a:t>	natural language processing (e.g., topic classification, sentiment analysis, question anwsering)</a:t>
            </a:r>
          </a:p>
          <a:p>
            <a:r>
              <a:rPr lang="en-US" smtClean="0">
                <a:latin typeface="Times" charset="0"/>
              </a:rPr>
              <a:t>	machine translation,</a:t>
            </a:r>
          </a:p>
          <a:p>
            <a:r>
              <a:rPr lang="en-US" smtClean="0">
                <a:latin typeface="Times" charset="0"/>
              </a:rPr>
              <a:t>	image caption generation</a:t>
            </a:r>
          </a:p>
          <a:p>
            <a:r>
              <a:rPr lang="en-US" smtClean="0">
                <a:latin typeface="Times" charset="0"/>
              </a:rPr>
              <a:t>	drug detection (determine which chemical compounds would be effective drug treatment for a variety of diseases).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D31333-766C-477D-AEA7-00CE56AE11BD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Times" charset="0"/>
              </a:rPr>
              <a:t>For developing such applicatoins</a:t>
            </a:r>
          </a:p>
          <a:p>
            <a:r>
              <a:rPr lang="en-US" smtClean="0">
                <a:latin typeface="Times" charset="0"/>
              </a:rPr>
              <a:t>Many different types of deep learning models are proposed, e.g., convolutional neural network.</a:t>
            </a:r>
          </a:p>
          <a:p>
            <a:endParaRPr lang="en-US" smtClean="0">
              <a:latin typeface="Times" charset="0"/>
            </a:endParaRPr>
          </a:p>
          <a:p>
            <a:r>
              <a:rPr lang="en-US" smtClean="0">
                <a:latin typeface="Times" charset="0"/>
              </a:rPr>
              <a:t>For SINGA project, we group the models into 3 categories based on how layers connected.</a:t>
            </a:r>
          </a:p>
          <a:p>
            <a:pPr marL="628650" lvl="1" indent="-171450">
              <a:buFontTx/>
              <a:buChar char="-"/>
            </a:pPr>
            <a:r>
              <a:rPr lang="en-US" smtClean="0">
                <a:latin typeface="Times" charset="0"/>
              </a:rPr>
              <a:t>the layers are connected into directed acyclic structure, like the CNN and MLP.</a:t>
            </a:r>
          </a:p>
          <a:p>
            <a:pPr marL="628650" lvl="1" indent="-171450">
              <a:buFontTx/>
              <a:buChar char="-"/>
            </a:pPr>
            <a:r>
              <a:rPr lang="en-US" smtClean="0">
                <a:latin typeface="Times" charset="0"/>
              </a:rPr>
              <a:t>the 2nd category have directed cyclic structure like RNN and LSTM.</a:t>
            </a:r>
          </a:p>
          <a:p>
            <a:pPr marL="628650" lvl="1" indent="-171450">
              <a:buFontTx/>
              <a:buChar char="-"/>
            </a:pPr>
            <a:r>
              <a:rPr lang="en-US" smtClean="0">
                <a:latin typeface="Times" charset="0"/>
              </a:rPr>
              <a:t>the 3rd category is undirected, like RBM  </a:t>
            </a:r>
          </a:p>
          <a:p>
            <a:endParaRPr lang="en-US" smtClean="0">
              <a:latin typeface="Times" charset="0"/>
            </a:endParaRPr>
          </a:p>
          <a:p>
            <a:r>
              <a:rPr lang="en-US" smtClean="0">
                <a:latin typeface="Times" charset="0"/>
              </a:rPr>
              <a:t>(Deep learning has turned out to be very good at discovering complicated structures in high-dimensional data</a:t>
            </a:r>
          </a:p>
          <a:p>
            <a:r>
              <a:rPr lang="en-US" smtClean="0">
                <a:latin typeface="Times" charset="0"/>
              </a:rPr>
              <a:t>and is therefore applicable to many domains of science)</a:t>
            </a: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FFA67D-1515-4813-8E32-2307B58D29D2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Times" charset="0"/>
              </a:rPr>
              <a:t>For parameter training, we typically set loss functions, which defines </a:t>
            </a:r>
            <a:r>
              <a:rPr lang="en-US" altLang="en-US" smtClean="0">
                <a:latin typeface="Times" charset="0"/>
              </a:rPr>
              <a:t>“</a:t>
            </a:r>
            <a:r>
              <a:rPr lang="en-US" smtClean="0">
                <a:latin typeface="Times" charset="0"/>
              </a:rPr>
              <a:t>better prediction</a:t>
            </a:r>
            <a:r>
              <a:rPr lang="en-US" altLang="en-US" smtClean="0">
                <a:latin typeface="Times" charset="0"/>
              </a:rPr>
              <a:t>”</a:t>
            </a:r>
            <a:r>
              <a:rPr lang="en-US" smtClean="0">
                <a:latin typeface="Times" charset="0"/>
              </a:rPr>
              <a:t> with the model</a:t>
            </a:r>
          </a:p>
          <a:p>
            <a:r>
              <a:rPr lang="en-US" smtClean="0">
                <a:latin typeface="Times" charset="0"/>
              </a:rPr>
              <a:t>	e.g., Cross-entropy loss to measure difference between predicted prob distribution and truth prob distribution.</a:t>
            </a:r>
          </a:p>
          <a:p>
            <a:endParaRPr lang="en-US" smtClean="0">
              <a:latin typeface="Times" charset="0"/>
            </a:endParaRPr>
          </a:p>
          <a:p>
            <a:r>
              <a:rPr lang="en-US" smtClean="0">
                <a:latin typeface="Times" charset="0"/>
              </a:rPr>
              <a:t>However, it does not have closed form solution</a:t>
            </a:r>
          </a:p>
          <a:p>
            <a:r>
              <a:rPr lang="en-US" smtClean="0">
                <a:latin typeface="Times" charset="0"/>
              </a:rPr>
              <a:t>So, SINGA uses mini-batch SGD algorithms</a:t>
            </a:r>
          </a:p>
          <a:p>
            <a:r>
              <a:rPr lang="en-US" smtClean="0">
                <a:latin typeface="Times" charset="0"/>
              </a:rPr>
              <a:t>	that compute gradients and update parameters in a distributed manner</a:t>
            </a:r>
          </a:p>
          <a:p>
            <a:r>
              <a:rPr lang="en-US" smtClean="0">
                <a:latin typeface="Times" charset="0"/>
              </a:rPr>
              <a:t>For gradient calculation, SINGA supports BP, BPTT, and CD</a:t>
            </a:r>
          </a:p>
          <a:p>
            <a:pPr lvl="1"/>
            <a:endParaRPr lang="en-US" smtClean="0">
              <a:latin typeface="Times" charset="0"/>
            </a:endParaRPr>
          </a:p>
          <a:p>
            <a:r>
              <a:rPr lang="en-US" smtClean="0">
                <a:latin typeface="Times" charset="0"/>
              </a:rPr>
              <a:t>Recently, many research have shown that larger models and datasets improve the performance of deep learning models.</a:t>
            </a:r>
          </a:p>
          <a:p>
            <a:r>
              <a:rPr lang="en-US" smtClean="0">
                <a:latin typeface="Times" charset="0"/>
              </a:rPr>
              <a:t>However, they also bring challenges in terms of training time. </a:t>
            </a:r>
          </a:p>
          <a:p>
            <a:endParaRPr lang="en-US" smtClean="0">
              <a:latin typeface="Times" charset="0"/>
            </a:endParaRPr>
          </a:p>
          <a:p>
            <a:r>
              <a:rPr lang="en-US" smtClean="0">
                <a:latin typeface="Times" charset="0"/>
              </a:rPr>
              <a:t>---</a:t>
            </a:r>
          </a:p>
          <a:p>
            <a:r>
              <a:rPr lang="en-US" smtClean="0">
                <a:latin typeface="Times" charset="0"/>
              </a:rPr>
              <a:t>Train the parameters involved in the layer transformations to make the learned features </a:t>
            </a:r>
            <a:r>
              <a:rPr lang="en-US" b="1" smtClean="0">
                <a:latin typeface="Times" charset="0"/>
              </a:rPr>
              <a:t>better</a:t>
            </a:r>
            <a:r>
              <a:rPr lang="en-US" smtClean="0">
                <a:latin typeface="Times" charset="0"/>
              </a:rPr>
              <a:t> for predicting the ground truth or modelling the data distribution.</a:t>
            </a:r>
          </a:p>
          <a:p>
            <a:endParaRPr lang="en-US" smtClean="0">
              <a:latin typeface="Times" charset="0"/>
            </a:endParaRPr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812EF9-39D0-4A48-AEC9-1FC9A1590C82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Times" charset="0"/>
              </a:rPr>
              <a:t>Then, people propose different types of distributed training frameworks.</a:t>
            </a:r>
          </a:p>
          <a:p>
            <a:endParaRPr lang="en-US" smtClean="0">
              <a:latin typeface="Times" charset="0"/>
            </a:endParaRPr>
          </a:p>
          <a:p>
            <a:r>
              <a:rPr lang="en-US" smtClean="0">
                <a:latin typeface="Times" charset="0"/>
              </a:rPr>
              <a:t>For SINGA, We categorize the existing systems into two, namely </a:t>
            </a:r>
            <a:r>
              <a:rPr lang="en-US" b="1" smtClean="0">
                <a:latin typeface="Times" charset="0"/>
              </a:rPr>
              <a:t>synchronous</a:t>
            </a:r>
            <a:r>
              <a:rPr lang="en-US" smtClean="0">
                <a:latin typeface="Times" charset="0"/>
              </a:rPr>
              <a:t> frameworks and </a:t>
            </a:r>
            <a:r>
              <a:rPr lang="en-US" b="1" smtClean="0">
                <a:latin typeface="Times" charset="0"/>
              </a:rPr>
              <a:t>asynchronous</a:t>
            </a:r>
            <a:r>
              <a:rPr lang="en-US" smtClean="0">
                <a:latin typeface="Times" charset="0"/>
              </a:rPr>
              <a:t> frameworks.</a:t>
            </a:r>
          </a:p>
          <a:p>
            <a:endParaRPr lang="en-US" smtClean="0">
              <a:latin typeface="Times" charset="0"/>
            </a:endParaRPr>
          </a:p>
          <a:p>
            <a:r>
              <a:rPr lang="en-US" smtClean="0">
                <a:latin typeface="Times" charset="0"/>
              </a:rPr>
              <a:t>In Syn frameworks, the node groups run synchronously.</a:t>
            </a:r>
          </a:p>
          <a:p>
            <a:r>
              <a:rPr lang="en-US" smtClean="0">
                <a:latin typeface="Times" charset="0"/>
              </a:rPr>
              <a:t>	For example, Google Brain</a:t>
            </a:r>
            <a:r>
              <a:rPr lang="en-US" altLang="en-US" smtClean="0">
                <a:latin typeface="Times" charset="0"/>
              </a:rPr>
              <a:t>’</a:t>
            </a:r>
            <a:r>
              <a:rPr lang="en-US" smtClean="0">
                <a:latin typeface="Times" charset="0"/>
              </a:rPr>
              <a:t>s Sandblaster framework and Baidu</a:t>
            </a:r>
            <a:r>
              <a:rPr lang="en-US" altLang="en-US" smtClean="0">
                <a:latin typeface="Times" charset="0"/>
              </a:rPr>
              <a:t>’</a:t>
            </a:r>
            <a:r>
              <a:rPr lang="en-US" smtClean="0">
                <a:latin typeface="Times" charset="0"/>
              </a:rPr>
              <a:t>s DeepImage system</a:t>
            </a:r>
            <a:r>
              <a:rPr lang="en-US" altLang="en-US" smtClean="0">
                <a:latin typeface="Times" charset="0"/>
              </a:rPr>
              <a:t>’</a:t>
            </a:r>
            <a:r>
              <a:rPr lang="en-US" smtClean="0">
                <a:latin typeface="Times" charset="0"/>
              </a:rPr>
              <a:t>s AllReduce framework,</a:t>
            </a:r>
          </a:p>
          <a:p>
            <a:r>
              <a:rPr lang="en-US" smtClean="0">
                <a:latin typeface="Times" charset="0"/>
              </a:rPr>
              <a:t>	For each iteration, they all together compute over a mini-batch of training data </a:t>
            </a:r>
          </a:p>
          <a:p>
            <a:endParaRPr lang="en-US" smtClean="0">
              <a:latin typeface="Times" charset="0"/>
            </a:endParaRPr>
          </a:p>
          <a:p>
            <a:r>
              <a:rPr lang="en-US" smtClean="0">
                <a:latin typeface="Times" charset="0"/>
              </a:rPr>
              <a:t>In Asyn frameworks are based on shared memory hogwild algorithm.</a:t>
            </a:r>
          </a:p>
          <a:p>
            <a:r>
              <a:rPr lang="en-US" smtClean="0">
                <a:latin typeface="Times" charset="0"/>
              </a:rPr>
              <a:t>	The worker groups run the SGD algorithm asynchronously and independently. </a:t>
            </a:r>
          </a:p>
          <a:p>
            <a:endParaRPr lang="en-US" smtClean="0">
              <a:latin typeface="Times" charset="0"/>
            </a:endParaRPr>
          </a:p>
          <a:p>
            <a:r>
              <a:rPr lang="en-US" smtClean="0">
                <a:latin typeface="Times" charset="0"/>
              </a:rPr>
              <a:t>I will talk about how users configure such training frameworks in SINGA</a:t>
            </a: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F4E19D-6D5B-41B4-BD08-811D72AAAC9B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ノート プレースホルダー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Times" charset="0"/>
              </a:rPr>
              <a:t>As explained before, SINGA has 3 design goals</a:t>
            </a:r>
          </a:p>
          <a:p>
            <a:endParaRPr lang="en-US" smtClean="0">
              <a:latin typeface="Times" charset="0"/>
            </a:endParaRPr>
          </a:p>
          <a:p>
            <a:r>
              <a:rPr lang="en-US" smtClean="0">
                <a:latin typeface="Times" charset="0"/>
              </a:rPr>
              <a:t>We design SINGA</a:t>
            </a:r>
          </a:p>
          <a:p>
            <a:r>
              <a:rPr lang="en-US" smtClean="0">
                <a:latin typeface="Times" charset="0"/>
              </a:rPr>
              <a:t>	to support several different categories of models and training frameworks.</a:t>
            </a:r>
          </a:p>
          <a:p>
            <a:r>
              <a:rPr lang="en-US" smtClean="0">
                <a:latin typeface="Times" charset="0"/>
              </a:rPr>
              <a:t>	to be scale to both a large model and also a large training dataset. SINGA achieves both model and data partition.</a:t>
            </a:r>
          </a:p>
          <a:p>
            <a:r>
              <a:rPr lang="en-US" smtClean="0">
                <a:latin typeface="Times" charset="0"/>
              </a:rPr>
              <a:t>	to make it easy for users to use and extend</a:t>
            </a:r>
          </a:p>
          <a:p>
            <a:endParaRPr lang="en-US" smtClean="0">
              <a:latin typeface="Times" charset="0"/>
            </a:endParaRPr>
          </a:p>
        </p:txBody>
      </p:sp>
      <p:sp>
        <p:nvSpPr>
          <p:cNvPr id="45060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5C720F-771E-438F-A0F8-EAC70F8689B3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Times" charset="0"/>
              </a:rPr>
              <a:t>In this talk, I will talk about a bit of deep leaning background in terms of models and training frameworks</a:t>
            </a:r>
          </a:p>
          <a:p>
            <a:endParaRPr lang="en-US" smtClean="0">
              <a:latin typeface="Times" charset="0"/>
            </a:endParaRPr>
          </a:p>
          <a:p>
            <a:r>
              <a:rPr lang="en-US" smtClean="0">
                <a:latin typeface="Times" charset="0"/>
              </a:rPr>
              <a:t>Then, I will give an overview of SINGA followed by its programming model and architecture</a:t>
            </a:r>
          </a:p>
          <a:p>
            <a:endParaRPr lang="en-US" smtClean="0">
              <a:latin typeface="Times" charset="0"/>
            </a:endParaRPr>
          </a:p>
          <a:p>
            <a:r>
              <a:rPr lang="en-US" smtClean="0">
                <a:latin typeface="Times" charset="0"/>
              </a:rPr>
              <a:t>Also, I will show a few experiment results in terms of training efficiency comparing with other systems</a:t>
            </a:r>
          </a:p>
          <a:p>
            <a:endParaRPr lang="en-US" smtClean="0">
              <a:latin typeface="Times" charset="0"/>
            </a:endParaRPr>
          </a:p>
          <a:p>
            <a:r>
              <a:rPr lang="en-US" smtClean="0">
                <a:latin typeface="Times" charset="0"/>
              </a:rPr>
              <a:t>Then, if time is allowed, I will talk about a few sample applications done with SINGA</a:t>
            </a:r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DCCC35-DB89-48A5-A1A9-0658A4A65351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>
                <a:latin typeface="Times" charset="0"/>
              </a:rPr>
              <a:t>This diagram shows an overview of SINGA</a:t>
            </a:r>
          </a:p>
          <a:p>
            <a:pPr eaLnBrk="1" hangingPunct="1"/>
            <a:endParaRPr lang="en-US" smtClean="0">
              <a:latin typeface="Times" charset="0"/>
            </a:endParaRPr>
          </a:p>
          <a:p>
            <a:pPr eaLnBrk="1" hangingPunct="1"/>
            <a:r>
              <a:rPr lang="en-US" smtClean="0">
                <a:latin typeface="Times" charset="0"/>
              </a:rPr>
              <a:t>It consists of 4 components: cluster topology, neural net, train one batch, updater</a:t>
            </a:r>
          </a:p>
          <a:p>
            <a:pPr eaLnBrk="1" hangingPunct="1"/>
            <a:r>
              <a:rPr lang="en-US" smtClean="0">
                <a:latin typeface="Times" charset="0"/>
              </a:rPr>
              <a:t>Users are supposed to just submit </a:t>
            </a:r>
            <a:r>
              <a:rPr lang="en-US" altLang="en-US" smtClean="0">
                <a:latin typeface="Times" charset="0"/>
              </a:rPr>
              <a:t>“</a:t>
            </a:r>
            <a:r>
              <a:rPr lang="en-US" smtClean="0">
                <a:latin typeface="Times" charset="0"/>
              </a:rPr>
              <a:t>configuration</a:t>
            </a:r>
            <a:r>
              <a:rPr lang="en-US" altLang="en-US" smtClean="0">
                <a:latin typeface="Times" charset="0"/>
              </a:rPr>
              <a:t>”</a:t>
            </a:r>
            <a:r>
              <a:rPr lang="en-US" smtClean="0">
                <a:latin typeface="Times" charset="0"/>
              </a:rPr>
              <a:t> for the 4 components.</a:t>
            </a:r>
          </a:p>
          <a:p>
            <a:pPr eaLnBrk="1" hangingPunct="1"/>
            <a:endParaRPr lang="en-US" smtClean="0">
              <a:latin typeface="Times" charset="0"/>
            </a:endParaRPr>
          </a:p>
          <a:p>
            <a:pPr eaLnBrk="1" hangingPunct="1"/>
            <a:r>
              <a:rPr lang="en-US" smtClean="0">
                <a:latin typeface="Times" charset="0"/>
              </a:rPr>
              <a:t>SINGA trains model over worker-server architecture</a:t>
            </a:r>
          </a:p>
          <a:p>
            <a:pPr eaLnBrk="1" hangingPunct="1"/>
            <a:r>
              <a:rPr lang="en-US" smtClean="0">
                <a:latin typeface="Times" charset="0"/>
              </a:rPr>
              <a:t>Basically, workers takes care of gradient computation, </a:t>
            </a:r>
          </a:p>
          <a:p>
            <a:pPr eaLnBrk="1" hangingPunct="1"/>
            <a:r>
              <a:rPr lang="en-US" smtClean="0">
                <a:latin typeface="Times" charset="0"/>
              </a:rPr>
              <a:t>	server takes care of parameter updates</a:t>
            </a:r>
          </a:p>
          <a:p>
            <a:pPr eaLnBrk="1" hangingPunct="1"/>
            <a:endParaRPr lang="en-US" smtClean="0">
              <a:latin typeface="Times" charset="0"/>
            </a:endParaRPr>
          </a:p>
          <a:p>
            <a:pPr eaLnBrk="1" hangingPunct="1"/>
            <a:r>
              <a:rPr lang="en-US" smtClean="0">
                <a:latin typeface="Times" charset="0"/>
              </a:rPr>
              <a:t>ClusterTopology component maintains the topology of workers and servers</a:t>
            </a:r>
          </a:p>
          <a:p>
            <a:pPr eaLnBrk="1" hangingPunct="1"/>
            <a:endParaRPr lang="en-US" smtClean="0">
              <a:latin typeface="Times" charset="0"/>
            </a:endParaRPr>
          </a:p>
          <a:p>
            <a:pPr eaLnBrk="1" hangingPunct="1"/>
            <a:r>
              <a:rPr lang="en-US" smtClean="0">
                <a:latin typeface="Times" charset="0"/>
              </a:rPr>
              <a:t>I will explain how users configure the topology later.</a:t>
            </a: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61ACC1-E1F2-4C85-9182-51EDCBED343B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7658F-A6EC-4C60-B67D-E973E78670DB}" type="datetimeFigureOut">
              <a:rPr lang="en-US"/>
              <a:pPr>
                <a:defRPr/>
              </a:pPr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7E39A2-922C-4EAC-BD19-CE6A85784D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C6C535-BEB1-49D4-9832-6593790CBFF1}" type="datetimeFigureOut">
              <a:rPr lang="en-US"/>
              <a:pPr>
                <a:defRPr/>
              </a:pPr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DEEB31-9D6E-4B80-83CC-F8B4EF99CA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2374A0-6DAD-4EBD-9E94-88554EF46640}" type="datetimeFigureOut">
              <a:rPr lang="en-US"/>
              <a:pPr>
                <a:defRPr/>
              </a:pPr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967F45-C5FE-46E8-AC9B-555ED01056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200E12-79C9-45E3-B36F-BD509F03872E}" type="datetimeFigureOut">
              <a:rPr lang="en-US"/>
              <a:pPr>
                <a:defRPr/>
              </a:pPr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A8FD25-70A8-457C-80B1-CD40535A10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293BEF-BF20-4D03-80BA-706C25C330F0}" type="datetimeFigureOut">
              <a:rPr lang="en-US"/>
              <a:pPr>
                <a:defRPr/>
              </a:pPr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FD77E8-F868-4015-885E-71A6830793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A97F16-570D-4454-8719-8DF9B97F1B44}" type="datetimeFigureOut">
              <a:rPr lang="en-US"/>
              <a:pPr>
                <a:defRPr/>
              </a:pPr>
              <a:t>9/14/2015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D6782-D7F6-4C74-944C-B3A2D6F08A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3C390B-A812-4E59-A033-6399AC7B4978}" type="datetimeFigureOut">
              <a:rPr lang="en-US"/>
              <a:pPr>
                <a:defRPr/>
              </a:pPr>
              <a:t>9/14/2015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6D6852-2DC8-4D15-AA57-4B916C5049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DE22FB-3AC3-43EE-A3F2-7BE1E9E529FC}" type="datetimeFigureOut">
              <a:rPr lang="en-US"/>
              <a:pPr>
                <a:defRPr/>
              </a:pPr>
              <a:t>9/14/2015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62BB1-B7C5-4F0C-9B81-4A9E653432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CE8CE-309A-42D6-A785-46E90FAD4500}" type="datetimeFigureOut">
              <a:rPr lang="en-US"/>
              <a:pPr>
                <a:defRPr/>
              </a:pPr>
              <a:t>9/14/2015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6B56F3-2F93-43DA-8103-4EF229BDE9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EFD86E-02EA-4D77-A867-5D9A662B75FC}" type="datetimeFigureOut">
              <a:rPr lang="en-US"/>
              <a:pPr>
                <a:defRPr/>
              </a:pPr>
              <a:t>9/14/2015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13647C-75D7-40A9-9EAF-FD27A99E9D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SG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7EE7B7-1E5D-458B-86CF-959C1F7D9529}" type="datetimeFigureOut">
              <a:rPr lang="en-US"/>
              <a:pPr>
                <a:defRPr/>
              </a:pPr>
              <a:t>9/14/2015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E9C0D4-1D0D-4EB4-85A7-459AA25D5B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3B993DE7-9374-491E-B78F-4711997D46FF}" type="datetimeFigureOut">
              <a:rPr lang="en-US"/>
              <a:pPr>
                <a:defRPr/>
              </a:pPr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BB36E0C-8BCB-461C-B2DE-F871021556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096" r:id="rId1"/>
    <p:sldLayoutId id="2147487097" r:id="rId2"/>
    <p:sldLayoutId id="2147487098" r:id="rId3"/>
    <p:sldLayoutId id="2147487099" r:id="rId4"/>
    <p:sldLayoutId id="2147487100" r:id="rId5"/>
    <p:sldLayoutId id="2147487101" r:id="rId6"/>
    <p:sldLayoutId id="2147487102" r:id="rId7"/>
    <p:sldLayoutId id="2147487103" r:id="rId8"/>
    <p:sldLayoutId id="2147487104" r:id="rId9"/>
    <p:sldLayoutId id="2147487105" r:id="rId10"/>
    <p:sldLayoutId id="214748710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arxiv.org/find/cs/1/au:+Johnson_J/0/1/0/all/0/1" TargetMode="External"/><Relationship Id="rId3" Type="http://schemas.openxmlformats.org/officeDocument/2006/relationships/hyperlink" Target="http://arxiv.org/find/cs/1/au:+Courbariaux_M/0/1/0/all/0/1" TargetMode="External"/><Relationship Id="rId7" Type="http://schemas.openxmlformats.org/officeDocument/2006/relationships/hyperlink" Target="http://arxiv.org/find/cs/1/au:+Vasilache_N/0/1/0/all/0/1" TargetMode="External"/><Relationship Id="rId12" Type="http://schemas.openxmlformats.org/officeDocument/2006/relationships/hyperlink" Target="http://arxiv.org/find/cs/1/au:+LeCun_Y/0/1/0/all/0/1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rxiv.org/abs/1412.7024" TargetMode="External"/><Relationship Id="rId11" Type="http://schemas.openxmlformats.org/officeDocument/2006/relationships/hyperlink" Target="http://arxiv.org/find/cs/1/au:+Piantino_S/0/1/0/all/0/1" TargetMode="External"/><Relationship Id="rId5" Type="http://schemas.openxmlformats.org/officeDocument/2006/relationships/hyperlink" Target="http://arxiv.org/find/cs/1/au:+David_J/0/1/0/all/0/1" TargetMode="External"/><Relationship Id="rId10" Type="http://schemas.openxmlformats.org/officeDocument/2006/relationships/hyperlink" Target="http://arxiv.org/find/cs/1/au:+Chintala_S/0/1/0/all/0/1" TargetMode="External"/><Relationship Id="rId4" Type="http://schemas.openxmlformats.org/officeDocument/2006/relationships/hyperlink" Target="http://arxiv.org/find/cs/1/au:+Bengio_Y/0/1/0/all/0/1" TargetMode="External"/><Relationship Id="rId9" Type="http://schemas.openxmlformats.org/officeDocument/2006/relationships/hyperlink" Target="http://arxiv.org/find/cs/1/au:+Mathieu_M/0/1/0/all/0/1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omyatrans.com/articles/limitations-of-computer-generated-translation.html" TargetMode="External"/><Relationship Id="rId13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5.jpeg"/><Relationship Id="rId12" Type="http://schemas.openxmlformats.org/officeDocument/2006/relationships/hyperlink" Target="http://www.stat.ucla.edu/~junhua.mao/m-RNN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documentcapture.co.uk/text-analytics-natural-language-processing/" TargetMode="External"/><Relationship Id="rId11" Type="http://schemas.openxmlformats.org/officeDocument/2006/relationships/image" Target="../media/image7.jpeg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10" Type="http://schemas.openxmlformats.org/officeDocument/2006/relationships/hyperlink" Target="http://stfrancisconnect.co.za/drug-detection-specialists/" TargetMode="External"/><Relationship Id="rId4" Type="http://schemas.openxmlformats.org/officeDocument/2006/relationships/hyperlink" Target="http://www-03.ibm.com/ibm/history/ibm100/us/en/icons/speechreco/" TargetMode="External"/><Relationship Id="rId9" Type="http://schemas.openxmlformats.org/officeDocument/2006/relationships/image" Target="../media/image6.jpeg"/><Relationship Id="rId14" Type="http://schemas.openxmlformats.org/officeDocument/2006/relationships/hyperlink" Target="http://blogs.nvidia.com/blog/2014/09/07/imagenet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da.wikipedia.org/wiki/Flerlags-perceptron" TargetMode="External"/><Relationship Id="rId13" Type="http://schemas.openxmlformats.org/officeDocument/2006/relationships/hyperlink" Target="http://www-03.ibm.com/ibm/history/ibm100/us/en/icons/speechreco/" TargetMode="External"/><Relationship Id="rId18" Type="http://schemas.openxmlformats.org/officeDocument/2006/relationships/image" Target="../media/image6.jpeg"/><Relationship Id="rId3" Type="http://schemas.openxmlformats.org/officeDocument/2006/relationships/hyperlink" Target="http://people.idsia.ch/~juergen/rnn.html" TargetMode="External"/><Relationship Id="rId21" Type="http://schemas.openxmlformats.org/officeDocument/2006/relationships/hyperlink" Target="http://www.stat.ucla.edu/~junhua.mao/m-RNN.html" TargetMode="External"/><Relationship Id="rId7" Type="http://schemas.openxmlformats.org/officeDocument/2006/relationships/image" Target="../media/image12.png"/><Relationship Id="rId12" Type="http://schemas.openxmlformats.org/officeDocument/2006/relationships/image" Target="../media/image3.png"/><Relationship Id="rId17" Type="http://schemas.openxmlformats.org/officeDocument/2006/relationships/hyperlink" Target="http://www.somyatrans.com/articles/limitations-of-computer-generated-translation.html" TargetMode="Externa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5.jpeg"/><Relationship Id="rId20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glab.blogspot.sg/2012/08/restricted-boltzmann-machine.html" TargetMode="External"/><Relationship Id="rId11" Type="http://schemas.openxmlformats.org/officeDocument/2006/relationships/image" Target="../media/image14.png"/><Relationship Id="rId24" Type="http://schemas.openxmlformats.org/officeDocument/2006/relationships/image" Target="../media/image9.png"/><Relationship Id="rId5" Type="http://schemas.openxmlformats.org/officeDocument/2006/relationships/image" Target="../media/image11.png"/><Relationship Id="rId15" Type="http://schemas.openxmlformats.org/officeDocument/2006/relationships/hyperlink" Target="http://www.documentcapture.co.uk/text-analytics-natural-language-processing/" TargetMode="External"/><Relationship Id="rId23" Type="http://schemas.openxmlformats.org/officeDocument/2006/relationships/hyperlink" Target="http://blogs.nvidia.com/blog/2014/09/07/imagenet/" TargetMode="External"/><Relationship Id="rId10" Type="http://schemas.openxmlformats.org/officeDocument/2006/relationships/hyperlink" Target="http://ufldl.stanford.edu/tutorial/supervised/ConvolutionalNeuralNetwork/" TargetMode="External"/><Relationship Id="rId19" Type="http://schemas.openxmlformats.org/officeDocument/2006/relationships/hyperlink" Target="http://stfrancisconnect.co.za/drug-detection-specialists/" TargetMode="External"/><Relationship Id="rId4" Type="http://schemas.openxmlformats.org/officeDocument/2006/relationships/image" Target="../media/image10.jpeg"/><Relationship Id="rId9" Type="http://schemas.openxmlformats.org/officeDocument/2006/relationships/image" Target="../media/image13.png"/><Relationship Id="rId14" Type="http://schemas.openxmlformats.org/officeDocument/2006/relationships/image" Target="../media/image4.png"/><Relationship Id="rId22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5.png"/><Relationship Id="rId7" Type="http://schemas.openxmlformats.org/officeDocument/2006/relationships/hyperlink" Target="http://www.legitreviews.com/nvidia-issues-statement-geforce-gtx-970-memory-allocation-issue_157869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/>
          <a:lstStyle/>
          <a:p>
            <a:pPr eaLnBrk="1" hangingPunct="1"/>
            <a:r>
              <a:rPr lang="en-US" sz="3600" smtClean="0"/>
              <a:t>A General Distributed Deep Learning Platform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7089" y="3548063"/>
            <a:ext cx="7669212" cy="17526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ea typeface="+mn-ea"/>
                <a:cs typeface="+mn-cs"/>
              </a:rPr>
              <a:t>SINGA Team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ea typeface="+mn-ea"/>
                <a:cs typeface="+mn-cs"/>
              </a:rPr>
              <a:t>September 4, 2015 @VLDB BOSS</a:t>
            </a:r>
            <a:endParaRPr lang="en-US" sz="2400" dirty="0">
              <a:solidFill>
                <a:schemeClr val="bg1">
                  <a:lumMod val="50000"/>
                </a:schemeClr>
              </a:solidFill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19400" y="1412557"/>
            <a:ext cx="3581400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4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Apache SINGA</a:t>
            </a:r>
            <a:endParaRPr lang="en-US" sz="4000" dirty="0"/>
          </a:p>
        </p:txBody>
      </p:sp>
      <p:pic>
        <p:nvPicPr>
          <p:cNvPr id="2056" name="Picture 10" descr="http://incubator.apache.org/images/egg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48463" y="903287"/>
            <a:ext cx="218122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2" descr="Apache SING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025" y="465138"/>
            <a:ext cx="1873250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标题 1"/>
          <p:cNvSpPr>
            <a:spLocks noGrp="1"/>
          </p:cNvSpPr>
          <p:nvPr>
            <p:ph type="title"/>
          </p:nvPr>
        </p:nvSpPr>
        <p:spPr>
          <a:xfrm>
            <a:off x="457200" y="165100"/>
            <a:ext cx="8229600" cy="735013"/>
          </a:xfrm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9999"/>
                  </a:schemeClr>
                </a:solidFill>
              </a14:hiddenFill>
            </a:ext>
          </a:extLst>
        </p:spPr>
        <p:txBody>
          <a:bodyPr/>
          <a:lstStyle/>
          <a:p>
            <a:pPr algn="l" eaLnBrk="1" hangingPunct="1">
              <a:defRPr/>
            </a:pPr>
            <a:r>
              <a:rPr lang="en-US" alt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ＭＳ Ｐゴシック" pitchFamily="34" charset="-128"/>
                <a:cs typeface="+mj-cs"/>
              </a:rPr>
              <a:t>SINGA</a:t>
            </a:r>
            <a:r>
              <a:rPr lang="zh-CN" alt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ＭＳ Ｐゴシック" pitchFamily="34" charset="-128"/>
                <a:cs typeface="+mj-cs"/>
              </a:rPr>
              <a:t> </a:t>
            </a:r>
            <a:r>
              <a:rPr lang="en-US" alt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ＭＳ Ｐゴシック" pitchFamily="34" charset="-128"/>
                <a:cs typeface="+mj-cs"/>
              </a:rPr>
              <a:t>Overview</a:t>
            </a:r>
            <a:endParaRPr lang="en-US" altLang="en-US" sz="3200" dirty="0">
              <a:solidFill>
                <a:schemeClr val="tx2">
                  <a:lumMod val="60000"/>
                  <a:lumOff val="40000"/>
                </a:schemeClr>
              </a:solidFill>
              <a:ea typeface="ＭＳ Ｐゴシック" pitchFamily="34" charset="-128"/>
              <a:cs typeface="+mj-cs"/>
            </a:endParaRPr>
          </a:p>
        </p:txBody>
      </p:sp>
      <p:pic>
        <p:nvPicPr>
          <p:cNvPr id="11267" name="Picture 5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075" y="879475"/>
            <a:ext cx="5276850" cy="353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8" name="TextBox 2"/>
          <p:cNvSpPr txBox="1">
            <a:spLocks noChangeArrowheads="1"/>
          </p:cNvSpPr>
          <p:nvPr/>
        </p:nvSpPr>
        <p:spPr bwMode="auto">
          <a:xfrm>
            <a:off x="368300" y="4614863"/>
            <a:ext cx="8639175" cy="190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>
                <a:latin typeface="Tahoma" pitchFamily="34" charset="0"/>
                <a:cs typeface="Tahoma" pitchFamily="34" charset="0"/>
              </a:rPr>
              <a:t>Users (or programmers) submit a </a:t>
            </a:r>
            <a:r>
              <a:rPr lang="en-US" sz="2000">
                <a:solidFill>
                  <a:srgbClr val="0000CC"/>
                </a:solidFill>
                <a:latin typeface="Tahoma" pitchFamily="34" charset="0"/>
                <a:cs typeface="Tahoma" pitchFamily="34" charset="0"/>
              </a:rPr>
              <a:t>job configuration</a:t>
            </a:r>
            <a:r>
              <a:rPr lang="en-US" sz="2000">
                <a:latin typeface="Tahoma" pitchFamily="34" charset="0"/>
                <a:cs typeface="Tahoma" pitchFamily="34" charset="0"/>
              </a:rPr>
              <a:t> for 4 components.</a:t>
            </a:r>
            <a:endParaRPr lang="en-US" sz="2000">
              <a:solidFill>
                <a:srgbClr val="0000CC"/>
              </a:solidFill>
              <a:latin typeface="Tahoma" pitchFamily="34" charset="0"/>
              <a:cs typeface="Tahoma" pitchFamily="34" charset="0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Arial" pitchFamily="34" charset="0"/>
              <a:buChar char="•"/>
            </a:pPr>
            <a:endParaRPr lang="en-US" sz="1000">
              <a:latin typeface="Tahoma" pitchFamily="34" charset="0"/>
              <a:cs typeface="Tahoma" pitchFamily="34" charset="0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>
                <a:latin typeface="Tahoma" pitchFamily="34" charset="0"/>
                <a:cs typeface="Tahoma" pitchFamily="34" charset="0"/>
              </a:rPr>
              <a:t>SINGA trains models over the </a:t>
            </a:r>
            <a:r>
              <a:rPr lang="en-US" sz="2000">
                <a:solidFill>
                  <a:srgbClr val="0000CC"/>
                </a:solidFill>
                <a:latin typeface="Tahoma" pitchFamily="34" charset="0"/>
                <a:cs typeface="Tahoma" pitchFamily="34" charset="0"/>
              </a:rPr>
              <a:t>worker-server architecture</a:t>
            </a:r>
            <a:r>
              <a:rPr lang="en-US" sz="2000">
                <a:latin typeface="Tahoma" pitchFamily="34" charset="0"/>
                <a:cs typeface="Tahoma" pitchFamily="34" charset="0"/>
              </a:rPr>
              <a:t>.</a:t>
            </a:r>
          </a:p>
          <a:p>
            <a:pPr marL="800100" lvl="1" indent="-342900">
              <a:lnSpc>
                <a:spcPct val="120000"/>
              </a:lnSpc>
              <a:buFont typeface="Tahoma" pitchFamily="34" charset="0"/>
              <a:buChar char="‒"/>
            </a:pPr>
            <a:r>
              <a:rPr lang="en-US" sz="2000">
                <a:latin typeface="Tahoma" pitchFamily="34" charset="0"/>
                <a:cs typeface="Tahoma" pitchFamily="34" charset="0"/>
              </a:rPr>
              <a:t>Workers compute parameter gradients</a:t>
            </a:r>
          </a:p>
          <a:p>
            <a:pPr marL="800100" lvl="1" indent="-342900">
              <a:lnSpc>
                <a:spcPct val="120000"/>
              </a:lnSpc>
              <a:buFont typeface="Tahoma" pitchFamily="34" charset="0"/>
              <a:buChar char="‒"/>
            </a:pPr>
            <a:r>
              <a:rPr lang="en-US" sz="2000">
                <a:latin typeface="Tahoma" pitchFamily="34" charset="0"/>
                <a:cs typeface="Tahoma" pitchFamily="34" charset="0"/>
              </a:rPr>
              <a:t>Servers perform parameter updates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73775" y="1412875"/>
            <a:ext cx="2551113" cy="2400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0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Main Components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ClusterToplogy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NeuralNet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TrainOneBatch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Updater</a:t>
            </a:r>
          </a:p>
        </p:txBody>
      </p:sp>
      <p:pic>
        <p:nvPicPr>
          <p:cNvPr id="11270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9538" y="3986213"/>
            <a:ext cx="573087" cy="4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1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724775" y="6465888"/>
            <a:ext cx="1330325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713E3C47-EC56-49FE-847E-9B3419490C66}" type="slidenum">
              <a:rPr lang="zh-CN" altLang="en-US"/>
              <a:pPr/>
              <a:t>10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标题 1"/>
          <p:cNvSpPr>
            <a:spLocks noGrp="1"/>
          </p:cNvSpPr>
          <p:nvPr>
            <p:ph type="title"/>
          </p:nvPr>
        </p:nvSpPr>
        <p:spPr>
          <a:xfrm>
            <a:off x="457200" y="165100"/>
            <a:ext cx="8229600" cy="735013"/>
          </a:xfrm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9999"/>
                  </a:schemeClr>
                </a:solidFill>
              </a14:hiddenFill>
            </a:ext>
          </a:extLst>
        </p:spPr>
        <p:txBody>
          <a:bodyPr/>
          <a:lstStyle/>
          <a:p>
            <a:pPr algn="l" eaLnBrk="1" hangingPunct="1">
              <a:defRPr/>
            </a:pPr>
            <a:r>
              <a:rPr lang="en-US" alt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ＭＳ Ｐゴシック" pitchFamily="34" charset="-128"/>
                <a:cs typeface="+mj-cs"/>
              </a:rPr>
              <a:t>SINGA</a:t>
            </a:r>
            <a:r>
              <a:rPr lang="zh-CN" alt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ＭＳ Ｐゴシック" pitchFamily="34" charset="-128"/>
                <a:cs typeface="+mj-cs"/>
              </a:rPr>
              <a:t> </a:t>
            </a:r>
            <a:r>
              <a:rPr lang="en-US" alt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ＭＳ Ｐゴシック" pitchFamily="34" charset="-128"/>
                <a:cs typeface="+mj-cs"/>
              </a:rPr>
              <a:t>Programming Model</a:t>
            </a:r>
            <a:endParaRPr lang="en-US" altLang="en-US" sz="3200" dirty="0">
              <a:solidFill>
                <a:schemeClr val="tx2">
                  <a:lumMod val="60000"/>
                  <a:lumOff val="40000"/>
                </a:schemeClr>
              </a:solidFill>
              <a:ea typeface="ＭＳ Ｐゴシック" pitchFamily="34" charset="-128"/>
              <a:cs typeface="+mj-cs"/>
            </a:endParaRPr>
          </a:p>
        </p:txBody>
      </p:sp>
      <p:pic>
        <p:nvPicPr>
          <p:cNvPr id="12291" name="Picture 5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075" y="879475"/>
            <a:ext cx="5276850" cy="353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Picture 5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75300" y="1701800"/>
            <a:ext cx="3568700" cy="196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9538" y="3986213"/>
            <a:ext cx="573087" cy="4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4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724775" y="6465888"/>
            <a:ext cx="1330325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4762FFC2-2D49-47AE-A221-3E0D61B3B042}" type="slidenum">
              <a:rPr lang="zh-CN" altLang="en-US"/>
              <a:pPr/>
              <a:t>11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标题 1"/>
          <p:cNvSpPr>
            <a:spLocks noGrp="1"/>
          </p:cNvSpPr>
          <p:nvPr>
            <p:ph type="title"/>
          </p:nvPr>
        </p:nvSpPr>
        <p:spPr>
          <a:xfrm>
            <a:off x="457200" y="165100"/>
            <a:ext cx="8229600" cy="735013"/>
          </a:xfrm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9999"/>
                  </a:schemeClr>
                </a:solidFill>
              </a14:hiddenFill>
            </a:ext>
          </a:extLst>
        </p:spPr>
        <p:txBody>
          <a:bodyPr/>
          <a:lstStyle/>
          <a:p>
            <a:pPr algn="l" eaLnBrk="1" hangingPunct="1">
              <a:defRPr/>
            </a:pPr>
            <a:r>
              <a:rPr lang="en-US" alt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ＭＳ Ｐゴシック" pitchFamily="34" charset="-128"/>
                <a:cs typeface="+mj-cs"/>
              </a:rPr>
              <a:t>SINGA</a:t>
            </a:r>
            <a:r>
              <a:rPr lang="zh-CN" alt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ＭＳ Ｐゴシック" pitchFamily="34" charset="-128"/>
                <a:cs typeface="+mj-cs"/>
              </a:rPr>
              <a:t> </a:t>
            </a:r>
            <a:r>
              <a:rPr lang="en-US" alt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ＭＳ Ｐゴシック" pitchFamily="34" charset="-128"/>
                <a:cs typeface="+mj-cs"/>
              </a:rPr>
              <a:t>Programming Model</a:t>
            </a:r>
            <a:endParaRPr lang="en-US" altLang="en-US" sz="3200" dirty="0">
              <a:solidFill>
                <a:schemeClr val="tx2">
                  <a:lumMod val="60000"/>
                  <a:lumOff val="40000"/>
                </a:schemeClr>
              </a:solidFill>
              <a:ea typeface="ＭＳ Ｐゴシック" pitchFamily="34" charset="-128"/>
              <a:cs typeface="+mj-cs"/>
            </a:endParaRPr>
          </a:p>
        </p:txBody>
      </p:sp>
      <p:pic>
        <p:nvPicPr>
          <p:cNvPr id="13315" name="Picture 5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075" y="879475"/>
            <a:ext cx="5276850" cy="353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Picture 5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75300" y="1701800"/>
            <a:ext cx="3568700" cy="196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35363" y="3802063"/>
            <a:ext cx="5130800" cy="305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ight Arrow 4"/>
          <p:cNvSpPr/>
          <p:nvPr/>
        </p:nvSpPr>
        <p:spPr>
          <a:xfrm rot="2035304">
            <a:off x="1557338" y="4525963"/>
            <a:ext cx="2047875" cy="374650"/>
          </a:xfrm>
          <a:prstGeom prst="right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宋体" pitchFamily="2" charset="-122"/>
            </a:endParaRPr>
          </a:p>
        </p:txBody>
      </p:sp>
      <p:pic>
        <p:nvPicPr>
          <p:cNvPr id="1331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9538" y="3986213"/>
            <a:ext cx="573087" cy="4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20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724775" y="6465888"/>
            <a:ext cx="1330325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4C30F1E8-9E12-4AC2-ACB6-97BD720A0E4C}" type="slidenum">
              <a:rPr lang="zh-CN" altLang="en-US"/>
              <a:pPr/>
              <a:t>12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标题 1"/>
          <p:cNvSpPr>
            <a:spLocks noGrp="1"/>
          </p:cNvSpPr>
          <p:nvPr>
            <p:ph type="title"/>
          </p:nvPr>
        </p:nvSpPr>
        <p:spPr>
          <a:xfrm>
            <a:off x="457200" y="165100"/>
            <a:ext cx="8229600" cy="735013"/>
          </a:xfrm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9999"/>
                  </a:schemeClr>
                </a:solidFill>
              </a14:hiddenFill>
            </a:ext>
          </a:extLst>
        </p:spPr>
        <p:txBody>
          <a:bodyPr/>
          <a:lstStyle/>
          <a:p>
            <a:pPr algn="l" eaLnBrk="1" hangingPunct="1">
              <a:defRPr/>
            </a:pPr>
            <a:r>
              <a:rPr lang="en-US" alt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ＭＳ Ｐゴシック" pitchFamily="34" charset="-128"/>
                <a:cs typeface="+mj-cs"/>
              </a:rPr>
              <a:t>SINGA</a:t>
            </a:r>
            <a:r>
              <a:rPr lang="zh-CN" alt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ＭＳ Ｐゴシック" pitchFamily="34" charset="-128"/>
                <a:cs typeface="+mj-cs"/>
              </a:rPr>
              <a:t> </a:t>
            </a:r>
            <a:r>
              <a:rPr lang="en-US" alt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ＭＳ Ｐゴシック" pitchFamily="34" charset="-128"/>
                <a:cs typeface="+mj-cs"/>
              </a:rPr>
              <a:t>Programming Model	</a:t>
            </a:r>
            <a:endParaRPr lang="en-US" altLang="en-US" sz="3200" dirty="0">
              <a:solidFill>
                <a:schemeClr val="tx2">
                  <a:lumMod val="60000"/>
                  <a:lumOff val="40000"/>
                </a:schemeClr>
              </a:solidFill>
              <a:ea typeface="ＭＳ Ｐゴシック" pitchFamily="34" charset="-128"/>
              <a:cs typeface="+mj-cs"/>
            </a:endParaRPr>
          </a:p>
        </p:txBody>
      </p:sp>
      <p:pic>
        <p:nvPicPr>
          <p:cNvPr id="14339" name="Picture 5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075" y="879475"/>
            <a:ext cx="5276850" cy="353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5057775" y="5327650"/>
            <a:ext cx="4086225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/>
            <a:r>
              <a:rPr lang="en-US" sz="1800">
                <a:latin typeface="Tahoma" pitchFamily="34" charset="0"/>
                <a:cs typeface="Tahoma" pitchFamily="34" charset="0"/>
              </a:rPr>
              <a:t>Note:</a:t>
            </a:r>
          </a:p>
          <a:p>
            <a:pPr marL="0" lvl="1"/>
            <a:r>
              <a:rPr lang="en-US" sz="1800">
                <a:latin typeface="Tahoma" pitchFamily="34" charset="0"/>
                <a:cs typeface="Tahoma" pitchFamily="34" charset="0"/>
              </a:rPr>
              <a:t>BP, BPTT and CD have different flows, so implement different TrainOneBatch</a:t>
            </a:r>
          </a:p>
        </p:txBody>
      </p:sp>
      <p:pic>
        <p:nvPicPr>
          <p:cNvPr id="14341" name="Picture 5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4575175"/>
            <a:ext cx="4911725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2" name="Picture 5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75300" y="1701800"/>
            <a:ext cx="3568700" cy="196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3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724775" y="6465888"/>
            <a:ext cx="1330325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D4D3AB76-4C76-4122-9D5E-D0440CD0E2CC}" type="slidenum">
              <a:rPr lang="zh-CN" altLang="en-US"/>
              <a:pPr/>
              <a:t>13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内容占位符 2"/>
          <p:cNvSpPr>
            <a:spLocks noGrp="1"/>
          </p:cNvSpPr>
          <p:nvPr>
            <p:ph idx="1"/>
          </p:nvPr>
        </p:nvSpPr>
        <p:spPr>
          <a:xfrm>
            <a:off x="157163" y="1050925"/>
            <a:ext cx="5338762" cy="1763713"/>
          </a:xfrm>
        </p:spPr>
        <p:txBody>
          <a:bodyPr/>
          <a:lstStyle/>
          <a:p>
            <a:pPr eaLnBrk="1" hangingPunct="1"/>
            <a:r>
              <a:rPr lang="en-US" sz="2000" smtClean="0">
                <a:latin typeface="Tahoma" pitchFamily="34" charset="0"/>
                <a:cs typeface="Tahoma" pitchFamily="34" charset="0"/>
              </a:rPr>
              <a:t>Worker Group</a:t>
            </a:r>
          </a:p>
          <a:p>
            <a:pPr marL="531813" lvl="1" indent="-258763" eaLnBrk="1" hangingPunct="1"/>
            <a:r>
              <a:rPr lang="en-US" sz="1600" smtClean="0">
                <a:latin typeface="Tahoma" pitchFamily="34" charset="0"/>
                <a:cs typeface="Tahoma" pitchFamily="34" charset="0"/>
              </a:rPr>
              <a:t>Loads a subset of training data and</a:t>
            </a:r>
          </a:p>
          <a:p>
            <a:pPr marL="531813" lvl="1" indent="-258763" eaLnBrk="1" hangingPunct="1">
              <a:buFont typeface="Arial" pitchFamily="34" charset="0"/>
              <a:buNone/>
            </a:pPr>
            <a:r>
              <a:rPr lang="en-US" sz="1600" smtClean="0">
                <a:latin typeface="Tahoma" pitchFamily="34" charset="0"/>
                <a:cs typeface="Tahoma" pitchFamily="34" charset="0"/>
              </a:rPr>
              <a:t>         computes gradients for model replica</a:t>
            </a:r>
          </a:p>
          <a:p>
            <a:pPr marL="531813" lvl="1" indent="-258763" eaLnBrk="1" hangingPunct="1"/>
            <a:r>
              <a:rPr lang="en-US" sz="1600" smtClean="0">
                <a:latin typeface="Tahoma" pitchFamily="34" charset="0"/>
                <a:cs typeface="Tahoma" pitchFamily="34" charset="0"/>
              </a:rPr>
              <a:t>Workers within a group run synchronously</a:t>
            </a:r>
          </a:p>
          <a:p>
            <a:pPr marL="531813" lvl="1" indent="-258763" eaLnBrk="1" hangingPunct="1"/>
            <a:r>
              <a:rPr lang="en-US" sz="1600" smtClean="0">
                <a:latin typeface="Tahoma" pitchFamily="34" charset="0"/>
                <a:cs typeface="Tahoma" pitchFamily="34" charset="0"/>
              </a:rPr>
              <a:t>Different worker groups run asynchronously</a:t>
            </a:r>
          </a:p>
          <a:p>
            <a:pPr marL="531813" lvl="1" indent="-258763" eaLnBrk="1" hangingPunct="1"/>
            <a:endParaRPr lang="en-US" sz="2000" smtClean="0">
              <a:latin typeface="Tahoma" pitchFamily="34" charset="0"/>
              <a:cs typeface="Tahoma" pitchFamily="34" charset="0"/>
            </a:endParaRPr>
          </a:p>
          <a:p>
            <a:pPr eaLnBrk="1" hangingPunct="1"/>
            <a:endParaRPr lang="en-US" sz="80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5363" name="标题 1"/>
          <p:cNvSpPr>
            <a:spLocks noGrp="1"/>
          </p:cNvSpPr>
          <p:nvPr>
            <p:ph type="title"/>
          </p:nvPr>
        </p:nvSpPr>
        <p:spPr>
          <a:xfrm>
            <a:off x="457200" y="165100"/>
            <a:ext cx="8229600" cy="735013"/>
          </a:xfrm>
        </p:spPr>
        <p:txBody>
          <a:bodyPr/>
          <a:lstStyle/>
          <a:p>
            <a:pPr algn="l" eaLnBrk="1" hangingPunct="1"/>
            <a:r>
              <a:rPr lang="en-US" altLang="zh-CN" sz="3200" smtClean="0">
                <a:solidFill>
                  <a:srgbClr val="558ED5"/>
                </a:solidFill>
              </a:rPr>
              <a:t>Distributed Training</a:t>
            </a:r>
            <a:endParaRPr lang="en-US" altLang="en-US" sz="3200" smtClean="0">
              <a:solidFill>
                <a:srgbClr val="558ED5"/>
              </a:solidFill>
            </a:endParaRPr>
          </a:p>
        </p:txBody>
      </p:sp>
      <p:sp>
        <p:nvSpPr>
          <p:cNvPr id="15364" name="内容占位符 2"/>
          <p:cNvSpPr txBox="1">
            <a:spLocks/>
          </p:cNvSpPr>
          <p:nvPr/>
        </p:nvSpPr>
        <p:spPr bwMode="auto">
          <a:xfrm>
            <a:off x="4856163" y="1055688"/>
            <a:ext cx="4106862" cy="166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>
                <a:latin typeface="Tahoma" pitchFamily="34" charset="0"/>
                <a:cs typeface="Tahoma" pitchFamily="34" charset="0"/>
              </a:rPr>
              <a:t>Server Group</a:t>
            </a:r>
          </a:p>
          <a:p>
            <a:pPr marL="534988" lvl="1" indent="-261938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1600">
                <a:latin typeface="Tahoma" pitchFamily="34" charset="0"/>
                <a:cs typeface="Tahoma" pitchFamily="34" charset="0"/>
              </a:rPr>
              <a:t>Maintains one ParamShard</a:t>
            </a:r>
          </a:p>
          <a:p>
            <a:pPr marL="534988" lvl="1" indent="-261938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1600">
                <a:latin typeface="Tahoma" pitchFamily="34" charset="0"/>
                <a:cs typeface="Tahoma" pitchFamily="34" charset="0"/>
              </a:rPr>
              <a:t>Handles requests of multiple worker groups for parameter updates</a:t>
            </a:r>
          </a:p>
          <a:p>
            <a:pPr marL="534988" lvl="1" indent="-261938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1600">
                <a:latin typeface="Tahoma" pitchFamily="34" charset="0"/>
                <a:cs typeface="Tahoma" pitchFamily="34" charset="0"/>
              </a:rPr>
              <a:t>Synchronize with neighboring groups</a:t>
            </a:r>
          </a:p>
        </p:txBody>
      </p:sp>
      <p:pic>
        <p:nvPicPr>
          <p:cNvPr id="15365" name="Picture 3" descr="Screen Shot 2015-09-04 at 8.14.17 AM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2765425"/>
            <a:ext cx="5003800" cy="395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内容占位符 2"/>
          <p:cNvSpPr>
            <a:spLocks noGrp="1"/>
          </p:cNvSpPr>
          <p:nvPr>
            <p:ph idx="1"/>
          </p:nvPr>
        </p:nvSpPr>
        <p:spPr>
          <a:xfrm>
            <a:off x="419100" y="1027113"/>
            <a:ext cx="8229600" cy="2549525"/>
          </a:xfrm>
        </p:spPr>
        <p:txBody>
          <a:bodyPr/>
          <a:lstStyle/>
          <a:p>
            <a:pPr eaLnBrk="1" hangingPunct="1"/>
            <a:r>
              <a:rPr lang="en-US" sz="2800" smtClean="0"/>
              <a:t>Configuration for </a:t>
            </a:r>
            <a:r>
              <a:rPr lang="en-US" sz="2800" smtClean="0">
                <a:solidFill>
                  <a:srgbClr val="0000CC"/>
                </a:solidFill>
              </a:rPr>
              <a:t>AllReduce</a:t>
            </a:r>
            <a:r>
              <a:rPr lang="en-US" sz="2400" smtClean="0"/>
              <a:t> (Baidu</a:t>
            </a:r>
            <a:r>
              <a:rPr lang="en-US" altLang="en-US" sz="2400" smtClean="0"/>
              <a:t>’</a:t>
            </a:r>
            <a:r>
              <a:rPr lang="en-US" sz="2400" smtClean="0"/>
              <a:t>s DeepImage)</a:t>
            </a:r>
            <a:endParaRPr lang="en-US" sz="2800" smtClean="0"/>
          </a:p>
          <a:p>
            <a:pPr lvl="1" indent="-387350" eaLnBrk="1" hangingPunct="1"/>
            <a:r>
              <a:rPr lang="en-US" sz="2400" b="1" smtClean="0"/>
              <a:t>1 worker group</a:t>
            </a:r>
          </a:p>
          <a:p>
            <a:pPr lvl="1" indent="-387350" eaLnBrk="1" hangingPunct="1"/>
            <a:r>
              <a:rPr lang="en-US" sz="2400" smtClean="0"/>
              <a:t>1 server group</a:t>
            </a:r>
          </a:p>
          <a:p>
            <a:pPr lvl="1" indent="-387350" eaLnBrk="1" hangingPunct="1"/>
            <a:r>
              <a:rPr lang="en-US" sz="2400" smtClean="0"/>
              <a:t>Co-locate worker and server</a:t>
            </a:r>
          </a:p>
        </p:txBody>
      </p:sp>
      <p:sp>
        <p:nvSpPr>
          <p:cNvPr id="64" name="标题 1"/>
          <p:cNvSpPr>
            <a:spLocks noGrp="1"/>
          </p:cNvSpPr>
          <p:nvPr>
            <p:ph type="title"/>
          </p:nvPr>
        </p:nvSpPr>
        <p:spPr>
          <a:xfrm>
            <a:off x="457200" y="165100"/>
            <a:ext cx="8229600" cy="735013"/>
          </a:xfrm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9999"/>
                  </a:schemeClr>
                </a:solidFill>
              </a14:hiddenFill>
            </a:ext>
          </a:extLst>
        </p:spPr>
        <p:txBody>
          <a:bodyPr/>
          <a:lstStyle/>
          <a:p>
            <a:pPr algn="l" eaLnBrk="1" hangingPunct="1">
              <a:defRPr/>
            </a:pPr>
            <a:r>
              <a:rPr lang="en-US" alt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ＭＳ Ｐゴシック" pitchFamily="34" charset="-128"/>
                <a:cs typeface="+mj-cs"/>
              </a:rPr>
              <a:t> Synchronous Frameworks</a:t>
            </a:r>
            <a:endParaRPr lang="en-US" altLang="en-US" sz="3200" dirty="0">
              <a:solidFill>
                <a:schemeClr val="tx2">
                  <a:lumMod val="60000"/>
                  <a:lumOff val="40000"/>
                </a:schemeClr>
              </a:solidFill>
              <a:ea typeface="ＭＳ Ｐゴシック" pitchFamily="34" charset="-128"/>
              <a:cs typeface="+mj-cs"/>
            </a:endParaRPr>
          </a:p>
        </p:txBody>
      </p:sp>
      <p:sp>
        <p:nvSpPr>
          <p:cNvPr id="16388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72388" y="6370638"/>
            <a:ext cx="1241425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F3183790-9C9B-4D26-AC9F-063E667B133C}" type="slidenum">
              <a:rPr lang="zh-CN" altLang="en-US"/>
              <a:pPr/>
              <a:t>15</a:t>
            </a:fld>
            <a:endParaRPr lang="zh-CN" altLang="en-US"/>
          </a:p>
        </p:txBody>
      </p:sp>
      <p:pic>
        <p:nvPicPr>
          <p:cNvPr id="16389" name="Picture 1" descr="Screen Shot 2015-09-04 at 8.28.58 AM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93900" y="2903538"/>
            <a:ext cx="3954463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0" name="Picture 5" descr="Screen Shot 2015-09-04 at 8.07.28 AM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3300" y="3475038"/>
            <a:ext cx="2806700" cy="210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内容占位符 2"/>
          <p:cNvSpPr>
            <a:spLocks noGrp="1"/>
          </p:cNvSpPr>
          <p:nvPr>
            <p:ph idx="1"/>
          </p:nvPr>
        </p:nvSpPr>
        <p:spPr>
          <a:xfrm>
            <a:off x="415925" y="1027113"/>
            <a:ext cx="5699125" cy="2549525"/>
          </a:xfrm>
        </p:spPr>
        <p:txBody>
          <a:bodyPr/>
          <a:lstStyle/>
          <a:p>
            <a:pPr eaLnBrk="1" hangingPunct="1"/>
            <a:r>
              <a:rPr lang="en-US" sz="2800" smtClean="0"/>
              <a:t>Configuration for </a:t>
            </a:r>
            <a:r>
              <a:rPr lang="en-US" sz="2800" smtClean="0">
                <a:solidFill>
                  <a:srgbClr val="0000CC"/>
                </a:solidFill>
              </a:rPr>
              <a:t>Sandblaster</a:t>
            </a:r>
          </a:p>
          <a:p>
            <a:pPr marL="723900" lvl="1" indent="-368300" eaLnBrk="1" hangingPunct="1"/>
            <a:r>
              <a:rPr lang="en-US" sz="2400" smtClean="0"/>
              <a:t>Separate worker and server groups</a:t>
            </a:r>
          </a:p>
          <a:p>
            <a:pPr marL="723900" lvl="1" indent="-368300" eaLnBrk="1" hangingPunct="1"/>
            <a:r>
              <a:rPr lang="en-US" sz="2400" smtClean="0"/>
              <a:t>1 server group</a:t>
            </a:r>
          </a:p>
          <a:p>
            <a:pPr marL="723900" lvl="1" indent="-368300" eaLnBrk="1" hangingPunct="1"/>
            <a:r>
              <a:rPr lang="en-US" sz="2400" smtClean="0"/>
              <a:t>1 worker group</a:t>
            </a:r>
          </a:p>
          <a:p>
            <a:pPr marL="723900" lvl="1" indent="-368300" eaLnBrk="1" hangingPunct="1"/>
            <a:endParaRPr lang="en-US" smtClean="0"/>
          </a:p>
        </p:txBody>
      </p:sp>
      <p:sp>
        <p:nvSpPr>
          <p:cNvPr id="57" name="标题 1"/>
          <p:cNvSpPr>
            <a:spLocks noGrp="1"/>
          </p:cNvSpPr>
          <p:nvPr>
            <p:ph type="title"/>
          </p:nvPr>
        </p:nvSpPr>
        <p:spPr>
          <a:xfrm>
            <a:off x="457200" y="165100"/>
            <a:ext cx="8229600" cy="735013"/>
          </a:xfrm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9999"/>
                  </a:schemeClr>
                </a:solidFill>
              </a14:hiddenFill>
            </a:ext>
          </a:extLst>
        </p:spPr>
        <p:txBody>
          <a:bodyPr/>
          <a:lstStyle/>
          <a:p>
            <a:pPr algn="l" eaLnBrk="1" hangingPunct="1">
              <a:defRPr/>
            </a:pPr>
            <a:r>
              <a:rPr lang="en-US" alt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ＭＳ Ｐゴシック" pitchFamily="34" charset="-128"/>
                <a:cs typeface="+mj-cs"/>
              </a:rPr>
              <a:t>Synchronous Frameworks</a:t>
            </a:r>
            <a:endParaRPr lang="en-US" altLang="en-US" sz="3200" dirty="0">
              <a:solidFill>
                <a:schemeClr val="tx2">
                  <a:lumMod val="60000"/>
                  <a:lumOff val="40000"/>
                </a:schemeClr>
              </a:solidFill>
              <a:ea typeface="ＭＳ Ｐゴシック" pitchFamily="34" charset="-128"/>
              <a:cs typeface="+mj-cs"/>
            </a:endParaRPr>
          </a:p>
        </p:txBody>
      </p:sp>
      <p:sp>
        <p:nvSpPr>
          <p:cNvPr id="17412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724775" y="6465888"/>
            <a:ext cx="1330325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9C3BEB95-85F3-4F07-B518-F90DF974EB0E}" type="slidenum">
              <a:rPr lang="zh-CN" altLang="en-US"/>
              <a:pPr/>
              <a:t>16</a:t>
            </a:fld>
            <a:endParaRPr lang="zh-CN" altLang="en-US"/>
          </a:p>
        </p:txBody>
      </p:sp>
      <p:pic>
        <p:nvPicPr>
          <p:cNvPr id="17413" name="Picture 45" descr="Screen Shot 2015-09-04 at 8.29.05 AM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01913" y="3390900"/>
            <a:ext cx="3536950" cy="307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4" name="Picture 48" descr="Screen Shot 2015-09-04 at 8.07.28 AM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3300" y="3475038"/>
            <a:ext cx="2806700" cy="210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内容占位符 2"/>
          <p:cNvSpPr>
            <a:spLocks noGrp="1"/>
          </p:cNvSpPr>
          <p:nvPr>
            <p:ph idx="1"/>
          </p:nvPr>
        </p:nvSpPr>
        <p:spPr>
          <a:xfrm>
            <a:off x="407988" y="1030288"/>
            <a:ext cx="8229600" cy="2217737"/>
          </a:xfrm>
        </p:spPr>
        <p:txBody>
          <a:bodyPr/>
          <a:lstStyle/>
          <a:p>
            <a:pPr eaLnBrk="1" hangingPunct="1"/>
            <a:r>
              <a:rPr lang="en-US" sz="2800" smtClean="0"/>
              <a:t>Configuration for </a:t>
            </a:r>
            <a:r>
              <a:rPr lang="en-US" sz="2800" smtClean="0">
                <a:solidFill>
                  <a:srgbClr val="0000CC"/>
                </a:solidFill>
              </a:rPr>
              <a:t>Downpour</a:t>
            </a:r>
          </a:p>
          <a:p>
            <a:pPr lvl="1" indent="-387350" eaLnBrk="1" hangingPunct="1"/>
            <a:r>
              <a:rPr lang="en-US" sz="2400" smtClean="0"/>
              <a:t>Separate worker and server groups</a:t>
            </a:r>
          </a:p>
          <a:p>
            <a:pPr lvl="1" indent="-387350" eaLnBrk="1" hangingPunct="1"/>
            <a:r>
              <a:rPr lang="en-US" sz="2400" smtClean="0"/>
              <a:t>&gt;=1 worker groups</a:t>
            </a:r>
          </a:p>
          <a:p>
            <a:pPr lvl="1" indent="-387350" eaLnBrk="1" hangingPunct="1"/>
            <a:r>
              <a:rPr lang="en-US" sz="2400" smtClean="0"/>
              <a:t>1 server group</a:t>
            </a:r>
          </a:p>
          <a:p>
            <a:pPr eaLnBrk="1" hangingPunct="1"/>
            <a:endParaRPr lang="en-US" smtClean="0"/>
          </a:p>
        </p:txBody>
      </p:sp>
      <p:sp>
        <p:nvSpPr>
          <p:cNvPr id="69" name="标题 1"/>
          <p:cNvSpPr>
            <a:spLocks noGrp="1"/>
          </p:cNvSpPr>
          <p:nvPr>
            <p:ph type="title"/>
          </p:nvPr>
        </p:nvSpPr>
        <p:spPr>
          <a:xfrm>
            <a:off x="457200" y="165100"/>
            <a:ext cx="8229600" cy="735013"/>
          </a:xfrm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9999"/>
                  </a:schemeClr>
                </a:solidFill>
              </a14:hiddenFill>
            </a:ext>
          </a:extLst>
        </p:spPr>
        <p:txBody>
          <a:bodyPr/>
          <a:lstStyle/>
          <a:p>
            <a:pPr algn="l" eaLnBrk="1" hangingPunct="1">
              <a:defRPr/>
            </a:pPr>
            <a:r>
              <a:rPr lang="en-US" alt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ＭＳ Ｐゴシック" pitchFamily="34" charset="-128"/>
                <a:cs typeface="+mj-cs"/>
              </a:rPr>
              <a:t>Asynchronous Frameworks</a:t>
            </a:r>
            <a:endParaRPr lang="en-US" altLang="en-US" sz="3200" dirty="0">
              <a:solidFill>
                <a:schemeClr val="tx2">
                  <a:lumMod val="60000"/>
                  <a:lumOff val="40000"/>
                </a:schemeClr>
              </a:solidFill>
              <a:ea typeface="ＭＳ Ｐゴシック" pitchFamily="34" charset="-128"/>
              <a:cs typeface="+mj-cs"/>
            </a:endParaRPr>
          </a:p>
        </p:txBody>
      </p:sp>
      <p:pic>
        <p:nvPicPr>
          <p:cNvPr id="18436" name="Picture 55" descr="Screen Shot 2015-09-04 at 8.29.12 AM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35163" y="3492500"/>
            <a:ext cx="4213225" cy="266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7" name="Picture 57" descr="Screen Shot 2015-09-04 at 8.07.28 AM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3300" y="3475038"/>
            <a:ext cx="2806700" cy="210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内容占位符 2"/>
          <p:cNvSpPr>
            <a:spLocks noGrp="1"/>
          </p:cNvSpPr>
          <p:nvPr>
            <p:ph idx="1"/>
          </p:nvPr>
        </p:nvSpPr>
        <p:spPr>
          <a:xfrm>
            <a:off x="412750" y="1030288"/>
            <a:ext cx="8229600" cy="4525962"/>
          </a:xfrm>
        </p:spPr>
        <p:txBody>
          <a:bodyPr/>
          <a:lstStyle/>
          <a:p>
            <a:pPr eaLnBrk="1" hangingPunct="1"/>
            <a:r>
              <a:rPr lang="en-US" sz="2800" smtClean="0"/>
              <a:t>Configuration of </a:t>
            </a:r>
            <a:r>
              <a:rPr lang="en-US" sz="2800" smtClean="0">
                <a:solidFill>
                  <a:srgbClr val="0000FF"/>
                </a:solidFill>
              </a:rPr>
              <a:t>distributed Hogwild</a:t>
            </a:r>
          </a:p>
          <a:p>
            <a:pPr marL="723900" lvl="1" indent="-368300" eaLnBrk="1" hangingPunct="1"/>
            <a:r>
              <a:rPr lang="en-US" sz="2400" smtClean="0"/>
              <a:t>1 server group/procs</a:t>
            </a:r>
          </a:p>
          <a:p>
            <a:pPr marL="723900" lvl="1" indent="-368300" eaLnBrk="1" hangingPunct="1"/>
            <a:r>
              <a:rPr lang="en-US" sz="2400" smtClean="0"/>
              <a:t>&gt;=1 worker groups/procs</a:t>
            </a:r>
          </a:p>
          <a:p>
            <a:pPr marL="723900" lvl="1" indent="-368300" eaLnBrk="1" hangingPunct="1"/>
            <a:r>
              <a:rPr lang="en-US" sz="2400" smtClean="0"/>
              <a:t>Co-locate worker and server</a:t>
            </a:r>
          </a:p>
          <a:p>
            <a:pPr marL="723900" lvl="1" indent="-368300" eaLnBrk="1" hangingPunct="1"/>
            <a:r>
              <a:rPr lang="en-US" sz="2400" smtClean="0"/>
              <a:t>Share ParamShard</a:t>
            </a:r>
          </a:p>
        </p:txBody>
      </p:sp>
      <p:sp>
        <p:nvSpPr>
          <p:cNvPr id="66" name="标题 1"/>
          <p:cNvSpPr>
            <a:spLocks noGrp="1"/>
          </p:cNvSpPr>
          <p:nvPr>
            <p:ph type="title"/>
          </p:nvPr>
        </p:nvSpPr>
        <p:spPr>
          <a:xfrm>
            <a:off x="457200" y="165100"/>
            <a:ext cx="8229600" cy="735013"/>
          </a:xfrm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9999"/>
                  </a:schemeClr>
                </a:solidFill>
              </a14:hiddenFill>
            </a:ext>
          </a:extLst>
        </p:spPr>
        <p:txBody>
          <a:bodyPr/>
          <a:lstStyle/>
          <a:p>
            <a:pPr algn="l" eaLnBrk="1" hangingPunct="1">
              <a:defRPr/>
            </a:pPr>
            <a:r>
              <a:rPr lang="en-US" alt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ＭＳ Ｐゴシック" pitchFamily="34" charset="-128"/>
                <a:cs typeface="+mj-cs"/>
              </a:rPr>
              <a:t>Asynchronous Frameworks</a:t>
            </a:r>
            <a:endParaRPr lang="en-US" altLang="en-US" sz="3200" dirty="0">
              <a:solidFill>
                <a:schemeClr val="tx2">
                  <a:lumMod val="60000"/>
                  <a:lumOff val="40000"/>
                </a:schemeClr>
              </a:solidFill>
              <a:ea typeface="ＭＳ Ｐゴシック" pitchFamily="34" charset="-128"/>
              <a:cs typeface="+mj-cs"/>
            </a:endParaRPr>
          </a:p>
        </p:txBody>
      </p:sp>
      <p:sp>
        <p:nvSpPr>
          <p:cNvPr id="19460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724775" y="6465888"/>
            <a:ext cx="1330325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6E9B20BD-D968-46E7-9634-5798078E51FA}" type="slidenum">
              <a:rPr lang="zh-CN" altLang="en-US"/>
              <a:pPr/>
              <a:t>18</a:t>
            </a:fld>
            <a:endParaRPr lang="zh-CN" altLang="en-US"/>
          </a:p>
        </p:txBody>
      </p:sp>
      <p:pic>
        <p:nvPicPr>
          <p:cNvPr id="19461" name="Picture 42" descr="Screen Shot 2015-09-04 at 8.29.18 AM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54263" y="3797300"/>
            <a:ext cx="3254375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2" name="Picture 44" descr="Screen Shot 2015-09-04 at 8.07.28 AM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3300" y="3475038"/>
            <a:ext cx="2806700" cy="210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mtClean="0">
                <a:solidFill>
                  <a:srgbClr val="558ED5"/>
                </a:solidFill>
              </a:rPr>
              <a:t>Outline</a:t>
            </a:r>
            <a:endParaRPr lang="en-US" smtClean="0"/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>
          <a:xfrm>
            <a:off x="457200" y="1366838"/>
            <a:ext cx="8229600" cy="5300662"/>
          </a:xfrm>
        </p:spPr>
        <p:txBody>
          <a:bodyPr/>
          <a:lstStyle/>
          <a:p>
            <a:pPr eaLnBrk="1" hangingPunct="1"/>
            <a:r>
              <a:rPr lang="en-US" smtClean="0">
                <a:cs typeface="Tahoma" pitchFamily="34" charset="0"/>
              </a:rPr>
              <a:t>Part one</a:t>
            </a:r>
          </a:p>
          <a:p>
            <a:pPr lvl="1" eaLnBrk="1" hangingPunct="1"/>
            <a:r>
              <a:rPr lang="en-US" sz="2400" smtClean="0">
                <a:solidFill>
                  <a:srgbClr val="93CDDD"/>
                </a:solidFill>
                <a:cs typeface="Tahoma" pitchFamily="34" charset="0"/>
              </a:rPr>
              <a:t>Background</a:t>
            </a:r>
          </a:p>
          <a:p>
            <a:pPr lvl="1" eaLnBrk="1" hangingPunct="1"/>
            <a:r>
              <a:rPr lang="en-US" sz="2400" smtClean="0">
                <a:solidFill>
                  <a:srgbClr val="93CDDD"/>
                </a:solidFill>
                <a:cs typeface="Tahoma" pitchFamily="34" charset="0"/>
              </a:rPr>
              <a:t>SINGA</a:t>
            </a:r>
            <a:endParaRPr lang="en-US" sz="2400" smtClean="0">
              <a:solidFill>
                <a:srgbClr val="93CDDD"/>
              </a:solidFill>
            </a:endParaRPr>
          </a:p>
          <a:p>
            <a:pPr lvl="2" eaLnBrk="1" hangingPunct="1"/>
            <a:r>
              <a:rPr lang="en-US" sz="2000" smtClean="0">
                <a:solidFill>
                  <a:srgbClr val="93CDDD"/>
                </a:solidFill>
              </a:rPr>
              <a:t>Overview</a:t>
            </a:r>
          </a:p>
          <a:p>
            <a:pPr lvl="2" eaLnBrk="1" hangingPunct="1"/>
            <a:r>
              <a:rPr lang="en-US" sz="2000" smtClean="0">
                <a:solidFill>
                  <a:srgbClr val="93CDDD"/>
                </a:solidFill>
              </a:rPr>
              <a:t>Programming Model</a:t>
            </a:r>
          </a:p>
          <a:p>
            <a:pPr lvl="2" eaLnBrk="1" hangingPunct="1"/>
            <a:r>
              <a:rPr lang="en-US" sz="2000" smtClean="0">
                <a:solidFill>
                  <a:srgbClr val="93CDDD"/>
                </a:solidFill>
              </a:rPr>
              <a:t>System Architecture</a:t>
            </a:r>
          </a:p>
          <a:p>
            <a:pPr lvl="1" eaLnBrk="1" hangingPunct="1"/>
            <a:r>
              <a:rPr lang="en-US" sz="2400" smtClean="0">
                <a:cs typeface="Tahoma" pitchFamily="34" charset="0"/>
              </a:rPr>
              <a:t>Experimental Study</a:t>
            </a:r>
          </a:p>
          <a:p>
            <a:pPr lvl="1" eaLnBrk="1" hangingPunct="1"/>
            <a:r>
              <a:rPr lang="en-US" sz="2400" smtClean="0">
                <a:cs typeface="Tahoma" pitchFamily="34" charset="0"/>
              </a:rPr>
              <a:t>Research Challenges </a:t>
            </a:r>
          </a:p>
          <a:p>
            <a:pPr lvl="1" eaLnBrk="1" hangingPunct="1"/>
            <a:r>
              <a:rPr lang="en-US" sz="2400" smtClean="0">
                <a:cs typeface="Tahoma" pitchFamily="34" charset="0"/>
              </a:rPr>
              <a:t>Conclusion</a:t>
            </a:r>
          </a:p>
          <a:p>
            <a:pPr eaLnBrk="1" hangingPunct="1"/>
            <a:r>
              <a:rPr lang="en-US" smtClean="0">
                <a:solidFill>
                  <a:srgbClr val="93CDDD"/>
                </a:solidFill>
                <a:cs typeface="Tahoma" pitchFamily="34" charset="0"/>
              </a:rPr>
              <a:t>Part two</a:t>
            </a:r>
          </a:p>
          <a:p>
            <a:pPr lvl="1" eaLnBrk="1" hangingPunct="1"/>
            <a:r>
              <a:rPr lang="en-US" altLang="zh-CN" sz="2400" smtClean="0">
                <a:solidFill>
                  <a:srgbClr val="93CDDD"/>
                </a:solidFill>
                <a:cs typeface="Tahoma" pitchFamily="34" charset="0"/>
              </a:rPr>
              <a:t>Basic user guide</a:t>
            </a:r>
          </a:p>
          <a:p>
            <a:pPr lvl="1" eaLnBrk="1" hangingPunct="1"/>
            <a:r>
              <a:rPr lang="en-US" sz="2400" smtClean="0">
                <a:solidFill>
                  <a:srgbClr val="93CDDD"/>
                </a:solidFill>
                <a:cs typeface="Tahoma" pitchFamily="34" charset="0"/>
              </a:rPr>
              <a:t>Advanced user guide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323850" y="1341438"/>
            <a:ext cx="8496300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5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724775" y="6465888"/>
            <a:ext cx="1330325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9FA06DD2-9FB5-4BD5-BC9C-83DE9A612AFD}" type="slidenum">
              <a:rPr lang="zh-CN" altLang="en-US"/>
              <a:pPr/>
              <a:t>19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mtClean="0">
                <a:solidFill>
                  <a:srgbClr val="558ED5"/>
                </a:solidFill>
              </a:rPr>
              <a:t>Outline</a:t>
            </a:r>
            <a:endParaRPr lang="en-US" smtClean="0"/>
          </a:p>
        </p:txBody>
      </p:sp>
      <p:sp>
        <p:nvSpPr>
          <p:cNvPr id="3075" name="内容占位符 2"/>
          <p:cNvSpPr>
            <a:spLocks noGrp="1"/>
          </p:cNvSpPr>
          <p:nvPr>
            <p:ph idx="1"/>
          </p:nvPr>
        </p:nvSpPr>
        <p:spPr>
          <a:xfrm>
            <a:off x="457200" y="1366838"/>
            <a:ext cx="8229600" cy="5300662"/>
          </a:xfrm>
        </p:spPr>
        <p:txBody>
          <a:bodyPr/>
          <a:lstStyle/>
          <a:p>
            <a:pPr eaLnBrk="1" hangingPunct="1"/>
            <a:r>
              <a:rPr lang="en-US" smtClean="0">
                <a:cs typeface="Tahoma" pitchFamily="34" charset="0"/>
              </a:rPr>
              <a:t>Part one</a:t>
            </a:r>
          </a:p>
          <a:p>
            <a:pPr lvl="1" eaLnBrk="1" hangingPunct="1"/>
            <a:r>
              <a:rPr lang="en-US" sz="2400" smtClean="0">
                <a:cs typeface="Tahoma" pitchFamily="34" charset="0"/>
              </a:rPr>
              <a:t>Background</a:t>
            </a:r>
          </a:p>
          <a:p>
            <a:pPr lvl="1" eaLnBrk="1" hangingPunct="1"/>
            <a:r>
              <a:rPr lang="en-US" sz="2400" smtClean="0">
                <a:cs typeface="Tahoma" pitchFamily="34" charset="0"/>
              </a:rPr>
              <a:t>SINGA</a:t>
            </a:r>
            <a:endParaRPr lang="en-US" sz="2400" smtClean="0"/>
          </a:p>
          <a:p>
            <a:pPr lvl="2" eaLnBrk="1" hangingPunct="1"/>
            <a:r>
              <a:rPr lang="en-US" sz="2000" smtClean="0"/>
              <a:t>Overview</a:t>
            </a:r>
          </a:p>
          <a:p>
            <a:pPr lvl="2" eaLnBrk="1" hangingPunct="1"/>
            <a:r>
              <a:rPr lang="en-US" sz="2000" smtClean="0"/>
              <a:t>Programming Model</a:t>
            </a:r>
          </a:p>
          <a:p>
            <a:pPr lvl="2" eaLnBrk="1" hangingPunct="1"/>
            <a:r>
              <a:rPr lang="en-US" sz="2000" smtClean="0"/>
              <a:t>System Architecture</a:t>
            </a:r>
          </a:p>
          <a:p>
            <a:pPr lvl="1" eaLnBrk="1" hangingPunct="1"/>
            <a:r>
              <a:rPr lang="en-US" sz="2400" smtClean="0">
                <a:cs typeface="Tahoma" pitchFamily="34" charset="0"/>
              </a:rPr>
              <a:t>Experimental Study</a:t>
            </a:r>
          </a:p>
          <a:p>
            <a:pPr lvl="1" eaLnBrk="1" hangingPunct="1"/>
            <a:r>
              <a:rPr lang="en-US" sz="2400" smtClean="0">
                <a:cs typeface="Tahoma" pitchFamily="34" charset="0"/>
              </a:rPr>
              <a:t>Research Challenges </a:t>
            </a:r>
          </a:p>
          <a:p>
            <a:pPr lvl="1" eaLnBrk="1" hangingPunct="1"/>
            <a:r>
              <a:rPr lang="en-US" sz="2400" smtClean="0">
                <a:cs typeface="Tahoma" pitchFamily="34" charset="0"/>
              </a:rPr>
              <a:t>Conclusion</a:t>
            </a:r>
          </a:p>
          <a:p>
            <a:pPr eaLnBrk="1" hangingPunct="1"/>
            <a:r>
              <a:rPr lang="en-US" smtClean="0">
                <a:cs typeface="Tahoma" pitchFamily="34" charset="0"/>
              </a:rPr>
              <a:t>Part two</a:t>
            </a:r>
          </a:p>
          <a:p>
            <a:pPr lvl="1" eaLnBrk="1" hangingPunct="1"/>
            <a:r>
              <a:rPr lang="en-US" altLang="zh-CN" sz="2400" smtClean="0">
                <a:cs typeface="Tahoma" pitchFamily="34" charset="0"/>
              </a:rPr>
              <a:t>Basic user guide</a:t>
            </a:r>
          </a:p>
          <a:p>
            <a:pPr lvl="1" eaLnBrk="1" hangingPunct="1"/>
            <a:r>
              <a:rPr lang="en-US" sz="2400" smtClean="0">
                <a:cs typeface="Tahoma" pitchFamily="34" charset="0"/>
              </a:rPr>
              <a:t>Advanced user guide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323850" y="1341438"/>
            <a:ext cx="8496300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7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724775" y="6465888"/>
            <a:ext cx="1330325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A421A3B0-5B56-498B-A565-679DB6152838}" type="slidenum">
              <a:rPr lang="zh-CN" altLang="en-US"/>
              <a:pPr/>
              <a:t>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3413" y="3671888"/>
            <a:ext cx="7731125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7" name="TextBox 3"/>
          <p:cNvSpPr txBox="1">
            <a:spLocks noChangeArrowheads="1"/>
          </p:cNvSpPr>
          <p:nvPr/>
        </p:nvSpPr>
        <p:spPr bwMode="auto">
          <a:xfrm>
            <a:off x="442913" y="1022350"/>
            <a:ext cx="5494337" cy="241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latin typeface="Tahoma" pitchFamily="34" charset="0"/>
                <a:cs typeface="Tahoma" pitchFamily="34" charset="0"/>
              </a:rPr>
              <a:t>CIFAR10 dataset: 50K training and 10K test images.</a:t>
            </a:r>
          </a:p>
          <a:p>
            <a:endParaRPr lang="en-US" sz="800">
              <a:latin typeface="Tahoma" pitchFamily="34" charset="0"/>
              <a:cs typeface="Tahoma" pitchFamily="34" charset="0"/>
            </a:endParaRPr>
          </a:p>
          <a:p>
            <a:endParaRPr lang="en-US" sz="800">
              <a:latin typeface="Tahoma" pitchFamily="34" charset="0"/>
              <a:cs typeface="Tahoma" pitchFamily="34" charset="0"/>
            </a:endParaRPr>
          </a:p>
          <a:p>
            <a:r>
              <a:rPr lang="en-US" sz="1800">
                <a:latin typeface="Tahoma" pitchFamily="34" charset="0"/>
                <a:cs typeface="Tahoma" pitchFamily="34" charset="0"/>
              </a:rPr>
              <a:t>For single node setting</a:t>
            </a:r>
          </a:p>
          <a:p>
            <a:pPr marL="273050" lvl="1" indent="-273050">
              <a:buFontTx/>
              <a:buChar char="-"/>
            </a:pPr>
            <a:r>
              <a:rPr lang="en-US" sz="1800">
                <a:latin typeface="Tahoma" pitchFamily="34" charset="0"/>
                <a:cs typeface="Tahoma" pitchFamily="34" charset="0"/>
              </a:rPr>
              <a:t>a 24-core server with 500GB</a:t>
            </a:r>
          </a:p>
          <a:p>
            <a:pPr marL="273050" lvl="1" indent="-273050">
              <a:buFontTx/>
              <a:buChar char="-"/>
            </a:pPr>
            <a:endParaRPr lang="en-US" sz="1800">
              <a:latin typeface="Tahoma" pitchFamily="34" charset="0"/>
              <a:cs typeface="Tahoma" pitchFamily="34" charset="0"/>
            </a:endParaRPr>
          </a:p>
          <a:p>
            <a:pPr marL="273050" lvl="1" indent="-273050">
              <a:lnSpc>
                <a:spcPct val="150000"/>
              </a:lnSpc>
              <a:buFont typeface="Arial" pitchFamily="34" charset="0"/>
              <a:buNone/>
            </a:pPr>
            <a:r>
              <a:rPr lang="en-US" altLang="en-US" sz="1800">
                <a:latin typeface="Tahoma" pitchFamily="34" charset="0"/>
                <a:cs typeface="Tahoma" pitchFamily="34" charset="0"/>
              </a:rPr>
              <a:t>“</a:t>
            </a:r>
            <a:r>
              <a:rPr lang="en-US" sz="1800">
                <a:latin typeface="Tahoma" pitchFamily="34" charset="0"/>
                <a:cs typeface="Tahoma" pitchFamily="34" charset="0"/>
              </a:rPr>
              <a:t>SINGA-dist</a:t>
            </a:r>
            <a:r>
              <a:rPr lang="en-US" altLang="en-US" sz="1800">
                <a:latin typeface="Tahoma" pitchFamily="34" charset="0"/>
                <a:cs typeface="Tahoma" pitchFamily="34" charset="0"/>
              </a:rPr>
              <a:t>”</a:t>
            </a:r>
            <a:r>
              <a:rPr lang="en-US" sz="1800">
                <a:latin typeface="Tahoma" pitchFamily="34" charset="0"/>
                <a:cs typeface="Tahoma" pitchFamily="34" charset="0"/>
              </a:rPr>
              <a:t>:</a:t>
            </a:r>
          </a:p>
          <a:p>
            <a:pPr marL="273050" lvl="1" indent="-273050">
              <a:buFontTx/>
              <a:buChar char="-"/>
            </a:pPr>
            <a:r>
              <a:rPr lang="en-US" sz="1800">
                <a:latin typeface="Tahoma" pitchFamily="34" charset="0"/>
                <a:cs typeface="Tahoma" pitchFamily="34" charset="0"/>
              </a:rPr>
              <a:t>disable OpenBlas multi-threading</a:t>
            </a:r>
          </a:p>
          <a:p>
            <a:pPr marL="273050" lvl="1" indent="-273050">
              <a:buFontTx/>
              <a:buChar char="-"/>
            </a:pPr>
            <a:r>
              <a:rPr lang="en-US" sz="1800">
                <a:latin typeface="Tahoma" pitchFamily="34" charset="0"/>
                <a:cs typeface="Tahoma" pitchFamily="34" charset="0"/>
              </a:rPr>
              <a:t>with Sandblaster topology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165100"/>
            <a:ext cx="8229600" cy="735013"/>
          </a:xfrm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9999"/>
                  </a:schemeClr>
                </a:solidFill>
              </a14:hiddenFill>
            </a:ext>
          </a:extLst>
        </p:spPr>
        <p:txBody>
          <a:bodyPr/>
          <a:lstStyle/>
          <a:p>
            <a:pPr algn="l" eaLnBrk="1" hangingPunct="1">
              <a:defRPr/>
            </a:pPr>
            <a:r>
              <a:rPr lang="en-US" alt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ＭＳ Ｐゴシック" pitchFamily="34" charset="-128"/>
                <a:cs typeface="+mj-cs"/>
              </a:rPr>
              <a:t>Experiment: Training Performance (</a:t>
            </a:r>
            <a:r>
              <a:rPr lang="en-US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ＭＳ Ｐゴシック" pitchFamily="34" charset="-128"/>
                <a:cs typeface="+mj-cs"/>
              </a:rPr>
              <a:t>Synchronous</a:t>
            </a:r>
            <a:r>
              <a:rPr lang="en-US" alt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ＭＳ Ｐゴシック" pitchFamily="34" charset="-128"/>
                <a:cs typeface="+mj-cs"/>
              </a:rPr>
              <a:t>)</a:t>
            </a:r>
            <a:endParaRPr lang="en-US" altLang="en-US" sz="3200" dirty="0">
              <a:solidFill>
                <a:schemeClr val="tx2">
                  <a:lumMod val="60000"/>
                  <a:lumOff val="40000"/>
                </a:schemeClr>
              </a:solidFill>
              <a:ea typeface="ＭＳ Ｐゴシック" pitchFamily="34" charset="-128"/>
              <a:cs typeface="+mj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98975" y="3535363"/>
            <a:ext cx="4330700" cy="3308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21510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724775" y="6465888"/>
            <a:ext cx="1330325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3E11CA07-2456-4F25-AB67-E33FC2906C38}" type="slidenum">
              <a:rPr lang="zh-CN" altLang="en-US"/>
              <a:pPr/>
              <a:t>20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3413" y="3671888"/>
            <a:ext cx="7731125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165100"/>
            <a:ext cx="8229600" cy="735013"/>
          </a:xfrm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9999"/>
                  </a:schemeClr>
                </a:solidFill>
              </a14:hiddenFill>
            </a:ext>
          </a:extLst>
        </p:spPr>
        <p:txBody>
          <a:bodyPr/>
          <a:lstStyle/>
          <a:p>
            <a:pPr algn="l" eaLnBrk="1" hangingPunct="1">
              <a:defRPr/>
            </a:pPr>
            <a:r>
              <a:rPr lang="en-US" alt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ＭＳ Ｐゴシック" pitchFamily="34" charset="-128"/>
                <a:cs typeface="+mj-cs"/>
              </a:rPr>
              <a:t>Experiment: Training Performance (</a:t>
            </a:r>
            <a:r>
              <a:rPr lang="en-US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ＭＳ Ｐゴシック" pitchFamily="34" charset="-128"/>
                <a:cs typeface="+mj-cs"/>
              </a:rPr>
              <a:t>Synchronous</a:t>
            </a:r>
            <a:r>
              <a:rPr lang="en-US" alt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ＭＳ Ｐゴシック" pitchFamily="34" charset="-128"/>
                <a:cs typeface="+mj-cs"/>
              </a:rPr>
              <a:t>)</a:t>
            </a:r>
            <a:endParaRPr lang="en-US" altLang="en-US" sz="3200" dirty="0">
              <a:solidFill>
                <a:schemeClr val="tx2">
                  <a:lumMod val="60000"/>
                  <a:lumOff val="40000"/>
                </a:schemeClr>
              </a:solidFill>
              <a:ea typeface="ＭＳ Ｐゴシック" pitchFamily="34" charset="-128"/>
              <a:cs typeface="+mj-cs"/>
            </a:endParaRPr>
          </a:p>
        </p:txBody>
      </p:sp>
      <p:sp>
        <p:nvSpPr>
          <p:cNvPr id="22532" name="TextBox 1"/>
          <p:cNvSpPr txBox="1">
            <a:spLocks noChangeArrowheads="1"/>
          </p:cNvSpPr>
          <p:nvPr/>
        </p:nvSpPr>
        <p:spPr bwMode="auto">
          <a:xfrm>
            <a:off x="4722813" y="1555750"/>
            <a:ext cx="4025900" cy="212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latin typeface="Tahoma" pitchFamily="34" charset="0"/>
                <a:cs typeface="Tahoma" pitchFamily="34" charset="0"/>
              </a:rPr>
              <a:t>For multi nodes setting</a:t>
            </a:r>
          </a:p>
          <a:p>
            <a:pPr marL="273050" lvl="1" indent="-273050">
              <a:buFontTx/>
              <a:buChar char="-"/>
            </a:pPr>
            <a:r>
              <a:rPr lang="en-US" sz="1800">
                <a:latin typeface="Tahoma" pitchFamily="34" charset="0"/>
                <a:cs typeface="Tahoma" pitchFamily="34" charset="0"/>
              </a:rPr>
              <a:t>a 32-node cluster</a:t>
            </a:r>
          </a:p>
          <a:p>
            <a:pPr marL="273050" lvl="1" indent="-273050">
              <a:buFontTx/>
              <a:buChar char="-"/>
            </a:pPr>
            <a:r>
              <a:rPr lang="en-US" sz="1800">
                <a:latin typeface="Tahoma" pitchFamily="34" charset="0"/>
                <a:cs typeface="Tahoma" pitchFamily="34" charset="0"/>
              </a:rPr>
              <a:t>each node with a quad-core Intel Xeon 3.1 GHz CPU and 8G memory</a:t>
            </a:r>
          </a:p>
          <a:p>
            <a:pPr marL="273050" lvl="1" indent="-273050">
              <a:buFontTx/>
              <a:buChar char="-"/>
            </a:pPr>
            <a:endParaRPr lang="en-US" sz="1800">
              <a:latin typeface="Tahoma" pitchFamily="34" charset="0"/>
              <a:cs typeface="Tahoma" pitchFamily="34" charset="0"/>
            </a:endParaRPr>
          </a:p>
          <a:p>
            <a:pPr marL="273050" lvl="1" indent="-273050">
              <a:buFontTx/>
              <a:buChar char="-"/>
            </a:pPr>
            <a:r>
              <a:rPr lang="en-US" sz="1800">
                <a:latin typeface="Tahoma" pitchFamily="34" charset="0"/>
                <a:cs typeface="Tahoma" pitchFamily="34" charset="0"/>
              </a:rPr>
              <a:t>with AllReduce topology</a:t>
            </a:r>
          </a:p>
          <a:p>
            <a:endParaRPr lang="en-US">
              <a:cs typeface="Tahoma" pitchFamily="34" charset="0"/>
            </a:endParaRPr>
          </a:p>
        </p:txBody>
      </p:sp>
      <p:sp>
        <p:nvSpPr>
          <p:cNvPr id="22533" name="TextBox 3"/>
          <p:cNvSpPr txBox="1">
            <a:spLocks noChangeArrowheads="1"/>
          </p:cNvSpPr>
          <p:nvPr/>
        </p:nvSpPr>
        <p:spPr bwMode="auto">
          <a:xfrm>
            <a:off x="442913" y="1022350"/>
            <a:ext cx="5494337" cy="241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dirty="0">
                <a:latin typeface="Tahoma" pitchFamily="34" charset="0"/>
                <a:cs typeface="Tahoma" pitchFamily="34" charset="0"/>
              </a:rPr>
              <a:t>CIFAR10 dataset: 50K training and 10K test images.</a:t>
            </a:r>
          </a:p>
          <a:p>
            <a:endParaRPr lang="en-US" sz="800" dirty="0">
              <a:latin typeface="Tahoma" pitchFamily="34" charset="0"/>
              <a:cs typeface="Tahoma" pitchFamily="34" charset="0"/>
            </a:endParaRPr>
          </a:p>
          <a:p>
            <a:endParaRPr lang="en-US" sz="800" dirty="0">
              <a:latin typeface="Tahoma" pitchFamily="34" charset="0"/>
              <a:cs typeface="Tahoma" pitchFamily="34" charset="0"/>
            </a:endParaRPr>
          </a:p>
          <a:p>
            <a:r>
              <a:rPr lang="en-US" sz="1800" dirty="0">
                <a:latin typeface="Tahoma" pitchFamily="34" charset="0"/>
                <a:cs typeface="Tahoma" pitchFamily="34" charset="0"/>
              </a:rPr>
              <a:t>For single node setting</a:t>
            </a:r>
          </a:p>
          <a:p>
            <a:pPr marL="273050" lvl="1" indent="-273050">
              <a:buFontTx/>
              <a:buChar char="-"/>
            </a:pPr>
            <a:r>
              <a:rPr lang="en-US" sz="1800" dirty="0">
                <a:latin typeface="Tahoma" pitchFamily="34" charset="0"/>
                <a:cs typeface="Tahoma" pitchFamily="34" charset="0"/>
              </a:rPr>
              <a:t>a 24-core server with </a:t>
            </a:r>
            <a:r>
              <a:rPr lang="en-US" sz="1800" dirty="0" smtClean="0">
                <a:latin typeface="Tahoma" pitchFamily="34" charset="0"/>
                <a:cs typeface="Tahoma" pitchFamily="34" charset="0"/>
              </a:rPr>
              <a:t>500GB</a:t>
            </a:r>
            <a:endParaRPr lang="en-US" sz="1800" dirty="0">
              <a:latin typeface="Tahoma" pitchFamily="34" charset="0"/>
              <a:cs typeface="Tahoma" pitchFamily="34" charset="0"/>
            </a:endParaRPr>
          </a:p>
          <a:p>
            <a:pPr marL="273050" lvl="1" indent="-273050">
              <a:buFontTx/>
              <a:buChar char="-"/>
            </a:pPr>
            <a:endParaRPr lang="en-US" sz="1800" dirty="0">
              <a:latin typeface="Tahoma" pitchFamily="34" charset="0"/>
              <a:cs typeface="Tahoma" pitchFamily="34" charset="0"/>
            </a:endParaRPr>
          </a:p>
          <a:p>
            <a:pPr marL="273050" lvl="1" indent="-273050">
              <a:lnSpc>
                <a:spcPct val="150000"/>
              </a:lnSpc>
              <a:buFont typeface="Arial" pitchFamily="34" charset="0"/>
              <a:buNone/>
            </a:pPr>
            <a:r>
              <a:rPr lang="en-US" altLang="en-US" sz="1800" dirty="0">
                <a:latin typeface="Tahoma" pitchFamily="34" charset="0"/>
                <a:cs typeface="Tahoma" pitchFamily="34" charset="0"/>
              </a:rPr>
              <a:t>“</a:t>
            </a:r>
            <a:r>
              <a:rPr lang="en-US" sz="1800" dirty="0">
                <a:latin typeface="Tahoma" pitchFamily="34" charset="0"/>
                <a:cs typeface="Tahoma" pitchFamily="34" charset="0"/>
              </a:rPr>
              <a:t>SINGA-dist</a:t>
            </a:r>
            <a:r>
              <a:rPr lang="en-US" altLang="en-US" sz="1800" dirty="0">
                <a:latin typeface="Tahoma" pitchFamily="34" charset="0"/>
                <a:cs typeface="Tahoma" pitchFamily="34" charset="0"/>
              </a:rPr>
              <a:t>”</a:t>
            </a:r>
            <a:r>
              <a:rPr lang="en-US" sz="1800" dirty="0">
                <a:latin typeface="Tahoma" pitchFamily="34" charset="0"/>
                <a:cs typeface="Tahoma" pitchFamily="34" charset="0"/>
              </a:rPr>
              <a:t>:</a:t>
            </a:r>
          </a:p>
          <a:p>
            <a:pPr marL="273050" lvl="1" indent="-273050">
              <a:buFontTx/>
              <a:buChar char="-"/>
            </a:pPr>
            <a:r>
              <a:rPr lang="en-US" sz="1800" dirty="0">
                <a:latin typeface="Tahoma" pitchFamily="34" charset="0"/>
                <a:cs typeface="Tahoma" pitchFamily="34" charset="0"/>
              </a:rPr>
              <a:t>disable </a:t>
            </a:r>
            <a:r>
              <a:rPr lang="en-US" sz="1800" dirty="0" err="1">
                <a:latin typeface="Tahoma" pitchFamily="34" charset="0"/>
                <a:cs typeface="Tahoma" pitchFamily="34" charset="0"/>
              </a:rPr>
              <a:t>OpenBlas</a:t>
            </a:r>
            <a:r>
              <a:rPr lang="en-US" sz="1800" dirty="0">
                <a:latin typeface="Tahoma" pitchFamily="34" charset="0"/>
                <a:cs typeface="Tahoma" pitchFamily="34" charset="0"/>
              </a:rPr>
              <a:t> multi-threading</a:t>
            </a:r>
          </a:p>
          <a:p>
            <a:pPr marL="273050" lvl="1" indent="-273050">
              <a:buFontTx/>
              <a:buChar char="-"/>
            </a:pPr>
            <a:r>
              <a:rPr lang="en-US" sz="1800" dirty="0">
                <a:latin typeface="Tahoma" pitchFamily="34" charset="0"/>
                <a:cs typeface="Tahoma" pitchFamily="34" charset="0"/>
              </a:rPr>
              <a:t>with Sandblaster topology</a:t>
            </a:r>
          </a:p>
        </p:txBody>
      </p:sp>
      <p:sp>
        <p:nvSpPr>
          <p:cNvPr id="22534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724775" y="6465888"/>
            <a:ext cx="1330325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6DBB35AD-57EB-4CAC-946D-3655D8B30B7F}" type="slidenum">
              <a:rPr lang="zh-CN" altLang="en-US"/>
              <a:pPr/>
              <a:t>21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165100"/>
            <a:ext cx="8399463" cy="735013"/>
          </a:xfrm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9999"/>
                  </a:schemeClr>
                </a:solidFill>
              </a14:hiddenFill>
            </a:ext>
          </a:extLst>
        </p:spPr>
        <p:txBody>
          <a:bodyPr/>
          <a:lstStyle/>
          <a:p>
            <a:pPr algn="l" eaLnBrk="1" hangingPunct="1">
              <a:defRPr/>
            </a:pPr>
            <a:r>
              <a:rPr lang="en-US" alt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ＭＳ Ｐゴシック" pitchFamily="34" charset="-128"/>
                <a:cs typeface="+mj-cs"/>
              </a:rPr>
              <a:t>Experiment: Training Performance (As</a:t>
            </a:r>
            <a:r>
              <a:rPr lang="en-US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ＭＳ Ｐゴシック" pitchFamily="34" charset="-128"/>
                <a:cs typeface="+mj-cs"/>
              </a:rPr>
              <a:t>ynchronous</a:t>
            </a:r>
            <a:r>
              <a:rPr lang="en-US" alt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ＭＳ Ｐゴシック" pitchFamily="34" charset="-128"/>
                <a:cs typeface="+mj-cs"/>
              </a:rPr>
              <a:t>)</a:t>
            </a:r>
            <a:endParaRPr lang="en-US" altLang="en-US" sz="3200" dirty="0">
              <a:solidFill>
                <a:schemeClr val="tx2">
                  <a:lumMod val="60000"/>
                  <a:lumOff val="40000"/>
                </a:schemeClr>
              </a:solidFill>
              <a:ea typeface="ＭＳ Ｐゴシック" pitchFamily="34" charset="-128"/>
              <a:cs typeface="+mj-cs"/>
            </a:endParaRPr>
          </a:p>
        </p:txBody>
      </p:sp>
      <p:pic>
        <p:nvPicPr>
          <p:cNvPr id="2355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0938" y="3849688"/>
            <a:ext cx="4024312" cy="30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6" name="TextBox 10"/>
          <p:cNvSpPr txBox="1">
            <a:spLocks noChangeArrowheads="1"/>
          </p:cNvSpPr>
          <p:nvPr/>
        </p:nvSpPr>
        <p:spPr bwMode="auto">
          <a:xfrm>
            <a:off x="-14288" y="1222375"/>
            <a:ext cx="1392238" cy="15700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Caffe</a:t>
            </a:r>
            <a:br>
              <a:rPr lang="en-US"/>
            </a:br>
            <a:r>
              <a:rPr lang="en-US">
                <a:solidFill>
                  <a:schemeClr val="bg1"/>
                </a:solidFill>
              </a:rPr>
              <a:t>on</a:t>
            </a:r>
            <a:r>
              <a:rPr lang="en-US"/>
              <a:t/>
            </a:r>
            <a:br>
              <a:rPr lang="en-US"/>
            </a:br>
            <a:r>
              <a:rPr lang="en-US"/>
              <a:t>a single</a:t>
            </a:r>
            <a:br>
              <a:rPr lang="en-US"/>
            </a:br>
            <a:r>
              <a:rPr lang="en-US"/>
              <a:t>node</a:t>
            </a:r>
          </a:p>
        </p:txBody>
      </p:sp>
      <p:sp>
        <p:nvSpPr>
          <p:cNvPr id="23557" name="TextBox 11"/>
          <p:cNvSpPr txBox="1">
            <a:spLocks noChangeArrowheads="1"/>
          </p:cNvSpPr>
          <p:nvPr/>
        </p:nvSpPr>
        <p:spPr bwMode="auto">
          <a:xfrm>
            <a:off x="0" y="3844925"/>
            <a:ext cx="1392238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SINGA</a:t>
            </a:r>
            <a:br>
              <a:rPr lang="en-US"/>
            </a:br>
            <a:r>
              <a:rPr lang="en-US">
                <a:solidFill>
                  <a:schemeClr val="bg1"/>
                </a:solidFill>
              </a:rPr>
              <a:t>on</a:t>
            </a:r>
            <a:r>
              <a:rPr lang="en-US"/>
              <a:t/>
            </a:r>
            <a:br>
              <a:rPr lang="en-US"/>
            </a:br>
            <a:r>
              <a:rPr lang="en-US"/>
              <a:t>a single node</a:t>
            </a:r>
          </a:p>
        </p:txBody>
      </p:sp>
      <p:pic>
        <p:nvPicPr>
          <p:cNvPr id="2355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28713" y="765175"/>
            <a:ext cx="4440237" cy="308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724775" y="6465888"/>
            <a:ext cx="1330325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C82495A4-B859-4787-8E70-331FFF7900E5}" type="slidenum">
              <a:rPr lang="zh-CN" altLang="en-US"/>
              <a:pPr/>
              <a:t>22</a:t>
            </a:fld>
            <a:endParaRPr lang="zh-CN" altLang="en-US"/>
          </a:p>
        </p:txBody>
      </p:sp>
      <p:sp>
        <p:nvSpPr>
          <p:cNvPr id="23560" name="TextBox 10"/>
          <p:cNvSpPr txBox="1">
            <a:spLocks noChangeArrowheads="1"/>
          </p:cNvSpPr>
          <p:nvPr/>
        </p:nvSpPr>
        <p:spPr bwMode="auto">
          <a:xfrm>
            <a:off x="5927725" y="765175"/>
            <a:ext cx="2854325" cy="4619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60,000 iterations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165100"/>
            <a:ext cx="8399463" cy="735013"/>
          </a:xfrm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9999"/>
                  </a:schemeClr>
                </a:solidFill>
              </a14:hiddenFill>
            </a:ext>
          </a:extLst>
        </p:spPr>
        <p:txBody>
          <a:bodyPr/>
          <a:lstStyle/>
          <a:p>
            <a:pPr algn="l" eaLnBrk="1" hangingPunct="1">
              <a:defRPr/>
            </a:pPr>
            <a:r>
              <a:rPr lang="en-US" alt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ＭＳ Ｐゴシック" pitchFamily="34" charset="-128"/>
                <a:cs typeface="+mj-cs"/>
              </a:rPr>
              <a:t>Experiment: Training Performance (As</a:t>
            </a:r>
            <a:r>
              <a:rPr lang="en-US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ＭＳ Ｐゴシック" pitchFamily="34" charset="-128"/>
                <a:cs typeface="+mj-cs"/>
              </a:rPr>
              <a:t>ynchronous</a:t>
            </a:r>
            <a:r>
              <a:rPr lang="en-US" alt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ＭＳ Ｐゴシック" pitchFamily="34" charset="-128"/>
                <a:cs typeface="+mj-cs"/>
              </a:rPr>
              <a:t>)</a:t>
            </a:r>
            <a:endParaRPr lang="en-US" altLang="en-US" sz="3200" dirty="0">
              <a:solidFill>
                <a:schemeClr val="tx2">
                  <a:lumMod val="60000"/>
                  <a:lumOff val="40000"/>
                </a:schemeClr>
              </a:solidFill>
              <a:ea typeface="ＭＳ Ｐゴシック" pitchFamily="34" charset="-128"/>
              <a:cs typeface="+mj-cs"/>
            </a:endParaRPr>
          </a:p>
        </p:txBody>
      </p:sp>
      <p:sp>
        <p:nvSpPr>
          <p:cNvPr id="24579" name="TextBox 1"/>
          <p:cNvSpPr txBox="1">
            <a:spLocks noChangeArrowheads="1"/>
          </p:cNvSpPr>
          <p:nvPr/>
        </p:nvSpPr>
        <p:spPr bwMode="auto">
          <a:xfrm>
            <a:off x="-14288" y="1222375"/>
            <a:ext cx="1392238" cy="15700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Caffe</a:t>
            </a:r>
            <a:br>
              <a:rPr lang="en-US"/>
            </a:br>
            <a:r>
              <a:rPr lang="en-US">
                <a:solidFill>
                  <a:schemeClr val="bg1"/>
                </a:solidFill>
              </a:rPr>
              <a:t>on</a:t>
            </a:r>
            <a:r>
              <a:rPr lang="en-US"/>
              <a:t/>
            </a:r>
            <a:br>
              <a:rPr lang="en-US"/>
            </a:br>
            <a:r>
              <a:rPr lang="en-US"/>
              <a:t>a single</a:t>
            </a:r>
            <a:br>
              <a:rPr lang="en-US"/>
            </a:br>
            <a:r>
              <a:rPr lang="en-US"/>
              <a:t>node</a:t>
            </a:r>
          </a:p>
        </p:txBody>
      </p:sp>
      <p:sp>
        <p:nvSpPr>
          <p:cNvPr id="24580" name="TextBox 9"/>
          <p:cNvSpPr txBox="1">
            <a:spLocks noChangeArrowheads="1"/>
          </p:cNvSpPr>
          <p:nvPr/>
        </p:nvSpPr>
        <p:spPr bwMode="auto">
          <a:xfrm>
            <a:off x="0" y="3844925"/>
            <a:ext cx="1392238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SINGA</a:t>
            </a:r>
            <a:br>
              <a:rPr lang="en-US"/>
            </a:br>
            <a:r>
              <a:rPr lang="en-US">
                <a:solidFill>
                  <a:schemeClr val="bg1"/>
                </a:solidFill>
              </a:rPr>
              <a:t>on</a:t>
            </a:r>
            <a:r>
              <a:rPr lang="en-US"/>
              <a:t/>
            </a:r>
            <a:br>
              <a:rPr lang="en-US"/>
            </a:br>
            <a:r>
              <a:rPr lang="en-US"/>
              <a:t>a single node</a:t>
            </a:r>
          </a:p>
        </p:txBody>
      </p:sp>
      <p:pic>
        <p:nvPicPr>
          <p:cNvPr id="2458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49838" y="3849688"/>
            <a:ext cx="4094162" cy="30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2" name="TextBox 7"/>
          <p:cNvSpPr txBox="1">
            <a:spLocks noChangeArrowheads="1"/>
          </p:cNvSpPr>
          <p:nvPr/>
        </p:nvSpPr>
        <p:spPr bwMode="auto">
          <a:xfrm>
            <a:off x="5800725" y="3030538"/>
            <a:ext cx="264477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SINGA</a:t>
            </a:r>
            <a:br>
              <a:rPr lang="en-US"/>
            </a:br>
            <a:r>
              <a:rPr lang="en-US"/>
              <a:t>in cluster of 32 nodes</a:t>
            </a:r>
          </a:p>
        </p:txBody>
      </p:sp>
      <p:pic>
        <p:nvPicPr>
          <p:cNvPr id="24583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28713" y="765175"/>
            <a:ext cx="4440237" cy="308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4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50938" y="3849688"/>
            <a:ext cx="4024312" cy="30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5" name="TextBox 10"/>
          <p:cNvSpPr txBox="1">
            <a:spLocks noChangeArrowheads="1"/>
          </p:cNvSpPr>
          <p:nvPr/>
        </p:nvSpPr>
        <p:spPr bwMode="auto">
          <a:xfrm>
            <a:off x="5927725" y="765175"/>
            <a:ext cx="2854325" cy="4619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/>
            <a:r>
              <a:rPr lang="en-US"/>
              <a:t>60,000 iterations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内容占位符 2"/>
          <p:cNvSpPr>
            <a:spLocks noGrp="1"/>
          </p:cNvSpPr>
          <p:nvPr>
            <p:ph idx="1"/>
          </p:nvPr>
        </p:nvSpPr>
        <p:spPr>
          <a:xfrm>
            <a:off x="285750" y="1077913"/>
            <a:ext cx="8386763" cy="49958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700" smtClean="0"/>
              <a:t>Problem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How to reduce the wall time to reach a certain accuracy by increasing cluster size?</a:t>
            </a:r>
          </a:p>
          <a:p>
            <a:pPr lvl="1" eaLnBrk="1" hangingPunct="1">
              <a:lnSpc>
                <a:spcPct val="80000"/>
              </a:lnSpc>
            </a:pPr>
            <a:endParaRPr lang="en-US" sz="1300" smtClean="0"/>
          </a:p>
          <a:p>
            <a:pPr eaLnBrk="1" hangingPunct="1">
              <a:lnSpc>
                <a:spcPct val="80000"/>
              </a:lnSpc>
            </a:pPr>
            <a:r>
              <a:rPr lang="en-US" sz="2700" smtClean="0"/>
              <a:t>Key factors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300" smtClean="0"/>
              <a:t>Efficiency of one training iteration, i.e., time per iteration</a:t>
            </a:r>
            <a:endParaRPr lang="en-US" sz="2000" smtClean="0"/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Convergence rate, i.e., number of training iterations</a:t>
            </a:r>
          </a:p>
          <a:p>
            <a:pPr eaLnBrk="1" hangingPunct="1">
              <a:lnSpc>
                <a:spcPct val="80000"/>
              </a:lnSpc>
            </a:pPr>
            <a:r>
              <a:rPr lang="en-US" sz="2700" smtClean="0"/>
              <a:t>Solutions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300" smtClean="0"/>
              <a:t>Efficiency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900" smtClean="0"/>
              <a:t>Distributed training over one worker group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900" smtClean="0"/>
              <a:t>Hardware, e.g., GPU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300" smtClean="0"/>
              <a:t>Convergence rate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900" smtClean="0"/>
              <a:t>Numeric optimization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900" smtClean="0"/>
              <a:t>Multiple groups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Overhead of distributed training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smtClean="0"/>
              <a:t>communication would easily become the bottleneck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smtClean="0"/>
              <a:t>Parameter compression[8,9], elastic SGD[5], etc.</a:t>
            </a: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endParaRPr lang="en-US" sz="2700" smtClean="0"/>
          </a:p>
          <a:p>
            <a:pPr lvl="1" eaLnBrk="1" hangingPunct="1">
              <a:lnSpc>
                <a:spcPct val="80000"/>
              </a:lnSpc>
            </a:pPr>
            <a:endParaRPr lang="en-US" sz="2400" smtClean="0"/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589250D-7879-49AD-9806-C4F7E6F53541}" type="slidenum">
              <a:rPr lang="zh-CN" altLang="en-US"/>
              <a:pPr/>
              <a:t>24</a:t>
            </a:fld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165100"/>
            <a:ext cx="8229600" cy="735013"/>
          </a:xfrm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9999"/>
                  </a:schemeClr>
                </a:solidFill>
              </a14:hiddenFill>
            </a:ext>
          </a:extLst>
        </p:spPr>
        <p:txBody>
          <a:bodyPr/>
          <a:lstStyle/>
          <a:p>
            <a:pPr algn="l" eaLnBrk="1" hangingPunct="1">
              <a:defRPr/>
            </a:pPr>
            <a:r>
              <a:rPr lang="en-US" alt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ＭＳ Ｐゴシック" pitchFamily="34" charset="-128"/>
                <a:cs typeface="+mj-cs"/>
              </a:rPr>
              <a:t>Challenge: Scalability</a:t>
            </a:r>
            <a:endParaRPr lang="en-US" altLang="en-US" sz="3200" dirty="0">
              <a:solidFill>
                <a:schemeClr val="tx2">
                  <a:lumMod val="60000"/>
                  <a:lumOff val="40000"/>
                </a:schemeClr>
              </a:solidFill>
              <a:ea typeface="ＭＳ Ｐゴシック" pitchFamily="34" charset="-128"/>
              <a:cs typeface="+mj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165100"/>
            <a:ext cx="8229600" cy="735013"/>
          </a:xfrm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9999"/>
                  </a:schemeClr>
                </a:solidFill>
              </a14:hiddenFill>
            </a:ext>
          </a:extLst>
        </p:spPr>
        <p:txBody>
          <a:bodyPr/>
          <a:lstStyle/>
          <a:p>
            <a:pPr algn="l" eaLnBrk="1" hangingPunct="1">
              <a:defRPr/>
            </a:pPr>
            <a:r>
              <a:rPr lang="en-US" altLang="zh-CN" sz="32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ＭＳ Ｐゴシック" pitchFamily="34" charset="-128"/>
                <a:cs typeface="+mj-cs"/>
              </a:rPr>
              <a:t>Conclusion: </a:t>
            </a:r>
            <a:r>
              <a:rPr lang="en-US" alt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ＭＳ Ｐゴシック" pitchFamily="34" charset="-128"/>
                <a:cs typeface="+mj-cs"/>
              </a:rPr>
              <a:t>Current status</a:t>
            </a:r>
            <a:endParaRPr lang="en-US" altLang="en-US" sz="3200" dirty="0">
              <a:solidFill>
                <a:schemeClr val="tx2">
                  <a:lumMod val="60000"/>
                  <a:lumOff val="40000"/>
                </a:schemeClr>
              </a:solidFill>
              <a:ea typeface="ＭＳ Ｐゴシック" pitchFamily="34" charset="-128"/>
              <a:cs typeface="+mj-cs"/>
            </a:endParaRP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724775" y="6465888"/>
            <a:ext cx="1330325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F04CBE3A-E54F-4C56-8B05-F4443CFEA5EA}" type="slidenum">
              <a:rPr lang="zh-CN" altLang="en-US"/>
              <a:pPr/>
              <a:t>25</a:t>
            </a:fld>
            <a:endParaRPr lang="zh-CN" altLang="en-US"/>
          </a:p>
        </p:txBody>
      </p:sp>
      <p:pic>
        <p:nvPicPr>
          <p:cNvPr id="26628" name="Content Placeholder 3" descr="Screen Shot 2015-09-04 at 9.29.51 AM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t="-12054" b="-12054"/>
          <a:stretch>
            <a:fillRect/>
          </a:stretch>
        </p:blipFill>
        <p:spPr>
          <a:xfrm>
            <a:off x="457200" y="922338"/>
            <a:ext cx="8229600" cy="52800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Content Placeholder 2" descr="Screen Shot 2015-09-04 at 9.29.39 AM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t="-2975" b="-2975"/>
          <a:stretch>
            <a:fillRect/>
          </a:stretch>
        </p:blipFill>
        <p:spPr>
          <a:xfrm>
            <a:off x="457200" y="881063"/>
            <a:ext cx="8229600" cy="5405437"/>
          </a:xfr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165100"/>
            <a:ext cx="8229600" cy="735013"/>
          </a:xfrm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9999"/>
                  </a:schemeClr>
                </a:solidFill>
              </a14:hiddenFill>
            </a:ext>
          </a:extLst>
        </p:spPr>
        <p:txBody>
          <a:bodyPr/>
          <a:lstStyle/>
          <a:p>
            <a:pPr algn="l" eaLnBrk="1" hangingPunct="1">
              <a:defRPr/>
            </a:pPr>
            <a:r>
              <a:rPr lang="en-US" alt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ＭＳ Ｐゴシック" pitchFamily="34" charset="-128"/>
                <a:cs typeface="+mj-cs"/>
              </a:rPr>
              <a:t>Feature Plan</a:t>
            </a:r>
            <a:endParaRPr lang="en-US" altLang="en-US" sz="3200" dirty="0">
              <a:solidFill>
                <a:schemeClr val="tx2">
                  <a:lumMod val="60000"/>
                  <a:lumOff val="40000"/>
                </a:schemeClr>
              </a:solidFill>
              <a:ea typeface="ＭＳ Ｐゴシック" pitchFamily="34" charset="-128"/>
              <a:cs typeface="+mj-cs"/>
            </a:endParaRPr>
          </a:p>
        </p:txBody>
      </p:sp>
      <p:sp>
        <p:nvSpPr>
          <p:cNvPr id="27652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724775" y="6465888"/>
            <a:ext cx="1330325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DAEDA4BC-14BB-45E9-B6BF-63BF49E69CC3}" type="slidenum">
              <a:rPr lang="zh-CN" altLang="en-US"/>
              <a:pPr/>
              <a:t>26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547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References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>
          <a:xfrm>
            <a:off x="177800" y="1201738"/>
            <a:ext cx="8788400" cy="53213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en-US" sz="1500" smtClean="0"/>
              <a:t>[1] J. Dean, G. Corrado, R. Monga, K. Chen, M. Devin, </a:t>
            </a:r>
            <a:r>
              <a:rPr lang="it-IT" sz="1500" smtClean="0"/>
              <a:t>Q. V. Le, M. Z. Mao, M. Ranzato, A. W. Senior, P. A. </a:t>
            </a:r>
            <a:r>
              <a:rPr lang="en-US" sz="1500" smtClean="0"/>
              <a:t>Tucker, K. Yang, and A. Y. Ng. Large scale distributed deep networks. In NIPS, pages 1232-1240,2012.</a:t>
            </a:r>
          </a:p>
          <a:p>
            <a:pPr marL="0" indent="0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en-US" sz="1500" smtClean="0"/>
              <a:t>[2] R. Wu, S. Yan, Y. Shan, Q. Dang, and G. Sun. Deepimage: Scaling up image recognition. CoRR,</a:t>
            </a:r>
          </a:p>
          <a:p>
            <a:pPr marL="0" indent="0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en-US" sz="1500" smtClean="0"/>
              <a:t>abs/1501.02876, 2015.</a:t>
            </a:r>
          </a:p>
          <a:p>
            <a:pPr marL="0" indent="0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en-US" sz="1500" smtClean="0"/>
              <a:t>[3] B. Recht, C. Re, S. J. Wright, and F. Niu. Hogwild: A lock-free approach to parallelizing stochastic gradient </a:t>
            </a:r>
            <a:r>
              <a:rPr lang="fr-FR" sz="1500" smtClean="0"/>
              <a:t>descent. In NIPS, pages 693{701, 2011.</a:t>
            </a:r>
            <a:endParaRPr lang="en-US" sz="1500" smtClean="0"/>
          </a:p>
          <a:p>
            <a:pPr marL="0" indent="0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en-US" sz="1500" smtClean="0"/>
              <a:t>[4] </a:t>
            </a:r>
            <a:r>
              <a:rPr lang="sv-SE" sz="1500" smtClean="0"/>
              <a:t>Y. Jia, E. Shelhamer, J. Donahue, S. Karayev, </a:t>
            </a:r>
            <a:r>
              <a:rPr lang="en-US" sz="1500" smtClean="0"/>
              <a:t>J. Long, R. Girshick, S. Guadarrama, and T. Darrell. Caffe: Convolutional architecture for fast feature embedding. arXiv preprint arXiv:1408.5093, 2014.</a:t>
            </a:r>
          </a:p>
          <a:p>
            <a:pPr marL="0" indent="0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en-US" sz="1500" smtClean="0"/>
              <a:t>[5] S. Zhang, A. Choromanska, and Y. LeCun. Deep learning with elastic averaging SGD. CoRR, abs/1412.6651, 2014</a:t>
            </a:r>
          </a:p>
          <a:p>
            <a:pPr marL="0" indent="0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en-US" sz="1500" smtClean="0"/>
              <a:t>[6] </a:t>
            </a:r>
            <a:r>
              <a:rPr lang="sv-SE" sz="1500" smtClean="0"/>
              <a:t>D. C. Ciresan, U. Meier, L. M. Gambardella, and </a:t>
            </a:r>
            <a:r>
              <a:rPr lang="en-US" sz="1500" smtClean="0"/>
              <a:t>J. Schmidhuber. Deep big simple neural nets excel on </a:t>
            </a:r>
            <a:r>
              <a:rPr lang="de-DE" sz="1500" smtClean="0"/>
              <a:t>handwritten digit recognition. CoRR, abs/1003.0358, 2010.</a:t>
            </a:r>
          </a:p>
          <a:p>
            <a:pPr marL="0" indent="0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en-US" sz="1500" smtClean="0"/>
              <a:t>[7] D. Jiang, G. Chen, B. C. Ooi, K. Tan, and S. Wu. epic: an extensible and scalable system for processing big data. PVLDB, 7(7):541–552, 2014.</a:t>
            </a:r>
          </a:p>
          <a:p>
            <a:pPr marL="0" indent="0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en-US" sz="1500" smtClean="0"/>
              <a:t>[8] </a:t>
            </a:r>
            <a:r>
              <a:rPr lang="en-US" sz="1500" smtClean="0">
                <a:hlinkClick r:id="rId3"/>
              </a:rPr>
              <a:t>Matthieu Courbariaux</a:t>
            </a:r>
            <a:r>
              <a:rPr lang="en-US" sz="1500" smtClean="0"/>
              <a:t>, </a:t>
            </a:r>
            <a:r>
              <a:rPr lang="en-US" sz="1500" smtClean="0">
                <a:hlinkClick r:id="rId4"/>
              </a:rPr>
              <a:t>Yoshua Bengio</a:t>
            </a:r>
            <a:r>
              <a:rPr lang="en-US" sz="1500" smtClean="0"/>
              <a:t>, </a:t>
            </a:r>
            <a:r>
              <a:rPr lang="en-US" sz="1500" smtClean="0">
                <a:hlinkClick r:id="rId5"/>
              </a:rPr>
              <a:t>Jean-Pierre David</a:t>
            </a:r>
            <a:r>
              <a:rPr lang="en-US" sz="1500" smtClean="0"/>
              <a:t>. Low precision storage for deep learning. </a:t>
            </a:r>
            <a:r>
              <a:rPr lang="en-US" sz="1500" smtClean="0">
                <a:hlinkClick r:id="rId6"/>
              </a:rPr>
              <a:t>arXiv:1412.7024</a:t>
            </a:r>
            <a:endParaRPr lang="en-US" sz="1500" smtClean="0"/>
          </a:p>
          <a:p>
            <a:pPr marL="0" indent="0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en-US" sz="1500" smtClean="0"/>
              <a:t>[9] Frank Seide, Hao Fu, Jasha Droppo, Gang Li, and Dong Yu. 1-Bit Stochastic Gradient Descent and Application to Data-Parallel Distributed Training of Speech DNNs. 2014</a:t>
            </a:r>
          </a:p>
          <a:p>
            <a:pPr marL="0" indent="0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en-US" sz="1500" smtClean="0"/>
              <a:t>[10] C. Zhang and C. Re. Dimmwitted: A study of main-memory statistical analytics. PVLDB, 7(12):1283–1294, 2014.</a:t>
            </a:r>
          </a:p>
          <a:p>
            <a:pPr marL="0" indent="0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en-US" sz="1500" smtClean="0"/>
              <a:t>[11] </a:t>
            </a:r>
            <a:r>
              <a:rPr lang="en-US" sz="1500" smtClean="0">
                <a:hlinkClick r:id="rId7"/>
              </a:rPr>
              <a:t>Nicolas Vasilache</a:t>
            </a:r>
            <a:r>
              <a:rPr lang="en-US" sz="1500" smtClean="0"/>
              <a:t>, </a:t>
            </a:r>
            <a:r>
              <a:rPr lang="en-US" sz="1500" smtClean="0">
                <a:hlinkClick r:id="rId8"/>
              </a:rPr>
              <a:t>Jeff Johnson</a:t>
            </a:r>
            <a:r>
              <a:rPr lang="en-US" sz="1500" smtClean="0"/>
              <a:t>, </a:t>
            </a:r>
            <a:r>
              <a:rPr lang="en-US" sz="1500" smtClean="0">
                <a:hlinkClick r:id="rId9"/>
              </a:rPr>
              <a:t>Michael Mathieu</a:t>
            </a:r>
            <a:r>
              <a:rPr lang="en-US" sz="1500" smtClean="0"/>
              <a:t>, </a:t>
            </a:r>
            <a:r>
              <a:rPr lang="en-US" sz="1500" smtClean="0">
                <a:hlinkClick r:id="rId10"/>
              </a:rPr>
              <a:t>Soumith Chintala</a:t>
            </a:r>
            <a:r>
              <a:rPr lang="en-US" sz="1500" smtClean="0"/>
              <a:t>, </a:t>
            </a:r>
            <a:r>
              <a:rPr lang="en-US" sz="1500" smtClean="0">
                <a:hlinkClick r:id="rId11"/>
              </a:rPr>
              <a:t>Serkan Piantino</a:t>
            </a:r>
            <a:r>
              <a:rPr lang="en-US" sz="1500" smtClean="0"/>
              <a:t>, </a:t>
            </a:r>
            <a:r>
              <a:rPr lang="en-US" sz="1500" smtClean="0">
                <a:hlinkClick r:id="rId12"/>
              </a:rPr>
              <a:t>Yann LeCun </a:t>
            </a:r>
            <a:r>
              <a:rPr lang="en-US" sz="1500" smtClean="0"/>
              <a:t>. Fast Convolutional Nets With fbfft: A GPU Performance Evaluation. 2015</a:t>
            </a:r>
          </a:p>
          <a:p>
            <a:pPr marL="0" indent="0" eaLnBrk="1" hangingPunct="1">
              <a:lnSpc>
                <a:spcPct val="90000"/>
              </a:lnSpc>
              <a:buFont typeface="Arial" pitchFamily="34" charset="0"/>
              <a:buNone/>
            </a:pPr>
            <a:endParaRPr lang="en-US" sz="1500" smtClean="0"/>
          </a:p>
          <a:p>
            <a:pPr marL="0" indent="0" eaLnBrk="1" hangingPunct="1">
              <a:lnSpc>
                <a:spcPct val="90000"/>
              </a:lnSpc>
              <a:buFont typeface="Arial" pitchFamily="34" charset="0"/>
              <a:buNone/>
            </a:pPr>
            <a:endParaRPr lang="en-US" sz="1500" b="1" smtClean="0"/>
          </a:p>
          <a:p>
            <a:pPr marL="0" indent="0" eaLnBrk="1" hangingPunct="1">
              <a:lnSpc>
                <a:spcPct val="90000"/>
              </a:lnSpc>
              <a:buFont typeface="Arial" pitchFamily="34" charset="0"/>
              <a:buNone/>
            </a:pPr>
            <a:endParaRPr lang="en-US" sz="1500" smtClean="0"/>
          </a:p>
        </p:txBody>
      </p:sp>
      <p:cxnSp>
        <p:nvCxnSpPr>
          <p:cNvPr id="4" name="直接连接符 3"/>
          <p:cNvCxnSpPr/>
          <p:nvPr/>
        </p:nvCxnSpPr>
        <p:spPr>
          <a:xfrm>
            <a:off x="323850" y="973138"/>
            <a:ext cx="8496300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blogs.nvidia.com/wp-content/uploads/2014/09/imagenet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075" y="2271713"/>
            <a:ext cx="1289050" cy="23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4" descr="http://www-03.ibm.com/ibm/history/ibm100/images/icp/Z128895J78046M66/us__en_us__ibm100__pioneering_speech__icon__540x324.pn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03400" y="1239838"/>
            <a:ext cx="1433513" cy="96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6" descr="http://www.documentcapture.co.uk/jduqn/wp-content/uploads/2012/08/Free-form-natural-langauge-processing-e1351525295571.jpg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38500" y="1249363"/>
            <a:ext cx="1425575" cy="99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8" descr="http://www.somyatrans.com/articles/images/machine-human.jpg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859338" y="1249363"/>
            <a:ext cx="1319212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10" descr="http://stfrancisconnect.co.za/wp-content/uploads/2013/04/drug-testing.jpg">
            <a:hlinkClick r:id="rId10"/>
          </p:cNvPr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885113" y="1254125"/>
            <a:ext cx="1155700" cy="96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11">
            <a:hlinkClick r:id="rId12"/>
          </p:cNvPr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372225" y="1219200"/>
            <a:ext cx="1403350" cy="118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4" name="Picture 3">
            <a:hlinkClick r:id="rId14"/>
          </p:cNvPr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07950" y="1244600"/>
            <a:ext cx="15113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5" name="TextBox 4"/>
          <p:cNvSpPr txBox="1">
            <a:spLocks noChangeArrowheads="1"/>
          </p:cNvSpPr>
          <p:nvPr/>
        </p:nvSpPr>
        <p:spPr bwMode="auto">
          <a:xfrm>
            <a:off x="7885113" y="896938"/>
            <a:ext cx="11557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/>
            <a:r>
              <a:rPr lang="en-US" sz="1200"/>
              <a:t>Drug detection</a:t>
            </a:r>
          </a:p>
          <a:p>
            <a:endParaRPr lang="en-US" sz="1200"/>
          </a:p>
        </p:txBody>
      </p:sp>
      <p:sp>
        <p:nvSpPr>
          <p:cNvPr id="4106" name="TextBox 5"/>
          <p:cNvSpPr txBox="1">
            <a:spLocks noChangeArrowheads="1"/>
          </p:cNvSpPr>
          <p:nvPr/>
        </p:nvSpPr>
        <p:spPr bwMode="auto">
          <a:xfrm>
            <a:off x="6153150" y="911225"/>
            <a:ext cx="18748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/>
            <a:r>
              <a:rPr lang="en-US" sz="1200"/>
              <a:t>Image caption generation</a:t>
            </a:r>
          </a:p>
          <a:p>
            <a:endParaRPr lang="en-US" sz="1200"/>
          </a:p>
        </p:txBody>
      </p:sp>
      <p:sp>
        <p:nvSpPr>
          <p:cNvPr id="4107" name="TextBox 6"/>
          <p:cNvSpPr txBox="1">
            <a:spLocks noChangeArrowheads="1"/>
          </p:cNvSpPr>
          <p:nvPr/>
        </p:nvSpPr>
        <p:spPr bwMode="auto">
          <a:xfrm>
            <a:off x="4821238" y="920750"/>
            <a:ext cx="21780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/>
            <a:r>
              <a:rPr lang="en-US" sz="1200"/>
              <a:t>Machine translation</a:t>
            </a:r>
          </a:p>
          <a:p>
            <a:endParaRPr lang="en-US" sz="1200"/>
          </a:p>
        </p:txBody>
      </p:sp>
      <p:sp>
        <p:nvSpPr>
          <p:cNvPr id="4108" name="TextBox 7"/>
          <p:cNvSpPr txBox="1">
            <a:spLocks noChangeArrowheads="1"/>
          </p:cNvSpPr>
          <p:nvPr/>
        </p:nvSpPr>
        <p:spPr bwMode="auto">
          <a:xfrm>
            <a:off x="2987675" y="920750"/>
            <a:ext cx="20383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/>
            <a:r>
              <a:rPr lang="en-US" sz="1200"/>
              <a:t>Natural language processing</a:t>
            </a:r>
          </a:p>
          <a:p>
            <a:endParaRPr lang="en-US" sz="1200"/>
          </a:p>
        </p:txBody>
      </p:sp>
      <p:sp>
        <p:nvSpPr>
          <p:cNvPr id="4109" name="TextBox 8"/>
          <p:cNvSpPr txBox="1">
            <a:spLocks noChangeArrowheads="1"/>
          </p:cNvSpPr>
          <p:nvPr/>
        </p:nvSpPr>
        <p:spPr bwMode="auto">
          <a:xfrm>
            <a:off x="1763713" y="931863"/>
            <a:ext cx="22320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/>
            <a:r>
              <a:rPr lang="en-US" sz="1200"/>
              <a:t>Acoustic modeling</a:t>
            </a:r>
          </a:p>
          <a:p>
            <a:endParaRPr lang="en-US" sz="1200"/>
          </a:p>
        </p:txBody>
      </p:sp>
      <p:sp>
        <p:nvSpPr>
          <p:cNvPr id="4110" name="TextBox 9"/>
          <p:cNvSpPr txBox="1">
            <a:spLocks noChangeArrowheads="1"/>
          </p:cNvSpPr>
          <p:nvPr/>
        </p:nvSpPr>
        <p:spPr bwMode="auto">
          <a:xfrm>
            <a:off x="-36513" y="931863"/>
            <a:ext cx="19732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/>
            <a:r>
              <a:rPr lang="en-US" sz="1200"/>
              <a:t>Image/video classification</a:t>
            </a:r>
          </a:p>
          <a:p>
            <a:endParaRPr lang="en-US" sz="1200"/>
          </a:p>
        </p:txBody>
      </p:sp>
      <p:sp>
        <p:nvSpPr>
          <p:cNvPr id="28" name="TextBox 27"/>
          <p:cNvSpPr txBox="1"/>
          <p:nvPr/>
        </p:nvSpPr>
        <p:spPr>
          <a:xfrm>
            <a:off x="565150" y="6596063"/>
            <a:ext cx="5910263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100" i="1" dirty="0">
                <a:solidFill>
                  <a:schemeClr val="bg1">
                    <a:lumMod val="75000"/>
                  </a:schemeClr>
                </a:solidFill>
              </a:rPr>
              <a:t>Source websites of each image can be found by click on it</a:t>
            </a:r>
          </a:p>
        </p:txBody>
      </p:sp>
      <p:sp>
        <p:nvSpPr>
          <p:cNvPr id="40" name="标题 1"/>
          <p:cNvSpPr>
            <a:spLocks noGrp="1"/>
          </p:cNvSpPr>
          <p:nvPr>
            <p:ph type="title"/>
          </p:nvPr>
        </p:nvSpPr>
        <p:spPr>
          <a:xfrm>
            <a:off x="457200" y="165100"/>
            <a:ext cx="8229600" cy="735013"/>
          </a:xfrm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9999"/>
                  </a:schemeClr>
                </a:solidFill>
              </a14:hiddenFill>
            </a:ext>
          </a:extLst>
        </p:spPr>
        <p:txBody>
          <a:bodyPr/>
          <a:lstStyle/>
          <a:p>
            <a:pPr algn="l" eaLnBrk="1" hangingPunct="1">
              <a:defRPr/>
            </a:pPr>
            <a:r>
              <a:rPr lang="en-US" alt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ＭＳ Ｐゴシック" pitchFamily="34" charset="-128"/>
                <a:cs typeface="+mj-cs"/>
              </a:rPr>
              <a:t>Background:  Applications and Models</a:t>
            </a:r>
            <a:endParaRPr lang="en-US" altLang="en-US" sz="3200" dirty="0">
              <a:solidFill>
                <a:schemeClr val="tx2">
                  <a:lumMod val="60000"/>
                  <a:lumOff val="40000"/>
                </a:schemeClr>
              </a:solidFill>
              <a:ea typeface="ＭＳ Ｐゴシック" pitchFamily="34" charset="-128"/>
              <a:cs typeface="+mj-cs"/>
            </a:endParaRPr>
          </a:p>
        </p:txBody>
      </p:sp>
      <p:sp>
        <p:nvSpPr>
          <p:cNvPr id="4113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724775" y="6465888"/>
            <a:ext cx="1330325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7D953086-D9B0-45D3-9D77-C09128EC1AFC}" type="slidenum">
              <a:rPr lang="zh-CN" altLang="en-US"/>
              <a:pPr/>
              <a:t>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565150" y="6596063"/>
            <a:ext cx="5910263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100" i="1" dirty="0">
                <a:solidFill>
                  <a:schemeClr val="bg1">
                    <a:lumMod val="75000"/>
                  </a:schemeClr>
                </a:solidFill>
              </a:rPr>
              <a:t>Source websites of each image can be found by click on it</a:t>
            </a:r>
          </a:p>
        </p:txBody>
      </p:sp>
      <p:sp>
        <p:nvSpPr>
          <p:cNvPr id="40" name="标题 1"/>
          <p:cNvSpPr>
            <a:spLocks noGrp="1"/>
          </p:cNvSpPr>
          <p:nvPr>
            <p:ph type="title"/>
          </p:nvPr>
        </p:nvSpPr>
        <p:spPr>
          <a:xfrm>
            <a:off x="457200" y="165100"/>
            <a:ext cx="8229600" cy="735013"/>
          </a:xfrm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9999"/>
                  </a:schemeClr>
                </a:solidFill>
              </a14:hiddenFill>
            </a:ext>
          </a:extLst>
        </p:spPr>
        <p:txBody>
          <a:bodyPr/>
          <a:lstStyle/>
          <a:p>
            <a:pPr algn="l" eaLnBrk="1" hangingPunct="1">
              <a:defRPr/>
            </a:pPr>
            <a:r>
              <a:rPr lang="en-US" alt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ＭＳ Ｐゴシック" pitchFamily="34" charset="-128"/>
                <a:cs typeface="+mj-cs"/>
              </a:rPr>
              <a:t>Background:  Applications and Models</a:t>
            </a:r>
            <a:endParaRPr lang="en-US" altLang="en-US" sz="3200" dirty="0">
              <a:solidFill>
                <a:schemeClr val="tx2">
                  <a:lumMod val="60000"/>
                  <a:lumOff val="40000"/>
                </a:schemeClr>
              </a:solidFill>
              <a:ea typeface="ＭＳ Ｐゴシック" pitchFamily="34" charset="-128"/>
              <a:cs typeface="+mj-cs"/>
            </a:endParaRPr>
          </a:p>
        </p:txBody>
      </p:sp>
      <p:pic>
        <p:nvPicPr>
          <p:cNvPr id="5124" name="Picture 11" descr="typical LSTM cell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13350" y="2801938"/>
            <a:ext cx="1582738" cy="158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03575" y="2941638"/>
            <a:ext cx="1949450" cy="134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16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911975" y="3289300"/>
            <a:ext cx="2182813" cy="87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7" name="Picture 20" descr="http://upload.wikimedia.org/wikipedia/commons/thumb/e/e4/Artificial_neural_network.svg/560px-Artificial_neural_network.svg.png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692275" y="3051175"/>
            <a:ext cx="1484313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8" name="Picture 22" descr="http://ufldl.stanford.edu/tutorial/images/Cnn_layer.png">
            <a:hlinkClick r:id="rId10"/>
          </p:cNvPr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6513" y="3051175"/>
            <a:ext cx="1655762" cy="126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9" name="TextBox 11"/>
          <p:cNvSpPr txBox="1">
            <a:spLocks noChangeArrowheads="1"/>
          </p:cNvSpPr>
          <p:nvPr/>
        </p:nvSpPr>
        <p:spPr bwMode="auto">
          <a:xfrm>
            <a:off x="188913" y="5127625"/>
            <a:ext cx="29511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/>
              <a:t>Directed acyclic connection </a:t>
            </a:r>
          </a:p>
        </p:txBody>
      </p:sp>
      <p:sp>
        <p:nvSpPr>
          <p:cNvPr id="5130" name="TextBox 32"/>
          <p:cNvSpPr txBox="1">
            <a:spLocks noChangeArrowheads="1"/>
          </p:cNvSpPr>
          <p:nvPr/>
        </p:nvSpPr>
        <p:spPr bwMode="auto">
          <a:xfrm>
            <a:off x="3278188" y="5157788"/>
            <a:ext cx="28813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/>
              <a:t>Recurrent connection</a:t>
            </a:r>
          </a:p>
        </p:txBody>
      </p:sp>
      <p:sp>
        <p:nvSpPr>
          <p:cNvPr id="5131" name="TextBox 33"/>
          <p:cNvSpPr txBox="1">
            <a:spLocks noChangeArrowheads="1"/>
          </p:cNvSpPr>
          <p:nvPr/>
        </p:nvSpPr>
        <p:spPr bwMode="auto">
          <a:xfrm>
            <a:off x="6308725" y="5157788"/>
            <a:ext cx="26336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/>
              <a:t>Undirected connection</a:t>
            </a:r>
          </a:p>
        </p:txBody>
      </p:sp>
      <p:sp>
        <p:nvSpPr>
          <p:cNvPr id="5132" name="TextBox 12"/>
          <p:cNvSpPr txBox="1">
            <a:spLocks noChangeArrowheads="1"/>
          </p:cNvSpPr>
          <p:nvPr/>
        </p:nvSpPr>
        <p:spPr bwMode="auto">
          <a:xfrm>
            <a:off x="188913" y="5616575"/>
            <a:ext cx="3730625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Convolutional Neural Network (CNN)</a:t>
            </a:r>
          </a:p>
          <a:p>
            <a:r>
              <a:rPr lang="en-US" sz="1400"/>
              <a:t>Multi-Layer Perceptron (MLP)</a:t>
            </a:r>
          </a:p>
          <a:p>
            <a:r>
              <a:rPr lang="en-US" sz="1400"/>
              <a:t>Auto-Encoder (AE)</a:t>
            </a:r>
          </a:p>
        </p:txBody>
      </p:sp>
      <p:sp>
        <p:nvSpPr>
          <p:cNvPr id="5133" name="TextBox 35"/>
          <p:cNvSpPr txBox="1">
            <a:spLocks noChangeArrowheads="1"/>
          </p:cNvSpPr>
          <p:nvPr/>
        </p:nvSpPr>
        <p:spPr bwMode="auto">
          <a:xfrm>
            <a:off x="3206750" y="5614988"/>
            <a:ext cx="3476625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sz="1400"/>
              <a:t>Long Short Term Memory (LSTM)</a:t>
            </a:r>
          </a:p>
          <a:p>
            <a:r>
              <a:rPr lang="en-US" sz="1400"/>
              <a:t>Recurrent Neural Network (RNN)</a:t>
            </a:r>
          </a:p>
        </p:txBody>
      </p:sp>
      <p:sp>
        <p:nvSpPr>
          <p:cNvPr id="5134" name="TextBox 36"/>
          <p:cNvSpPr txBox="1">
            <a:spLocks noChangeArrowheads="1"/>
          </p:cNvSpPr>
          <p:nvPr/>
        </p:nvSpPr>
        <p:spPr bwMode="auto">
          <a:xfrm>
            <a:off x="6170613" y="5573713"/>
            <a:ext cx="2941637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Restricted Boltzman machine (RBM)</a:t>
            </a:r>
          </a:p>
          <a:p>
            <a:r>
              <a:rPr lang="en-US" sz="1400"/>
              <a:t>Deep Botzman Machine (DBM)</a:t>
            </a:r>
          </a:p>
          <a:p>
            <a:r>
              <a:rPr lang="en-US" sz="1400"/>
              <a:t>Deep Belief Network (DBN)</a:t>
            </a:r>
          </a:p>
        </p:txBody>
      </p:sp>
      <p:sp>
        <p:nvSpPr>
          <p:cNvPr id="5135" name="TextBox 26"/>
          <p:cNvSpPr txBox="1">
            <a:spLocks noChangeArrowheads="1"/>
          </p:cNvSpPr>
          <p:nvPr/>
        </p:nvSpPr>
        <p:spPr bwMode="auto">
          <a:xfrm>
            <a:off x="704850" y="4421188"/>
            <a:ext cx="750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i="1"/>
              <a:t>CNN</a:t>
            </a:r>
          </a:p>
        </p:txBody>
      </p:sp>
      <p:sp>
        <p:nvSpPr>
          <p:cNvPr id="5136" name="TextBox 56"/>
          <p:cNvSpPr txBox="1">
            <a:spLocks noChangeArrowheads="1"/>
          </p:cNvSpPr>
          <p:nvPr/>
        </p:nvSpPr>
        <p:spPr bwMode="auto">
          <a:xfrm>
            <a:off x="2055813" y="4421188"/>
            <a:ext cx="7508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i="1"/>
              <a:t>MLP</a:t>
            </a:r>
          </a:p>
        </p:txBody>
      </p:sp>
      <p:sp>
        <p:nvSpPr>
          <p:cNvPr id="5137" name="TextBox 57"/>
          <p:cNvSpPr txBox="1">
            <a:spLocks noChangeArrowheads="1"/>
          </p:cNvSpPr>
          <p:nvPr/>
        </p:nvSpPr>
        <p:spPr bwMode="auto">
          <a:xfrm>
            <a:off x="5807075" y="4421188"/>
            <a:ext cx="750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i="1"/>
              <a:t>LSTM</a:t>
            </a:r>
          </a:p>
        </p:txBody>
      </p:sp>
      <p:sp>
        <p:nvSpPr>
          <p:cNvPr id="5138" name="TextBox 58"/>
          <p:cNvSpPr txBox="1">
            <a:spLocks noChangeArrowheads="1"/>
          </p:cNvSpPr>
          <p:nvPr/>
        </p:nvSpPr>
        <p:spPr bwMode="auto">
          <a:xfrm>
            <a:off x="3622675" y="4421188"/>
            <a:ext cx="14541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i="1"/>
              <a:t>Auto-Encoder</a:t>
            </a:r>
          </a:p>
        </p:txBody>
      </p:sp>
      <p:sp>
        <p:nvSpPr>
          <p:cNvPr id="5139" name="TextBox 59"/>
          <p:cNvSpPr txBox="1">
            <a:spLocks noChangeArrowheads="1"/>
          </p:cNvSpPr>
          <p:nvPr/>
        </p:nvSpPr>
        <p:spPr bwMode="auto">
          <a:xfrm>
            <a:off x="7924800" y="4421188"/>
            <a:ext cx="750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i="1"/>
              <a:t>RBM</a:t>
            </a:r>
          </a:p>
        </p:txBody>
      </p:sp>
      <p:sp>
        <p:nvSpPr>
          <p:cNvPr id="64" name="TextBox 27"/>
          <p:cNvSpPr txBox="1"/>
          <p:nvPr/>
        </p:nvSpPr>
        <p:spPr>
          <a:xfrm>
            <a:off x="565150" y="6596063"/>
            <a:ext cx="5910263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100" i="1" dirty="0">
                <a:solidFill>
                  <a:schemeClr val="bg1">
                    <a:lumMod val="75000"/>
                  </a:schemeClr>
                </a:solidFill>
              </a:rPr>
              <a:t>Source websites of each image can be found by click on it</a:t>
            </a:r>
          </a:p>
        </p:txBody>
      </p:sp>
      <p:sp>
        <p:nvSpPr>
          <p:cNvPr id="65" name="圆角矩形 2"/>
          <p:cNvSpPr/>
          <p:nvPr/>
        </p:nvSpPr>
        <p:spPr>
          <a:xfrm>
            <a:off x="188913" y="5095875"/>
            <a:ext cx="2911475" cy="1277938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66" name="圆角矩形 37"/>
          <p:cNvSpPr/>
          <p:nvPr/>
        </p:nvSpPr>
        <p:spPr>
          <a:xfrm>
            <a:off x="3225800" y="5091113"/>
            <a:ext cx="2762250" cy="1277937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67" name="圆角矩形 38"/>
          <p:cNvSpPr/>
          <p:nvPr/>
        </p:nvSpPr>
        <p:spPr>
          <a:xfrm>
            <a:off x="6146800" y="5091113"/>
            <a:ext cx="2863850" cy="1277937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5144" name="Picture 2" descr="http://blogs.nvidia.com/wp-content/uploads/2014/09/imagenet_logo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19075" y="2271713"/>
            <a:ext cx="1289050" cy="23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45" name="Picture 4" descr="http://www-03.ibm.com/ibm/history/ibm100/images/icp/Z128895J78046M66/us__en_us__ibm100__pioneering_speech__icon__540x324.png">
            <a:hlinkClick r:id="rId13"/>
          </p:cNvPr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803400" y="1239838"/>
            <a:ext cx="1433513" cy="96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46" name="Picture 6" descr="http://www.documentcapture.co.uk/jduqn/wp-content/uploads/2012/08/Free-form-natural-langauge-processing-e1351525295571.jpg">
            <a:hlinkClick r:id="rId15"/>
          </p:cNvPr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3238500" y="1249363"/>
            <a:ext cx="1425575" cy="99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47" name="Picture 8" descr="http://www.somyatrans.com/articles/images/machine-human.jpg">
            <a:hlinkClick r:id="rId17"/>
          </p:cNvPr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4859338" y="1249363"/>
            <a:ext cx="1319212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48" name="Picture 10" descr="http://stfrancisconnect.co.za/wp-content/uploads/2013/04/drug-testing.jpg">
            <a:hlinkClick r:id="rId19"/>
          </p:cNvPr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7885113" y="1254125"/>
            <a:ext cx="1155700" cy="96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49" name="Picture 11">
            <a:hlinkClick r:id="rId21"/>
          </p:cNvPr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6372225" y="1219200"/>
            <a:ext cx="1403350" cy="118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50" name="Picture 3">
            <a:hlinkClick r:id="rId23"/>
          </p:cNvPr>
          <p:cNvPicPr>
            <a:picLocks noChangeAspect="1" noChangeArrowheads="1"/>
          </p:cNvPicPr>
          <p:nvPr/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107950" y="1244600"/>
            <a:ext cx="15113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51" name="TextBox 4"/>
          <p:cNvSpPr txBox="1">
            <a:spLocks noChangeArrowheads="1"/>
          </p:cNvSpPr>
          <p:nvPr/>
        </p:nvSpPr>
        <p:spPr bwMode="auto">
          <a:xfrm>
            <a:off x="7885113" y="896938"/>
            <a:ext cx="11557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/>
            <a:r>
              <a:rPr lang="en-US" sz="1200"/>
              <a:t>Drug detection</a:t>
            </a:r>
          </a:p>
          <a:p>
            <a:endParaRPr lang="en-US" sz="1200"/>
          </a:p>
        </p:txBody>
      </p:sp>
      <p:sp>
        <p:nvSpPr>
          <p:cNvPr id="5152" name="TextBox 5"/>
          <p:cNvSpPr txBox="1">
            <a:spLocks noChangeArrowheads="1"/>
          </p:cNvSpPr>
          <p:nvPr/>
        </p:nvSpPr>
        <p:spPr bwMode="auto">
          <a:xfrm>
            <a:off x="6153150" y="911225"/>
            <a:ext cx="18748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/>
            <a:r>
              <a:rPr lang="en-US" sz="1200"/>
              <a:t>Image caption generation</a:t>
            </a:r>
          </a:p>
          <a:p>
            <a:endParaRPr lang="en-US" sz="1200"/>
          </a:p>
        </p:txBody>
      </p:sp>
      <p:sp>
        <p:nvSpPr>
          <p:cNvPr id="5153" name="TextBox 6"/>
          <p:cNvSpPr txBox="1">
            <a:spLocks noChangeArrowheads="1"/>
          </p:cNvSpPr>
          <p:nvPr/>
        </p:nvSpPr>
        <p:spPr bwMode="auto">
          <a:xfrm>
            <a:off x="4821238" y="920750"/>
            <a:ext cx="21780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/>
            <a:r>
              <a:rPr lang="en-US" sz="1200"/>
              <a:t>Machine translation</a:t>
            </a:r>
          </a:p>
          <a:p>
            <a:endParaRPr lang="en-US" sz="1200"/>
          </a:p>
        </p:txBody>
      </p:sp>
      <p:sp>
        <p:nvSpPr>
          <p:cNvPr id="5154" name="TextBox 7"/>
          <p:cNvSpPr txBox="1">
            <a:spLocks noChangeArrowheads="1"/>
          </p:cNvSpPr>
          <p:nvPr/>
        </p:nvSpPr>
        <p:spPr bwMode="auto">
          <a:xfrm>
            <a:off x="2987675" y="920750"/>
            <a:ext cx="20383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/>
            <a:r>
              <a:rPr lang="en-US" sz="1200"/>
              <a:t>Natural language processing</a:t>
            </a:r>
          </a:p>
          <a:p>
            <a:endParaRPr lang="en-US" sz="1200"/>
          </a:p>
        </p:txBody>
      </p:sp>
      <p:sp>
        <p:nvSpPr>
          <p:cNvPr id="5155" name="TextBox 8"/>
          <p:cNvSpPr txBox="1">
            <a:spLocks noChangeArrowheads="1"/>
          </p:cNvSpPr>
          <p:nvPr/>
        </p:nvSpPr>
        <p:spPr bwMode="auto">
          <a:xfrm>
            <a:off x="1763713" y="931863"/>
            <a:ext cx="22320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/>
            <a:r>
              <a:rPr lang="en-US" sz="1200"/>
              <a:t>Acoustic modeling</a:t>
            </a:r>
          </a:p>
          <a:p>
            <a:endParaRPr lang="en-US" sz="1200"/>
          </a:p>
        </p:txBody>
      </p:sp>
      <p:sp>
        <p:nvSpPr>
          <p:cNvPr id="5156" name="TextBox 9"/>
          <p:cNvSpPr txBox="1">
            <a:spLocks noChangeArrowheads="1"/>
          </p:cNvSpPr>
          <p:nvPr/>
        </p:nvSpPr>
        <p:spPr bwMode="auto">
          <a:xfrm>
            <a:off x="-36513" y="931863"/>
            <a:ext cx="19732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/>
            <a:r>
              <a:rPr lang="en-US" sz="1200"/>
              <a:t>Image/video classification</a:t>
            </a:r>
          </a:p>
          <a:p>
            <a:endParaRPr lang="en-US" sz="1200"/>
          </a:p>
        </p:txBody>
      </p:sp>
      <p:sp>
        <p:nvSpPr>
          <p:cNvPr id="5157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724775" y="6465888"/>
            <a:ext cx="1330325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C6CD46D8-37EB-4111-A028-0A06DA45453C}" type="slidenum">
              <a:rPr lang="zh-CN" altLang="en-US"/>
              <a:pPr/>
              <a:t>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内容占位符 2"/>
          <p:cNvSpPr>
            <a:spLocks noGrp="1"/>
          </p:cNvSpPr>
          <p:nvPr>
            <p:ph idx="1"/>
          </p:nvPr>
        </p:nvSpPr>
        <p:spPr>
          <a:xfrm>
            <a:off x="457200" y="1092200"/>
            <a:ext cx="8229600" cy="54324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Objective function</a:t>
            </a:r>
          </a:p>
          <a:p>
            <a:pPr lvl="1" eaLnBrk="1" hangingPunct="1">
              <a:lnSpc>
                <a:spcPct val="80000"/>
              </a:lnSpc>
            </a:pPr>
            <a:endParaRPr lang="en-US" sz="2400" smtClean="0">
              <a:latin typeface="Tahoma" pitchFamily="34" charset="0"/>
              <a:cs typeface="Tahoma" pitchFamily="34" charset="0"/>
            </a:endParaRP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sz="2200" smtClean="0">
                <a:latin typeface="Tahoma" pitchFamily="34" charset="0"/>
                <a:cs typeface="Tahoma" pitchFamily="34" charset="0"/>
              </a:rPr>
              <a:t>Loss functions of deep learning models are (usually)</a:t>
            </a:r>
            <a:br>
              <a:rPr lang="en-US" sz="2200" smtClean="0">
                <a:latin typeface="Tahoma" pitchFamily="34" charset="0"/>
                <a:cs typeface="Tahoma" pitchFamily="34" charset="0"/>
              </a:rPr>
            </a:br>
            <a:r>
              <a:rPr lang="en-US" sz="2200" smtClean="0">
                <a:latin typeface="Tahoma" pitchFamily="34" charset="0"/>
                <a:cs typeface="Tahoma" pitchFamily="34" charset="0"/>
              </a:rPr>
              <a:t>non-linear non-convex </a:t>
            </a:r>
            <a:r>
              <a:rPr lang="en-US" sz="2200" smtClean="0">
                <a:latin typeface="Tahoma" pitchFamily="34" charset="0"/>
                <a:cs typeface="Tahoma" pitchFamily="34" charset="0"/>
                <a:sym typeface="Wingdings" pitchFamily="2" charset="2"/>
              </a:rPr>
              <a:t> </a:t>
            </a:r>
            <a:r>
              <a:rPr lang="en-US" sz="2200" i="1" smtClean="0">
                <a:latin typeface="Tahoma" pitchFamily="34" charset="0"/>
                <a:cs typeface="Tahoma" pitchFamily="34" charset="0"/>
                <a:sym typeface="Wingdings" pitchFamily="2" charset="2"/>
              </a:rPr>
              <a:t>No closed form solution</a:t>
            </a:r>
            <a:r>
              <a:rPr lang="en-US" sz="2200" smtClean="0">
                <a:latin typeface="Tahoma" pitchFamily="34" charset="0"/>
                <a:cs typeface="Tahoma" pitchFamily="34" charset="0"/>
                <a:sym typeface="Wingdings" pitchFamily="2" charset="2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endParaRPr lang="en-US" sz="2400" smtClean="0">
              <a:latin typeface="Tahoma" pitchFamily="34" charset="0"/>
              <a:cs typeface="Tahoma" pitchFamily="34" charset="0"/>
              <a:sym typeface="Wingdings" pitchFamily="2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smtClean="0">
                <a:latin typeface="Tahoma" pitchFamily="34" charset="0"/>
                <a:cs typeface="Tahoma" pitchFamily="34" charset="0"/>
                <a:sym typeface="Wingdings" pitchFamily="2" charset="2"/>
              </a:rPr>
              <a:t>Mini-batch Stochastic Gradient Descent (SGD)</a:t>
            </a:r>
          </a:p>
          <a:p>
            <a:pPr lvl="1" eaLnBrk="1" hangingPunct="1">
              <a:lnSpc>
                <a:spcPct val="80000"/>
              </a:lnSpc>
            </a:pPr>
            <a:endParaRPr lang="en-US" sz="2000" smtClean="0">
              <a:latin typeface="Tahoma" pitchFamily="34" charset="0"/>
              <a:cs typeface="Tahoma" pitchFamily="34" charset="0"/>
              <a:sym typeface="Wingdings" pitchFamily="2" charset="2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smtClean="0">
              <a:latin typeface="Tahoma" pitchFamily="34" charset="0"/>
              <a:cs typeface="Tahoma" pitchFamily="34" charset="0"/>
              <a:sym typeface="Wingdings" pitchFamily="2" charset="2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smtClean="0">
              <a:latin typeface="Tahoma" pitchFamily="34" charset="0"/>
              <a:cs typeface="Tahoma" pitchFamily="34" charset="0"/>
              <a:sym typeface="Wingdings" pitchFamily="2" charset="2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smtClean="0">
              <a:latin typeface="Tahoma" pitchFamily="34" charset="0"/>
              <a:cs typeface="Tahoma" pitchFamily="34" charset="0"/>
              <a:sym typeface="Wingdings" pitchFamily="2" charset="2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smtClean="0">
              <a:latin typeface="Tahoma" pitchFamily="34" charset="0"/>
              <a:cs typeface="Tahoma" pitchFamily="34" charset="0"/>
              <a:sym typeface="Wingdings" pitchFamily="2" charset="2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smtClean="0">
              <a:latin typeface="Tahoma" pitchFamily="34" charset="0"/>
              <a:cs typeface="Tahoma" pitchFamily="34" charset="0"/>
              <a:sym typeface="Wingdings" pitchFamily="2" charset="2"/>
            </a:endParaRPr>
          </a:p>
          <a:p>
            <a:pPr lvl="2" eaLnBrk="1" hangingPunct="1">
              <a:lnSpc>
                <a:spcPct val="80000"/>
              </a:lnSpc>
            </a:pPr>
            <a:endParaRPr lang="en-US" sz="2000" smtClean="0">
              <a:latin typeface="Tahoma" pitchFamily="34" charset="0"/>
              <a:cs typeface="Tahoma" pitchFamily="34" charset="0"/>
              <a:sym typeface="Wingdings" pitchFamily="2" charset="2"/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sz="2000" smtClean="0">
                <a:latin typeface="Tahoma" pitchFamily="34" charset="0"/>
                <a:cs typeface="Tahoma" pitchFamily="34" charset="0"/>
                <a:sym typeface="Wingdings" pitchFamily="2" charset="2"/>
              </a:rPr>
              <a:t>Compute Gradients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smtClean="0">
                <a:latin typeface="Tahoma" pitchFamily="34" charset="0"/>
                <a:cs typeface="Tahoma" pitchFamily="34" charset="0"/>
                <a:sym typeface="Wingdings" pitchFamily="2" charset="2"/>
              </a:rPr>
              <a:t>Update Parameters</a:t>
            </a:r>
            <a:endParaRPr lang="en-US" sz="2000" smtClean="0">
              <a:latin typeface="Tahoma" pitchFamily="34" charset="0"/>
              <a:cs typeface="Tahoma" pitchFamily="34" charset="0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smtClean="0">
              <a:latin typeface="Tahoma" pitchFamily="34" charset="0"/>
              <a:cs typeface="Tahoma" pitchFamily="34" charset="0"/>
              <a:sym typeface="Wingdings" pitchFamily="2" charset="2"/>
            </a:endParaRPr>
          </a:p>
          <a:p>
            <a:pPr eaLnBrk="1" hangingPunct="1">
              <a:lnSpc>
                <a:spcPct val="80000"/>
              </a:lnSpc>
            </a:pPr>
            <a:endParaRPr lang="en-US" sz="2400" smtClean="0">
              <a:latin typeface="Tahoma" pitchFamily="34" charset="0"/>
              <a:cs typeface="Tahoma" pitchFamily="34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400" smtClean="0">
              <a:latin typeface="Tahoma" pitchFamily="34" charset="0"/>
              <a:cs typeface="Tahoma" pitchFamily="34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400" smtClean="0">
              <a:latin typeface="Tahoma" pitchFamily="34" charset="0"/>
              <a:cs typeface="Tahoma" pitchFamily="34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400" smtClean="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13200" y="938213"/>
            <a:ext cx="3660775" cy="754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3250" y="3397250"/>
            <a:ext cx="3846513" cy="202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48263" y="3489325"/>
            <a:ext cx="3627437" cy="2217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椭圆 3"/>
          <p:cNvSpPr/>
          <p:nvPr/>
        </p:nvSpPr>
        <p:spPr>
          <a:xfrm>
            <a:off x="2479675" y="4551363"/>
            <a:ext cx="619125" cy="4175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9" name="直接箭头连接符 8"/>
          <p:cNvCxnSpPr>
            <a:stCxn id="4" idx="6"/>
          </p:cNvCxnSpPr>
          <p:nvPr/>
        </p:nvCxnSpPr>
        <p:spPr>
          <a:xfrm>
            <a:off x="3098800" y="4759325"/>
            <a:ext cx="20494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6" descr="http://www.gageet.com/wp-content/uploads/2014/09/googlenet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4097196">
            <a:off x="5626100" y="3228976"/>
            <a:ext cx="1228725" cy="446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" descr="http://www.legitreviews.com/wp-content/uploads/2014/09/geforce-gtx9801.jpg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181850" y="5022850"/>
            <a:ext cx="1390650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爆炸形 1 7"/>
          <p:cNvSpPr/>
          <p:nvPr/>
        </p:nvSpPr>
        <p:spPr>
          <a:xfrm>
            <a:off x="6527800" y="5918200"/>
            <a:ext cx="2479675" cy="898525"/>
          </a:xfrm>
          <a:prstGeom prst="irregularSeal1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1 week</a:t>
            </a:r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457200" y="165100"/>
            <a:ext cx="8229600" cy="735013"/>
          </a:xfrm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9999"/>
                  </a:schemeClr>
                </a:solidFill>
              </a14:hiddenFill>
            </a:ext>
          </a:extLst>
        </p:spPr>
        <p:txBody>
          <a:bodyPr/>
          <a:lstStyle/>
          <a:p>
            <a:pPr algn="l" eaLnBrk="1" hangingPunct="1">
              <a:defRPr/>
            </a:pPr>
            <a:r>
              <a:rPr lang="en-US" alt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ＭＳ Ｐゴシック" pitchFamily="34" charset="-128"/>
                <a:cs typeface="+mj-cs"/>
              </a:rPr>
              <a:t>Background:  Parameter Training</a:t>
            </a:r>
            <a:endParaRPr lang="en-US" altLang="en-US" sz="3200" dirty="0">
              <a:solidFill>
                <a:schemeClr val="tx2">
                  <a:lumMod val="60000"/>
                  <a:lumOff val="40000"/>
                </a:schemeClr>
              </a:solidFill>
              <a:ea typeface="ＭＳ Ｐゴシック" pitchFamily="34" charset="-128"/>
              <a:cs typeface="+mj-cs"/>
            </a:endParaRPr>
          </a:p>
        </p:txBody>
      </p:sp>
      <p:sp>
        <p:nvSpPr>
          <p:cNvPr id="6156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724775" y="6465888"/>
            <a:ext cx="1330325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8A80DA57-9F25-4B43-B894-4CBDA56919BA}" type="slidenum">
              <a:rPr lang="zh-CN" altLang="en-US"/>
              <a:pPr/>
              <a:t>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内容占位符 2"/>
          <p:cNvSpPr>
            <a:spLocks noGrp="1"/>
          </p:cNvSpPr>
          <p:nvPr>
            <p:ph idx="1"/>
          </p:nvPr>
        </p:nvSpPr>
        <p:spPr>
          <a:xfrm>
            <a:off x="323850" y="1050925"/>
            <a:ext cx="8229600" cy="4865688"/>
          </a:xfrm>
        </p:spPr>
        <p:txBody>
          <a:bodyPr/>
          <a:lstStyle/>
          <a:p>
            <a:pPr eaLnBrk="1" hangingPunct="1"/>
            <a:r>
              <a:rPr lang="en-US" sz="2400" smtClean="0">
                <a:latin typeface="Tahoma" pitchFamily="34" charset="0"/>
                <a:cs typeface="Tahoma" pitchFamily="34" charset="0"/>
              </a:rPr>
              <a:t>Synchronous frameworks</a:t>
            </a:r>
          </a:p>
          <a:p>
            <a:pPr eaLnBrk="1" hangingPunct="1"/>
            <a:endParaRPr lang="en-US" sz="2400" smtClean="0">
              <a:latin typeface="Tahoma" pitchFamily="34" charset="0"/>
              <a:cs typeface="Tahoma" pitchFamily="34" charset="0"/>
            </a:endParaRPr>
          </a:p>
          <a:p>
            <a:pPr eaLnBrk="1" hangingPunct="1"/>
            <a:endParaRPr lang="en-US" sz="2400" smtClean="0">
              <a:latin typeface="Tahoma" pitchFamily="34" charset="0"/>
              <a:cs typeface="Tahoma" pitchFamily="34" charset="0"/>
            </a:endParaRPr>
          </a:p>
          <a:p>
            <a:pPr eaLnBrk="1" hangingPunct="1"/>
            <a:endParaRPr lang="en-US" sz="2400" smtClean="0">
              <a:latin typeface="Tahoma" pitchFamily="34" charset="0"/>
              <a:cs typeface="Tahoma" pitchFamily="34" charset="0"/>
            </a:endParaRPr>
          </a:p>
          <a:p>
            <a:pPr eaLnBrk="1" hangingPunct="1"/>
            <a:endParaRPr lang="en-US" sz="2400" smtClean="0">
              <a:latin typeface="Tahoma" pitchFamily="34" charset="0"/>
              <a:cs typeface="Tahoma" pitchFamily="34" charset="0"/>
            </a:endParaRPr>
          </a:p>
          <a:p>
            <a:pPr eaLnBrk="1" hangingPunct="1"/>
            <a:endParaRPr lang="en-US" sz="2400" smtClean="0">
              <a:latin typeface="Tahoma" pitchFamily="34" charset="0"/>
              <a:cs typeface="Tahoma" pitchFamily="34" charset="0"/>
            </a:endParaRPr>
          </a:p>
          <a:p>
            <a:pPr eaLnBrk="1" hangingPunct="1"/>
            <a:r>
              <a:rPr lang="en-US" sz="2400" smtClean="0">
                <a:latin typeface="Tahoma" pitchFamily="34" charset="0"/>
                <a:cs typeface="Tahoma" pitchFamily="34" charset="0"/>
              </a:rPr>
              <a:t>Asynchronous frameworks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5815013" y="1747838"/>
            <a:ext cx="752475" cy="381000"/>
          </a:xfrm>
          <a:prstGeom prst="round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 dirty="0">
                <a:solidFill>
                  <a:srgbClr val="00B0F0"/>
                </a:solidFill>
              </a:rPr>
              <a:t>worker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7035800" y="1747838"/>
            <a:ext cx="752475" cy="381000"/>
          </a:xfrm>
          <a:prstGeom prst="round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 dirty="0">
                <a:solidFill>
                  <a:srgbClr val="00B0F0"/>
                </a:solidFill>
              </a:rPr>
              <a:t>worker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5816600" y="2487613"/>
            <a:ext cx="752475" cy="381000"/>
          </a:xfrm>
          <a:prstGeom prst="round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 dirty="0">
                <a:solidFill>
                  <a:srgbClr val="00B0F0"/>
                </a:solidFill>
              </a:rPr>
              <a:t>worker</a:t>
            </a:r>
          </a:p>
        </p:txBody>
      </p:sp>
      <p:sp>
        <p:nvSpPr>
          <p:cNvPr id="24" name="圆角矩形 23"/>
          <p:cNvSpPr/>
          <p:nvPr/>
        </p:nvSpPr>
        <p:spPr>
          <a:xfrm>
            <a:off x="7035800" y="2487613"/>
            <a:ext cx="752475" cy="381000"/>
          </a:xfrm>
          <a:prstGeom prst="round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 dirty="0">
                <a:solidFill>
                  <a:srgbClr val="00B0F0"/>
                </a:solidFill>
              </a:rPr>
              <a:t>worker</a:t>
            </a:r>
          </a:p>
        </p:txBody>
      </p:sp>
      <p:cxnSp>
        <p:nvCxnSpPr>
          <p:cNvPr id="25" name="直接箭头连接符 24"/>
          <p:cNvCxnSpPr>
            <a:stCxn id="22" idx="1"/>
            <a:endCxn id="21" idx="3"/>
          </p:cNvCxnSpPr>
          <p:nvPr/>
        </p:nvCxnSpPr>
        <p:spPr>
          <a:xfrm flipH="1">
            <a:off x="6567488" y="1938338"/>
            <a:ext cx="468312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3" idx="0"/>
            <a:endCxn id="21" idx="2"/>
          </p:cNvCxnSpPr>
          <p:nvPr/>
        </p:nvCxnSpPr>
        <p:spPr>
          <a:xfrm flipH="1" flipV="1">
            <a:off x="6191250" y="2128838"/>
            <a:ext cx="1588" cy="35877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4" idx="1"/>
            <a:endCxn id="23" idx="3"/>
          </p:cNvCxnSpPr>
          <p:nvPr/>
        </p:nvCxnSpPr>
        <p:spPr>
          <a:xfrm flipH="1">
            <a:off x="6569075" y="2678113"/>
            <a:ext cx="466725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4" idx="0"/>
            <a:endCxn id="22" idx="2"/>
          </p:cNvCxnSpPr>
          <p:nvPr/>
        </p:nvCxnSpPr>
        <p:spPr>
          <a:xfrm flipV="1">
            <a:off x="7412038" y="2128838"/>
            <a:ext cx="0" cy="35877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 flipV="1">
            <a:off x="6567488" y="2090738"/>
            <a:ext cx="468312" cy="39687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>
            <a:off x="6489700" y="2090738"/>
            <a:ext cx="546100" cy="39687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 33"/>
          <p:cNvSpPr/>
          <p:nvPr/>
        </p:nvSpPr>
        <p:spPr>
          <a:xfrm>
            <a:off x="6257925" y="4471988"/>
            <a:ext cx="685800" cy="381000"/>
          </a:xfrm>
          <a:prstGeom prst="round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 dirty="0">
                <a:solidFill>
                  <a:srgbClr val="00B0F0"/>
                </a:solidFill>
              </a:rPr>
              <a:t>server</a:t>
            </a:r>
          </a:p>
        </p:txBody>
      </p:sp>
      <p:sp>
        <p:nvSpPr>
          <p:cNvPr id="35" name="圆角矩形 34"/>
          <p:cNvSpPr/>
          <p:nvPr/>
        </p:nvSpPr>
        <p:spPr>
          <a:xfrm>
            <a:off x="4886325" y="5341938"/>
            <a:ext cx="752475" cy="381000"/>
          </a:xfrm>
          <a:prstGeom prst="round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 dirty="0">
                <a:solidFill>
                  <a:srgbClr val="00B0F0"/>
                </a:solidFill>
              </a:rPr>
              <a:t>worker</a:t>
            </a:r>
          </a:p>
        </p:txBody>
      </p:sp>
      <p:sp>
        <p:nvSpPr>
          <p:cNvPr id="38" name="圆角矩形 37"/>
          <p:cNvSpPr/>
          <p:nvPr/>
        </p:nvSpPr>
        <p:spPr>
          <a:xfrm>
            <a:off x="5800725" y="5341938"/>
            <a:ext cx="752475" cy="381000"/>
          </a:xfrm>
          <a:prstGeom prst="round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 dirty="0">
                <a:solidFill>
                  <a:srgbClr val="00B0F0"/>
                </a:solidFill>
              </a:rPr>
              <a:t>worker</a:t>
            </a:r>
          </a:p>
        </p:txBody>
      </p:sp>
      <p:sp>
        <p:nvSpPr>
          <p:cNvPr id="39" name="圆角矩形 38"/>
          <p:cNvSpPr/>
          <p:nvPr/>
        </p:nvSpPr>
        <p:spPr>
          <a:xfrm>
            <a:off x="6715125" y="5341938"/>
            <a:ext cx="752475" cy="381000"/>
          </a:xfrm>
          <a:prstGeom prst="round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 dirty="0">
                <a:solidFill>
                  <a:srgbClr val="00B0F0"/>
                </a:solidFill>
              </a:rPr>
              <a:t>worker</a:t>
            </a:r>
          </a:p>
        </p:txBody>
      </p:sp>
      <p:sp>
        <p:nvSpPr>
          <p:cNvPr id="40" name="圆角矩形 39"/>
          <p:cNvSpPr/>
          <p:nvPr/>
        </p:nvSpPr>
        <p:spPr>
          <a:xfrm>
            <a:off x="7629525" y="5341938"/>
            <a:ext cx="752475" cy="381000"/>
          </a:xfrm>
          <a:prstGeom prst="round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 dirty="0">
                <a:solidFill>
                  <a:srgbClr val="00B0F0"/>
                </a:solidFill>
              </a:rPr>
              <a:t>worker</a:t>
            </a:r>
          </a:p>
        </p:txBody>
      </p:sp>
      <p:sp>
        <p:nvSpPr>
          <p:cNvPr id="72" name="圆角矩形 71"/>
          <p:cNvSpPr/>
          <p:nvPr/>
        </p:nvSpPr>
        <p:spPr>
          <a:xfrm>
            <a:off x="7153275" y="1146175"/>
            <a:ext cx="492125" cy="354013"/>
          </a:xfrm>
          <a:prstGeom prst="round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en-US">
              <a:solidFill>
                <a:srgbClr val="00B0F0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7187" name="TextBox 72"/>
          <p:cNvSpPr txBox="1">
            <a:spLocks noChangeArrowheads="1"/>
          </p:cNvSpPr>
          <p:nvPr/>
        </p:nvSpPr>
        <p:spPr bwMode="auto">
          <a:xfrm>
            <a:off x="7667625" y="1165225"/>
            <a:ext cx="12636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i="1"/>
              <a:t>---one group</a:t>
            </a:r>
          </a:p>
        </p:txBody>
      </p:sp>
      <p:sp>
        <p:nvSpPr>
          <p:cNvPr id="7188" name="TextBox 5"/>
          <p:cNvSpPr txBox="1">
            <a:spLocks noChangeArrowheads="1"/>
          </p:cNvSpPr>
          <p:nvPr/>
        </p:nvSpPr>
        <p:spPr bwMode="auto">
          <a:xfrm>
            <a:off x="774700" y="3140075"/>
            <a:ext cx="37576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i="1">
                <a:solidFill>
                  <a:srgbClr val="00B050"/>
                </a:solidFill>
              </a:rPr>
              <a:t>Sandblaster of Google </a:t>
            </a:r>
            <a:r>
              <a:rPr lang="en-US" altLang="zh-CN" sz="2000" b="1" i="1">
                <a:solidFill>
                  <a:srgbClr val="00B050"/>
                </a:solidFill>
              </a:rPr>
              <a:t>Brain</a:t>
            </a:r>
            <a:r>
              <a:rPr lang="en-US" sz="2000" b="1" i="1">
                <a:solidFill>
                  <a:srgbClr val="00B050"/>
                </a:solidFill>
              </a:rPr>
              <a:t> [1]</a:t>
            </a:r>
          </a:p>
        </p:txBody>
      </p:sp>
      <p:sp>
        <p:nvSpPr>
          <p:cNvPr id="7189" name="TextBox 57"/>
          <p:cNvSpPr txBox="1">
            <a:spLocks noChangeArrowheads="1"/>
          </p:cNvSpPr>
          <p:nvPr/>
        </p:nvSpPr>
        <p:spPr bwMode="auto">
          <a:xfrm>
            <a:off x="4797425" y="3146425"/>
            <a:ext cx="41338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i="1">
                <a:solidFill>
                  <a:srgbClr val="00B050"/>
                </a:solidFill>
              </a:rPr>
              <a:t>AllReduce  in Baidu</a:t>
            </a:r>
            <a:r>
              <a:rPr lang="en-US" altLang="en-US" sz="2000" b="1" i="1">
                <a:solidFill>
                  <a:srgbClr val="00B050"/>
                </a:solidFill>
              </a:rPr>
              <a:t>’</a:t>
            </a:r>
            <a:r>
              <a:rPr lang="en-US" sz="2000" b="1" i="1">
                <a:solidFill>
                  <a:srgbClr val="00B050"/>
                </a:solidFill>
              </a:rPr>
              <a:t>s DeepImage[2]</a:t>
            </a:r>
          </a:p>
        </p:txBody>
      </p:sp>
      <p:sp>
        <p:nvSpPr>
          <p:cNvPr id="7190" name="TextBox 77"/>
          <p:cNvSpPr txBox="1">
            <a:spLocks noChangeArrowheads="1"/>
          </p:cNvSpPr>
          <p:nvPr/>
        </p:nvSpPr>
        <p:spPr bwMode="auto">
          <a:xfrm>
            <a:off x="1101725" y="5965825"/>
            <a:ext cx="32400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i="1">
                <a:solidFill>
                  <a:srgbClr val="00B050"/>
                </a:solidFill>
              </a:rPr>
              <a:t>Distributed Hogwild in Caffe[4]</a:t>
            </a:r>
          </a:p>
        </p:txBody>
      </p:sp>
      <p:sp>
        <p:nvSpPr>
          <p:cNvPr id="7191" name="TextBox 78"/>
          <p:cNvSpPr txBox="1">
            <a:spLocks noChangeArrowheads="1"/>
          </p:cNvSpPr>
          <p:nvPr/>
        </p:nvSpPr>
        <p:spPr bwMode="auto">
          <a:xfrm>
            <a:off x="4938713" y="5965825"/>
            <a:ext cx="34432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i="1">
                <a:solidFill>
                  <a:srgbClr val="00B050"/>
                </a:solidFill>
              </a:rPr>
              <a:t>Downpour of Google Brain[1]</a:t>
            </a:r>
          </a:p>
        </p:txBody>
      </p:sp>
      <p:cxnSp>
        <p:nvCxnSpPr>
          <p:cNvPr id="81" name="直接箭头连接符 25"/>
          <p:cNvCxnSpPr>
            <a:stCxn id="35" idx="0"/>
            <a:endCxn id="34" idx="2"/>
          </p:cNvCxnSpPr>
          <p:nvPr/>
        </p:nvCxnSpPr>
        <p:spPr>
          <a:xfrm flipV="1">
            <a:off x="5262563" y="4852988"/>
            <a:ext cx="1338262" cy="48895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25"/>
          <p:cNvCxnSpPr>
            <a:stCxn id="38" idx="0"/>
          </p:cNvCxnSpPr>
          <p:nvPr/>
        </p:nvCxnSpPr>
        <p:spPr>
          <a:xfrm flipV="1">
            <a:off x="6176963" y="4852988"/>
            <a:ext cx="438150" cy="48895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25"/>
          <p:cNvCxnSpPr>
            <a:stCxn id="39" idx="0"/>
          </p:cNvCxnSpPr>
          <p:nvPr/>
        </p:nvCxnSpPr>
        <p:spPr>
          <a:xfrm flipH="1" flipV="1">
            <a:off x="6615113" y="4852988"/>
            <a:ext cx="476250" cy="48895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25"/>
          <p:cNvCxnSpPr>
            <a:stCxn id="40" idx="0"/>
            <a:endCxn id="34" idx="2"/>
          </p:cNvCxnSpPr>
          <p:nvPr/>
        </p:nvCxnSpPr>
        <p:spPr>
          <a:xfrm flipH="1" flipV="1">
            <a:off x="6600825" y="4852988"/>
            <a:ext cx="1404938" cy="48895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圆角矩形 66"/>
          <p:cNvSpPr/>
          <p:nvPr/>
        </p:nvSpPr>
        <p:spPr>
          <a:xfrm>
            <a:off x="1317625" y="4781550"/>
            <a:ext cx="752475" cy="381000"/>
          </a:xfrm>
          <a:prstGeom prst="round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 dirty="0">
                <a:solidFill>
                  <a:srgbClr val="00B0F0"/>
                </a:solidFill>
              </a:rPr>
              <a:t>worker</a:t>
            </a:r>
          </a:p>
        </p:txBody>
      </p:sp>
      <p:sp>
        <p:nvSpPr>
          <p:cNvPr id="69" name="圆角矩形 68"/>
          <p:cNvSpPr/>
          <p:nvPr/>
        </p:nvSpPr>
        <p:spPr>
          <a:xfrm>
            <a:off x="2538413" y="4781550"/>
            <a:ext cx="752475" cy="381000"/>
          </a:xfrm>
          <a:prstGeom prst="round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 dirty="0">
                <a:solidFill>
                  <a:srgbClr val="00B0F0"/>
                </a:solidFill>
              </a:rPr>
              <a:t>worker</a:t>
            </a:r>
          </a:p>
        </p:txBody>
      </p:sp>
      <p:sp>
        <p:nvSpPr>
          <p:cNvPr id="75" name="圆角矩形 74"/>
          <p:cNvSpPr/>
          <p:nvPr/>
        </p:nvSpPr>
        <p:spPr>
          <a:xfrm>
            <a:off x="1319213" y="5522913"/>
            <a:ext cx="752475" cy="381000"/>
          </a:xfrm>
          <a:prstGeom prst="round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 dirty="0">
                <a:solidFill>
                  <a:srgbClr val="00B0F0"/>
                </a:solidFill>
              </a:rPr>
              <a:t>worker</a:t>
            </a:r>
          </a:p>
        </p:txBody>
      </p:sp>
      <p:sp>
        <p:nvSpPr>
          <p:cNvPr id="76" name="圆角矩形 75"/>
          <p:cNvSpPr/>
          <p:nvPr/>
        </p:nvSpPr>
        <p:spPr>
          <a:xfrm>
            <a:off x="2538413" y="5522913"/>
            <a:ext cx="752475" cy="381000"/>
          </a:xfrm>
          <a:prstGeom prst="round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 dirty="0">
                <a:solidFill>
                  <a:srgbClr val="00B0F0"/>
                </a:solidFill>
              </a:rPr>
              <a:t>worker</a:t>
            </a:r>
          </a:p>
        </p:txBody>
      </p:sp>
      <p:cxnSp>
        <p:nvCxnSpPr>
          <p:cNvPr id="83" name="直接箭头连接符 82"/>
          <p:cNvCxnSpPr>
            <a:stCxn id="69" idx="1"/>
            <a:endCxn id="67" idx="3"/>
          </p:cNvCxnSpPr>
          <p:nvPr/>
        </p:nvCxnSpPr>
        <p:spPr>
          <a:xfrm flipH="1">
            <a:off x="2070100" y="4972050"/>
            <a:ext cx="468313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75" idx="0"/>
            <a:endCxn id="67" idx="2"/>
          </p:cNvCxnSpPr>
          <p:nvPr/>
        </p:nvCxnSpPr>
        <p:spPr>
          <a:xfrm flipH="1" flipV="1">
            <a:off x="1693863" y="5162550"/>
            <a:ext cx="1587" cy="36036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76" idx="1"/>
            <a:endCxn id="75" idx="3"/>
          </p:cNvCxnSpPr>
          <p:nvPr/>
        </p:nvCxnSpPr>
        <p:spPr>
          <a:xfrm flipH="1">
            <a:off x="2071688" y="5713413"/>
            <a:ext cx="466725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76" idx="0"/>
            <a:endCxn id="69" idx="2"/>
          </p:cNvCxnSpPr>
          <p:nvPr/>
        </p:nvCxnSpPr>
        <p:spPr>
          <a:xfrm flipV="1">
            <a:off x="2914650" y="5162550"/>
            <a:ext cx="0" cy="36036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 flipH="1" flipV="1">
            <a:off x="2070100" y="5124450"/>
            <a:ext cx="468313" cy="39846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 flipH="1">
            <a:off x="1990725" y="5124450"/>
            <a:ext cx="547688" cy="39846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标题 1"/>
          <p:cNvSpPr>
            <a:spLocks noGrp="1"/>
          </p:cNvSpPr>
          <p:nvPr>
            <p:ph type="title"/>
          </p:nvPr>
        </p:nvSpPr>
        <p:spPr>
          <a:xfrm>
            <a:off x="457200" y="165100"/>
            <a:ext cx="8455025" cy="735013"/>
          </a:xfrm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9999"/>
                  </a:schemeClr>
                </a:solidFill>
              </a14:hiddenFill>
            </a:ext>
          </a:extLst>
        </p:spPr>
        <p:txBody>
          <a:bodyPr/>
          <a:lstStyle/>
          <a:p>
            <a:pPr algn="l" eaLnBrk="1" hangingPunct="1">
              <a:defRPr/>
            </a:pPr>
            <a:r>
              <a:rPr lang="en-US" alt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ＭＳ Ｐゴシック" pitchFamily="34" charset="-128"/>
                <a:cs typeface="+mj-cs"/>
              </a:rPr>
              <a:t>Background:  Distributed Training Framework</a:t>
            </a:r>
            <a:endParaRPr lang="en-US" altLang="en-US" sz="3200" dirty="0">
              <a:solidFill>
                <a:schemeClr val="tx2">
                  <a:lumMod val="60000"/>
                  <a:lumOff val="40000"/>
                </a:schemeClr>
              </a:solidFill>
              <a:ea typeface="ＭＳ Ｐゴシック" pitchFamily="34" charset="-128"/>
              <a:cs typeface="+mj-cs"/>
            </a:endParaRPr>
          </a:p>
        </p:txBody>
      </p:sp>
      <p:sp>
        <p:nvSpPr>
          <p:cNvPr id="7207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724775" y="6465888"/>
            <a:ext cx="1330325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BD4F858F-6189-4730-9708-ED8D06ADC005}" type="slidenum">
              <a:rPr lang="zh-CN" altLang="en-US"/>
              <a:pPr/>
              <a:t>6</a:t>
            </a:fld>
            <a:endParaRPr lang="zh-CN" altLang="en-US"/>
          </a:p>
        </p:txBody>
      </p:sp>
      <p:sp>
        <p:nvSpPr>
          <p:cNvPr id="54" name="圆角矩形 62"/>
          <p:cNvSpPr/>
          <p:nvPr/>
        </p:nvSpPr>
        <p:spPr>
          <a:xfrm>
            <a:off x="2195513" y="1747838"/>
            <a:ext cx="685800" cy="381000"/>
          </a:xfrm>
          <a:prstGeom prst="round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 dirty="0">
                <a:solidFill>
                  <a:srgbClr val="00B0F0"/>
                </a:solidFill>
              </a:rPr>
              <a:t>server</a:t>
            </a:r>
          </a:p>
        </p:txBody>
      </p:sp>
      <p:sp>
        <p:nvSpPr>
          <p:cNvPr id="55" name="圆角矩形 65"/>
          <p:cNvSpPr/>
          <p:nvPr/>
        </p:nvSpPr>
        <p:spPr>
          <a:xfrm>
            <a:off x="823913" y="2616200"/>
            <a:ext cx="752475" cy="381000"/>
          </a:xfrm>
          <a:prstGeom prst="round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 dirty="0">
                <a:solidFill>
                  <a:srgbClr val="00B0F0"/>
                </a:solidFill>
              </a:rPr>
              <a:t>worker</a:t>
            </a:r>
          </a:p>
        </p:txBody>
      </p:sp>
      <p:sp>
        <p:nvSpPr>
          <p:cNvPr id="56" name="圆角矩形 69"/>
          <p:cNvSpPr/>
          <p:nvPr/>
        </p:nvSpPr>
        <p:spPr>
          <a:xfrm>
            <a:off x="1738313" y="2616200"/>
            <a:ext cx="752475" cy="381000"/>
          </a:xfrm>
          <a:prstGeom prst="round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 dirty="0">
                <a:solidFill>
                  <a:srgbClr val="00B0F0"/>
                </a:solidFill>
              </a:rPr>
              <a:t>worker</a:t>
            </a:r>
          </a:p>
        </p:txBody>
      </p:sp>
      <p:sp>
        <p:nvSpPr>
          <p:cNvPr id="57" name="圆角矩形 70"/>
          <p:cNvSpPr/>
          <p:nvPr/>
        </p:nvSpPr>
        <p:spPr>
          <a:xfrm>
            <a:off x="2652713" y="2616200"/>
            <a:ext cx="752475" cy="381000"/>
          </a:xfrm>
          <a:prstGeom prst="round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 dirty="0">
                <a:solidFill>
                  <a:srgbClr val="00B0F0"/>
                </a:solidFill>
              </a:rPr>
              <a:t>worker</a:t>
            </a:r>
          </a:p>
        </p:txBody>
      </p:sp>
      <p:sp>
        <p:nvSpPr>
          <p:cNvPr id="58" name="圆角矩形 73"/>
          <p:cNvSpPr/>
          <p:nvPr/>
        </p:nvSpPr>
        <p:spPr>
          <a:xfrm>
            <a:off x="3567113" y="2616200"/>
            <a:ext cx="752475" cy="381000"/>
          </a:xfrm>
          <a:prstGeom prst="round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 dirty="0">
                <a:solidFill>
                  <a:srgbClr val="00B0F0"/>
                </a:solidFill>
              </a:rPr>
              <a:t>worker</a:t>
            </a:r>
          </a:p>
        </p:txBody>
      </p:sp>
      <p:cxnSp>
        <p:nvCxnSpPr>
          <p:cNvPr id="59" name="直接箭头连接符 25"/>
          <p:cNvCxnSpPr>
            <a:stCxn id="55" idx="0"/>
            <a:endCxn id="54" idx="2"/>
          </p:cNvCxnSpPr>
          <p:nvPr/>
        </p:nvCxnSpPr>
        <p:spPr>
          <a:xfrm flipV="1">
            <a:off x="1200150" y="2128838"/>
            <a:ext cx="1338263" cy="48736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25"/>
          <p:cNvCxnSpPr>
            <a:stCxn id="56" idx="0"/>
            <a:endCxn id="54" idx="2"/>
          </p:cNvCxnSpPr>
          <p:nvPr/>
        </p:nvCxnSpPr>
        <p:spPr>
          <a:xfrm flipV="1">
            <a:off x="2114550" y="2128838"/>
            <a:ext cx="423863" cy="48736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25"/>
          <p:cNvCxnSpPr>
            <a:stCxn id="57" idx="0"/>
            <a:endCxn id="54" idx="2"/>
          </p:cNvCxnSpPr>
          <p:nvPr/>
        </p:nvCxnSpPr>
        <p:spPr>
          <a:xfrm flipH="1" flipV="1">
            <a:off x="2538413" y="2128838"/>
            <a:ext cx="490537" cy="48736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25"/>
          <p:cNvCxnSpPr>
            <a:stCxn id="58" idx="0"/>
            <a:endCxn id="54" idx="2"/>
          </p:cNvCxnSpPr>
          <p:nvPr/>
        </p:nvCxnSpPr>
        <p:spPr>
          <a:xfrm flipH="1" flipV="1">
            <a:off x="2538413" y="2128838"/>
            <a:ext cx="1404937" cy="48736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圆角矩形 94"/>
          <p:cNvSpPr/>
          <p:nvPr/>
        </p:nvSpPr>
        <p:spPr>
          <a:xfrm>
            <a:off x="3489325" y="1747838"/>
            <a:ext cx="954088" cy="381000"/>
          </a:xfrm>
          <a:prstGeom prst="round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400" dirty="0">
                <a:solidFill>
                  <a:srgbClr val="00B0F0"/>
                </a:solidFill>
              </a:rPr>
              <a:t>coordinator</a:t>
            </a:r>
          </a:p>
        </p:txBody>
      </p:sp>
      <p:cxnSp>
        <p:nvCxnSpPr>
          <p:cNvPr id="65" name="直接连接符 6"/>
          <p:cNvCxnSpPr>
            <a:stCxn id="55" idx="0"/>
            <a:endCxn id="64" idx="1"/>
          </p:cNvCxnSpPr>
          <p:nvPr/>
        </p:nvCxnSpPr>
        <p:spPr>
          <a:xfrm flipV="1">
            <a:off x="1200150" y="1938338"/>
            <a:ext cx="2289175" cy="67786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95"/>
          <p:cNvCxnSpPr>
            <a:stCxn id="56" idx="0"/>
            <a:endCxn id="64" idx="1"/>
          </p:cNvCxnSpPr>
          <p:nvPr/>
        </p:nvCxnSpPr>
        <p:spPr>
          <a:xfrm flipV="1">
            <a:off x="2114550" y="1938338"/>
            <a:ext cx="1374775" cy="67786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96"/>
          <p:cNvCxnSpPr>
            <a:stCxn id="57" idx="0"/>
            <a:endCxn id="64" idx="1"/>
          </p:cNvCxnSpPr>
          <p:nvPr/>
        </p:nvCxnSpPr>
        <p:spPr>
          <a:xfrm flipV="1">
            <a:off x="3028950" y="1938338"/>
            <a:ext cx="460375" cy="67786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98"/>
          <p:cNvCxnSpPr>
            <a:stCxn id="58" idx="0"/>
            <a:endCxn id="64" idx="1"/>
          </p:cNvCxnSpPr>
          <p:nvPr/>
        </p:nvCxnSpPr>
        <p:spPr>
          <a:xfrm flipH="1" flipV="1">
            <a:off x="3489325" y="1938338"/>
            <a:ext cx="454025" cy="67786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内容占位符 2"/>
          <p:cNvSpPr>
            <a:spLocks noGrp="1"/>
          </p:cNvSpPr>
          <p:nvPr>
            <p:ph idx="1"/>
          </p:nvPr>
        </p:nvSpPr>
        <p:spPr>
          <a:xfrm>
            <a:off x="457200" y="1077913"/>
            <a:ext cx="8229600" cy="504825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General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Different categories of models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Different training frameworks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endParaRPr lang="en-US" sz="1000" smtClean="0">
              <a:latin typeface="Tahoma" pitchFamily="34" charset="0"/>
              <a:cs typeface="Tahoma" pitchFamily="34" charset="0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Scalable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Scale to a large model and training dataset</a:t>
            </a:r>
          </a:p>
          <a:p>
            <a:pPr lvl="2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sz="1800" smtClean="0">
                <a:latin typeface="Tahoma" pitchFamily="34" charset="0"/>
                <a:cs typeface="Tahoma" pitchFamily="34" charset="0"/>
              </a:rPr>
              <a:t>e.g., 1 Billion parameters and 10M images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Model partition and Data partition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endParaRPr lang="en-US" sz="1000" smtClean="0">
              <a:latin typeface="Tahoma" pitchFamily="34" charset="0"/>
              <a:cs typeface="Tahoma" pitchFamily="34" charset="0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Easy to use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Simple programming model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Built-in models, Python binding, Web interface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without much awareness of the underlying distributed platform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endParaRPr lang="en-US" sz="1000" smtClean="0">
              <a:latin typeface="Tahoma" pitchFamily="34" charset="0"/>
              <a:cs typeface="Tahoma" pitchFamily="34" charset="0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sz="240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Abstraction for extensibility, scalability and usability</a:t>
            </a:r>
          </a:p>
        </p:txBody>
      </p:sp>
      <p:sp>
        <p:nvSpPr>
          <p:cNvPr id="8195" name="Slide Number Placeholder 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BC4D108-2379-4C86-90DC-3A75145A133D}" type="slidenum">
              <a:rPr lang="zh-CN" altLang="en-US"/>
              <a:pPr/>
              <a:t>7</a:t>
            </a:fld>
            <a:endParaRPr lang="zh-CN" altLang="en-US"/>
          </a:p>
        </p:txBody>
      </p:sp>
      <p:pic>
        <p:nvPicPr>
          <p:cNvPr id="8196" name="Picture 2" descr="http://previews.123rf.com/images/welcomia/welcomia1109/welcomia110900630/10724659-Four-Modern-Server-Computers-Isolated-on-White--Stock-Photo-server-servers-dedicate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21450" y="3454400"/>
            <a:ext cx="1860550" cy="1239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197" name="组合 3"/>
          <p:cNvGrpSpPr>
            <a:grpSpLocks/>
          </p:cNvGrpSpPr>
          <p:nvPr/>
        </p:nvGrpSpPr>
        <p:grpSpPr bwMode="auto">
          <a:xfrm>
            <a:off x="5726113" y="1041400"/>
            <a:ext cx="2120900" cy="963613"/>
            <a:chOff x="4594400" y="1561265"/>
            <a:chExt cx="2120306" cy="962778"/>
          </a:xfrm>
        </p:grpSpPr>
        <p:grpSp>
          <p:nvGrpSpPr>
            <p:cNvPr id="8205" name="组合 14"/>
            <p:cNvGrpSpPr>
              <a:grpSpLocks/>
            </p:cNvGrpSpPr>
            <p:nvPr/>
          </p:nvGrpSpPr>
          <p:grpSpPr bwMode="auto">
            <a:xfrm>
              <a:off x="4594400" y="1561265"/>
              <a:ext cx="2120306" cy="962778"/>
              <a:chOff x="6156176" y="1395395"/>
              <a:chExt cx="2120306" cy="962778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6300598" y="1557180"/>
                <a:ext cx="791941" cy="39970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2000" smtClean="0">
                    <a:solidFill>
                      <a:srgbClr val="0070C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  <a:cs typeface="Tahoma" pitchFamily="34" charset="0"/>
                  </a:rPr>
                  <a:t>CNN</a:t>
                </a: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7379795" y="1395395"/>
                <a:ext cx="791941" cy="39970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2000" smtClean="0">
                    <a:solidFill>
                      <a:srgbClr val="0070C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  <a:cs typeface="Tahoma" pitchFamily="34" charset="0"/>
                  </a:rPr>
                  <a:t>RNN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6727516" y="1883921"/>
                <a:ext cx="791940" cy="39970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2000" smtClean="0">
                    <a:solidFill>
                      <a:srgbClr val="0070C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  <a:cs typeface="Tahoma" pitchFamily="34" charset="0"/>
                  </a:rPr>
                  <a:t>RBM</a:t>
                </a:r>
              </a:p>
            </p:txBody>
          </p:sp>
          <p:sp>
            <p:nvSpPr>
              <p:cNvPr id="11" name="任意多边形 10"/>
              <p:cNvSpPr/>
              <p:nvPr/>
            </p:nvSpPr>
            <p:spPr>
              <a:xfrm>
                <a:off x="6156176" y="1395395"/>
                <a:ext cx="2120306" cy="962778"/>
              </a:xfrm>
              <a:custGeom>
                <a:avLst/>
                <a:gdLst>
                  <a:gd name="connsiteX0" fmla="*/ 1538349 w 2366281"/>
                  <a:gd name="connsiteY0" fmla="*/ 13 h 1302737"/>
                  <a:gd name="connsiteX1" fmla="*/ 2357499 w 2366281"/>
                  <a:gd name="connsiteY1" fmla="*/ 333388 h 1302737"/>
                  <a:gd name="connsiteX2" fmla="*/ 1862199 w 2366281"/>
                  <a:gd name="connsiteY2" fmla="*/ 1247788 h 1302737"/>
                  <a:gd name="connsiteX3" fmla="*/ 252474 w 2366281"/>
                  <a:gd name="connsiteY3" fmla="*/ 1104913 h 1302737"/>
                  <a:gd name="connsiteX4" fmla="*/ 138174 w 2366281"/>
                  <a:gd name="connsiteY4" fmla="*/ 323863 h 1302737"/>
                  <a:gd name="connsiteX5" fmla="*/ 1538349 w 2366281"/>
                  <a:gd name="connsiteY5" fmla="*/ 13 h 1302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66281" h="1302737">
                    <a:moveTo>
                      <a:pt x="1538349" y="13"/>
                    </a:moveTo>
                    <a:cubicBezTo>
                      <a:pt x="1908236" y="1600"/>
                      <a:pt x="2303524" y="125426"/>
                      <a:pt x="2357499" y="333388"/>
                    </a:cubicBezTo>
                    <a:cubicBezTo>
                      <a:pt x="2411474" y="541350"/>
                      <a:pt x="2213036" y="1119201"/>
                      <a:pt x="1862199" y="1247788"/>
                    </a:cubicBezTo>
                    <a:cubicBezTo>
                      <a:pt x="1511362" y="1376375"/>
                      <a:pt x="539811" y="1258901"/>
                      <a:pt x="252474" y="1104913"/>
                    </a:cubicBezTo>
                    <a:cubicBezTo>
                      <a:pt x="-34864" y="950926"/>
                      <a:pt x="-82489" y="511188"/>
                      <a:pt x="138174" y="323863"/>
                    </a:cubicBezTo>
                    <a:cubicBezTo>
                      <a:pt x="358836" y="136538"/>
                      <a:pt x="1168462" y="-1574"/>
                      <a:pt x="1538349" y="13"/>
                    </a:cubicBezTo>
                    <a:close/>
                  </a:path>
                </a:pathLst>
              </a:custGeom>
              <a:noFill/>
              <a:ln w="12700"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000">
                  <a:noFill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5818019" y="1941935"/>
              <a:ext cx="791941" cy="399703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sz="2000" smtClean="0">
                  <a:solidFill>
                    <a:srgbClr val="0070C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Tahoma" pitchFamily="34" charset="0"/>
                </a:rPr>
                <a:t>…</a:t>
              </a:r>
            </a:p>
          </p:txBody>
        </p:sp>
      </p:grpSp>
      <p:grpSp>
        <p:nvGrpSpPr>
          <p:cNvPr id="8198" name="组合 7"/>
          <p:cNvGrpSpPr>
            <a:grpSpLocks/>
          </p:cNvGrpSpPr>
          <p:nvPr/>
        </p:nvGrpSpPr>
        <p:grpSpPr bwMode="auto">
          <a:xfrm>
            <a:off x="5840413" y="2087563"/>
            <a:ext cx="3101975" cy="857250"/>
            <a:chOff x="5932341" y="2339376"/>
            <a:chExt cx="2822297" cy="858041"/>
          </a:xfrm>
        </p:grpSpPr>
        <p:grpSp>
          <p:nvGrpSpPr>
            <p:cNvPr id="8200" name="组合 15"/>
            <p:cNvGrpSpPr>
              <a:grpSpLocks/>
            </p:cNvGrpSpPr>
            <p:nvPr/>
          </p:nvGrpSpPr>
          <p:grpSpPr bwMode="auto">
            <a:xfrm>
              <a:off x="5932341" y="2339376"/>
              <a:ext cx="2425461" cy="858041"/>
              <a:chOff x="5850229" y="2564905"/>
              <a:chExt cx="2425461" cy="858041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5952779" y="2970091"/>
                <a:ext cx="1187271" cy="40041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2000" smtClean="0">
                    <a:solidFill>
                      <a:srgbClr val="0070C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  <a:cs typeface="Tahoma" pitchFamily="34" charset="0"/>
                  </a:rPr>
                  <a:t>Hogwild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6793402" y="2714268"/>
                <a:ext cx="1188716" cy="708678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2000" smtClean="0">
                    <a:solidFill>
                      <a:srgbClr val="0070C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  <a:cs typeface="Tahoma" pitchFamily="34" charset="0"/>
                  </a:rPr>
                  <a:t>AllReduce</a:t>
                </a:r>
              </a:p>
            </p:txBody>
          </p:sp>
          <p:sp>
            <p:nvSpPr>
              <p:cNvPr id="14" name="任意多边形 13"/>
              <p:cNvSpPr/>
              <p:nvPr/>
            </p:nvSpPr>
            <p:spPr>
              <a:xfrm>
                <a:off x="5850229" y="2564905"/>
                <a:ext cx="2425095" cy="831028"/>
              </a:xfrm>
              <a:custGeom>
                <a:avLst/>
                <a:gdLst>
                  <a:gd name="connsiteX0" fmla="*/ 1093496 w 2999918"/>
                  <a:gd name="connsiteY0" fmla="*/ 162261 h 757979"/>
                  <a:gd name="connsiteX1" fmla="*/ 2607971 w 2999918"/>
                  <a:gd name="connsiteY1" fmla="*/ 9861 h 757979"/>
                  <a:gd name="connsiteX2" fmla="*/ 2817521 w 2999918"/>
                  <a:gd name="connsiteY2" fmla="*/ 486111 h 757979"/>
                  <a:gd name="connsiteX3" fmla="*/ 274346 w 2999918"/>
                  <a:gd name="connsiteY3" fmla="*/ 752811 h 757979"/>
                  <a:gd name="connsiteX4" fmla="*/ 169571 w 2999918"/>
                  <a:gd name="connsiteY4" fmla="*/ 257511 h 757979"/>
                  <a:gd name="connsiteX5" fmla="*/ 1160171 w 2999918"/>
                  <a:gd name="connsiteY5" fmla="*/ 143211 h 757979"/>
                  <a:gd name="connsiteX6" fmla="*/ 1093496 w 2999918"/>
                  <a:gd name="connsiteY6" fmla="*/ 162261 h 757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99918" h="757979">
                    <a:moveTo>
                      <a:pt x="1093496" y="162261"/>
                    </a:moveTo>
                    <a:cubicBezTo>
                      <a:pt x="1334796" y="140036"/>
                      <a:pt x="2320634" y="-44114"/>
                      <a:pt x="2607971" y="9861"/>
                    </a:cubicBezTo>
                    <a:cubicBezTo>
                      <a:pt x="2895308" y="63836"/>
                      <a:pt x="3206458" y="362286"/>
                      <a:pt x="2817521" y="486111"/>
                    </a:cubicBezTo>
                    <a:cubicBezTo>
                      <a:pt x="2428584" y="609936"/>
                      <a:pt x="715671" y="790911"/>
                      <a:pt x="274346" y="752811"/>
                    </a:cubicBezTo>
                    <a:cubicBezTo>
                      <a:pt x="-166979" y="714711"/>
                      <a:pt x="21934" y="359111"/>
                      <a:pt x="169571" y="257511"/>
                    </a:cubicBezTo>
                    <a:cubicBezTo>
                      <a:pt x="317208" y="155911"/>
                      <a:pt x="1001421" y="160673"/>
                      <a:pt x="1160171" y="143211"/>
                    </a:cubicBezTo>
                    <a:cubicBezTo>
                      <a:pt x="1318921" y="125748"/>
                      <a:pt x="852196" y="184486"/>
                      <a:pt x="1093496" y="162261"/>
                    </a:cubicBezTo>
                    <a:close/>
                  </a:path>
                </a:pathLst>
              </a:custGeom>
              <a:noFill/>
              <a:ln w="12700"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000">
                  <a:noFill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7963124" y="2339376"/>
              <a:ext cx="791514" cy="400419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sz="2000" smtClean="0">
                  <a:solidFill>
                    <a:srgbClr val="0070C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Tahoma" pitchFamily="34" charset="0"/>
                </a:rPr>
                <a:t>…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/>
          </p:nvPr>
        </p:nvSpPr>
        <p:spPr>
          <a:xfrm>
            <a:off x="457200" y="165100"/>
            <a:ext cx="8229600" cy="735013"/>
          </a:xfrm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9999"/>
                  </a:schemeClr>
                </a:solidFill>
              </a14:hiddenFill>
            </a:ext>
          </a:extLst>
        </p:spPr>
        <p:txBody>
          <a:bodyPr/>
          <a:lstStyle/>
          <a:p>
            <a:pPr algn="l" eaLnBrk="1" hangingPunct="1">
              <a:defRPr/>
            </a:pPr>
            <a:r>
              <a:rPr lang="en-US" alt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ＭＳ Ｐゴシック" pitchFamily="34" charset="-128"/>
                <a:cs typeface="+mj-cs"/>
              </a:rPr>
              <a:t>SINGA Design Goals</a:t>
            </a:r>
            <a:endParaRPr lang="en-US" altLang="en-US" sz="3200" dirty="0">
              <a:solidFill>
                <a:schemeClr val="tx2">
                  <a:lumMod val="60000"/>
                  <a:lumOff val="40000"/>
                </a:schemeClr>
              </a:solidFill>
              <a:ea typeface="ＭＳ Ｐゴシック" pitchFamily="34" charset="-128"/>
              <a:cs typeface="+mj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mtClean="0">
                <a:solidFill>
                  <a:srgbClr val="558ED5"/>
                </a:solidFill>
              </a:rPr>
              <a:t>Outline</a:t>
            </a:r>
            <a:endParaRPr lang="en-US" smtClean="0"/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xfrm>
            <a:off x="457200" y="1366838"/>
            <a:ext cx="8229600" cy="5300662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93CDDD"/>
                </a:solidFill>
                <a:cs typeface="Tahoma" pitchFamily="34" charset="0"/>
              </a:rPr>
              <a:t>Part one</a:t>
            </a:r>
          </a:p>
          <a:p>
            <a:pPr lvl="1" eaLnBrk="1" hangingPunct="1"/>
            <a:r>
              <a:rPr lang="en-US" sz="2400" smtClean="0">
                <a:solidFill>
                  <a:srgbClr val="93CDDD"/>
                </a:solidFill>
                <a:cs typeface="Tahoma" pitchFamily="34" charset="0"/>
              </a:rPr>
              <a:t>Background</a:t>
            </a:r>
          </a:p>
          <a:p>
            <a:pPr lvl="1" eaLnBrk="1" hangingPunct="1"/>
            <a:r>
              <a:rPr lang="en-US" sz="2400" smtClean="0">
                <a:cs typeface="Tahoma" pitchFamily="34" charset="0"/>
              </a:rPr>
              <a:t>SINGA</a:t>
            </a:r>
            <a:endParaRPr lang="en-US" sz="2400" smtClean="0"/>
          </a:p>
          <a:p>
            <a:pPr lvl="2" eaLnBrk="1" hangingPunct="1"/>
            <a:r>
              <a:rPr lang="en-US" sz="2000" smtClean="0"/>
              <a:t>Overview</a:t>
            </a:r>
          </a:p>
          <a:p>
            <a:pPr lvl="2" eaLnBrk="1" hangingPunct="1"/>
            <a:r>
              <a:rPr lang="en-US" sz="2000" smtClean="0"/>
              <a:t>Programming Model</a:t>
            </a:r>
          </a:p>
          <a:p>
            <a:pPr lvl="2" eaLnBrk="1" hangingPunct="1"/>
            <a:r>
              <a:rPr lang="en-US" sz="2000" smtClean="0"/>
              <a:t>System Architecture</a:t>
            </a:r>
          </a:p>
          <a:p>
            <a:pPr lvl="1" eaLnBrk="1" hangingPunct="1"/>
            <a:r>
              <a:rPr lang="en-US" sz="2400" smtClean="0">
                <a:solidFill>
                  <a:srgbClr val="93CDDD"/>
                </a:solidFill>
                <a:cs typeface="Tahoma" pitchFamily="34" charset="0"/>
              </a:rPr>
              <a:t>Experimental Study</a:t>
            </a:r>
          </a:p>
          <a:p>
            <a:pPr lvl="1" eaLnBrk="1" hangingPunct="1"/>
            <a:r>
              <a:rPr lang="en-US" sz="2400" smtClean="0">
                <a:solidFill>
                  <a:srgbClr val="93CDDD"/>
                </a:solidFill>
                <a:cs typeface="Tahoma" pitchFamily="34" charset="0"/>
              </a:rPr>
              <a:t>Research Challenges </a:t>
            </a:r>
          </a:p>
          <a:p>
            <a:pPr lvl="1" eaLnBrk="1" hangingPunct="1"/>
            <a:r>
              <a:rPr lang="en-US" sz="2400" smtClean="0">
                <a:solidFill>
                  <a:srgbClr val="93CDDD"/>
                </a:solidFill>
                <a:cs typeface="Tahoma" pitchFamily="34" charset="0"/>
              </a:rPr>
              <a:t>Conclusion</a:t>
            </a:r>
          </a:p>
          <a:p>
            <a:pPr eaLnBrk="1" hangingPunct="1"/>
            <a:r>
              <a:rPr lang="en-US" smtClean="0">
                <a:solidFill>
                  <a:srgbClr val="93CDDD"/>
                </a:solidFill>
                <a:cs typeface="Tahoma" pitchFamily="34" charset="0"/>
              </a:rPr>
              <a:t>Part two</a:t>
            </a:r>
          </a:p>
          <a:p>
            <a:pPr lvl="1" eaLnBrk="1" hangingPunct="1"/>
            <a:r>
              <a:rPr lang="en-US" altLang="zh-CN" sz="2400" smtClean="0">
                <a:solidFill>
                  <a:srgbClr val="93CDDD"/>
                </a:solidFill>
                <a:cs typeface="Tahoma" pitchFamily="34" charset="0"/>
              </a:rPr>
              <a:t>Basic user guide</a:t>
            </a:r>
          </a:p>
          <a:p>
            <a:pPr lvl="1" eaLnBrk="1" hangingPunct="1"/>
            <a:r>
              <a:rPr lang="en-US" sz="2400" smtClean="0">
                <a:solidFill>
                  <a:srgbClr val="93CDDD"/>
                </a:solidFill>
                <a:cs typeface="Tahoma" pitchFamily="34" charset="0"/>
              </a:rPr>
              <a:t>Advanced user guide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323850" y="1341438"/>
            <a:ext cx="8496300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1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724775" y="6465888"/>
            <a:ext cx="1330325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7D1F964B-FCBB-47A2-877B-953D49C0E571}" type="slidenum">
              <a:rPr lang="zh-CN" altLang="en-US"/>
              <a:pPr/>
              <a:t>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标题 1"/>
          <p:cNvSpPr>
            <a:spLocks noGrp="1"/>
          </p:cNvSpPr>
          <p:nvPr>
            <p:ph type="title"/>
          </p:nvPr>
        </p:nvSpPr>
        <p:spPr>
          <a:xfrm>
            <a:off x="457200" y="165100"/>
            <a:ext cx="8229600" cy="735013"/>
          </a:xfrm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9999"/>
                  </a:schemeClr>
                </a:solidFill>
              </a14:hiddenFill>
            </a:ext>
          </a:extLst>
        </p:spPr>
        <p:txBody>
          <a:bodyPr/>
          <a:lstStyle/>
          <a:p>
            <a:pPr algn="l" eaLnBrk="1" hangingPunct="1">
              <a:defRPr/>
            </a:pPr>
            <a:r>
              <a:rPr lang="en-US" alt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ＭＳ Ｐゴシック" pitchFamily="34" charset="-128"/>
                <a:cs typeface="+mj-cs"/>
              </a:rPr>
              <a:t>SINGA</a:t>
            </a:r>
            <a:r>
              <a:rPr lang="zh-CN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ea typeface="ＭＳ Ｐゴシック" pitchFamily="34" charset="-128"/>
                <a:cs typeface="+mj-cs"/>
              </a:rPr>
              <a:t> </a:t>
            </a:r>
            <a:r>
              <a:rPr lang="en-US" alt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ＭＳ Ｐゴシック" pitchFamily="34" charset="-128"/>
                <a:cs typeface="+mj-cs"/>
              </a:rPr>
              <a:t>Overview</a:t>
            </a:r>
            <a:endParaRPr lang="en-US" altLang="en-US" sz="3200" dirty="0">
              <a:solidFill>
                <a:schemeClr val="tx2">
                  <a:lumMod val="60000"/>
                  <a:lumOff val="40000"/>
                </a:schemeClr>
              </a:solidFill>
              <a:ea typeface="ＭＳ Ｐゴシック" pitchFamily="34" charset="-128"/>
              <a:cs typeface="+mj-cs"/>
            </a:endParaRPr>
          </a:p>
        </p:txBody>
      </p:sp>
      <p:pic>
        <p:nvPicPr>
          <p:cNvPr id="10243" name="Picture 5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075" y="879475"/>
            <a:ext cx="5276850" cy="353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4" name="TextBox 2"/>
          <p:cNvSpPr txBox="1">
            <a:spLocks noChangeArrowheads="1"/>
          </p:cNvSpPr>
          <p:nvPr/>
        </p:nvSpPr>
        <p:spPr bwMode="auto">
          <a:xfrm>
            <a:off x="368300" y="4614863"/>
            <a:ext cx="8639175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>
                <a:latin typeface="Tahoma" pitchFamily="34" charset="0"/>
                <a:cs typeface="Tahoma" pitchFamily="34" charset="0"/>
              </a:rPr>
              <a:t>Users (or programmers) submit a </a:t>
            </a:r>
            <a:r>
              <a:rPr lang="en-US" sz="2000">
                <a:solidFill>
                  <a:srgbClr val="0000CC"/>
                </a:solidFill>
                <a:latin typeface="Tahoma" pitchFamily="34" charset="0"/>
                <a:cs typeface="Tahoma" pitchFamily="34" charset="0"/>
              </a:rPr>
              <a:t>job configuration</a:t>
            </a:r>
            <a:r>
              <a:rPr lang="en-US" sz="2000">
                <a:latin typeface="Tahoma" pitchFamily="34" charset="0"/>
                <a:cs typeface="Tahoma" pitchFamily="34" charset="0"/>
              </a:rPr>
              <a:t> for 4 components.</a:t>
            </a:r>
            <a:endParaRPr lang="en-US" sz="2000">
              <a:solidFill>
                <a:srgbClr val="0000CC"/>
              </a:solidFill>
              <a:latin typeface="Tahoma" pitchFamily="34" charset="0"/>
              <a:cs typeface="Tahoma" pitchFamily="34" charset="0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Arial" pitchFamily="34" charset="0"/>
              <a:buNone/>
            </a:pPr>
            <a:endParaRPr lang="en-US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73775" y="1412875"/>
            <a:ext cx="2551113" cy="2400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0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Main Components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ClusterToplogy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NeuralNet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TrainOneBatch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Updater</a:t>
            </a:r>
          </a:p>
        </p:txBody>
      </p:sp>
      <p:pic>
        <p:nvPicPr>
          <p:cNvPr id="1024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9538" y="3986213"/>
            <a:ext cx="573087" cy="4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7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724775" y="6465888"/>
            <a:ext cx="1330325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335C8DB4-7468-48AD-9E2B-8672A97D8E21}" type="slidenum">
              <a:rPr lang="zh-CN" altLang="en-US"/>
              <a:pPr/>
              <a:t>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Overview of SOC Research&amp;#x0D;&amp;#x0A;&amp;#x0D;&amp;#x0A;&amp;#x0D;&amp;#x0A;TAN Kian Lee &amp;#x0D;&amp;#x0A;Vice-Dean (Academic Affairs &amp;amp; Research)&amp;#x0D;&amp;#x0A;&amp;#x0D;&amp;#x0A;September 2013&amp;quot;&quot;/&gt;&lt;property id=&quot;20307&quot; value=&quot;386&quot;/&gt;&lt;/object&gt;&lt;object type=&quot;3&quot; unique_id=&quot;10005&quot;&gt;&lt;property id=&quot;20148&quot; value=&quot;5&quot;/&gt;&lt;property id=&quot;20300&quot; value=&quot;Slide 2 - &amp;quot;NUS Fact Sheet&amp;quot;&quot;/&gt;&lt;property id=&quot;20307&quot; value=&quot;531&quot;/&gt;&lt;/object&gt;&lt;object type=&quot;3&quot; unique_id=&quot;10006&quot;&gt;&lt;property id=&quot;20148&quot; value=&quot;5&quot;/&gt;&lt;property id=&quot;20300&quot; value=&quot;Slide 3 - &amp;quot;SOC Fact Sheet&amp;quot;&quot;/&gt;&lt;property id=&quot;20307&quot; value=&quot;532&quot;/&gt;&lt;/object&gt;&lt;object type=&quot;3&quot; unique_id=&quot;10007&quot;&gt;&lt;property id=&quot;20148&quot; value=&quot;5&quot;/&gt;&lt;property id=&quot;20300&quot; value=&quot;Slide 4 - &amp;quot;School Management&amp;quot;&quot;/&gt;&lt;property id=&quot;20307&quot; value=&quot;533&quot;/&gt;&lt;/object&gt;&lt;object type=&quot;3&quot; unique_id=&quot;10008&quot;&gt;&lt;property id=&quot;20148&quot; value=&quot;5&quot;/&gt;&lt;property id=&quot;20300&quot; value=&quot;Slide 5&quot;/&gt;&lt;property id=&quot;20307&quot; value=&quot;534&quot;/&gt;&lt;/object&gt;&lt;object type=&quot;3&quot; unique_id=&quot;10009&quot;&gt;&lt;property id=&quot;20148&quot; value=&quot;5&quot;/&gt;&lt;property id=&quot;20300&quot; value=&quot;Slide 6&quot;/&gt;&lt;property id=&quot;20307&quot; value=&quot;535&quot;/&gt;&lt;/object&gt;&lt;object type=&quot;3&quot; unique_id=&quot;10010&quot;&gt;&lt;property id=&quot;20148&quot; value=&quot;5&quot;/&gt;&lt;property id=&quot;20300&quot; value=&quot;Slide 7&quot;/&gt;&lt;property id=&quot;20307&quot; value=&quot;536&quot;/&gt;&lt;/object&gt;&lt;object type=&quot;3&quot; unique_id=&quot;10011&quot;&gt;&lt;property id=&quot;20148&quot; value=&quot;5&quot;/&gt;&lt;property id=&quot;20300&quot; value=&quot;Slide 8&quot;/&gt;&lt;property id=&quot;20307&quot; value=&quot;493&quot;/&gt;&lt;/object&gt;&lt;object type=&quot;3&quot; unique_id=&quot;10012&quot;&gt;&lt;property id=&quot;20148&quot; value=&quot;5&quot;/&gt;&lt;property id=&quot;20300&quot; value=&quot;Slide 9 - &amp;quot;What a Jolly Good Fellow!&amp;quot;&quot;/&gt;&lt;property id=&quot;20307&quot; value=&quot;544&quot;/&gt;&lt;/object&gt;&lt;object type=&quot;3&quot; unique_id=&quot;10013&quot;&gt;&lt;property id=&quot;20148&quot; value=&quot;5&quot;/&gt;&lt;property id=&quot;20300&quot; value=&quot;Slide 10 - &amp;quot;Peaks of Excellence&amp;quot;&quot;/&gt;&lt;property id=&quot;20307&quot; value=&quot;530&quot;/&gt;&lt;/object&gt;&lt;object type=&quot;3&quot; unique_id=&quot;10014&quot;&gt;&lt;property id=&quot;20148&quot; value=&quot;5&quot;/&gt;&lt;property id=&quot;20300&quot; value=&quot;Slide 11&quot;/&gt;&lt;property id=&quot;20307&quot; value=&quot;496&quot;/&gt;&lt;/object&gt;&lt;object type=&quot;3&quot; unique_id=&quot;10015&quot;&gt;&lt;property id=&quot;20148&quot; value=&quot;5&quot;/&gt;&lt;property id=&quot;20300&quot; value=&quot;Slide 12&quot;/&gt;&lt;property id=&quot;20307&quot; value=&quot;497&quot;/&gt;&lt;/object&gt;&lt;object type=&quot;3&quot; unique_id=&quot;10019&quot;&gt;&lt;property id=&quot;20148&quot; value=&quot;5&quot;/&gt;&lt;property id=&quot;20300&quot; value=&quot;Slide 13 - &amp;quot;Undergraduate Programmes&amp;quot;&quot;/&gt;&lt;property id=&quot;20307&quot; value=&quot;537&quot;/&gt;&lt;/object&gt;&lt;object type=&quot;3&quot; unique_id=&quot;10020&quot;&gt;&lt;property id=&quot;20148&quot; value=&quot;5&quot;/&gt;&lt;property id=&quot;20300&quot; value=&quot;Slide 14&quot;/&gt;&lt;property id=&quot;20307&quot; value=&quot;538&quot;/&gt;&lt;/object&gt;&lt;object type=&quot;3&quot; unique_id=&quot;10021&quot;&gt;&lt;property id=&quot;20148&quot; value=&quot;5&quot;/&gt;&lt;property id=&quot;20300&quot; value=&quot;Slide 16 - &amp;quot;Graduate Programmes&amp;quot;&quot;/&gt;&lt;property id=&quot;20307&quot; value=&quot;539&quot;/&gt;&lt;/object&gt;&lt;object type=&quot;3&quot; unique_id=&quot;10022&quot;&gt;&lt;property id=&quot;20148&quot; value=&quot;5&quot;/&gt;&lt;property id=&quot;20300&quot; value=&quot;Slide 18&quot;/&gt;&lt;property id=&quot;20307&quot; value=&quot;279&quot;/&gt;&lt;/object&gt;&lt;object type=&quot;3&quot; unique_id=&quot;10023&quot;&gt;&lt;property id=&quot;20148&quot; value=&quot;5&quot;/&gt;&lt;property id=&quot;20300&quot; value=&quot;Slide 19 - &amp;quot;Research Funding&amp;quot;&quot;/&gt;&lt;property id=&quot;20307&quot; value=&quot;519&quot;/&gt;&lt;/object&gt;&lt;object type=&quot;3&quot; unique_id=&quot;10024&quot;&gt;&lt;property id=&quot;20148&quot; value=&quot;5&quot;/&gt;&lt;property id=&quot;20300&quot; value=&quot;Slide 20 - &amp;quot;University-level Centers&amp;quot;&quot;/&gt;&lt;property id=&quot;20307&quot; value=&quot;486&quot;/&gt;&lt;/object&gt;&lt;object type=&quot;3&quot; unique_id=&quot;10025&quot;&gt;&lt;property id=&quot;20148&quot; value=&quot;5&quot;/&gt;&lt;property id=&quot;20300&quot; value=&quot;Slide 21 - &amp;quot;MDA-Funded Centres&amp;quot;&quot;/&gt;&lt;property id=&quot;20307&quot; value=&quot;399&quot;/&gt;&lt;/object&gt;&lt;object type=&quot;3&quot; unique_id=&quot;10026&quot;&gt;&lt;property id=&quot;20148&quot; value=&quot;5&quot;/&gt;&lt;property id=&quot;20300&quot; value=&quot;Slide 22 - &amp;quot;Research @ CSIDM (http://www.csidm.sg/)&amp;quot;&quot;/&gt;&lt;property id=&quot;20307&quot; value=&quot;545&quot;/&gt;&lt;/object&gt;&lt;object type=&quot;3&quot; unique_id=&quot;10027&quot;&gt;&lt;property id=&quot;20148&quot; value=&quot;5&quot;/&gt;&lt;property id=&quot;20300&quot; value=&quot;Slide 23 - &amp;quot;Research @ NExT (http://next.comp.nus.edu.sg/)&amp;quot;&quot;/&gt;&lt;property id=&quot;20307&quot; value=&quot;546&quot;/&gt;&lt;/object&gt;&lt;object type=&quot;3&quot; unique_id=&quot;10028&quot;&gt;&lt;property id=&quot;20148&quot; value=&quot;5&quot;/&gt;&lt;property id=&quot;20300&quot; value=&quot;Slide 24 - &amp;quot;Research @ COSMIC (http://cosmic.nus.edu.sg/)&amp;quot;&quot;/&gt;&lt;property id=&quot;20307&quot; value=&quot;547&quot;/&gt;&lt;/object&gt;&lt;object type=&quot;3&quot; unique_id=&quot;10029&quot;&gt;&lt;property id=&quot;20148&quot; value=&quot;5&quot;/&gt;&lt;property id=&quot;20300&quot; value=&quot;Slide 25 - &amp;quot;Research @ SeSaMe &amp;quot;&quot;/&gt;&lt;property id=&quot;20307&quot; value=&quot;548&quot;/&gt;&lt;/object&gt;&lt;object type=&quot;3&quot; unique_id=&quot;10030&quot;&gt;&lt;property id=&quot;20148&quot; value=&quot;5&quot;/&gt;&lt;property id=&quot;20300&quot; value=&quot;Slide 28&quot;/&gt;&lt;property id=&quot;20307&quot; value=&quot;491&quot;/&gt;&lt;/object&gt;&lt;object type=&quot;3&quot; unique_id=&quot;10031&quot;&gt;&lt;property id=&quot;20148&quot; value=&quot;5&quot;/&gt;&lt;property id=&quot;20300&quot; value=&quot;Slide 26 - &amp;quot;Energy and Environmental Sustainability Solutions for Megacities (E2S2)&amp;quot;&quot;/&gt;&lt;property id=&quot;20307&quot; value=&quot;549&quot;/&gt;&lt;/object&gt;&lt;object type=&quot;3&quot; unique_id=&quot;10032&quot;&gt;&lt;property id=&quot;20148&quot; value=&quot;5&quot;/&gt;&lt;property id=&quot;20300&quot; value=&quot;Slide 35 - &amp;quot;Strategic Initiatives&amp;quot;&quot;/&gt;&lt;property id=&quot;20307&quot; value=&quot;540&quot;/&gt;&lt;/object&gt;&lt;object type=&quot;3&quot; unique_id=&quot;10033&quot;&gt;&lt;property id=&quot;20148&quot; value=&quot;5&quot;/&gt;&lt;property id=&quot;20300&quot; value=&quot;Slide 40 - &amp;quot;Working with Industry - Education&amp;quot;&quot;/&gt;&lt;property id=&quot;20307&quot; value=&quot;542&quot;/&gt;&lt;/object&gt;&lt;object type=&quot;3&quot; unique_id=&quot;10034&quot;&gt;&lt;property id=&quot;20148&quot; value=&quot;5&quot;/&gt;&lt;property id=&quot;20300&quot; value=&quot;Slide 41 - &amp;quot;Working with Industry - Research&amp;quot;&quot;/&gt;&lt;property id=&quot;20307&quot; value=&quot;499&quot;/&gt;&lt;/object&gt;&lt;object type=&quot;3&quot; unique_id=&quot;10035&quot;&gt;&lt;property id=&quot;20148&quot; value=&quot;5&quot;/&gt;&lt;property id=&quot;20300&quot; value=&quot;Slide 42 - &amp;quot;SOC Incubation Centre&amp;quot;&quot;/&gt;&lt;property id=&quot;20307&quot; value=&quot;541&quot;/&gt;&lt;/object&gt;&lt;object type=&quot;3&quot; unique_id=&quot;10036&quot;&gt;&lt;property id=&quot;20148&quot; value=&quot;5&quot;/&gt;&lt;property id=&quot;20300&quot; value=&quot;Slide 43 - &amp;quot;Any Question?&amp;quot;&quot;/&gt;&lt;property id=&quot;20307&quot; value=&quot;509&quot;/&gt;&lt;/object&gt;&lt;object type=&quot;3&quot; unique_id=&quot;10042&quot;&gt;&lt;property id=&quot;20148&quot; value=&quot;5&quot;/&gt;&lt;property id=&quot;20300&quot; value=&quot;Slide 44&quot;/&gt;&lt;property id=&quot;20307&quot; value=&quot;518&quot;/&gt;&lt;/object&gt;&lt;object type=&quot;3&quot; unique_id=&quot;10043&quot;&gt;&lt;property id=&quot;20148&quot; value=&quot;5&quot;/&gt;&lt;property id=&quot;20300&quot; value=&quot;Slide 45 - &amp;quot;Spin-offs from Research&amp;quot;&quot;/&gt;&lt;property id=&quot;20307&quot; value=&quot;523&quot;/&gt;&lt;/object&gt;&lt;object type=&quot;3&quot; unique_id=&quot;10044&quot;&gt;&lt;property id=&quot;20148&quot; value=&quot;5&quot;/&gt;&lt;property id=&quot;20300&quot; value=&quot;Slide 46 - &amp;quot;Healthcare Analytics:&amp;#x0D;&amp;#x0A;Resource Planning &amp;amp; Control in Healthcare&amp;#x0D;&amp;#x0A;&amp;#x0D;&amp;#x0A;Danny Poo&amp;#x0D;&amp;#x0A;dannypoo@nus.edu.sg&amp;#x0D;&amp;#x0A;&amp;quot;&quot;/&gt;&lt;property id=&quot;20307&quot; value=&quot;525&quot;/&gt;&lt;/object&gt;&lt;object type=&quot;3&quot; unique_id=&quot;10045&quot;&gt;&lt;property id=&quot;20148&quot; value=&quot;5&quot;/&gt;&lt;property id=&quot;20300&quot; value=&quot;Slide 47 - &amp;quot;Healthcare Analytics:&amp;#x0D;&amp;#x0A;Analysis of causal relationships between Diabetes Mellitus and its complications&amp;#x0D;&amp;#x0A;&amp;#x0D;&amp;#x0A;Danny Poo&amp;#x0D;&amp;#x0A;&quot;/&gt;&lt;property id=&quot;20307&quot; value=&quot;526&quot;/&gt;&lt;/object&gt;&lt;object type=&quot;3&quot; unique_id=&quot;10046&quot;&gt;&lt;property id=&quot;20148&quot; value=&quot;5&quot;/&gt;&lt;property id=&quot;20300&quot; value=&quot;Slide 48 - &amp;quot;Healthcare IS Research&amp;#x0D;&amp;#x0A;&amp;#x0D;&amp;#x0A;Sharon Tan&amp;#x0D;&amp;#x0A;tansl@comp.nus.edu.sg&amp;#x0D;&amp;#x0A;&amp;quot;&quot;/&gt;&lt;property id=&quot;20307&quot; value=&quot;527&quot;/&gt;&lt;/object&gt;&lt;object type=&quot;3&quot; unique_id=&quot;10047&quot;&gt;&lt;property id=&quot;20148&quot; value=&quot;5&quot;/&gt;&lt;property id=&quot;20300&quot; value=&quot;Slide 49 - &amp;quot;Healthcare IS Research&amp;#x0D;&amp;#x0A;&amp;#x0D;&amp;#x0A;Atreyi Kankanhalli&amp;#x0D;&amp;#x0A;atreyi@comp.nus.edu.sg&amp;#x0D;&amp;#x0A;&amp;quot;&quot;/&gt;&lt;property id=&quot;20307&quot; value=&quot;528&quot;/&gt;&lt;/object&gt;&lt;object type=&quot;3&quot; unique_id=&quot;10048&quot;&gt;&lt;property id=&quot;20148&quot; value=&quot;5&quot;/&gt;&lt;property id=&quot;20300&quot; value=&quot;Slide 50 - &amp;quot;IS Department Research&amp;#x0D;&amp;#x0A;Related to Healthcare&amp;quot;&quot;/&gt;&lt;property id=&quot;20307&quot; value=&quot;529&quot;/&gt;&lt;/object&gt;&lt;object type=&quot;3&quot; unique_id=&quot;10049&quot;&gt;&lt;property id=&quot;20148&quot; value=&quot;5&quot;/&gt;&lt;property id=&quot;20300&quot; value=&quot;Slide 51&quot;/&gt;&lt;property id=&quot;20307&quot; value=&quot;524&quot;/&gt;&lt;/object&gt;&lt;object type=&quot;3&quot; unique_id=&quot;10050&quot;&gt;&lt;property id=&quot;20148&quot; value=&quot;5&quot;/&gt;&lt;property id=&quot;20300&quot; value=&quot;Slide 59 - &amp;quot;Felicitous Computing Institute&amp;quot;&quot;/&gt;&lt;property id=&quot;20307&quot; value=&quot;492&quot;/&gt;&lt;/object&gt;&lt;object type=&quot;3&quot; unique_id=&quot;10051&quot;&gt;&lt;property id=&quot;20148&quot; value=&quot;5&quot;/&gt;&lt;property id=&quot;20300&quot; value=&quot;Slide 60 - &amp;quot;Research Funding&amp;quot;&quot;/&gt;&lt;property id=&quot;20307&quot; value=&quot;421&quot;/&gt;&lt;/object&gt;&lt;object type=&quot;3&quot; unique_id=&quot;10052&quot;&gt;&lt;property id=&quot;20148&quot; value=&quot;5&quot;/&gt;&lt;property id=&quot;20300&quot; value=&quot;Slide 61 - &amp;quot;Research Funding&amp;quot;&quot;/&gt;&lt;property id=&quot;20307&quot; value=&quot;483&quot;/&gt;&lt;/object&gt;&lt;object type=&quot;3&quot; unique_id=&quot;10053&quot;&gt;&lt;property id=&quot;20148&quot; value=&quot;5&quot;/&gt;&lt;property id=&quot;20300&quot; value=&quot;Slide 62 - &amp;quot;SoC Faculty Achievements&amp;quot;&quot;/&gt;&lt;property id=&quot;20307&quot; value=&quot;510&quot;/&gt;&lt;/object&gt;&lt;object type=&quot;3&quot; unique_id=&quot;10054&quot;&gt;&lt;property id=&quot;20148&quot; value=&quot;5&quot;/&gt;&lt;property id=&quot;20300&quot; value=&quot;Slide 63 - &amp;quot;SoC Faculty Achievements&amp;quot;&quot;/&gt;&lt;property id=&quot;20307&quot; value=&quot;495&quot;/&gt;&lt;/object&gt;&lt;object type=&quot;3&quot; unique_id=&quot;10055&quot;&gt;&lt;property id=&quot;20148&quot; value=&quot;5&quot;/&gt;&lt;property id=&quot;20300&quot; value=&quot;Slide 64&quot;/&gt;&lt;property id=&quot;20307&quot; value=&quot;502&quot;/&gt;&lt;/object&gt;&lt;object type=&quot;3&quot; unique_id=&quot;10056&quot;&gt;&lt;property id=&quot;20148&quot; value=&quot;5&quot;/&gt;&lt;property id=&quot;20300&quot; value=&quot;Slide 65&quot;/&gt;&lt;property id=&quot;20307&quot; value=&quot;513&quot;/&gt;&lt;/object&gt;&lt;object type=&quot;3&quot; unique_id=&quot;10057&quot;&gt;&lt;property id=&quot;20148&quot; value=&quot;5&quot;/&gt;&lt;property id=&quot;20300&quot; value=&quot;Slide 66 - &amp;quot;Best Paper Award&amp;quot;&quot;/&gt;&lt;property id=&quot;20307&quot; value=&quot;514&quot;/&gt;&lt;/object&gt;&lt;object type=&quot;3&quot; unique_id=&quot;10058&quot;&gt;&lt;property id=&quot;20148&quot; value=&quot;5&quot;/&gt;&lt;property id=&quot;20300&quot; value=&quot;Slide 67 - &amp;quot;Best Paper Award&amp;quot;&quot;/&gt;&lt;property id=&quot;20307&quot; value=&quot;515&quot;/&gt;&lt;/object&gt;&lt;object type=&quot;3&quot; unique_id=&quot;10059&quot;&gt;&lt;property id=&quot;20148&quot; value=&quot;5&quot;/&gt;&lt;property id=&quot;20300&quot; value=&quot;Slide 68 - &amp;quot;Best Paper Award&amp;quot;&quot;/&gt;&lt;property id=&quot;20307&quot; value=&quot;516&quot;/&gt;&lt;/object&gt;&lt;object type=&quot;3&quot; unique_id=&quot;10060&quot;&gt;&lt;property id=&quot;20148&quot; value=&quot;5&quot;/&gt;&lt;property id=&quot;20300&quot; value=&quot;Slide 69 - &amp;quot;2010  IBM Faculty Award&amp;quot;&quot;/&gt;&lt;property id=&quot;20307&quot; value=&quot;517&quot;/&gt;&lt;/object&gt;&lt;object type=&quot;3&quot; unique_id=&quot;10061&quot;&gt;&lt;property id=&quot;20148&quot; value=&quot;5&quot;/&gt;&lt;property id=&quot;20300&quot; value=&quot;Slide 70&quot;/&gt;&lt;property id=&quot;20307&quot; value=&quot;512&quot;/&gt;&lt;/object&gt;&lt;object type=&quot;3&quot; unique_id=&quot;10062&quot;&gt;&lt;property id=&quot;20148&quot; value=&quot;5&quot;/&gt;&lt;property id=&quot;20300&quot; value=&quot;Slide 71 - &amp;quot;NRF CRP&amp;quot;&quot;/&gt;&lt;property id=&quot;20307&quot; value=&quot;522&quot;/&gt;&lt;/object&gt;&lt;object type=&quot;3&quot; unique_id=&quot;10368&quot;&gt;&lt;property id=&quot;20148&quot; value=&quot;5&quot;/&gt;&lt;property id=&quot;20300&quot; value=&quot;Slide 27 - &amp;quot;NRF CRP Program: Cloud and Big Data&amp;quot;&quot;/&gt;&lt;property id=&quot;20307&quot; value=&quot;565&quot;/&gt;&lt;/object&gt;&lt;object type=&quot;3&quot; unique_id=&quot;10369&quot;&gt;&lt;property id=&quot;20148&quot; value=&quot;5&quot;/&gt;&lt;property id=&quot;20300&quot; value=&quot;Slide 36&quot;/&gt;&lt;property id=&quot;20307&quot; value=&quot;566&quot;/&gt;&lt;/object&gt;&lt;object type=&quot;3&quot; unique_id=&quot;10370&quot;&gt;&lt;property id=&quot;20148&quot; value=&quot;5&quot;/&gt;&lt;property id=&quot;20300&quot; value=&quot;Slide 37 - &amp;quot;Funding Sources&amp;quot;&quot;/&gt;&lt;property id=&quot;20307&quot; value=&quot;567&quot;/&gt;&lt;/object&gt;&lt;object type=&quot;3&quot; unique_id=&quot;10371&quot;&gt;&lt;property id=&quot;20148&quot; value=&quot;5&quot;/&gt;&lt;property id=&quot;20300&quot; value=&quot;Slide 38 - &amp;quot;Funding Sources&amp;quot;&quot;/&gt;&lt;property id=&quot;20307&quot; value=&quot;568&quot;/&gt;&lt;/object&gt;&lt;object type=&quot;3&quot; unique_id=&quot;10372&quot;&gt;&lt;property id=&quot;20148&quot; value=&quot;5&quot;/&gt;&lt;property id=&quot;20300&quot; value=&quot;Slide 39 - &amp;quot;Funding Sources&amp;quot;&quot;/&gt;&lt;property id=&quot;20307&quot; value=&quot;569&quot;/&gt;&lt;/object&gt;&lt;object type=&quot;3&quot; unique_id=&quot;10374&quot;&gt;&lt;property id=&quot;20148&quot; value=&quot;5&quot;/&gt;&lt;property id=&quot;20300&quot; value=&quot;Slide 52 - &amp;quot;Three Pronged Approach&amp;quot;&quot;/&gt;&lt;property id=&quot;20307&quot; value=&quot;558&quot;/&gt;&lt;/object&gt;&lt;object type=&quot;3&quot; unique_id=&quot;10375&quot;&gt;&lt;property id=&quot;20148&quot; value=&quot;5&quot;/&gt;&lt;property id=&quot;20300&quot; value=&quot;Slide 53&quot;/&gt;&lt;property id=&quot;20307&quot; value=&quot;559&quot;/&gt;&lt;/object&gt;&lt;object type=&quot;3&quot; unique_id=&quot;10376&quot;&gt;&lt;property id=&quot;20148&quot; value=&quot;5&quot;/&gt;&lt;property id=&quot;20300&quot; value=&quot;Slide 54&quot;/&gt;&lt;property id=&quot;20307&quot; value=&quot;560&quot;/&gt;&lt;/object&gt;&lt;object type=&quot;3&quot; unique_id=&quot;10377&quot;&gt;&lt;property id=&quot;20148&quot; value=&quot;5&quot;/&gt;&lt;property id=&quot;20300&quot; value=&quot;Slide 55&quot;/&gt;&lt;property id=&quot;20307&quot; value=&quot;561&quot;/&gt;&lt;/object&gt;&lt;object type=&quot;3&quot; unique_id=&quot;10378&quot;&gt;&lt;property id=&quot;20148&quot; value=&quot;5&quot;/&gt;&lt;property id=&quot;20300&quot; value=&quot;Slide 56&quot;/&gt;&lt;property id=&quot;20307&quot; value=&quot;562&quot;/&gt;&lt;/object&gt;&lt;object type=&quot;3&quot; unique_id=&quot;10379&quot;&gt;&lt;property id=&quot;20148&quot; value=&quot;5&quot;/&gt;&lt;property id=&quot;20300&quot; value=&quot;Slide 57&quot;/&gt;&lt;property id=&quot;20307&quot; value=&quot;563&quot;/&gt;&lt;/object&gt;&lt;object type=&quot;3&quot; unique_id=&quot;10380&quot;&gt;&lt;property id=&quot;20148&quot; value=&quot;5&quot;/&gt;&lt;property id=&quot;20300&quot; value=&quot;Slide 58&quot;/&gt;&lt;property id=&quot;20307&quot; value=&quot;564&quot;/&gt;&lt;/object&gt;&lt;object type=&quot;3&quot; unique_id=&quot;10585&quot;&gt;&lt;property id=&quot;20148&quot; value=&quot;5&quot;/&gt;&lt;property id=&quot;20300&quot; value=&quot;Slide 72 - &amp;quot;SANDS: Differential News Portal&amp;quot;&quot;/&gt;&lt;property id=&quot;20307&quot; value=&quot;570&quot;/&gt;&lt;/object&gt;&lt;object type=&quot;3&quot; unique_id=&quot;10586&quot;&gt;&lt;property id=&quot;20148&quot; value=&quot;5&quot;/&gt;&lt;property id=&quot;20300&quot; value=&quot;Slide 73 - &amp;quot;SANDS: Same News, Different Stories&amp;quot;&quot;/&gt;&lt;property id=&quot;20307&quot; value=&quot;571&quot;/&gt;&lt;/object&gt;&lt;object type=&quot;3&quot; unique_id=&quot;10587&quot;&gt;&lt;property id=&quot;20148&quot; value=&quot;5&quot;/&gt;&lt;property id=&quot;20300&quot; value=&quot;Slide 74 - &amp;quot;Component Technologies&amp;quot;&quot;/&gt;&lt;property id=&quot;20307&quot; value=&quot;572&quot;/&gt;&lt;/object&gt;&lt;object type=&quot;3&quot; unique_id=&quot;11754&quot;&gt;&lt;property id=&quot;20148&quot; value=&quot;5&quot;/&gt;&lt;property id=&quot;20300&quot; value=&quot;Slide 15 - &amp;quot;Enrichment Programmes&amp;quot;&quot;/&gt;&lt;property id=&quot;20307&quot; value=&quot;579&quot;/&gt;&lt;/object&gt;&lt;object type=&quot;3&quot; unique_id=&quot;11755&quot;&gt;&lt;property id=&quot;20148&quot; value=&quot;5&quot;/&gt;&lt;property id=&quot;20300&quot; value=&quot;Slide 17&quot;/&gt;&lt;property id=&quot;20307&quot; value=&quot;580&quot;/&gt;&lt;/object&gt;&lt;object type=&quot;3&quot; unique_id=&quot;12302&quot;&gt;&lt;property id=&quot;20148&quot; value=&quot;5&quot;/&gt;&lt;property id=&quot;20300&quot; value=&quot;Slide 29 - &amp;quot;Advanced Robotics Center:&amp;#x0D;&amp;#x0A;Towards Human-Centered Collaborative Robotics&amp;quot;&quot;/&gt;&lt;property id=&quot;20307&quot; value=&quot;587&quot;/&gt;&lt;/object&gt;&lt;object type=&quot;3&quot; unique_id=&quot;12303&quot;&gt;&lt;property id=&quot;20148&quot; value=&quot;5&quot;/&gt;&lt;property id=&quot;20300&quot; value=&quot;Slide 30&quot;/&gt;&lt;property id=&quot;20307&quot; value=&quot;586&quot;/&gt;&lt;/object&gt;&lt;object type=&quot;3&quot; unique_id=&quot;12304&quot;&gt;&lt;property id=&quot;20148&quot; value=&quot;5&quot;/&gt;&lt;property id=&quot;20300&quot; value=&quot;Slide 75 - &amp;quot;epiC: elastic power-aware data intensive Cloud&amp;quot;&quot;/&gt;&lt;property id=&quot;20307&quot; value=&quot;581&quot;/&gt;&lt;/object&gt;&lt;object type=&quot;3&quot; unique_id=&quot;12305&quot;&gt;&lt;property id=&quot;20148&quot; value=&quot;5&quot;/&gt;&lt;property id=&quot;20300&quot; value=&quot;Slide 76 - &amp;quot;epiC: elastic power-aware data intensive Cloud&amp;quot;&quot;/&gt;&lt;property id=&quot;20307&quot; value=&quot;582&quot;/&gt;&lt;/object&gt;&lt;object type=&quot;3&quot; unique_id=&quot;12306&quot;&gt;&lt;property id=&quot;20148&quot; value=&quot;5&quot;/&gt;&lt;property id=&quot;20300&quot; value=&quot;Slide 77 - &amp;quot;Log Store on the Cloud&amp;quot;&quot;/&gt;&lt;property id=&quot;20307&quot; value=&quot;583&quot;/&gt;&lt;/object&gt;&lt;object type=&quot;3&quot; unique_id=&quot;12307&quot;&gt;&lt;property id=&quot;20148&quot; value=&quot;5&quot;/&gt;&lt;property id=&quot;20300&quot; value=&quot;Slide 78 - &amp;quot;Detailed Architecture of LogBase&amp;quot;&quot;/&gt;&lt;property id=&quot;20307&quot; value=&quot;584&quot;/&gt;&lt;/object&gt;&lt;object type=&quot;3&quot; unique_id=&quot;12308&quot;&gt;&lt;property id=&quot;20148&quot; value=&quot;5&quot;/&gt;&lt;property id=&quot;20300&quot; value=&quot;Slide 79 - &amp;quot;Hybrid System for OLTP&amp;amp;ROLAP&amp;quot;&quot;/&gt;&lt;property id=&quot;20307&quot; value=&quot;585&quot;/&gt;&lt;/object&gt;&lt;object type=&quot;3&quot; unique_id=&quot;12309&quot;&gt;&lt;property id=&quot;20148&quot; value=&quot;5&quot;/&gt;&lt;property id=&quot;20300&quot; value=&quot;Slide 31 - &amp;quot;IT-enabled Service Innovation (http://www.comp.nus.edu.sg/is/research-service.html)&amp;quot;&quot;/&gt;&lt;property id=&quot;20307&quot; value=&quot;588&quot;/&gt;&lt;/object&gt;&lt;object type=&quot;3&quot; unique_id=&quot;12310&quot;&gt;&lt;property id=&quot;20148&quot; value=&quot;5&quot;/&gt;&lt;property id=&quot;20300&quot; value=&quot;Slide 32 - &amp;quot;Electronic and Social Commerce (http://www.comp.nus.edu.sg/is/research-ecommerce.html)&amp;quot;&quot;/&gt;&lt;property id=&quot;20307&quot; value=&quot;589&quot;/&gt;&lt;/object&gt;&lt;object type=&quot;3&quot; unique_id=&quot;12311&quot;&gt;&lt;property id=&quot;20148&quot; value=&quot;5&quot;/&gt;&lt;property id=&quot;20300&quot; value=&quot;Slide 33 - &amp;quot;Healthcare Information Systems&amp;#x0D;&amp;#x0A;(http://www.comp.nus.edu.sg/is/research-healthcare.html)&amp;quot;&quot;/&gt;&lt;property id=&quot;20307&quot; value=&quot;591&quot;/&gt;&lt;/object&gt;&lt;object type=&quot;3&quot; unique_id=&quot;12312&quot;&gt;&lt;property id=&quot;20148&quot; value=&quot;5&quot;/&gt;&lt;property id=&quot;20300&quot; value=&quot;Slide 34 - &amp;quot;Business Intelligence &amp;#x0D;&amp;#x0A;(NUS-IBM Centre for Business Analytics)&amp;quot;&quot;/&gt;&lt;property id=&quot;20307&quot; value=&quot;590&quot;/&gt;&lt;/object&gt;&lt;object type=&quot;3&quot; unique_id=&quot;13153&quot;&gt;&lt;property id=&quot;20148&quot; value=&quot;5&quot;/&gt;&lt;property id=&quot;20300&quot; value=&quot;Slide 80&quot;/&gt;&lt;property id=&quot;20307&quot; value=&quot;592&quot;/&gt;&lt;/object&gt;&lt;object type=&quot;3&quot; unique_id=&quot;13154&quot;&gt;&lt;property id=&quot;20148&quot; value=&quot;5&quot;/&gt;&lt;property id=&quot;20300&quot; value=&quot;Slide 81&quot;/&gt;&lt;property id=&quot;20307&quot; value=&quot;593&quot;/&gt;&lt;/object&gt;&lt;object type=&quot;3&quot; unique_id=&quot;13155&quot;&gt;&lt;property id=&quot;20148&quot; value=&quot;5&quot;/&gt;&lt;property id=&quot;20300&quot; value=&quot;Slide 82 - &amp;quot;Best Paper Award at ACM SIGCOMM 2010&amp;quot;&quot;/&gt;&lt;property id=&quot;20307&quot; value=&quot;594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16066</TotalTime>
  <Words>2806</Words>
  <Application>Microsoft Office PowerPoint</Application>
  <PresentationFormat>全屏显示(4:3)</PresentationFormat>
  <Paragraphs>549</Paragraphs>
  <Slides>27</Slides>
  <Notes>27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Office Theme</vt:lpstr>
      <vt:lpstr>A General Distributed Deep Learning Platform</vt:lpstr>
      <vt:lpstr>Outline</vt:lpstr>
      <vt:lpstr>Background:  Applications and Models</vt:lpstr>
      <vt:lpstr>Background:  Applications and Models</vt:lpstr>
      <vt:lpstr>Background:  Parameter Training</vt:lpstr>
      <vt:lpstr>Background:  Distributed Training Framework</vt:lpstr>
      <vt:lpstr>SINGA Design Goals</vt:lpstr>
      <vt:lpstr>Outline</vt:lpstr>
      <vt:lpstr>SINGA Overview</vt:lpstr>
      <vt:lpstr>SINGA Overview</vt:lpstr>
      <vt:lpstr>SINGA Programming Model</vt:lpstr>
      <vt:lpstr>SINGA Programming Model</vt:lpstr>
      <vt:lpstr>SINGA Programming Model </vt:lpstr>
      <vt:lpstr>Distributed Training</vt:lpstr>
      <vt:lpstr> Synchronous Frameworks</vt:lpstr>
      <vt:lpstr>Synchronous Frameworks</vt:lpstr>
      <vt:lpstr>Asynchronous Frameworks</vt:lpstr>
      <vt:lpstr>Asynchronous Frameworks</vt:lpstr>
      <vt:lpstr>Outline</vt:lpstr>
      <vt:lpstr>Experiment: Training Performance (Synchronous)</vt:lpstr>
      <vt:lpstr>Experiment: Training Performance (Synchronous)</vt:lpstr>
      <vt:lpstr>Experiment: Training Performance (Asynchronous)</vt:lpstr>
      <vt:lpstr>Experiment: Training Performance (Asynchronous)</vt:lpstr>
      <vt:lpstr>Challenge: Scalability</vt:lpstr>
      <vt:lpstr>Conclusion: Current status</vt:lpstr>
      <vt:lpstr>Feature Plan</vt:lpstr>
      <vt:lpstr>References</vt:lpstr>
    </vt:vector>
  </TitlesOfParts>
  <Company>NUS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@ SOC   Vice-Dean (Research)</dc:title>
  <dc:creator>Atreyi Kankanhalli</dc:creator>
  <cp:lastModifiedBy>wangwei</cp:lastModifiedBy>
  <cp:revision>1085</cp:revision>
  <cp:lastPrinted>2015-08-24T04:42:47Z</cp:lastPrinted>
  <dcterms:created xsi:type="dcterms:W3CDTF">2012-10-06T02:52:02Z</dcterms:created>
  <dcterms:modified xsi:type="dcterms:W3CDTF">2015-09-14T13:19:30Z</dcterms:modified>
</cp:coreProperties>
</file>