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5492" r:id="rId2"/>
  </p:sldMasterIdLst>
  <p:notesMasterIdLst>
    <p:notesMasterId r:id="rId57"/>
  </p:notesMasterIdLst>
  <p:handoutMasterIdLst>
    <p:handoutMasterId r:id="rId58"/>
  </p:handoutMasterIdLst>
  <p:sldIdLst>
    <p:sldId id="1433" r:id="rId3"/>
    <p:sldId id="1382" r:id="rId4"/>
    <p:sldId id="1432" r:id="rId5"/>
    <p:sldId id="1383" r:id="rId6"/>
    <p:sldId id="1456" r:id="rId7"/>
    <p:sldId id="1402" r:id="rId8"/>
    <p:sldId id="1403" r:id="rId9"/>
    <p:sldId id="1457" r:id="rId10"/>
    <p:sldId id="1404" r:id="rId11"/>
    <p:sldId id="1405" r:id="rId12"/>
    <p:sldId id="1408" r:id="rId13"/>
    <p:sldId id="1458" r:id="rId14"/>
    <p:sldId id="1410" r:id="rId15"/>
    <p:sldId id="1459" r:id="rId16"/>
    <p:sldId id="1414" r:id="rId17"/>
    <p:sldId id="1466" r:id="rId18"/>
    <p:sldId id="1388" r:id="rId19"/>
    <p:sldId id="1467" r:id="rId20"/>
    <p:sldId id="1415" r:id="rId21"/>
    <p:sldId id="1468" r:id="rId22"/>
    <p:sldId id="1460" r:id="rId23"/>
    <p:sldId id="1417" r:id="rId24"/>
    <p:sldId id="1461" r:id="rId25"/>
    <p:sldId id="1420" r:id="rId26"/>
    <p:sldId id="1462" r:id="rId27"/>
    <p:sldId id="1421" r:id="rId28"/>
    <p:sldId id="1463" r:id="rId29"/>
    <p:sldId id="1423" r:id="rId30"/>
    <p:sldId id="1424" r:id="rId31"/>
    <p:sldId id="1425" r:id="rId32"/>
    <p:sldId id="1426" r:id="rId33"/>
    <p:sldId id="1427" r:id="rId34"/>
    <p:sldId id="1428" r:id="rId35"/>
    <p:sldId id="1437" r:id="rId36"/>
    <p:sldId id="1429" r:id="rId37"/>
    <p:sldId id="1430" r:id="rId38"/>
    <p:sldId id="1431" r:id="rId39"/>
    <p:sldId id="1434" r:id="rId40"/>
    <p:sldId id="1435" r:id="rId41"/>
    <p:sldId id="1436" r:id="rId42"/>
    <p:sldId id="1438" r:id="rId43"/>
    <p:sldId id="1440" r:id="rId44"/>
    <p:sldId id="1439" r:id="rId45"/>
    <p:sldId id="1441" r:id="rId46"/>
    <p:sldId id="1449" r:id="rId47"/>
    <p:sldId id="1452" r:id="rId48"/>
    <p:sldId id="1443" r:id="rId49"/>
    <p:sldId id="1450" r:id="rId50"/>
    <p:sldId id="1451" r:id="rId51"/>
    <p:sldId id="1444" r:id="rId52"/>
    <p:sldId id="1446" r:id="rId53"/>
    <p:sldId id="1453" r:id="rId54"/>
    <p:sldId id="1455" r:id="rId55"/>
    <p:sldId id="1454" r:id="rId56"/>
  </p:sldIdLst>
  <p:sldSz cx="9144000" cy="6858000" type="screen4x3"/>
  <p:notesSz cx="6797675" cy="9928225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1500" b="1" kern="1200">
        <a:solidFill>
          <a:srgbClr val="000066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E83"/>
    <a:srgbClr val="420CBA"/>
    <a:srgbClr val="000080"/>
    <a:srgbClr val="CC9900"/>
    <a:srgbClr val="FF5600"/>
    <a:srgbClr val="1D4462"/>
    <a:srgbClr val="DF0615"/>
    <a:srgbClr val="3A86C1"/>
    <a:srgbClr val="3F2168"/>
    <a:srgbClr val="783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69" autoAdjust="0"/>
    <p:restoredTop sz="94063" autoAdjust="0"/>
  </p:normalViewPr>
  <p:slideViewPr>
    <p:cSldViewPr>
      <p:cViewPr>
        <p:scale>
          <a:sx n="77" d="100"/>
          <a:sy n="77" d="100"/>
        </p:scale>
        <p:origin x="592" y="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tags" Target="tags/tag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00" y="0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921FC6A1-C21E-40CE-BDE9-B0C7EA7DFDA8}" type="datetime1">
              <a:rPr lang="zh-CN" altLang="en-US"/>
              <a:pPr>
                <a:defRPr/>
              </a:pPr>
              <a:t>2017/9/11</a:t>
            </a:fld>
            <a:endParaRPr lang="en-US" altLang="zh-CN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223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00" y="9430223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4439A6E3-6441-4527-BFFD-8B152123D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433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00" y="0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B5779756-155F-4958-9B1F-4948C6E8D180}" type="datetime1">
              <a:rPr lang="zh-CN" altLang="en-US"/>
              <a:pPr>
                <a:defRPr/>
              </a:pPr>
              <a:t>2017/9/11</a:t>
            </a:fld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4317"/>
            <a:ext cx="543814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0223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00" y="9430223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9528172A-D2EC-4F2F-8379-24589E409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30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0807-封面-长期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7384"/>
            <a:ext cx="9144000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157788"/>
            <a:ext cx="9144000" cy="1700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 b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  <p:pic>
        <p:nvPicPr>
          <p:cNvPr id="4" name="Picture 6" descr="公司新LOGO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5664200"/>
            <a:ext cx="29718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75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243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700213"/>
            <a:ext cx="39290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038" y="1700213"/>
            <a:ext cx="39306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7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45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38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141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44386" name="Picture 2" descr="C:\Users\limeng\Desktop\不带小字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4" y="5310253"/>
            <a:ext cx="3096344" cy="15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7053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18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73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63575" y="1700213"/>
            <a:ext cx="8012113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1306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3575" y="1700213"/>
            <a:ext cx="3929063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038" y="1700213"/>
            <a:ext cx="393065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038" y="4038600"/>
            <a:ext cx="393065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73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95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0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ags" Target="../tags/tag4.xml"/><Relationship Id="rId21" Type="http://schemas.openxmlformats.org/officeDocument/2006/relationships/tags" Target="../tags/tag5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5.emf"/><Relationship Id="rId24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2.xml"/><Relationship Id="rId19" Type="http://schemas.openxmlformats.org/officeDocument/2006/relationships/tags" Target="../tags/tag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201008-封面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2480" y="10666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157788"/>
            <a:ext cx="9144000" cy="1700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3984625"/>
            <a:ext cx="91440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5710510"/>
            <a:ext cx="19177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81" r:id="rId2"/>
    <p:sldLayoutId id="2147485482" r:id="rId3"/>
    <p:sldLayoutId id="2147485483" r:id="rId4"/>
    <p:sldLayoutId id="2147485484" r:id="rId5"/>
    <p:sldLayoutId id="2147485485" r:id="rId6"/>
    <p:sldLayoutId id="2147485486" r:id="rId7"/>
    <p:sldLayoutId id="2147485487" r:id="rId8"/>
    <p:sldLayoutId id="2147485488" r:id="rId9"/>
    <p:sldLayoutId id="2147485489" r:id="rId10"/>
    <p:sldLayoutId id="214748549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7" name="think-cell Slide" r:id="rId22" imgW="270" imgH="270" progId="">
                  <p:embed/>
                </p:oleObj>
              </mc:Choice>
              <mc:Fallback>
                <p:oleObj name="think-cell Slide" r:id="rId22" imgW="270" imgH="27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2" descr="201008-内页-01.jpg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-7938" y="0"/>
            <a:ext cx="9151938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6"/>
          <p:cNvSpPr>
            <a:spLocks noGrp="1" noChangeArrowheads="1"/>
          </p:cNvSpPr>
          <p:nvPr>
            <p:ph type="title"/>
            <p:custDataLst>
              <p:tags r:id="rId20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7"/>
          <p:cNvSpPr>
            <a:spLocks noGrp="1" noChangeArrowheads="1"/>
          </p:cNvSpPr>
          <p:nvPr>
            <p:ph type="body" idx="1"/>
            <p:custDataLst>
              <p:tags r:id="rId21"/>
            </p:custDataLst>
          </p:nvPr>
        </p:nvSpPr>
        <p:spPr bwMode="auto">
          <a:xfrm>
            <a:off x="663575" y="1700213"/>
            <a:ext cx="80121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47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3" r:id="rId1"/>
    <p:sldLayoutId id="2147485494" r:id="rId2"/>
    <p:sldLayoutId id="2147485495" r:id="rId3"/>
    <p:sldLayoutId id="2147485496" r:id="rId4"/>
    <p:sldLayoutId id="2147485497" r:id="rId5"/>
    <p:sldLayoutId id="2147485498" r:id="rId6"/>
    <p:sldLayoutId id="2147485499" r:id="rId7"/>
    <p:sldLayoutId id="2147485500" r:id="rId8"/>
    <p:sldLayoutId id="2147485501" r:id="rId9"/>
    <p:sldLayoutId id="2147485502" r:id="rId10"/>
    <p:sldLayoutId id="2147485503" r:id="rId11"/>
    <p:sldLayoutId id="2147485504" r:id="rId12"/>
    <p:sldLayoutId id="2147485505" r:id="rId13"/>
    <p:sldLayoutId id="2147485506" r:id="rId14"/>
    <p:sldLayoutId id="2147485507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9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sz="27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tmp"/><Relationship Id="rId3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tmp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4" Type="http://schemas.openxmlformats.org/officeDocument/2006/relationships/image" Target="../media/image29.tmp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tm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tm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tmp"/><Relationship Id="rId3" Type="http://schemas.openxmlformats.org/officeDocument/2006/relationships/image" Target="../media/image36.tm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tmp"/><Relationship Id="rId3" Type="http://schemas.openxmlformats.org/officeDocument/2006/relationships/image" Target="../media/image38.tm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tm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tmp"/><Relationship Id="rId3" Type="http://schemas.openxmlformats.org/officeDocument/2006/relationships/image" Target="../media/image40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tmp"/><Relationship Id="rId3" Type="http://schemas.openxmlformats.org/officeDocument/2006/relationships/image" Target="../media/image45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tmp"/><Relationship Id="rId3" Type="http://schemas.openxmlformats.org/officeDocument/2006/relationships/image" Target="../media/image47.t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8.tm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tmp"/><Relationship Id="rId3" Type="http://schemas.openxmlformats.org/officeDocument/2006/relationships/image" Target="../media/image50.tm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1.tmp"/><Relationship Id="rId3" Type="http://schemas.openxmlformats.org/officeDocument/2006/relationships/image" Target="../media/image5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3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0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867453"/>
            <a:ext cx="5925344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Implied Volatility 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36912"/>
            <a:ext cx="5400600" cy="2232248"/>
          </a:xfrm>
        </p:spPr>
      </p:pic>
      <p:sp>
        <p:nvSpPr>
          <p:cNvPr id="7" name="TextBox 6"/>
          <p:cNvSpPr txBox="1"/>
          <p:nvPr/>
        </p:nvSpPr>
        <p:spPr>
          <a:xfrm>
            <a:off x="683568" y="184640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 European call option using B-S pricing model: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991" y="2652857"/>
            <a:ext cx="28964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Call premium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Option striking price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Current stock price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Time until option exercise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Risk-free interest rate</a:t>
            </a:r>
            <a:endParaRPr lang="en-US" altLang="zh-CN" dirty="0"/>
          </a:p>
          <a:p>
            <a:endParaRPr lang="en-US" altLang="zh-CN" dirty="0">
              <a:ea typeface="宋体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4869160"/>
            <a:ext cx="468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5991" y="5008193"/>
                <a:ext cx="6369323" cy="943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dirty="0" smtClean="0">
                    <a:ea typeface="宋体"/>
                  </a:rPr>
                  <a:t>σ</a:t>
                </a:r>
                <a:r>
                  <a:rPr lang="en-US" altLang="zh-CN" dirty="0" smtClean="0">
                    <a:ea typeface="宋体"/>
                  </a:rPr>
                  <a:t> </a:t>
                </a:r>
                <a:r>
                  <a:rPr lang="en-US" altLang="zh-CN" dirty="0">
                    <a:ea typeface="宋体"/>
                  </a:rPr>
                  <a:t>– </a:t>
                </a:r>
                <a:r>
                  <a:rPr lang="en-US" altLang="zh-CN" dirty="0" smtClean="0">
                    <a:ea typeface="宋体"/>
                  </a:rPr>
                  <a:t>St. Deviation</a:t>
                </a:r>
                <a:endParaRPr lang="en-US" altLang="zh-CN" dirty="0">
                  <a:ea typeface="宋体"/>
                </a:endParaRPr>
              </a:p>
              <a:p>
                <a:endParaRPr lang="en-US" altLang="zh-CN" dirty="0">
                  <a:ea typeface="宋体"/>
                </a:endParaRPr>
              </a:p>
              <a:p>
                <a:r>
                  <a:rPr lang="en-US" altLang="zh-CN" dirty="0" smtClean="0">
                    <a:ea typeface="宋体"/>
                  </a:rPr>
                  <a:t>N</a:t>
                </a:r>
                <a:r>
                  <a:rPr lang="zh-CN" altLang="en-US" dirty="0" smtClean="0">
                    <a:ea typeface="宋体"/>
                  </a:rPr>
                  <a:t>（）</a:t>
                </a:r>
                <a:r>
                  <a:rPr lang="en-US" altLang="zh-CN" dirty="0" smtClean="0">
                    <a:ea typeface="宋体"/>
                  </a:rPr>
                  <a:t>- </a:t>
                </a:r>
                <a:r>
                  <a:rPr lang="en-US" altLang="zh-CN" dirty="0">
                    <a:ea typeface="宋体"/>
                  </a:rPr>
                  <a:t>C</a:t>
                </a:r>
                <a:r>
                  <a:rPr lang="en-US" altLang="zh-CN" dirty="0" smtClean="0">
                    <a:ea typeface="宋体"/>
                  </a:rPr>
                  <a:t>umulative standard normal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b="1" i="1" smtClean="0">
                                <a:latin typeface="Cambria Math"/>
                              </a:rPr>
                              <m:t>𝝅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𝒅𝒏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^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>
                  <a:ea typeface="宋体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1" y="5008193"/>
                <a:ext cx="6369323" cy="943720"/>
              </a:xfrm>
              <a:prstGeom prst="rect">
                <a:avLst/>
              </a:prstGeom>
              <a:blipFill rotWithShape="0">
                <a:blip r:embed="rId3"/>
                <a:stretch>
                  <a:fillRect l="-383" t="-1948" b="-6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17" y="2991243"/>
            <a:ext cx="558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48680" y="557213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Implied Volatility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0" dirty="0"/>
              <a:t>T</a:t>
            </a:r>
            <a:r>
              <a:rPr lang="en-US" sz="2400" b="0" dirty="0" smtClean="0"/>
              <a:t>he</a:t>
            </a:r>
            <a:r>
              <a:rPr lang="en-US" sz="2400" b="0" dirty="0"/>
              <a:t> </a:t>
            </a:r>
            <a:r>
              <a:rPr lang="en-US" sz="2400" b="0" dirty="0" smtClean="0"/>
              <a:t>implied volatility of </a:t>
            </a:r>
            <a:r>
              <a:rPr lang="en-US" sz="2400" b="0" dirty="0"/>
              <a:t>an </a:t>
            </a:r>
            <a:r>
              <a:rPr lang="en-US" sz="2400" b="0" dirty="0" smtClean="0"/>
              <a:t>option contract </a:t>
            </a:r>
            <a:r>
              <a:rPr lang="en-US" sz="2400" b="0" dirty="0"/>
              <a:t>is that value of the </a:t>
            </a:r>
            <a:r>
              <a:rPr lang="en-US" sz="2400" b="0" dirty="0" smtClean="0"/>
              <a:t>volatility</a:t>
            </a:r>
            <a:r>
              <a:rPr lang="en-US" sz="2400" b="0" dirty="0"/>
              <a:t> of the underlying instrument which, when input in an </a:t>
            </a:r>
            <a:r>
              <a:rPr lang="en-US" sz="2400" b="0" dirty="0" smtClean="0"/>
              <a:t>option pricing model</a:t>
            </a:r>
            <a:r>
              <a:rPr lang="en-US" sz="2400" b="0" dirty="0"/>
              <a:t> </a:t>
            </a:r>
            <a:r>
              <a:rPr lang="en-US" sz="2400" b="0" dirty="0" smtClean="0"/>
              <a:t>will </a:t>
            </a:r>
            <a:r>
              <a:rPr lang="en-US" sz="2400" b="0" dirty="0"/>
              <a:t>return a theoretical value equal to the current market price of the </a:t>
            </a:r>
            <a:r>
              <a:rPr lang="en-US" sz="2400" b="0" dirty="0" smtClean="0"/>
              <a:t>option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>
                <a:ea typeface="宋体"/>
              </a:rPr>
              <a:t>If the values of S, K, T, r, and C are all known, then can be used to compute the </a:t>
            </a:r>
            <a:r>
              <a:rPr lang="el-GR" altLang="zh-CN" sz="2400" b="0" dirty="0" smtClean="0">
                <a:ea typeface="宋体"/>
              </a:rPr>
              <a:t>σ</a:t>
            </a:r>
            <a:r>
              <a:rPr lang="en-US" altLang="zh-CN" sz="2400" b="0" dirty="0" smtClean="0">
                <a:ea typeface="宋体"/>
              </a:rPr>
              <a:t> predicted by the B-S model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>
              <a:ea typeface="宋体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The solution </a:t>
            </a:r>
            <a:r>
              <a:rPr lang="el-GR" altLang="zh-CN" sz="2400" b="0" dirty="0" smtClean="0">
                <a:ea typeface="宋体"/>
              </a:rPr>
              <a:t>σ</a:t>
            </a:r>
            <a:r>
              <a:rPr lang="en-US" altLang="zh-CN" sz="2400" b="0" dirty="0" smtClean="0">
                <a:ea typeface="宋体"/>
              </a:rPr>
              <a:t>, called implied volatility</a:t>
            </a:r>
            <a:endParaRPr lang="en-US" altLang="zh-CN" sz="2400" b="0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8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Volatility can be classified into these categories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Implied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Historical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Realized Volatility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Forecast Volatility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Ultra High Frequency Volatility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79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32656" y="1128713"/>
            <a:ext cx="8229600" cy="1143000"/>
          </a:xfrm>
        </p:spPr>
        <p:txBody>
          <a:bodyPr/>
          <a:lstStyle/>
          <a:p>
            <a:r>
              <a:rPr lang="en-US" altLang="zh-CN" dirty="0"/>
              <a:t>Historical Volatility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3575" y="1700213"/>
                <a:ext cx="8012113" cy="3961035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sz="2400" b="0" dirty="0"/>
                  <a:t>Volatility is a statistical measure of the </a:t>
                </a:r>
                <a:r>
                  <a:rPr lang="en-US" sz="2400" b="0" dirty="0" smtClean="0"/>
                  <a:t>dispersion of </a:t>
                </a:r>
                <a:r>
                  <a:rPr lang="en-US" sz="2400" b="0" dirty="0"/>
                  <a:t>returns for a given security or </a:t>
                </a:r>
                <a:r>
                  <a:rPr lang="en-US" sz="2400" b="0" dirty="0" smtClean="0"/>
                  <a:t>market index 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</a:t>
                </a:r>
                <a:r>
                  <a:rPr lang="en-US" altLang="zh-CN" sz="2400" b="0" dirty="0" smtClean="0"/>
                  <a:t>          </a:t>
                </a:r>
                <a:r>
                  <a:rPr lang="en-US" altLang="zh-CN" sz="2400" dirty="0" smtClean="0"/>
                  <a:t>Rate of return:</a:t>
                </a:r>
                <a:r>
                  <a:rPr lang="en-US" sz="1700" dirty="0" smtClean="0"/>
                  <a:t>         </a:t>
                </a:r>
                <a:endParaRPr lang="en-US" altLang="zh-CN" sz="1300" dirty="0" smtClean="0"/>
              </a:p>
              <a:p>
                <a:pPr marL="914400" lvl="2" indent="0">
                  <a:buNone/>
                </a:pPr>
                <a:r>
                  <a:rPr lang="en-US" altLang="zh-CN" sz="2400" dirty="0" smtClean="0"/>
                  <a:t>       Xi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𝑃𝑖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+1  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𝑃𝑖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𝑃𝑖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 *  100</a:t>
                </a:r>
              </a:p>
              <a:p>
                <a:pPr marL="914400" lvl="2" indent="0">
                  <a:buNone/>
                </a:pPr>
                <a:r>
                  <a:rPr lang="en-US" altLang="zh-CN" sz="2400" b="1" dirty="0" smtClean="0"/>
                  <a:t>Logarithmic return:</a:t>
                </a:r>
              </a:p>
              <a:p>
                <a:pPr marL="914400" lvl="2" indent="0">
                  <a:buNone/>
                </a:pPr>
                <a:r>
                  <a:rPr lang="en-US" altLang="zh-CN" sz="2400" dirty="0" smtClean="0"/>
                  <a:t>       Xi  =</a:t>
                </a:r>
                <a:r>
                  <a:rPr lang="zh-CN" altLang="en-US" sz="2400" dirty="0" smtClean="0"/>
                  <a:t> （</a:t>
                </a:r>
                <a:r>
                  <a:rPr lang="en-US" altLang="zh-CN" sz="2400" dirty="0" err="1" smtClean="0"/>
                  <a:t>ln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𝑃𝑖</m:t>
                        </m:r>
                        <m:r>
                          <a:rPr lang="en-US" altLang="zh-CN" sz="2400" i="1">
                            <a:latin typeface="Cambria Math"/>
                          </a:rPr>
                          <m:t>+1 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𝑃𝑖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*  100    </a:t>
                </a:r>
              </a:p>
              <a:p>
                <a:pPr marL="571500" indent="-457200">
                  <a:buFont typeface="Wingdings" pitchFamily="2" charset="2"/>
                  <a:buChar char="Ø"/>
                </a:pPr>
                <a:r>
                  <a:rPr lang="en-US" altLang="zh-CN" dirty="0" smtClean="0"/>
                  <a:t>              </a:t>
                </a:r>
                <a:endParaRPr lang="zh-CN" altLang="en-US" dirty="0" smtClean="0"/>
              </a:p>
              <a:p>
                <a:pPr>
                  <a:buFont typeface="Wingdings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575" y="1700213"/>
                <a:ext cx="8012113" cy="3961035"/>
              </a:xfrm>
              <a:blipFill rotWithShape="0">
                <a:blip r:embed="rId2"/>
                <a:stretch>
                  <a:fillRect l="-1065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797152"/>
            <a:ext cx="3727553" cy="9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Volatility can be classified into these categories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Implied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Historical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Realized Volatility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Forecast Volatility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Ultra High Frequency Volatility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0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56592" y="861102"/>
            <a:ext cx="8229600" cy="1152128"/>
          </a:xfrm>
        </p:spPr>
        <p:txBody>
          <a:bodyPr/>
          <a:lstStyle/>
          <a:p>
            <a:r>
              <a:rPr lang="en-US" altLang="zh-CN" smtClean="0"/>
              <a:t>OHLC Model Estimators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012113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b="0" dirty="0"/>
              <a:t>OHLC model, short for "Opening Price, High Price, Low Price, Closing Price", </a:t>
            </a:r>
            <a:r>
              <a:rPr lang="en-US" altLang="zh-CN" b="0" dirty="0" smtClean="0"/>
              <a:t>is developed </a:t>
            </a:r>
            <a:r>
              <a:rPr lang="en-US" altLang="zh-CN" b="0" dirty="0"/>
              <a:t>to estimate market </a:t>
            </a:r>
            <a:r>
              <a:rPr lang="en-US" altLang="zh-CN" b="0" dirty="0" smtClean="0"/>
              <a:t>volatility</a:t>
            </a:r>
            <a:endParaRPr lang="en-US" altLang="zh-CN" b="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356992"/>
            <a:ext cx="1800200" cy="20162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-1188640" y="2132856"/>
            <a:ext cx="1728192" cy="18002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16632" y="637613"/>
            <a:ext cx="8229600" cy="1143000"/>
          </a:xfrm>
        </p:spPr>
        <p:txBody>
          <a:bodyPr/>
          <a:lstStyle/>
          <a:p>
            <a:r>
              <a:rPr lang="en-US" altLang="zh-CN"/>
              <a:t>Parkinson </a:t>
            </a:r>
            <a:r>
              <a:rPr lang="en-US" altLang="zh-CN" smtClean="0"/>
              <a:t>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8012113" cy="48006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Estimate the </a:t>
            </a:r>
            <a:r>
              <a:rPr lang="en-US" altLang="zh-CN" sz="2800" b="0" dirty="0"/>
              <a:t>historical volatility of an underlying based on high and low </a:t>
            </a:r>
            <a:r>
              <a:rPr lang="en-US" altLang="zh-CN" sz="2800" b="0" dirty="0" smtClean="0"/>
              <a:t>prices</a:t>
            </a:r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Empirically</a:t>
            </a:r>
            <a:r>
              <a:rPr lang="en-US" altLang="zh-CN" sz="2800" b="0" dirty="0"/>
              <a:t>, as sample size amounts to over two hundred, the ratio of Parkinson Variance and True Variance approaches one</a:t>
            </a:r>
          </a:p>
          <a:p>
            <a:pPr>
              <a:buFont typeface="Wingdings" pitchFamily="2" charset="2"/>
              <a:buChar char="Ø"/>
            </a:pPr>
            <a:endParaRPr lang="en-US" altLang="zh-CN" sz="2800" b="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838177" cy="11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4584" y="630444"/>
            <a:ext cx="8229600" cy="1143000"/>
          </a:xfrm>
        </p:spPr>
        <p:txBody>
          <a:bodyPr/>
          <a:lstStyle/>
          <a:p>
            <a:r>
              <a:rPr lang="en-US" altLang="zh-CN" dirty="0"/>
              <a:t>German-</a:t>
            </a:r>
            <a:r>
              <a:rPr lang="en-US" altLang="zh-CN" dirty="0" err="1"/>
              <a:t>Klass</a:t>
            </a:r>
            <a:r>
              <a:rPr lang="en-US" altLang="zh-CN" dirty="0"/>
              <a:t>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8012113" cy="48006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Estimate </a:t>
            </a:r>
            <a:r>
              <a:rPr lang="en-US" altLang="zh-CN" sz="2800" b="0" dirty="0"/>
              <a:t>historical volatility assumes Brownian motion with zero drift and no opening jumps (i.e. the opening = close of the previous period</a:t>
            </a:r>
            <a:r>
              <a:rPr lang="en-US" altLang="zh-CN" sz="2800" b="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/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This </a:t>
            </a:r>
            <a:r>
              <a:rPr lang="en-US" altLang="zh-CN" sz="2800" b="0" dirty="0"/>
              <a:t>estimator is 7.4 times more efficient than the close-to-close estimator.</a:t>
            </a:r>
            <a:endParaRPr lang="zh-CN" altLang="en-US" sz="2800" b="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69" y="3588926"/>
            <a:ext cx="5629893" cy="880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548680"/>
            <a:ext cx="8229600" cy="1143000"/>
          </a:xfrm>
        </p:spPr>
        <p:txBody>
          <a:bodyPr/>
          <a:lstStyle/>
          <a:p>
            <a:r>
              <a:rPr lang="en-US" altLang="zh-CN"/>
              <a:t>Rogers and Satchel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8012113" cy="48006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b="0" dirty="0"/>
              <a:t>The Roger and Satchell historical volatility estimator allows for non-zero drift, but assumed no opening jump</a:t>
            </a: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27" y="3573016"/>
            <a:ext cx="7171378" cy="11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70531" y="557213"/>
            <a:ext cx="8229600" cy="1143000"/>
          </a:xfrm>
        </p:spPr>
        <p:txBody>
          <a:bodyPr/>
          <a:lstStyle/>
          <a:p>
            <a:r>
              <a:rPr lang="en-US" altLang="zh-CN"/>
              <a:t>Yang-Zhang Estimator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b="0" dirty="0"/>
              <a:t>The Yang and Zhang historical volatility estimator has minimum estimation error, and is independent of drift and opening </a:t>
            </a:r>
            <a:r>
              <a:rPr lang="en-US" altLang="zh-CN" sz="2800" b="0" dirty="0" smtClean="0"/>
              <a:t>gaps</a:t>
            </a:r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 </a:t>
            </a:r>
            <a:r>
              <a:rPr lang="en-US" altLang="zh-CN" sz="2800" b="0" dirty="0"/>
              <a:t>It can be interpreted as a weighted average of the Rogers and Satchell estimator, the close-open volatility, and the open-close volatility</a:t>
            </a:r>
          </a:p>
        </p:txBody>
      </p:sp>
    </p:spTree>
    <p:extLst>
      <p:ext uri="{BB962C8B-B14F-4D97-AF65-F5344CB8AC3E}">
        <p14:creationId xmlns:p14="http://schemas.microsoft.com/office/powerpoint/2010/main" val="19798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571744"/>
            <a:ext cx="7772400" cy="13620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7" y="0"/>
            <a:ext cx="7772400" cy="1500187"/>
          </a:xfrm>
        </p:spPr>
        <p:txBody>
          <a:bodyPr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微软雅黑" pitchFamily="34" charset="-122"/>
              </a:rPr>
              <a:t>CSI 300 Index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微软雅黑" pitchFamily="34" charset="-122"/>
              </a:rPr>
              <a:t>Volatility Forecasting and Application </a:t>
            </a:r>
            <a:endParaRPr lang="zh-CN" altLang="en-US" sz="3600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355" y="4581128"/>
            <a:ext cx="8537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China Universal Asset Management Index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and          	Quantitative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Department </a:t>
            </a: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   Sean 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Xiang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70531" y="557213"/>
            <a:ext cx="8229600" cy="1143000"/>
          </a:xfrm>
        </p:spPr>
        <p:txBody>
          <a:bodyPr/>
          <a:lstStyle/>
          <a:p>
            <a:r>
              <a:rPr lang="en-US" altLang="zh-CN"/>
              <a:t>Yang-Zhang Estimator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altLang="zh-CN" sz="32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20905"/>
            <a:ext cx="5060847" cy="153457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42" y="3755484"/>
            <a:ext cx="5052377" cy="24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Volatility can be classified into these categories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Implied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Historical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Realized Volatility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Forecast Volatility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Ultra High Frequency Volatility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04664" y="83671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80"/>
                </a:solidFill>
              </a:rPr>
              <a:t>Forecast Volatility </a:t>
            </a:r>
            <a:r>
              <a:rPr lang="en-US" altLang="zh-CN" dirty="0">
                <a:solidFill>
                  <a:srgbClr val="000080"/>
                </a:solidFill>
              </a:rPr>
              <a:t/>
            </a:r>
            <a:br>
              <a:rPr lang="en-US" altLang="zh-CN" dirty="0">
                <a:solidFill>
                  <a:srgbClr val="00008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75" y="1700213"/>
            <a:ext cx="8156897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Simple Moving Average (SMA)</a:t>
            </a:r>
          </a:p>
          <a:p>
            <a:pPr marL="0" indent="0">
              <a:buNone/>
            </a:pPr>
            <a:endParaRPr lang="en-US" altLang="zh-CN" sz="28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Weighted Moving Average (WMA)</a:t>
            </a:r>
          </a:p>
          <a:p>
            <a:pPr>
              <a:buFont typeface="Wingdings" pitchFamily="2" charset="2"/>
              <a:buChar char="Ø"/>
            </a:pPr>
            <a:endParaRPr lang="en-US" altLang="zh-CN" sz="28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Exponential Weighted Moving Average (EWMA)</a:t>
            </a:r>
          </a:p>
          <a:p>
            <a:pPr>
              <a:buFont typeface="Wingdings" pitchFamily="2" charset="2"/>
              <a:buChar char="Ø"/>
            </a:pPr>
            <a:endParaRPr lang="en-US" altLang="zh-CN" sz="28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Time Series </a:t>
            </a:r>
            <a:r>
              <a:rPr lang="en-US" altLang="zh-CN" sz="2800" b="0" dirty="0"/>
              <a:t>(</a:t>
            </a:r>
            <a:r>
              <a:rPr lang="en-US" altLang="zh-CN" sz="2800" b="0" dirty="0" smtClean="0"/>
              <a:t>ARCH / GARCH(1,1) Model)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83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Volatility can be classified into these categories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Implied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Historical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Realized Volatility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Forecast Volatility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Ultra High Frequency Volatility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02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8713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Ultra High Frequency Volatility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000080"/>
                </a:solidFill>
              </a:rPr>
              <a:t/>
            </a:r>
            <a:br>
              <a:rPr lang="en-US" altLang="zh-CN" dirty="0">
                <a:solidFill>
                  <a:srgbClr val="00008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0" dirty="0" smtClean="0"/>
              <a:t>High </a:t>
            </a:r>
            <a:r>
              <a:rPr lang="en-US" sz="2800" b="0" dirty="0"/>
              <a:t>frequency data refers to any time series data with updates that occur in less than fractions of a second. </a:t>
            </a:r>
            <a:endParaRPr lang="en-US" sz="2800" b="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 smtClean="0"/>
              <a:t>It potentially reflects more information than low frequency data </a:t>
            </a: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b="0" dirty="0"/>
              <a:t>Also known as </a:t>
            </a:r>
            <a:r>
              <a:rPr lang="en-US" sz="2800" dirty="0"/>
              <a:t>tick-by-tick data</a:t>
            </a:r>
            <a:endParaRPr lang="en-US" altLang="zh-CN" sz="2800" b="0" dirty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9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Catalog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8012113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200" dirty="0" smtClean="0"/>
              <a:t>1.Volatility Definition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2.Volatility Classification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3.Volatility Forecasting and Application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48680" y="557213"/>
            <a:ext cx="8229600" cy="1143000"/>
          </a:xfrm>
        </p:spPr>
        <p:txBody>
          <a:bodyPr/>
          <a:lstStyle/>
          <a:p>
            <a:r>
              <a:rPr lang="en-US" altLang="zh-CN" smtClean="0"/>
              <a:t>Question Revisit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213"/>
            <a:ext cx="8012113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/>
              <a:t>How </a:t>
            </a:r>
            <a:r>
              <a:rPr lang="en-US" altLang="zh-CN" sz="2400" b="0" dirty="0"/>
              <a:t>to use historical time series data to forecast CSI 300 </a:t>
            </a:r>
            <a:r>
              <a:rPr lang="en-US" altLang="zh-CN" sz="2400" b="0" dirty="0" smtClean="0"/>
              <a:t>Index volatility </a:t>
            </a:r>
            <a:r>
              <a:rPr lang="en-US" altLang="zh-CN" sz="2400" b="0" dirty="0"/>
              <a:t>over next 30 trading days and 90 trading days? 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zh-CN" altLang="en-US" sz="24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92696" y="557213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Data Collecting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</a:rPr>
              <a:t>Source: Wind Financial </a:t>
            </a:r>
            <a:r>
              <a:rPr lang="en-US" altLang="zh-CN" sz="2400" b="0" dirty="0" smtClean="0">
                <a:solidFill>
                  <a:schemeClr val="accent2">
                    <a:lumMod val="75000"/>
                  </a:schemeClr>
                </a:solidFill>
              </a:rPr>
              <a:t>Terminal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</a:rPr>
              <a:t>: Historical daily return on CSI 300 index, which tracks the Shanghai and Shenzhen </a:t>
            </a:r>
            <a:r>
              <a:rPr lang="en-US" altLang="zh-CN" sz="2400" b="0" dirty="0" smtClean="0">
                <a:solidFill>
                  <a:schemeClr val="accent2">
                    <a:lumMod val="75000"/>
                  </a:schemeClr>
                </a:solidFill>
              </a:rPr>
              <a:t>Markets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>
                <a:solidFill>
                  <a:schemeClr val="accent2">
                    <a:lumMod val="75000"/>
                  </a:schemeClr>
                </a:solidFill>
              </a:rPr>
              <a:t>Time</a:t>
            </a: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</a:rPr>
              <a:t>: 2007/7/4 - 2017/8/4 </a:t>
            </a:r>
            <a:endParaRPr lang="en-US" altLang="zh-CN" sz="24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>
                <a:solidFill>
                  <a:schemeClr val="accent2">
                    <a:lumMod val="75000"/>
                  </a:schemeClr>
                </a:solidFill>
              </a:rPr>
              <a:t>Indicator(s</a:t>
            </a:r>
            <a:r>
              <a:rPr lang="en-US" altLang="zh-CN" sz="2400" b="0" dirty="0">
                <a:solidFill>
                  <a:schemeClr val="accent2">
                    <a:lumMod val="75000"/>
                  </a:schemeClr>
                </a:solidFill>
              </a:rPr>
              <a:t>): Opening price, High price, Low price, Closing price, Volume</a:t>
            </a:r>
          </a:p>
          <a:p>
            <a:pPr>
              <a:buFont typeface="Wingdings" pitchFamily="2" charset="2"/>
              <a:buChar char="Ø"/>
            </a:pPr>
            <a:endParaRPr lang="zh-CN" altLang="en-US" sz="24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4"/>
            <a:ext cx="8229600" cy="2866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4377"/>
            <a:ext cx="8589640" cy="30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-33959"/>
            <a:ext cx="9289032" cy="2952328"/>
          </a:xfrm>
        </p:spPr>
        <p:txBody>
          <a:bodyPr/>
          <a:lstStyle/>
          <a:p>
            <a:r>
              <a:rPr lang="en-US" altLang="zh-CN" dirty="0"/>
              <a:t>Simple Moving Average (</a:t>
            </a:r>
            <a:r>
              <a:rPr lang="en-US" altLang="zh-CN" dirty="0" smtClean="0"/>
              <a:t>SMA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3956315" cy="1270524"/>
          </a:xfrm>
        </p:spPr>
      </p:pic>
      <p:sp>
        <p:nvSpPr>
          <p:cNvPr id="5" name="TextBox 4"/>
          <p:cNvSpPr txBox="1"/>
          <p:nvPr/>
        </p:nvSpPr>
        <p:spPr>
          <a:xfrm>
            <a:off x="719382" y="1772817"/>
            <a:ext cx="74530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 smtClean="0"/>
              <a:t>Formula</a:t>
            </a:r>
            <a:r>
              <a:rPr lang="en-US" altLang="zh-CN" sz="1800" dirty="0"/>
              <a:t>:</a:t>
            </a:r>
            <a:endParaRPr lang="en-US" altLang="zh-CN" sz="18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18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18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1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dirty="0" smtClean="0"/>
              <a:t>Ｎ＝</a:t>
            </a:r>
            <a:r>
              <a:rPr lang="en-US" altLang="zh-CN" sz="1800" dirty="0" smtClean="0"/>
              <a:t>300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8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7" y="3156932"/>
            <a:ext cx="6854811" cy="3233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1" y="3091403"/>
            <a:ext cx="2832100" cy="2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412776" y="61150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 smtClean="0"/>
              <a:t>How to use historical time series data to forecast CSI 300 </a:t>
            </a:r>
            <a:r>
              <a:rPr lang="en-US" altLang="zh-CN" sz="2400" b="0" dirty="0"/>
              <a:t>I</a:t>
            </a:r>
            <a:r>
              <a:rPr lang="en-US" altLang="zh-CN" sz="2400" b="0" dirty="0" smtClean="0"/>
              <a:t>ndex volatility over next 30 trading days and 90 trading days? </a:t>
            </a:r>
            <a:endParaRPr lang="en-US" altLang="zh-CN" sz="2400" b="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5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557213"/>
            <a:ext cx="8229600" cy="1143000"/>
          </a:xfrm>
        </p:spPr>
        <p:txBody>
          <a:bodyPr/>
          <a:lstStyle/>
          <a:p>
            <a:r>
              <a:rPr lang="en-US" altLang="zh-CN"/>
              <a:t>Simple Moving Average (SMA)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Ｎ＝</a:t>
            </a:r>
            <a:r>
              <a:rPr lang="en-US" altLang="zh-CN" sz="2000" dirty="0" smtClean="0"/>
              <a:t>20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5" y="2085192"/>
            <a:ext cx="7991445" cy="4112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80" y="2085192"/>
            <a:ext cx="3098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58765"/>
            <a:ext cx="8229600" cy="1143000"/>
          </a:xfrm>
        </p:spPr>
        <p:txBody>
          <a:bodyPr/>
          <a:lstStyle/>
          <a:p>
            <a:r>
              <a:rPr lang="en-US" altLang="zh-CN" dirty="0"/>
              <a:t>Weighted Moving Average </a:t>
            </a:r>
            <a:r>
              <a:rPr lang="en-US" altLang="zh-CN" dirty="0" smtClean="0"/>
              <a:t>(</a:t>
            </a:r>
            <a:r>
              <a:rPr lang="en-US" altLang="zh-CN" dirty="0"/>
              <a:t>WMA)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Formula:</a:t>
            </a:r>
          </a:p>
          <a:p>
            <a:pPr>
              <a:buFont typeface="Wingdings" pitchFamily="2" charset="2"/>
              <a:buChar char="Ø"/>
            </a:pPr>
            <a:endParaRPr lang="en-US" altLang="zh-CN" sz="1800" dirty="0"/>
          </a:p>
          <a:p>
            <a:pPr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dirty="0" smtClean="0"/>
              <a:t>Ｎ＝</a:t>
            </a:r>
            <a:r>
              <a:rPr lang="en-US" altLang="zh-CN" sz="1800" dirty="0" smtClean="0"/>
              <a:t>300 </a:t>
            </a:r>
            <a:endParaRPr lang="zh-CN" altLang="en-US" sz="18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895347"/>
            <a:ext cx="3816426" cy="7200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49" y="1430265"/>
            <a:ext cx="2717476" cy="182168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6" y="3051315"/>
            <a:ext cx="7372975" cy="33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10" y="567945"/>
            <a:ext cx="8229600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/>
              <a:t>Weighted Moving Average (WMA)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N = 20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6" y="2004366"/>
            <a:ext cx="7776864" cy="4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66608" y="8488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Exponential WMA(EWMA)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Formula:</a:t>
            </a:r>
          </a:p>
          <a:p>
            <a:pPr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N = 300 </a:t>
            </a:r>
            <a:endParaRPr lang="zh-CN" altLang="en-US" sz="18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09" y="232952"/>
            <a:ext cx="2911191" cy="265392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29479"/>
            <a:ext cx="8086670" cy="356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806952"/>
            <a:ext cx="1803763" cy="606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00" y="1676407"/>
            <a:ext cx="1684274" cy="7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1128713"/>
            <a:ext cx="8229600" cy="1143000"/>
          </a:xfrm>
        </p:spPr>
        <p:txBody>
          <a:bodyPr/>
          <a:lstStyle/>
          <a:p>
            <a:r>
              <a:rPr lang="en-US" altLang="zh-CN"/>
              <a:t>Exponential WMA(EWMA)</a:t>
            </a:r>
            <a:br>
              <a:rPr lang="en-US" altLang="zh-CN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 = 20 </a:t>
            </a:r>
          </a:p>
          <a:p>
            <a:pPr>
              <a:buFont typeface="Wingdings" pitchFamily="2" charset="2"/>
              <a:buChar char="Ø"/>
            </a:pPr>
            <a:endParaRPr lang="zh-CN" altLang="en-US" sz="2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842493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16632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Parkinson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00808"/>
            <a:ext cx="8012113" cy="45259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/>
              <a:t>Formula:</a:t>
            </a:r>
          </a:p>
          <a:p>
            <a:pPr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N = 300 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392488" cy="88506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9" y="2636912"/>
            <a:ext cx="7542773" cy="35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16632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Parkinson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777686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56592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German-</a:t>
            </a:r>
            <a:r>
              <a:rPr lang="en-US" altLang="zh-CN" dirty="0" err="1"/>
              <a:t>Klass</a:t>
            </a:r>
            <a:r>
              <a:rPr lang="en-US" altLang="zh-CN" dirty="0"/>
              <a:t>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/>
              <a:t>Formula: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300</a:t>
            </a:r>
          </a:p>
          <a:p>
            <a:pPr>
              <a:buFont typeface="Wingdings" pitchFamily="2" charset="2"/>
              <a:buChar char="Ø"/>
            </a:pP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61236"/>
            <a:ext cx="5737888" cy="92149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19253"/>
            <a:ext cx="7632848" cy="37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4584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German-</a:t>
            </a:r>
            <a:r>
              <a:rPr lang="en-US" altLang="zh-CN" dirty="0" err="1"/>
              <a:t>Klass</a:t>
            </a:r>
            <a:r>
              <a:rPr lang="en-US" altLang="zh-CN" dirty="0"/>
              <a:t>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09617"/>
            <a:ext cx="7776864" cy="40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Rogers and Satchel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Formula: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N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300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1587204"/>
            <a:ext cx="6365879" cy="85832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45526"/>
            <a:ext cx="7659255" cy="3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Catalog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8012113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200" dirty="0" smtClean="0"/>
              <a:t>1.Volatility Definition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2.Volatility Classification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3.Volatility Forecasting and Application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Rogers and Satchel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</a:t>
            </a:r>
          </a:p>
          <a:p>
            <a:pPr marL="0" indent="0">
              <a:buNone/>
            </a:pP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4"/>
            <a:ext cx="748883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44624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Yang-Zhang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300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56084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44624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Yang-Zhang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560840" cy="40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96752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Error Index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Measure 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l-GR" altLang="zh-CN" dirty="0" smtClean="0">
                <a:latin typeface="宋体"/>
                <a:ea typeface="宋体"/>
              </a:rPr>
              <a:t>Ρ</a:t>
            </a:r>
            <a:r>
              <a:rPr lang="en-US" altLang="zh-CN" dirty="0" smtClean="0">
                <a:latin typeface="宋体"/>
                <a:ea typeface="宋体"/>
              </a:rPr>
              <a:t>= Mean(abs(sr1 – sr2)) * 100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Measure 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l-GR" altLang="zh-CN" dirty="0">
                <a:latin typeface="宋体"/>
                <a:ea typeface="宋体"/>
              </a:rPr>
              <a:t>Ρ</a:t>
            </a:r>
            <a:r>
              <a:rPr lang="en-US" altLang="zh-CN" dirty="0">
                <a:latin typeface="宋体"/>
                <a:ea typeface="宋体"/>
              </a:rPr>
              <a:t>= </a:t>
            </a:r>
            <a:r>
              <a:rPr lang="en-US" altLang="zh-CN" dirty="0" smtClean="0">
                <a:latin typeface="宋体"/>
                <a:ea typeface="宋体"/>
              </a:rPr>
              <a:t>Mean(sr1 </a:t>
            </a:r>
            <a:r>
              <a:rPr lang="en-US" altLang="zh-CN" dirty="0">
                <a:latin typeface="宋体"/>
                <a:ea typeface="宋体"/>
              </a:rPr>
              <a:t>– sr2</a:t>
            </a:r>
            <a:r>
              <a:rPr lang="en-US" altLang="zh-CN" dirty="0" smtClean="0">
                <a:latin typeface="宋体"/>
                <a:ea typeface="宋体"/>
              </a:rPr>
              <a:t>) </a:t>
            </a:r>
            <a:r>
              <a:rPr lang="en-US" altLang="zh-CN" dirty="0">
                <a:latin typeface="宋体"/>
                <a:ea typeface="宋体"/>
              </a:rPr>
              <a:t>* </a:t>
            </a:r>
            <a:r>
              <a:rPr lang="en-US" altLang="zh-CN" dirty="0" smtClean="0">
                <a:latin typeface="宋体"/>
                <a:ea typeface="宋体"/>
              </a:rPr>
              <a:t>100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Where: sr2 is rolling volatility series in next 30 days or 90 days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9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80728" y="557213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Next</a:t>
            </a:r>
            <a:r>
              <a:rPr lang="zh-CN" altLang="en-US" dirty="0"/>
              <a:t> </a:t>
            </a:r>
            <a:r>
              <a:rPr lang="en-US" altLang="zh-CN" dirty="0" smtClean="0"/>
              <a:t>30 Days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Measure 1</a:t>
            </a:r>
            <a:r>
              <a:rPr lang="zh-CN" altLang="en-US" sz="2800" dirty="0" smtClean="0"/>
              <a:t>   </a:t>
            </a:r>
            <a:r>
              <a:rPr lang="en-US" altLang="zh-CN" sz="2800" dirty="0" smtClean="0">
                <a:latin typeface="宋体"/>
                <a:ea typeface="宋体"/>
              </a:rPr>
              <a:t>Mean(abs(sr1 </a:t>
            </a:r>
            <a:r>
              <a:rPr lang="en-US" altLang="zh-CN" sz="2800" dirty="0">
                <a:latin typeface="宋体"/>
                <a:ea typeface="宋体"/>
              </a:rPr>
              <a:t>– sr2)) * 100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Measure 2 </a:t>
            </a:r>
            <a:r>
              <a:rPr lang="zh-CN" altLang="en-US" sz="2800" dirty="0" smtClean="0"/>
              <a:t>  </a:t>
            </a:r>
            <a:r>
              <a:rPr lang="en-US" altLang="zh-CN" sz="2800" dirty="0" smtClean="0">
                <a:latin typeface="宋体"/>
                <a:ea typeface="宋体"/>
              </a:rPr>
              <a:t>Mean(sr1 </a:t>
            </a:r>
            <a:r>
              <a:rPr lang="en-US" altLang="zh-CN" sz="2800" dirty="0">
                <a:latin typeface="宋体"/>
                <a:ea typeface="宋体"/>
              </a:rPr>
              <a:t>– sr2) * </a:t>
            </a:r>
            <a:r>
              <a:rPr lang="en-US" altLang="zh-CN" sz="2800" dirty="0" smtClean="0">
                <a:latin typeface="宋体"/>
                <a:ea typeface="宋体"/>
              </a:rPr>
              <a:t>100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宋体"/>
              <a:ea typeface="宋体"/>
            </a:endParaRPr>
          </a:p>
          <a:p>
            <a:pPr marL="0" indent="0">
              <a:buNone/>
            </a:pPr>
            <a:endParaRPr lang="en-US" altLang="zh-CN" sz="20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8" y="2258006"/>
            <a:ext cx="7299308" cy="145902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5" y="4471978"/>
            <a:ext cx="7183381" cy="138872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6444208" y="3573016"/>
            <a:ext cx="1223259" cy="48633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956376" y="3375278"/>
            <a:ext cx="1008112" cy="136815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剪去同侧角的矩形 9"/>
          <p:cNvSpPr/>
          <p:nvPr/>
        </p:nvSpPr>
        <p:spPr bwMode="auto">
          <a:xfrm>
            <a:off x="-1116632" y="1700808"/>
            <a:ext cx="1116632" cy="1674470"/>
          </a:xfrm>
          <a:prstGeom prst="snip2Same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80728" y="5450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Next</a:t>
            </a:r>
            <a:r>
              <a:rPr lang="zh-CN" altLang="en-US" dirty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/>
              <a:t>Days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Measure 1</a:t>
            </a:r>
            <a:r>
              <a:rPr lang="zh-CN" altLang="en-US" sz="2800" dirty="0" smtClean="0"/>
              <a:t>   </a:t>
            </a:r>
            <a:r>
              <a:rPr lang="en-US" altLang="zh-CN" sz="2800" dirty="0" smtClean="0">
                <a:latin typeface="宋体"/>
                <a:ea typeface="宋体"/>
              </a:rPr>
              <a:t>Mean(abs(sr1 </a:t>
            </a:r>
            <a:r>
              <a:rPr lang="en-US" altLang="zh-CN" sz="2800" dirty="0">
                <a:latin typeface="宋体"/>
                <a:ea typeface="宋体"/>
              </a:rPr>
              <a:t>– sr2)) * </a:t>
            </a:r>
            <a:r>
              <a:rPr lang="en-US" altLang="zh-CN" sz="2800" dirty="0" smtClean="0">
                <a:latin typeface="宋体"/>
                <a:ea typeface="宋体"/>
              </a:rPr>
              <a:t>100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dirty="0" smtClean="0"/>
              <a:t>Measure 2 </a:t>
            </a:r>
            <a:r>
              <a:rPr lang="zh-CN" altLang="en-US" sz="2800" dirty="0" smtClean="0"/>
              <a:t>  </a:t>
            </a:r>
            <a:r>
              <a:rPr lang="en-US" altLang="zh-CN" sz="2800" dirty="0" smtClean="0">
                <a:latin typeface="宋体"/>
                <a:ea typeface="宋体"/>
              </a:rPr>
              <a:t>Mean(sr1 </a:t>
            </a:r>
            <a:r>
              <a:rPr lang="en-US" altLang="zh-CN" sz="2800" dirty="0">
                <a:latin typeface="宋体"/>
                <a:ea typeface="宋体"/>
              </a:rPr>
              <a:t>– sr2) * </a:t>
            </a:r>
            <a:r>
              <a:rPr lang="en-US" altLang="zh-CN" sz="2800" dirty="0" smtClean="0">
                <a:latin typeface="宋体"/>
                <a:ea typeface="宋体"/>
              </a:rPr>
              <a:t>100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6" y="2191737"/>
            <a:ext cx="7108129" cy="138127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6" y="4293096"/>
            <a:ext cx="710812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08720" y="55780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CSI </a:t>
            </a:r>
            <a:r>
              <a:rPr lang="en-US" altLang="zh-CN" smtClean="0"/>
              <a:t>300 Index</a:t>
            </a:r>
            <a:endParaRPr lang="zh-CN" altLang="en-US" dirty="0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8012113" cy="4455633"/>
          </a:xfrm>
        </p:spPr>
      </p:pic>
    </p:spTree>
    <p:extLst>
      <p:ext uri="{BB962C8B-B14F-4D97-AF65-F5344CB8AC3E}">
        <p14:creationId xmlns:p14="http://schemas.microsoft.com/office/powerpoint/2010/main" val="21832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20688" y="620688"/>
            <a:ext cx="8229600" cy="1143000"/>
          </a:xfrm>
        </p:spPr>
        <p:txBody>
          <a:bodyPr/>
          <a:lstStyle/>
          <a:p>
            <a:r>
              <a:rPr lang="en-US" altLang="zh-CN" smtClean="0"/>
              <a:t>Primary Trends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8012113" cy="45259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b="0" dirty="0" smtClean="0"/>
              <a:t>Bull Market</a:t>
            </a:r>
          </a:p>
          <a:p>
            <a:pPr marL="0" indent="0">
              <a:buNone/>
            </a:pPr>
            <a:r>
              <a:rPr lang="en-US" altLang="zh-CN" b="0" dirty="0" smtClean="0"/>
              <a:t>Time: 2014/11/20 ---2015/6/9</a:t>
            </a:r>
          </a:p>
          <a:p>
            <a:pPr marL="0" indent="0">
              <a:buNone/>
            </a:pPr>
            <a:endParaRPr lang="en-US" altLang="zh-CN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0" dirty="0" smtClean="0"/>
              <a:t>Bear Market</a:t>
            </a:r>
          </a:p>
          <a:p>
            <a:pPr marL="0" indent="0">
              <a:buNone/>
            </a:pPr>
            <a:r>
              <a:rPr lang="en-US" altLang="zh-CN" b="0" dirty="0" smtClean="0"/>
              <a:t>Time: 2015/6/9 --- 2015/8/26</a:t>
            </a:r>
          </a:p>
          <a:p>
            <a:pPr marL="0" indent="0">
              <a:buNone/>
            </a:pPr>
            <a:endParaRPr lang="en-US" altLang="zh-CN" b="0" dirty="0"/>
          </a:p>
          <a:p>
            <a:pPr>
              <a:buFont typeface="Wingdings" pitchFamily="2" charset="2"/>
              <a:buChar char="Ø"/>
            </a:pPr>
            <a:r>
              <a:rPr lang="en-US" altLang="zh-CN" b="0" dirty="0" smtClean="0"/>
              <a:t>Flat Market </a:t>
            </a:r>
          </a:p>
          <a:p>
            <a:pPr marL="0" indent="0">
              <a:buNone/>
            </a:pPr>
            <a:r>
              <a:rPr lang="en-US" altLang="zh-CN" b="0" dirty="0" smtClean="0"/>
              <a:t>Time: 2014/4/28 --- 2014/7/17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08720" y="578957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/>
              <a:t> </a:t>
            </a:r>
            <a:r>
              <a:rPr lang="en-US" altLang="zh-CN" dirty="0" smtClean="0"/>
              <a:t>Days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Measure 1</a:t>
            </a:r>
            <a:r>
              <a:rPr lang="zh-CN" altLang="en-US" sz="2400" dirty="0" smtClean="0"/>
              <a:t>   </a:t>
            </a:r>
            <a:r>
              <a:rPr lang="en-US" altLang="zh-CN" sz="2400" dirty="0" smtClean="0">
                <a:latin typeface="宋体"/>
                <a:ea typeface="宋体"/>
              </a:rPr>
              <a:t>Mean(abs(sr1 </a:t>
            </a:r>
            <a:r>
              <a:rPr lang="en-US" altLang="zh-CN" sz="2400" dirty="0">
                <a:latin typeface="宋体"/>
                <a:ea typeface="宋体"/>
              </a:rPr>
              <a:t>– sr2)) * 100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Measure 2 </a:t>
            </a:r>
            <a:r>
              <a:rPr lang="zh-CN" altLang="en-US" sz="2400" dirty="0" smtClean="0"/>
              <a:t>  </a:t>
            </a:r>
            <a:r>
              <a:rPr lang="en-US" altLang="zh-CN" sz="2400" dirty="0" smtClean="0">
                <a:latin typeface="宋体"/>
                <a:ea typeface="宋体"/>
              </a:rPr>
              <a:t>Mean(sr1 </a:t>
            </a:r>
            <a:r>
              <a:rPr lang="en-US" altLang="zh-CN" sz="2400" dirty="0">
                <a:latin typeface="宋体"/>
                <a:ea typeface="宋体"/>
              </a:rPr>
              <a:t>– sr2) * </a:t>
            </a:r>
            <a:r>
              <a:rPr lang="en-US" altLang="zh-CN" sz="2400" dirty="0" smtClean="0">
                <a:latin typeface="宋体"/>
                <a:ea typeface="宋体"/>
              </a:rPr>
              <a:t>100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 bwMode="auto">
          <a:xfrm>
            <a:off x="6444208" y="3573016"/>
            <a:ext cx="1223259" cy="48633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956376" y="3375278"/>
            <a:ext cx="1008112" cy="136815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剪去同侧角的矩形 9"/>
          <p:cNvSpPr/>
          <p:nvPr/>
        </p:nvSpPr>
        <p:spPr bwMode="auto">
          <a:xfrm>
            <a:off x="-1116632" y="1700808"/>
            <a:ext cx="1116632" cy="1674470"/>
          </a:xfrm>
          <a:prstGeom prst="snip2Same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6884"/>
            <a:ext cx="6912768" cy="172617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1"/>
            <a:ext cx="6912768" cy="17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80728" y="57825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Next</a:t>
            </a:r>
            <a:r>
              <a:rPr lang="zh-CN" altLang="en-US" dirty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/>
              <a:t>Days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Measure 1</a:t>
            </a:r>
            <a:r>
              <a:rPr lang="zh-CN" altLang="en-US" sz="2400" dirty="0" smtClean="0"/>
              <a:t>   </a:t>
            </a:r>
            <a:r>
              <a:rPr lang="en-US" altLang="zh-CN" sz="2400" dirty="0" smtClean="0">
                <a:latin typeface="宋体"/>
                <a:ea typeface="宋体"/>
              </a:rPr>
              <a:t>Mean(abs(sr1 </a:t>
            </a:r>
            <a:r>
              <a:rPr lang="en-US" altLang="zh-CN" sz="2400" dirty="0">
                <a:latin typeface="宋体"/>
                <a:ea typeface="宋体"/>
              </a:rPr>
              <a:t>– sr2)) * 100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Measure 2 </a:t>
            </a:r>
            <a:r>
              <a:rPr lang="zh-CN" altLang="en-US" sz="2400" dirty="0" smtClean="0"/>
              <a:t>  </a:t>
            </a:r>
            <a:r>
              <a:rPr lang="en-US" altLang="zh-CN" sz="2400" dirty="0" smtClean="0">
                <a:latin typeface="宋体"/>
                <a:ea typeface="宋体"/>
              </a:rPr>
              <a:t>Mean(sr1 </a:t>
            </a:r>
            <a:r>
              <a:rPr lang="en-US" altLang="zh-CN" sz="2400" dirty="0">
                <a:latin typeface="宋体"/>
                <a:ea typeface="宋体"/>
              </a:rPr>
              <a:t>– sr2) * </a:t>
            </a:r>
            <a:r>
              <a:rPr lang="en-US" altLang="zh-CN" sz="2400" dirty="0" smtClean="0">
                <a:latin typeface="宋体"/>
                <a:ea typeface="宋体"/>
              </a:rPr>
              <a:t>100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latin typeface="宋体"/>
              <a:ea typeface="宋体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 bwMode="auto">
          <a:xfrm>
            <a:off x="6444208" y="3573016"/>
            <a:ext cx="1223259" cy="48633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956376" y="3375278"/>
            <a:ext cx="1008112" cy="136815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剪去同侧角的矩形 9"/>
          <p:cNvSpPr/>
          <p:nvPr/>
        </p:nvSpPr>
        <p:spPr bwMode="auto">
          <a:xfrm>
            <a:off x="-1116632" y="1700808"/>
            <a:ext cx="1116632" cy="1674470"/>
          </a:xfrm>
          <a:prstGeom prst="snip2Same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5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29802"/>
            <a:ext cx="6912768" cy="17032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1"/>
            <a:ext cx="6912768" cy="17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Catalog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8012113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1.Volatility Definition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2.Volatility Classification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3.Volatility Forecasting and Application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340768" y="557213"/>
            <a:ext cx="8229600" cy="1143000"/>
          </a:xfrm>
        </p:spPr>
        <p:txBody>
          <a:bodyPr/>
          <a:lstStyle/>
          <a:p>
            <a:r>
              <a:rPr lang="en-US" altLang="zh-CN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b="0" dirty="0"/>
              <a:t>Parkinson model </a:t>
            </a:r>
            <a:r>
              <a:rPr lang="en-US" altLang="zh-CN" sz="2400" b="0" dirty="0" smtClean="0"/>
              <a:t>systematically underestimates volatility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/>
              <a:t>EWMA and Parkinson models have the smallest index error in both bear market and </a:t>
            </a:r>
            <a:r>
              <a:rPr lang="en-US" altLang="zh-CN" sz="2400" b="0" dirty="0" smtClean="0"/>
              <a:t>flat market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/>
              <a:t>Yang and Zhang model has the smallest index error in bull market, but such model perform poorly (oftentimes </a:t>
            </a:r>
            <a:r>
              <a:rPr lang="en-US" altLang="zh-CN" sz="2400" b="0" dirty="0" smtClean="0"/>
              <a:t>overestimate </a:t>
            </a:r>
            <a:r>
              <a:rPr lang="en-US" altLang="zh-CN" sz="2400" b="0" dirty="0"/>
              <a:t>volatility) in other market trends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229600" cy="1143000"/>
          </a:xfrm>
        </p:spPr>
        <p:txBody>
          <a:bodyPr/>
          <a:lstStyle/>
          <a:p>
            <a:r>
              <a:rPr lang="en-US" altLang="zh-CN" sz="3200" dirty="0"/>
              <a:t>Time Series / </a:t>
            </a:r>
            <a:r>
              <a:rPr lang="en-US" altLang="zh-CN" sz="3200" dirty="0" smtClean="0"/>
              <a:t>ARCH </a:t>
            </a:r>
            <a:r>
              <a:rPr lang="en-US" altLang="zh-CN" sz="3200" dirty="0" err="1" smtClean="0"/>
              <a:t>Garch</a:t>
            </a:r>
            <a:r>
              <a:rPr lang="en-US" altLang="zh-CN" sz="3200" dirty="0" smtClean="0"/>
              <a:t>(1,1</a:t>
            </a:r>
            <a:r>
              <a:rPr lang="en-US" altLang="zh-CN" sz="3200" dirty="0"/>
              <a:t>) Model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Goal: Take CSI 300 Index daily return from 2007/7/4 to 2016/12/30 as sample data, use </a:t>
            </a:r>
            <a:r>
              <a:rPr lang="en-US" altLang="zh-CN" sz="2400" b="0" dirty="0" err="1" smtClean="0"/>
              <a:t>Garch</a:t>
            </a:r>
            <a:r>
              <a:rPr lang="en-US" altLang="zh-CN" sz="2400" b="0" dirty="0" smtClean="0"/>
              <a:t>(1,1) model to forecast monthly volatility in 2017</a:t>
            </a:r>
            <a:r>
              <a:rPr lang="en-US" altLang="zh-CN" sz="2400" dirty="0" smtClean="0"/>
              <a:t>, </a:t>
            </a:r>
            <a:r>
              <a:rPr lang="en-US" altLang="zh-CN" sz="2400" b="0" dirty="0" smtClean="0"/>
              <a:t>and compare the result to realized volatility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5" y="3429001"/>
            <a:ext cx="71287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620688"/>
            <a:ext cx="8229600" cy="1143000"/>
          </a:xfrm>
        </p:spPr>
        <p:txBody>
          <a:bodyPr/>
          <a:lstStyle/>
          <a:p>
            <a:r>
              <a:rPr lang="en-US" altLang="zh-CN" sz="3200" dirty="0"/>
              <a:t>Time Series </a:t>
            </a:r>
            <a:r>
              <a:rPr lang="en-US" altLang="zh-CN" sz="3200" dirty="0" smtClean="0"/>
              <a:t>/ </a:t>
            </a:r>
            <a:r>
              <a:rPr lang="en-US" altLang="zh-CN" sz="3200" dirty="0" err="1" smtClean="0"/>
              <a:t>Garch</a:t>
            </a:r>
            <a:r>
              <a:rPr lang="en-US" altLang="zh-CN" sz="3200" dirty="0" smtClean="0"/>
              <a:t>(1,1</a:t>
            </a:r>
            <a:r>
              <a:rPr lang="en-US" altLang="zh-CN" sz="3200" dirty="0"/>
              <a:t>) Model</a:t>
            </a:r>
            <a:endParaRPr lang="zh-CN" alt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013576" cy="4672215"/>
          </a:xfrm>
        </p:spPr>
      </p:pic>
    </p:spTree>
    <p:extLst>
      <p:ext uri="{BB962C8B-B14F-4D97-AF65-F5344CB8AC3E}">
        <p14:creationId xmlns:p14="http://schemas.microsoft.com/office/powerpoint/2010/main" val="9609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44624" y="557213"/>
            <a:ext cx="8229600" cy="1143000"/>
          </a:xfrm>
        </p:spPr>
        <p:txBody>
          <a:bodyPr/>
          <a:lstStyle/>
          <a:p>
            <a:r>
              <a:rPr lang="en-US" altLang="zh-CN" smtClean="0"/>
              <a:t>Further Improvement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Choose </a:t>
            </a:r>
            <a:r>
              <a:rPr lang="en-US" altLang="zh-CN" sz="2400" b="0" dirty="0"/>
              <a:t>the optimal half life that will closely approximate forecasted volatility to </a:t>
            </a:r>
            <a:r>
              <a:rPr lang="en-US" altLang="zh-CN" sz="2400" b="0" dirty="0" smtClean="0"/>
              <a:t>realized one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Weight </a:t>
            </a:r>
            <a:r>
              <a:rPr lang="en-US" altLang="zh-CN" sz="2400" b="0" dirty="0"/>
              <a:t>these </a:t>
            </a:r>
            <a:r>
              <a:rPr lang="en-US" altLang="zh-CN" sz="2400" b="0" dirty="0" smtClean="0"/>
              <a:t>forecasted volatility </a:t>
            </a:r>
            <a:r>
              <a:rPr lang="en-US" altLang="zh-CN" sz="2400" b="0" dirty="0"/>
              <a:t>directly would be an option worth considering in the future in order to get better estimated </a:t>
            </a:r>
            <a:r>
              <a:rPr lang="en-US" altLang="zh-CN" sz="2400" b="0" dirty="0" smtClean="0"/>
              <a:t>result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Break down the market </a:t>
            </a:r>
            <a:r>
              <a:rPr lang="en-US" altLang="zh-CN" sz="2400" b="0" dirty="0"/>
              <a:t>based on the market trends and give analysis to every each of them because a model comes in handy in one season may perform poorly in the other</a:t>
            </a:r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6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1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dirty="0"/>
              <a:t>In </a:t>
            </a:r>
            <a:r>
              <a:rPr lang="en-US" b="0" dirty="0" smtClean="0"/>
              <a:t>finance,</a:t>
            </a:r>
            <a:r>
              <a:rPr lang="en-US" b="0" dirty="0"/>
              <a:t> </a:t>
            </a:r>
            <a:r>
              <a:rPr lang="en-US" dirty="0"/>
              <a:t>volatility</a:t>
            </a:r>
            <a:r>
              <a:rPr lang="en-US" b="0" dirty="0"/>
              <a:t> (symbol </a:t>
            </a:r>
            <a:r>
              <a:rPr lang="en-US" b="0" i="1" dirty="0" err="1"/>
              <a:t>σ</a:t>
            </a:r>
            <a:r>
              <a:rPr lang="en-US" b="0" dirty="0"/>
              <a:t>) is the degree of variation of a trading price series over time as measured by the </a:t>
            </a:r>
            <a:r>
              <a:rPr lang="en-US" b="0" dirty="0" smtClean="0"/>
              <a:t>standard deviation of</a:t>
            </a:r>
            <a:r>
              <a:rPr lang="en-US" b="0" dirty="0"/>
              <a:t> </a:t>
            </a:r>
            <a:r>
              <a:rPr lang="en-US" b="0" dirty="0" smtClean="0"/>
              <a:t>logarithmic return.</a:t>
            </a:r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en-US" b="0" dirty="0"/>
              <a:t>S</a:t>
            </a:r>
            <a:r>
              <a:rPr lang="en-US" b="0" dirty="0" smtClean="0"/>
              <a:t>tandard </a:t>
            </a:r>
            <a:r>
              <a:rPr lang="en-US" b="0" dirty="0"/>
              <a:t>d</a:t>
            </a:r>
            <a:r>
              <a:rPr lang="en-US" b="0" dirty="0" smtClean="0"/>
              <a:t>eviation =/= </a:t>
            </a:r>
            <a:r>
              <a:rPr lang="en-US" altLang="zh-CN" dirty="0" smtClean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25879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388" y="3318165"/>
            <a:ext cx="3857652" cy="125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7"/>
          <p:cNvSpPr txBox="1">
            <a:spLocks noGrp="1"/>
          </p:cNvSpPr>
          <p:nvPr>
            <p:ph idx="1"/>
          </p:nvPr>
        </p:nvSpPr>
        <p:spPr>
          <a:xfrm>
            <a:off x="457200" y="1487535"/>
            <a:ext cx="80121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0" dirty="0" smtClean="0"/>
              <a:t>For any fund that evolves randomly with time, The </a:t>
            </a:r>
            <a:r>
              <a:rPr lang="en-US" sz="2400" b="0" dirty="0"/>
              <a:t>square of volatility is the </a:t>
            </a:r>
            <a:r>
              <a:rPr lang="en-US" sz="2400" b="0" dirty="0" smtClean="0"/>
              <a:t>variance of </a:t>
            </a:r>
            <a:r>
              <a:rPr lang="en-US" sz="2400" b="0" dirty="0"/>
              <a:t>the sum of infinitely many </a:t>
            </a:r>
            <a:r>
              <a:rPr lang="en-US" sz="2400" b="0" dirty="0" smtClean="0"/>
              <a:t>instantaneous rate of return, </a:t>
            </a:r>
            <a:r>
              <a:rPr lang="en-US" sz="2400" b="0" dirty="0"/>
              <a:t>each taken over the </a:t>
            </a:r>
            <a:r>
              <a:rPr lang="en-US" sz="2400" b="0" dirty="0" err="1" smtClean="0"/>
              <a:t>nonoverlapping</a:t>
            </a:r>
            <a:r>
              <a:rPr lang="en-US" sz="2400" b="0" dirty="0" smtClean="0"/>
              <a:t>, </a:t>
            </a:r>
            <a:r>
              <a:rPr lang="en-US" sz="2400" b="0" dirty="0"/>
              <a:t>infinitesimal periods that make up a single unit of time</a:t>
            </a:r>
            <a:r>
              <a:rPr lang="en-US" sz="2400" b="0" dirty="0" smtClean="0"/>
              <a:t>.</a:t>
            </a:r>
            <a:endParaRPr lang="en-US" altLang="zh-CN" sz="2400" dirty="0" smtClean="0">
              <a:latin typeface="楷体_GB2312 (正文)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楷体_GB2312 (正文)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 smtClean="0">
              <a:latin typeface="楷体_GB2312 (正文)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0" dirty="0" smtClean="0"/>
              <a:t>If daily </a:t>
            </a:r>
            <a:r>
              <a:rPr lang="en-US" sz="2400" b="0" dirty="0"/>
              <a:t>logarithmic returns of a stock have a standard deviation of </a:t>
            </a:r>
            <a:r>
              <a:rPr lang="en-US" sz="2400" b="0" dirty="0" err="1" smtClean="0"/>
              <a:t>σ</a:t>
            </a:r>
            <a:r>
              <a:rPr lang="en-US" sz="2400" b="0" baseline="-25000" dirty="0" err="1" smtClean="0"/>
              <a:t>daily</a:t>
            </a:r>
            <a:r>
              <a:rPr lang="en-US" sz="2400" b="0" dirty="0"/>
              <a:t> </a:t>
            </a:r>
            <a:r>
              <a:rPr lang="en-US" sz="2400" b="0" dirty="0" smtClean="0"/>
              <a:t>and </a:t>
            </a:r>
            <a:r>
              <a:rPr lang="en-US" sz="2400" b="0" dirty="0"/>
              <a:t>the time period of returns is </a:t>
            </a:r>
            <a:r>
              <a:rPr lang="en-US" sz="2400" b="0" i="1" dirty="0"/>
              <a:t>P</a:t>
            </a:r>
            <a:r>
              <a:rPr lang="en-US" sz="2400" b="0" dirty="0"/>
              <a:t> in trading days, the annualized volatility </a:t>
            </a:r>
            <a:r>
              <a:rPr lang="en-US" sz="2400" b="0" dirty="0" smtClean="0"/>
              <a:t>is </a:t>
            </a:r>
          </a:p>
          <a:p>
            <a:pPr>
              <a:buFont typeface="Wingdings" pitchFamily="2" charset="2"/>
              <a:buChar char="Ø"/>
            </a:pPr>
            <a:r>
              <a:rPr lang="en-US" sz="2400" b="0" dirty="0"/>
              <a:t>A common assumption is that </a:t>
            </a:r>
            <a:r>
              <a:rPr lang="en-US" sz="2400" b="0" i="1" dirty="0"/>
              <a:t>P</a:t>
            </a:r>
            <a:r>
              <a:rPr lang="en-US" sz="2400" b="0" dirty="0"/>
              <a:t> = 252 trading days in any given year</a:t>
            </a:r>
            <a:endParaRPr lang="en-US" altLang="zh-CN" sz="2400" dirty="0">
              <a:latin typeface="楷体_GB2312 (正文)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32040" y="3657360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/>
              <a:t>Where X</a:t>
            </a:r>
            <a:r>
              <a:rPr lang="en-US" altLang="zh-CN" sz="2400" b="0" baseline="-25000" dirty="0" smtClean="0"/>
              <a:t>i</a:t>
            </a:r>
            <a:r>
              <a:rPr lang="en-US" altLang="zh-CN" sz="2400" b="0" dirty="0" smtClean="0"/>
              <a:t> = ln(x</a:t>
            </a:r>
            <a:r>
              <a:rPr lang="en-US" altLang="zh-CN" sz="2400" b="0" baseline="-25000" dirty="0" smtClean="0"/>
              <a:t>i</a:t>
            </a:r>
            <a:r>
              <a:rPr lang="en-US" altLang="zh-CN" sz="2400" b="0" dirty="0" smtClean="0"/>
              <a:t>/x</a:t>
            </a:r>
            <a:r>
              <a:rPr lang="en-US" altLang="zh-CN" sz="2400" b="0" baseline="-25000" dirty="0" smtClean="0"/>
              <a:t>i-1 </a:t>
            </a:r>
            <a:r>
              <a:rPr lang="en-US" altLang="zh-CN" sz="2400" b="0" dirty="0" smtClean="0"/>
              <a:t>)</a:t>
            </a:r>
            <a:endParaRPr lang="zh-CN" altLang="en-US" sz="2400" b="0" dirty="0"/>
          </a:p>
        </p:txBody>
      </p:sp>
      <p:sp>
        <p:nvSpPr>
          <p:cNvPr id="14" name="AutoShape 10" descr="\displaystyle \sigma _{\text{P}}=\sigma _{\text{daily}}{\sqrt {P}}.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\displaystyle \sigma _{\text{P}}=\sigma _{\text{daily}}{\sqrt {P}}.}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\displaystyle \sigma _{\text{P}}=\sigma _{\text{daily}}{\sqrt {P}}.}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157192"/>
            <a:ext cx="1511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Catalog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8012113" cy="4525962"/>
          </a:xfrm>
        </p:spPr>
        <p:txBody>
          <a:bodyPr/>
          <a:lstStyle/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200" dirty="0" smtClean="0"/>
              <a:t>1.Volatility Definition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2.Volatility Classification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3.Volatility Forecasting and Application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9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Volatility can be classified into these categories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Implied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Historical Volatility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Realized Volatility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Forecast Volatility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Ultra High Frequency Volatility</a:t>
            </a:r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4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5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3l.NGgPBU.FQSXoKHN_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jgGx0FVkUO2O7W9XYdbP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7myxNvxDk6K0eQme5z4pg"/>
</p:tagLst>
</file>

<file path=ppt/theme/theme1.xml><?xml version="1.0" encoding="utf-8"?>
<a:theme xmlns:a="http://schemas.openxmlformats.org/drawingml/2006/main" name="11_default">
  <a:themeElements>
    <a:clrScheme name="11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楷体_GB2312" pitchFamily="49" charset="-122"/>
            <a:ea typeface="楷体_GB2312" pitchFamily="49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楷体_GB2312" pitchFamily="49" charset="-122"/>
            <a:ea typeface="楷体_GB2312" pitchFamily="49" charset="-122"/>
            <a:cs typeface="Times New Roman" pitchFamily="18" charset="0"/>
          </a:defRPr>
        </a:defPPr>
      </a:lstStyle>
    </a:lnDef>
  </a:objectDefaults>
  <a:extraClrSchemeLst>
    <a:extraClrScheme>
      <a:clrScheme name="11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">
  <a:themeElements>
    <a:clrScheme name="1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楷体_GB2312" pitchFamily="49" charset="-122"/>
            <a:ea typeface="楷体_GB2312" pitchFamily="49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楷体_GB2312" pitchFamily="49" charset="-122"/>
            <a:ea typeface="楷体_GB2312" pitchFamily="49" charset="-122"/>
            <a:cs typeface="Times New Roman" pitchFamily="18" charset="0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46355</TotalTime>
  <Words>953</Words>
  <Application>Microsoft Macintosh PowerPoint</Application>
  <PresentationFormat>On-screen Show (4:3)</PresentationFormat>
  <Paragraphs>263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Cambria Math</vt:lpstr>
      <vt:lpstr>Times New Roman</vt:lpstr>
      <vt:lpstr>Wingdings</vt:lpstr>
      <vt:lpstr>宋体</vt:lpstr>
      <vt:lpstr>微软雅黑</vt:lpstr>
      <vt:lpstr>楷体_GB2312</vt:lpstr>
      <vt:lpstr>楷体_GB2312 (正文)</vt:lpstr>
      <vt:lpstr>Arial</vt:lpstr>
      <vt:lpstr>11_default</vt:lpstr>
      <vt:lpstr>2_default</vt:lpstr>
      <vt:lpstr>think-cell Slide</vt:lpstr>
      <vt:lpstr>PowerPoint Presentation</vt:lpstr>
      <vt:lpstr> </vt:lpstr>
      <vt:lpstr>Question</vt:lpstr>
      <vt:lpstr>Catalog</vt:lpstr>
      <vt:lpstr>Catalog</vt:lpstr>
      <vt:lpstr>PowerPoint Presentation</vt:lpstr>
      <vt:lpstr>PowerPoint Presentation</vt:lpstr>
      <vt:lpstr>Catalog</vt:lpstr>
      <vt:lpstr>PowerPoint Presentation</vt:lpstr>
      <vt:lpstr>Implied Volatility  </vt:lpstr>
      <vt:lpstr>Implied Volatility </vt:lpstr>
      <vt:lpstr>PowerPoint Presentation</vt:lpstr>
      <vt:lpstr>Historical Volatility   </vt:lpstr>
      <vt:lpstr>PowerPoint Presentation</vt:lpstr>
      <vt:lpstr>OHLC Model Estimators  </vt:lpstr>
      <vt:lpstr>Parkinson Estimator</vt:lpstr>
      <vt:lpstr>German-Klass Estimator</vt:lpstr>
      <vt:lpstr>Rogers and Satchel Estimator</vt:lpstr>
      <vt:lpstr>Yang-Zhang Estimator</vt:lpstr>
      <vt:lpstr>Yang-Zhang Estimator</vt:lpstr>
      <vt:lpstr>PowerPoint Presentation</vt:lpstr>
      <vt:lpstr>Forecast Volatility  </vt:lpstr>
      <vt:lpstr>PowerPoint Presentation</vt:lpstr>
      <vt:lpstr>Ultra High Frequency Volatility  </vt:lpstr>
      <vt:lpstr>Catalog</vt:lpstr>
      <vt:lpstr>Question Revisit</vt:lpstr>
      <vt:lpstr>Data Collecting </vt:lpstr>
      <vt:lpstr>PowerPoint Presentation</vt:lpstr>
      <vt:lpstr>Simple Moving Average (SMA) </vt:lpstr>
      <vt:lpstr>Simple Moving Average (SMA)</vt:lpstr>
      <vt:lpstr>Weighted Moving Average (WMA) </vt:lpstr>
      <vt:lpstr>Weighted Moving Average (WMA)</vt:lpstr>
      <vt:lpstr>Exponential WMA(EWMA) </vt:lpstr>
      <vt:lpstr>Exponential WMA(EWMA)  </vt:lpstr>
      <vt:lpstr>Parkinson Estimator</vt:lpstr>
      <vt:lpstr>Parkinson Estimator</vt:lpstr>
      <vt:lpstr>German-Klass Estimator</vt:lpstr>
      <vt:lpstr>German-Klass Estimator</vt:lpstr>
      <vt:lpstr>Rogers and Satchel Estimator</vt:lpstr>
      <vt:lpstr>Rogers and Satchel Estimator</vt:lpstr>
      <vt:lpstr>Yang-Zhang Estimator</vt:lpstr>
      <vt:lpstr>Yang-Zhang Estimator</vt:lpstr>
      <vt:lpstr> Error Index </vt:lpstr>
      <vt:lpstr>  Next 30 Days  </vt:lpstr>
      <vt:lpstr>  Next 90 Days  </vt:lpstr>
      <vt:lpstr>CSI 300 Index</vt:lpstr>
      <vt:lpstr>Primary Trends </vt:lpstr>
      <vt:lpstr> Next 30 Days </vt:lpstr>
      <vt:lpstr>  Next 90 Days  </vt:lpstr>
      <vt:lpstr>Summary</vt:lpstr>
      <vt:lpstr>Time Series / ARCH Garch(1,1) Model  </vt:lpstr>
      <vt:lpstr>Time Series / Garch(1,1) Model</vt:lpstr>
      <vt:lpstr>Further Improvement </vt:lpstr>
      <vt:lpstr>PowerPoint Presentation</vt:lpstr>
    </vt:vector>
  </TitlesOfParts>
  <Company>htf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戴蔡凌</dc:creator>
  <cp:lastModifiedBy>CJ Xiang</cp:lastModifiedBy>
  <cp:revision>2070</cp:revision>
  <cp:lastPrinted>2017-02-09T06:06:11Z</cp:lastPrinted>
  <dcterms:created xsi:type="dcterms:W3CDTF">2008-07-14T01:29:44Z</dcterms:created>
  <dcterms:modified xsi:type="dcterms:W3CDTF">2017-09-11T04:27:26Z</dcterms:modified>
</cp:coreProperties>
</file>