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embeddedFontLs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00E54C-6F22-428A-A4C9-35E74BCE5DE5}">
  <a:tblStyle styleId="{A200E54C-6F22-428A-A4C9-35E74BCE5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font" Target="fonts/Lobster-regular.fnt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2c3ed84c_0_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03" name="Google Shape;203;g392c3ed84c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392c3ed84c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92c3ed84c_0_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16" name="Google Shape;216;g392c3ed84c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392c3ed84c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2c3ed84c_0_6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31" name="Google Shape;231;g392c3ed84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392c3ed84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2c3ed84c_4_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44" name="Google Shape;244;g392c3ed84c_4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392c3ed84c_4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9943d4eea_2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57" name="Google Shape;257;g39943d4ee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g39943d4eea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943d4eea_2_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67" name="Google Shape;267;g39943d4eea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39943d4eea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92c3ed84c_4_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77" name="Google Shape;277;g392c3ed84c_4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392c3ed84c_4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2c3ed84c_0_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00" name="Google Shape;100;g392c3ed84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392c3ed84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2c3ed84c_3_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21" name="Google Shape;121;g392c3ed84c_3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392c3ed84c_3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2c3ed84c_0_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31" name="Google Shape;131;g392c3ed84c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392c3ed84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2c3ed84c_0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41" name="Google Shape;141;g392c3ed8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392c3ed84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2c3ed84c_0_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54" name="Google Shape;154;g392c3ed84c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392c3ed84c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2c3ed84c_1_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65" name="Google Shape;165;g392c3ed84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392c3ed84c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92c3ed84c_0_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76" name="Google Shape;176;g392c3ed84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392c3ed84c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0" y="-42862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b="1" i="0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09600" y="1524000"/>
            <a:ext cx="7924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6096000"/>
            <a:ext cx="5364162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18201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Ensemble Learning: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Bagging, </a:t>
            </a:r>
            <a:r>
              <a:rPr lang="en-US"/>
              <a:t>Boosting, </a:t>
            </a:r>
            <a:r>
              <a:rPr lang="en-US"/>
              <a:t>and Stacking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948800" y="4168800"/>
            <a:ext cx="5246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rPr lang="en-US"/>
              <a:t>EC503 Final Project</a:t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rPr lang="en-US"/>
              <a:t>Sijie Xiang, Minghe Ren, Xinqiao Wei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113"/>
            <a:ext cx="4549051" cy="34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000" y="1795399"/>
            <a:ext cx="4356274" cy="326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5">
            <a:alphaModFix/>
          </a:blip>
          <a:srcRect b="-4000" l="4680" r="-4680" t="4000"/>
          <a:stretch/>
        </p:blipFill>
        <p:spPr>
          <a:xfrm>
            <a:off x="1128275" y="2014775"/>
            <a:ext cx="6646266" cy="388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892775" y="1627775"/>
            <a:ext cx="3335400" cy="3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Adaboosting with Discriminant Analysis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4965438" y="1627775"/>
            <a:ext cx="3335400" cy="3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Adaboosting with Discriminant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75" y="2009425"/>
            <a:ext cx="4775125" cy="40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3. Stacking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609600" y="1388925"/>
            <a:ext cx="79248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In stacking, multiple classification or regression models are combine to build the final learning algorithm.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479850" y="4398675"/>
            <a:ext cx="226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First-level learner:</a:t>
            </a:r>
            <a:endParaRPr b="1" sz="1800"/>
          </a:p>
        </p:txBody>
      </p:sp>
      <p:sp>
        <p:nvSpPr>
          <p:cNvPr id="226" name="Google Shape;226;p24"/>
          <p:cNvSpPr txBox="1"/>
          <p:nvPr/>
        </p:nvSpPr>
        <p:spPr>
          <a:xfrm>
            <a:off x="609600" y="2199325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Second-</a:t>
            </a:r>
            <a:r>
              <a:rPr b="1" lang="en-US" sz="1800"/>
              <a:t>level learner:</a:t>
            </a:r>
            <a:endParaRPr b="1" sz="1800"/>
          </a:p>
        </p:txBody>
      </p:sp>
      <p:sp>
        <p:nvSpPr>
          <p:cNvPr id="227" name="Google Shape;227;p24"/>
          <p:cNvSpPr txBox="1"/>
          <p:nvPr/>
        </p:nvSpPr>
        <p:spPr>
          <a:xfrm>
            <a:off x="6046000" y="3084050"/>
            <a:ext cx="2656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new data set with </a:t>
            </a:r>
            <a:r>
              <a:rPr b="1" lang="en-US"/>
              <a:t>original data</a:t>
            </a:r>
            <a:r>
              <a:rPr lang="en-US"/>
              <a:t> and </a:t>
            </a:r>
            <a:r>
              <a:rPr b="1" lang="en-US"/>
              <a:t>outputs</a:t>
            </a:r>
            <a:r>
              <a:rPr lang="en-US"/>
              <a:t> of each first-level learner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5989750" y="2151825"/>
            <a:ext cx="2769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model is often used as the final combiner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7140" r="0" t="0"/>
          <a:stretch/>
        </p:blipFill>
        <p:spPr>
          <a:xfrm>
            <a:off x="140975" y="1863050"/>
            <a:ext cx="4572226" cy="38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3. Stacking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 b="0" l="6226" r="0" t="0"/>
          <a:stretch/>
        </p:blipFill>
        <p:spPr>
          <a:xfrm>
            <a:off x="4481125" y="1973296"/>
            <a:ext cx="4662874" cy="3729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1218550" y="1490450"/>
            <a:ext cx="3231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Adult Dataset (Binary Class) 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5389100" y="1560500"/>
            <a:ext cx="3231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Ecoli Dataset (Multiple Class)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50" name="Google Shape;250;p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Comparing</a:t>
            </a:r>
            <a:endParaRPr/>
          </a:p>
        </p:txBody>
      </p:sp>
      <p:graphicFrame>
        <p:nvGraphicFramePr>
          <p:cNvPr id="251" name="Google Shape;251;p26"/>
          <p:cNvGraphicFramePr/>
          <p:nvPr/>
        </p:nvGraphicFramePr>
        <p:xfrm>
          <a:off x="678263" y="-377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{A200E54C-6F22-428A-A4C9-35E74BCE5DE5}</a:tableStyleId>
              </a:tblPr>
              <a:tblGrid>
                <a:gridCol w="1062100"/>
                <a:gridCol w="1062100"/>
                <a:gridCol w="1062100"/>
                <a:gridCol w="1062100"/>
                <a:gridCol w="1062100"/>
                <a:gridCol w="1062100"/>
                <a:gridCol w="1062100"/>
              </a:tblGrid>
              <a:tr h="847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CCR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r>
                        <a:rPr lang="en-US"/>
                        <a:t>ase 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Bagging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Bagging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(Built-in)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Ada-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Ada-boosting </a:t>
                      </a:r>
                      <a:r>
                        <a:rPr lang="en-US" sz="1100"/>
                        <a:t>(Built in)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Discriminant</a:t>
                      </a:r>
                      <a:r>
                        <a:rPr lang="en-US"/>
                        <a:t> </a:t>
                      </a:r>
                      <a:r>
                        <a:rPr lang="en-US"/>
                        <a:t>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78.28%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79.84%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79.86%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80.22%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79.88%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81.5%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Logistic Regression</a:t>
                      </a:r>
                      <a:r>
                        <a:rPr lang="en-US" sz="1300"/>
                        <a:t>: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85.49%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85.91%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80.18%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85.63%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59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76.90%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76.38%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Nah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252" name="Google Shape;252;p26"/>
          <p:cNvSpPr txBox="1"/>
          <p:nvPr/>
        </p:nvSpPr>
        <p:spPr>
          <a:xfrm>
            <a:off x="732325" y="570825"/>
            <a:ext cx="732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Adult Dataset</a:t>
            </a:r>
            <a:endParaRPr sz="1800"/>
          </a:p>
        </p:txBody>
      </p:sp>
      <p:sp>
        <p:nvSpPr>
          <p:cNvPr id="253" name="Google Shape;253;p26"/>
          <p:cNvSpPr txBox="1"/>
          <p:nvPr/>
        </p:nvSpPr>
        <p:spPr>
          <a:xfrm>
            <a:off x="908700" y="2678963"/>
            <a:ext cx="732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Ecoli Dataset</a:t>
            </a:r>
            <a:endParaRPr sz="1800"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908700" y="30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{A200E54C-6F22-428A-A4C9-35E74BCE5DE5}</a:tableStyleId>
              </a:tblPr>
              <a:tblGrid>
                <a:gridCol w="1430050"/>
                <a:gridCol w="1430050"/>
                <a:gridCol w="1430050"/>
                <a:gridCol w="1430050"/>
                <a:gridCol w="1430050"/>
              </a:tblGrid>
              <a:tr h="36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CCR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algorithm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Bagging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Bagging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(Built-in)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Discriminant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84.16%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83.42%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84.16%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83.19%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82.18%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86.13%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vMerge="1"/>
              </a:tr>
              <a:tr h="36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78.22%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Conclusion</a:t>
            </a:r>
            <a:endParaRPr/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6096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{A200E54C-6F22-428A-A4C9-35E74BCE5DE5}</a:tableStyleId>
              </a:tblPr>
              <a:tblGrid>
                <a:gridCol w="1902300"/>
                <a:gridCol w="1902300"/>
                <a:gridCol w="1902300"/>
                <a:gridCol w="1902300"/>
              </a:tblGrid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Bagging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Boosting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Stacking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4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Partitioning Dataset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Misclassification samples have higher probability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 not partition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4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Goal Achieved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Minimize variance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Increasing predictive force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Both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4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Combining Classifiers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Average weights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Weights majority vote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 /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Decision Tree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Future Work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609600" y="177845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/>
              <a:t>Bagging : Keep training sample size fix, increase number of bags-----&gt; How is it </a:t>
            </a:r>
            <a:r>
              <a:rPr lang="en-US"/>
              <a:t>affect</a:t>
            </a:r>
            <a:r>
              <a:rPr lang="en-US"/>
              <a:t> CCR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/>
              <a:t>Adaboost : Implement multi class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/>
              <a:t>Stacking : Different ways to combine first level and second level learners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240150" y="1988000"/>
            <a:ext cx="7332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obster"/>
                <a:ea typeface="Lobster"/>
                <a:cs typeface="Lobster"/>
                <a:sym typeface="Lobster"/>
              </a:rPr>
              <a:t>Thanks for your listening and a</a:t>
            </a:r>
            <a:r>
              <a:rPr lang="en-US" sz="3000">
                <a:latin typeface="Lobster"/>
                <a:ea typeface="Lobster"/>
                <a:cs typeface="Lobster"/>
                <a:sym typeface="Lobster"/>
              </a:rPr>
              <a:t>ny Question?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Outline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Char char="▪"/>
            </a:pPr>
            <a:r>
              <a:rPr lang="en-US" sz="3000"/>
              <a:t>Introduction of Ensemble Learning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Char char="▪"/>
            </a:pPr>
            <a:r>
              <a:rPr lang="en-US" sz="3000"/>
              <a:t>Dataset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Char char="▪"/>
            </a:pPr>
            <a:r>
              <a:rPr lang="en-US" sz="3000"/>
              <a:t>Three Ensemble </a:t>
            </a:r>
            <a:r>
              <a:rPr lang="en-US" sz="3000"/>
              <a:t>Algorithms</a:t>
            </a:r>
            <a:endParaRPr sz="3000"/>
          </a:p>
          <a:p>
            <a:pPr indent="-3619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Bagging	</a:t>
            </a:r>
            <a:endParaRPr sz="3000"/>
          </a:p>
          <a:p>
            <a:pPr indent="-3619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Boosting</a:t>
            </a:r>
            <a:endParaRPr sz="3000"/>
          </a:p>
          <a:p>
            <a:pPr indent="-3619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Stacking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Char char="▪"/>
            </a:pPr>
            <a:r>
              <a:rPr lang="en-US" sz="3000"/>
              <a:t>Comparison and Conclusion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09600" y="167885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lang="en-US"/>
              <a:t>Ensemble learning </a:t>
            </a:r>
            <a:r>
              <a:rPr lang="en-US" sz="1800"/>
              <a:t>(supervised machine learning)</a:t>
            </a:r>
            <a:endParaRPr sz="1800"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</a:t>
            </a:r>
            <a:r>
              <a:rPr lang="en-US" sz="1800"/>
              <a:t>sing multiple machine learning methods (as base learner) </a:t>
            </a:r>
            <a:endParaRPr sz="18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The final predictor can be represented as: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lang="en-US" sz="1800"/>
              <a:t>Goal: </a:t>
            </a:r>
            <a:endParaRPr sz="1800"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</a:t>
            </a:r>
            <a:r>
              <a:rPr lang="en-US" sz="1800"/>
              <a:t>xploring ensemble learning algorithms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</a:t>
            </a:r>
            <a:r>
              <a:rPr lang="en-US" sz="1800"/>
              <a:t>tudying ense</a:t>
            </a:r>
            <a:r>
              <a:rPr lang="en-US"/>
              <a:t>m</a:t>
            </a:r>
            <a:r>
              <a:rPr lang="en-US" sz="1800"/>
              <a:t>ble </a:t>
            </a:r>
            <a:r>
              <a:rPr lang="en-US"/>
              <a:t>algorithms’ </a:t>
            </a:r>
            <a:r>
              <a:rPr lang="en-US" sz="1800"/>
              <a:t>characteristic</a:t>
            </a:r>
            <a:r>
              <a:rPr lang="en-US"/>
              <a:t>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</a:t>
            </a:r>
            <a:r>
              <a:rPr lang="en-US" sz="1800"/>
              <a:t>ompare ensemble </a:t>
            </a:r>
            <a:r>
              <a:rPr lang="en-US"/>
              <a:t>algorithms’ </a:t>
            </a:r>
            <a:r>
              <a:rPr lang="en-US" sz="1800"/>
              <a:t>performance against single learners.  </a:t>
            </a:r>
            <a:endParaRPr sz="18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25" y="3418300"/>
            <a:ext cx="3386024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09600" y="1638850"/>
            <a:ext cx="7924800" cy="4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1" lang="en-US" sz="1800"/>
              <a:t>Three</a:t>
            </a:r>
            <a:r>
              <a:rPr b="1" lang="en-US" sz="1800"/>
              <a:t> ensemble learning algorithms:</a:t>
            </a:r>
            <a:endParaRPr b="1" sz="1800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Bagging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Boosting (Adaboost)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Stacking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1" lang="en-US" sz="1800"/>
              <a:t>Base </a:t>
            </a:r>
            <a:r>
              <a:rPr b="1" lang="en-US" sz="1800"/>
              <a:t>learners</a:t>
            </a:r>
            <a:r>
              <a:rPr b="1" lang="en-US" sz="1800"/>
              <a:t>:</a:t>
            </a:r>
            <a:endParaRPr b="1" sz="1800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Discriminant Analysis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Decision 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SVM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1" lang="en-US" sz="1800"/>
              <a:t>Comparing results:</a:t>
            </a:r>
            <a:endParaRPr b="1"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Implementation from scratch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Matlab Built-in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Single base learner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DataSet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09600" y="177845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/>
              <a:t>Adult DataSet - Binary Classification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14 features - age, education, occupation, relationship, and etc..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Classifications - salary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&gt;= 50k 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&lt; 50k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32561 training samples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/>
              <a:t>Ecoli Dataset - Multi-</a:t>
            </a:r>
            <a:r>
              <a:rPr lang="en-US"/>
              <a:t>Class</a:t>
            </a:r>
            <a:r>
              <a:rPr lang="en-US"/>
              <a:t> Classification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 predict protein localization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336 samples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8 features and 8 class</a:t>
            </a:r>
            <a:r>
              <a:rPr lang="en-US"/>
              <a:t>es.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721650" y="1265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400"/>
              <a:t>1.Bagging</a:t>
            </a:r>
            <a:endParaRPr sz="2400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Char char="▪"/>
            </a:pPr>
            <a:r>
              <a:rPr lang="en-US">
                <a:solidFill>
                  <a:srgbClr val="242729"/>
                </a:solidFill>
              </a:rPr>
              <a:t>Bagging (stands for Bootstrap Aggregating) </a:t>
            </a:r>
            <a:endParaRPr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Char char="▪"/>
            </a:pPr>
            <a:r>
              <a:rPr lang="en-US">
                <a:solidFill>
                  <a:srgbClr val="242729"/>
                </a:solidFill>
              </a:rPr>
              <a:t>SVM: One-versus-one (OVO) muticlassfication for Ecoli dataset</a:t>
            </a:r>
            <a:endParaRPr>
              <a:solidFill>
                <a:srgbClr val="242729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Char char="▪"/>
            </a:pPr>
            <a:r>
              <a:t/>
            </a:r>
            <a:endParaRPr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90950" y="4610450"/>
            <a:ext cx="1201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50" name="Google Shape;150;p19"/>
          <p:cNvSpPr txBox="1"/>
          <p:nvPr/>
        </p:nvSpPr>
        <p:spPr>
          <a:xfrm>
            <a:off x="1013250" y="3755575"/>
            <a:ext cx="7341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function [test_set_predicted_Y] = Ensemble_bagging(train_set_X, train_set_Y, test_set_X, n_prime_percent, class_total)</a:t>
            </a:r>
            <a:endParaRPr sz="2400"/>
          </a:p>
        </p:txBody>
      </p:sp>
      <p:sp>
        <p:nvSpPr>
          <p:cNvPr id="151" name="Google Shape;151;p19"/>
          <p:cNvSpPr txBox="1"/>
          <p:nvPr/>
        </p:nvSpPr>
        <p:spPr>
          <a:xfrm>
            <a:off x="609600" y="333300"/>
            <a:ext cx="5458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Ensemble Algorithms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175" y="497723"/>
            <a:ext cx="6221800" cy="2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175" y="3429000"/>
            <a:ext cx="6221801" cy="26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297450" y="681325"/>
            <a:ext cx="170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400"/>
              <a:t>1.Bagging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661250" y="1658275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/>
              <a:t>Insights:</a:t>
            </a:r>
            <a:endParaRPr sz="240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529050" y="20177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rgbClr val="242729"/>
                </a:solidFill>
              </a:rPr>
              <a:t>By increasing the size of the training set I can't improve the model predictive force</a:t>
            </a:r>
            <a:endParaRPr sz="3000"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42729"/>
              </a:solidFill>
            </a:endParaRPr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rgbClr val="242729"/>
                </a:solidFill>
              </a:rPr>
              <a:t>But it decreases the variance, narrowly tuning the prediction to expected outcome.</a:t>
            </a:r>
            <a:endParaRPr sz="3000"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661250" y="8183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400"/>
              <a:t>1.Bagging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Ensemble Learning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2. Adaboosting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935800" y="2227800"/>
            <a:ext cx="1173300" cy="240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109100" y="2290650"/>
            <a:ext cx="1117500" cy="82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3226600" y="2290650"/>
            <a:ext cx="1447800" cy="82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674400" y="2290650"/>
            <a:ext cx="1117500" cy="82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791900" y="2227800"/>
            <a:ext cx="1173300" cy="240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 Weights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2120800" y="3722400"/>
            <a:ext cx="3659400" cy="907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Randomly choose sample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updated weights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718150" y="2227800"/>
            <a:ext cx="1173300" cy="240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Results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6965200" y="3086100"/>
            <a:ext cx="752700" cy="68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609600" y="5540600"/>
            <a:ext cx="6299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train_set = datasample(sample,size(sample,1),</a:t>
            </a:r>
            <a:r>
              <a:rPr lang="en-US">
                <a:solidFill>
                  <a:srgbClr val="B245F3"/>
                </a:solidFill>
              </a:rPr>
              <a:t>'Replace'</a:t>
            </a:r>
            <a:r>
              <a:rPr lang="en-US">
                <a:solidFill>
                  <a:schemeClr val="dk1"/>
                </a:solidFill>
              </a:rPr>
              <a:t>,true,</a:t>
            </a:r>
            <a:r>
              <a:rPr lang="en-US">
                <a:solidFill>
                  <a:srgbClr val="B245F3"/>
                </a:solidFill>
              </a:rPr>
              <a:t>'Weights'</a:t>
            </a:r>
            <a:r>
              <a:rPr lang="en-US">
                <a:solidFill>
                  <a:schemeClr val="dk1"/>
                </a:solidFill>
              </a:rPr>
              <a:t>,W); </a:t>
            </a:r>
            <a:endParaRPr/>
          </a:p>
        </p:txBody>
      </p:sp>
      <p:cxnSp>
        <p:nvCxnSpPr>
          <p:cNvPr id="192" name="Google Shape;192;p22"/>
          <p:cNvCxnSpPr/>
          <p:nvPr/>
        </p:nvCxnSpPr>
        <p:spPr>
          <a:xfrm flipH="1">
            <a:off x="949700" y="4651150"/>
            <a:ext cx="16770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35" y="525525"/>
            <a:ext cx="4902640" cy="148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endCxn id="193" idx="2"/>
          </p:cNvCxnSpPr>
          <p:nvPr/>
        </p:nvCxnSpPr>
        <p:spPr>
          <a:xfrm rot="10800000">
            <a:off x="2590755" y="2007075"/>
            <a:ext cx="33453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66" y="357225"/>
            <a:ext cx="3201000" cy="1041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2"/>
          <p:cNvCxnSpPr>
            <a:endCxn id="195" idx="2"/>
          </p:cNvCxnSpPr>
          <p:nvPr/>
        </p:nvCxnSpPr>
        <p:spPr>
          <a:xfrm flipH="1" rot="10800000">
            <a:off x="6522866" y="1398827"/>
            <a:ext cx="119700" cy="17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526" y="4935000"/>
            <a:ext cx="3890725" cy="60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/>
          <p:nvPr/>
        </p:nvCxnSpPr>
        <p:spPr>
          <a:xfrm flipH="1">
            <a:off x="7710100" y="4609250"/>
            <a:ext cx="3072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4452" y="1465050"/>
            <a:ext cx="3201019" cy="60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2"/>
          <p:cNvCxnSpPr>
            <a:endCxn id="199" idx="2"/>
          </p:cNvCxnSpPr>
          <p:nvPr/>
        </p:nvCxnSpPr>
        <p:spPr>
          <a:xfrm flipH="1" rot="10800000">
            <a:off x="6629262" y="2070650"/>
            <a:ext cx="245700" cy="18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