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5"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F75E9444-95DB-499E-8738-495581C3B217}" type="datetimeFigureOut">
              <a:rPr lang="zh-CN" altLang="en-US" smtClean="0"/>
              <a:t>2016-9-22</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AC64CC9C-6C70-4331-8744-104889B84B33}" type="slidenum">
              <a:rPr lang="zh-CN" altLang="en-US" smtClean="0"/>
              <a:t>‹#›</a:t>
            </a:fld>
            <a:endParaRPr lang="zh-CN" altLang="en-US"/>
          </a:p>
        </p:txBody>
      </p:sp>
    </p:spTree>
    <p:extLst>
      <p:ext uri="{BB962C8B-B14F-4D97-AF65-F5344CB8AC3E}">
        <p14:creationId xmlns:p14="http://schemas.microsoft.com/office/powerpoint/2010/main" val="957367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75E9444-95DB-499E-8738-495581C3B217}" type="datetimeFigureOut">
              <a:rPr lang="zh-CN" altLang="en-US" smtClean="0"/>
              <a:t>2016-9-22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64CC9C-6C70-4331-8744-104889B84B33}" type="slidenum">
              <a:rPr lang="zh-CN" altLang="en-US" smtClean="0"/>
              <a:t>‹#›</a:t>
            </a:fld>
            <a:endParaRPr lang="zh-CN" altLang="en-US"/>
          </a:p>
        </p:txBody>
      </p:sp>
    </p:spTree>
    <p:extLst>
      <p:ext uri="{BB962C8B-B14F-4D97-AF65-F5344CB8AC3E}">
        <p14:creationId xmlns:p14="http://schemas.microsoft.com/office/powerpoint/2010/main" val="54525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914402"/>
            <a:ext cx="80264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75E9444-95DB-499E-8738-495581C3B217}" type="datetimeFigureOut">
              <a:rPr lang="zh-CN" altLang="en-US" smtClean="0"/>
              <a:t>2016-9-22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64CC9C-6C70-4331-8744-104889B84B33}" type="slidenum">
              <a:rPr lang="zh-CN" altLang="en-US" smtClean="0"/>
              <a:t>‹#›</a:t>
            </a:fld>
            <a:endParaRPr lang="zh-CN" altLang="en-US"/>
          </a:p>
        </p:txBody>
      </p:sp>
    </p:spTree>
    <p:extLst>
      <p:ext uri="{BB962C8B-B14F-4D97-AF65-F5344CB8AC3E}">
        <p14:creationId xmlns:p14="http://schemas.microsoft.com/office/powerpoint/2010/main" val="65140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75E9444-95DB-499E-8738-495581C3B217}" type="datetimeFigureOut">
              <a:rPr lang="zh-CN" altLang="en-US" smtClean="0"/>
              <a:t>2016-9-22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64CC9C-6C70-4331-8744-104889B84B33}" type="slidenum">
              <a:rPr lang="zh-CN" altLang="en-US" smtClean="0"/>
              <a:t>‹#›</a:t>
            </a:fld>
            <a:endParaRPr lang="zh-CN" altLang="en-US"/>
          </a:p>
        </p:txBody>
      </p:sp>
    </p:spTree>
    <p:extLst>
      <p:ext uri="{BB962C8B-B14F-4D97-AF65-F5344CB8AC3E}">
        <p14:creationId xmlns:p14="http://schemas.microsoft.com/office/powerpoint/2010/main" val="280777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F75E9444-95DB-499E-8738-495581C3B217}" type="datetimeFigureOut">
              <a:rPr lang="zh-CN" altLang="en-US" smtClean="0"/>
              <a:t>2016-9-22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64CC9C-6C70-4331-8744-104889B84B33}" type="slidenum">
              <a:rPr lang="zh-CN" altLang="en-US" smtClean="0"/>
              <a:t>‹#›</a:t>
            </a:fld>
            <a:endParaRPr lang="zh-CN" altLang="en-US"/>
          </a:p>
        </p:txBody>
      </p:sp>
    </p:spTree>
    <p:extLst>
      <p:ext uri="{BB962C8B-B14F-4D97-AF65-F5344CB8AC3E}">
        <p14:creationId xmlns:p14="http://schemas.microsoft.com/office/powerpoint/2010/main" val="6768334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F75E9444-95DB-499E-8738-495581C3B217}" type="datetimeFigureOut">
              <a:rPr lang="zh-CN" altLang="en-US" smtClean="0"/>
              <a:t>2016-9-22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64CC9C-6C70-4331-8744-104889B84B33}" type="slidenum">
              <a:rPr lang="zh-CN" altLang="en-US" smtClean="0"/>
              <a:t>‹#›</a:t>
            </a:fld>
            <a:endParaRPr lang="zh-CN" altLang="en-US"/>
          </a:p>
        </p:txBody>
      </p:sp>
    </p:spTree>
    <p:extLst>
      <p:ext uri="{BB962C8B-B14F-4D97-AF65-F5344CB8AC3E}">
        <p14:creationId xmlns:p14="http://schemas.microsoft.com/office/powerpoint/2010/main" val="164828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F75E9444-95DB-499E-8738-495581C3B217}" type="datetimeFigureOut">
              <a:rPr lang="zh-CN" altLang="en-US" smtClean="0"/>
              <a:t>2016-9-22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64CC9C-6C70-4331-8744-104889B84B33}" type="slidenum">
              <a:rPr lang="zh-CN" altLang="en-US" smtClean="0"/>
              <a:t>‹#›</a:t>
            </a:fld>
            <a:endParaRPr lang="zh-CN" altLang="en-US"/>
          </a:p>
        </p:txBody>
      </p:sp>
    </p:spTree>
    <p:extLst>
      <p:ext uri="{BB962C8B-B14F-4D97-AF65-F5344CB8AC3E}">
        <p14:creationId xmlns:p14="http://schemas.microsoft.com/office/powerpoint/2010/main" val="246770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F75E9444-95DB-499E-8738-495581C3B217}" type="datetimeFigureOut">
              <a:rPr lang="zh-CN" altLang="en-US" smtClean="0"/>
              <a:t>2016-9-22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64CC9C-6C70-4331-8744-104889B84B33}" type="slidenum">
              <a:rPr lang="zh-CN" altLang="en-US" smtClean="0"/>
              <a:t>‹#›</a:t>
            </a:fld>
            <a:endParaRPr lang="zh-CN" altLang="en-US"/>
          </a:p>
        </p:txBody>
      </p:sp>
    </p:spTree>
    <p:extLst>
      <p:ext uri="{BB962C8B-B14F-4D97-AF65-F5344CB8AC3E}">
        <p14:creationId xmlns:p14="http://schemas.microsoft.com/office/powerpoint/2010/main" val="190549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5E9444-95DB-499E-8738-495581C3B217}" type="datetimeFigureOut">
              <a:rPr lang="zh-CN" altLang="en-US" smtClean="0"/>
              <a:t>2016-9-22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64CC9C-6C70-4331-8744-104889B84B33}" type="slidenum">
              <a:rPr lang="zh-CN" altLang="en-US" smtClean="0"/>
              <a:t>‹#›</a:t>
            </a:fld>
            <a:endParaRPr lang="zh-CN" altLang="en-US"/>
          </a:p>
        </p:txBody>
      </p:sp>
    </p:spTree>
    <p:extLst>
      <p:ext uri="{BB962C8B-B14F-4D97-AF65-F5344CB8AC3E}">
        <p14:creationId xmlns:p14="http://schemas.microsoft.com/office/powerpoint/2010/main" val="142632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F75E9444-95DB-499E-8738-495581C3B217}" type="datetimeFigureOut">
              <a:rPr lang="zh-CN" altLang="en-US" smtClean="0"/>
              <a:t>2016-9-22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64CC9C-6C70-4331-8744-104889B84B33}" type="slidenum">
              <a:rPr lang="zh-CN" altLang="en-US" smtClean="0"/>
              <a:t>‹#›</a:t>
            </a:fld>
            <a:endParaRPr lang="zh-CN" altLang="en-US"/>
          </a:p>
        </p:txBody>
      </p:sp>
    </p:spTree>
    <p:extLst>
      <p:ext uri="{BB962C8B-B14F-4D97-AF65-F5344CB8AC3E}">
        <p14:creationId xmlns:p14="http://schemas.microsoft.com/office/powerpoint/2010/main" val="125244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标题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F75E9444-95DB-499E-8738-495581C3B217}" type="datetimeFigureOut">
              <a:rPr lang="zh-CN" altLang="en-US" smtClean="0"/>
              <a:t>2016-9-22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10769600" y="6356351"/>
            <a:ext cx="812800" cy="365125"/>
          </a:xfrm>
        </p:spPr>
        <p:txBody>
          <a:bodyPr/>
          <a:lstStyle/>
          <a:p>
            <a:fld id="{AC64CC9C-6C70-4331-8744-104889B84B33}" type="slidenum">
              <a:rPr lang="zh-CN" altLang="en-US" smtClean="0"/>
              <a:t>‹#›</a:t>
            </a:fld>
            <a:endParaRPr lang="zh-CN" altLang="en-US"/>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任意多边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38579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任意多边形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标题占位符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5E9444-95DB-499E-8738-495581C3B217}" type="datetimeFigureOut">
              <a:rPr lang="zh-CN" altLang="en-US" smtClean="0"/>
              <a:t>2016-9-22</a:t>
            </a:fld>
            <a:endParaRPr lang="zh-CN" altLang="en-US"/>
          </a:p>
        </p:txBody>
      </p:sp>
      <p:sp>
        <p:nvSpPr>
          <p:cNvPr id="22" name="页脚占位符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C64CC9C-6C70-4331-8744-104889B84B33}" type="slidenum">
              <a:rPr lang="zh-CN" altLang="en-US" smtClean="0"/>
              <a:t>‹#›</a:t>
            </a:fld>
            <a:endParaRPr lang="zh-CN" altLang="en-US"/>
          </a:p>
        </p:txBody>
      </p:sp>
      <p:grpSp>
        <p:nvGrpSpPr>
          <p:cNvPr id="2" name="组合 1"/>
          <p:cNvGrpSpPr/>
          <p:nvPr/>
        </p:nvGrpSpPr>
        <p:grpSpPr>
          <a:xfrm>
            <a:off x="-25356" y="202408"/>
            <a:ext cx="12240731"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extLst>
      <p:ext uri="{BB962C8B-B14F-4D97-AF65-F5344CB8AC3E}">
        <p14:creationId xmlns:p14="http://schemas.microsoft.com/office/powerpoint/2010/main" val="16473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7.jpg"/><Relationship Id="rId7" Type="http://schemas.openxmlformats.org/officeDocument/2006/relationships/image" Target="../media/image32.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4.jpeg"/><Relationship Id="rId7" Type="http://schemas.openxmlformats.org/officeDocument/2006/relationships/image" Target="../media/image28.JPG"/><Relationship Id="rId2"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22.emf"/><Relationship Id="rId5" Type="http://schemas.openxmlformats.org/officeDocument/2006/relationships/image" Target="../media/image26.jpeg"/><Relationship Id="rId10" Type="http://schemas.openxmlformats.org/officeDocument/2006/relationships/image" Target="../media/image31.JPG"/><Relationship Id="rId4" Type="http://schemas.openxmlformats.org/officeDocument/2006/relationships/image" Target="../media/image25.JPG"/><Relationship Id="rId9" Type="http://schemas.openxmlformats.org/officeDocument/2006/relationships/image" Target="../media/image30.JPG"/></Relationships>
</file>

<file path=ppt/slides/_rels/slide1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gif"/><Relationship Id="rId7" Type="http://schemas.openxmlformats.org/officeDocument/2006/relationships/image" Target="../media/image8.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gif"/><Relationship Id="rId10" Type="http://schemas.openxmlformats.org/officeDocument/2006/relationships/image" Target="../media/image11.png"/><Relationship Id="rId4" Type="http://schemas.openxmlformats.org/officeDocument/2006/relationships/image" Target="../media/image4.gif"/><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Times New Roman" panose="02020603050405020304" pitchFamily="18" charset="0"/>
                <a:ea typeface="宋体" panose="02010600030101010101" pitchFamily="2" charset="-122"/>
              </a:rPr>
              <a:t>SVD</a:t>
            </a:r>
            <a:r>
              <a:rPr lang="zh-CN" altLang="en-US" dirty="0" smtClean="0">
                <a:latin typeface="Times New Roman" panose="02020603050405020304" pitchFamily="18" charset="0"/>
                <a:ea typeface="宋体" panose="02010600030101010101" pitchFamily="2" charset="-122"/>
              </a:rPr>
              <a:t>原理及应用</a:t>
            </a:r>
            <a:endParaRPr lang="zh-CN" altLang="en-US" dirty="0">
              <a:latin typeface="Times New Roman" panose="02020603050405020304" pitchFamily="18" charset="0"/>
              <a:ea typeface="宋体" panose="02010600030101010101" pitchFamily="2" charset="-122"/>
            </a:endParaRPr>
          </a:p>
        </p:txBody>
      </p:sp>
      <p:sp>
        <p:nvSpPr>
          <p:cNvPr id="3" name="副标题 2"/>
          <p:cNvSpPr>
            <a:spLocks noGrp="1"/>
          </p:cNvSpPr>
          <p:nvPr>
            <p:ph type="subTitle" idx="1"/>
          </p:nvPr>
        </p:nvSpPr>
        <p:spPr>
          <a:xfrm>
            <a:off x="9039497" y="3527789"/>
            <a:ext cx="2865120" cy="1593260"/>
          </a:xfrm>
        </p:spPr>
        <p:txBody>
          <a:bodyPr>
            <a:noAutofit/>
          </a:bodyPr>
          <a:lstStyle/>
          <a:p>
            <a:r>
              <a:rPr lang="zh-CN" altLang="en-US" sz="2000" dirty="0" smtClean="0">
                <a:latin typeface="+mj-ea"/>
                <a:ea typeface="+mj-ea"/>
              </a:rPr>
              <a:t>金融物理部</a:t>
            </a:r>
            <a:endParaRPr lang="en-US" altLang="zh-CN" sz="2000" dirty="0" smtClean="0">
              <a:latin typeface="+mj-ea"/>
              <a:ea typeface="+mj-ea"/>
            </a:endParaRPr>
          </a:p>
          <a:p>
            <a:r>
              <a:rPr lang="zh-CN" altLang="en-US" sz="2000" dirty="0" smtClean="0">
                <a:latin typeface="+mj-ea"/>
                <a:ea typeface="+mj-ea"/>
              </a:rPr>
              <a:t>徐向欣</a:t>
            </a:r>
            <a:endParaRPr lang="en-US" altLang="zh-CN" sz="2000" dirty="0" smtClean="0">
              <a:latin typeface="+mj-ea"/>
              <a:ea typeface="+mj-ea"/>
            </a:endParaRPr>
          </a:p>
          <a:p>
            <a:endParaRPr lang="en-US" altLang="zh-CN" sz="2000" dirty="0">
              <a:latin typeface="+mj-ea"/>
              <a:ea typeface="+mj-ea"/>
            </a:endParaRPr>
          </a:p>
          <a:p>
            <a:r>
              <a:rPr lang="en-US" altLang="zh-CN" sz="2000" dirty="0" smtClean="0">
                <a:latin typeface="+mj-ea"/>
                <a:ea typeface="+mj-ea"/>
              </a:rPr>
              <a:t>2016-9-22</a:t>
            </a:r>
            <a:endParaRPr lang="zh-CN" altLang="en-US" sz="2000" dirty="0">
              <a:latin typeface="+mj-ea"/>
              <a:ea typeface="+mj-ea"/>
            </a:endParaRPr>
          </a:p>
        </p:txBody>
      </p:sp>
    </p:spTree>
    <p:extLst>
      <p:ext uri="{BB962C8B-B14F-4D97-AF65-F5344CB8AC3E}">
        <p14:creationId xmlns:p14="http://schemas.microsoft.com/office/powerpoint/2010/main" val="3071840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13508" y="1687808"/>
            <a:ext cx="7794173" cy="4626972"/>
          </a:xfrm>
          <a:prstGeom prst="rect">
            <a:avLst/>
          </a:prstGeom>
        </p:spPr>
      </p:pic>
      <p:pic>
        <p:nvPicPr>
          <p:cNvPr id="7" name="图片 6"/>
          <p:cNvPicPr>
            <a:picLocks noChangeAspect="1"/>
          </p:cNvPicPr>
          <p:nvPr/>
        </p:nvPicPr>
        <p:blipFill>
          <a:blip r:embed="rId3"/>
          <a:stretch>
            <a:fillRect/>
          </a:stretch>
        </p:blipFill>
        <p:spPr>
          <a:xfrm>
            <a:off x="8139036" y="1513613"/>
            <a:ext cx="3542637" cy="1577960"/>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8356717" y="3814159"/>
                <a:ext cx="3713363" cy="2079415"/>
              </a:xfrm>
              <a:prstGeom prst="rect">
                <a:avLst/>
              </a:prstGeom>
            </p:spPr>
            <p:txBody>
              <a:bodyPr wrap="square">
                <a:spAutoFit/>
              </a:bodyPr>
              <a:lstStyle/>
              <a:p>
                <a:r>
                  <a:rPr lang="zh-CN" altLang="en-US" dirty="0" smtClean="0">
                    <a:cs typeface="Times New Roman" panose="02020603050405020304" pitchFamily="18" charset="0"/>
                  </a:rPr>
                  <a:t>当</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𝐴</m:t>
                    </m:r>
                  </m:oMath>
                </a14:m>
                <a:r>
                  <a:rPr lang="zh-CN" altLang="en-US" dirty="0" smtClean="0">
                    <a:cs typeface="Times New Roman" panose="02020603050405020304" pitchFamily="18" charset="0"/>
                  </a:rPr>
                  <a:t>在复数域中：</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𝑈</m:t>
                    </m:r>
                    <m:r>
                      <m:rPr>
                        <m:sty m:val="p"/>
                      </m:rPr>
                      <a:rPr lang="el-GR" altLang="zh-CN" i="1">
                        <a:latin typeface="Cambria Math" panose="02040503050406030204" pitchFamily="18" charset="0"/>
                        <a:ea typeface="Cambria Math" panose="02040503050406030204" pitchFamily="18" charset="0"/>
                      </a:rPr>
                      <m:t>Σ</m:t>
                    </m:r>
                    <m:sSup>
                      <m:sSupPr>
                        <m:ctrlPr>
                          <a:rPr lang="el-GR"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𝐻</m:t>
                        </m:r>
                      </m:sup>
                    </m:sSup>
                  </m:oMath>
                </a14:m>
                <a:r>
                  <a:rPr lang="zh-CN" altLang="en-US" dirty="0" smtClean="0"/>
                  <a:t>，</a:t>
                </a:r>
                <a:endParaRPr lang="en-US" altLang="zh-CN" dirty="0" smtClean="0"/>
              </a:p>
              <a:p>
                <a14:m>
                  <m:oMath xmlns:m="http://schemas.openxmlformats.org/officeDocument/2006/math">
                    <m:r>
                      <a:rPr lang="en-US" altLang="zh-CN" b="0" i="1" dirty="0" smtClean="0">
                        <a:latin typeface="Cambria Math" panose="02040503050406030204" pitchFamily="18" charset="0"/>
                      </a:rPr>
                      <m:t>𝑉</m:t>
                    </m:r>
                  </m:oMath>
                </a14:m>
                <a:r>
                  <a:rPr lang="zh-CN" altLang="en-US" dirty="0" smtClean="0">
                    <a:latin typeface="Times New Roman" panose="02020603050405020304" pitchFamily="18" charset="0"/>
                  </a:rPr>
                  <a:t>和</a:t>
                </a:r>
                <a14:m>
                  <m:oMath xmlns:m="http://schemas.openxmlformats.org/officeDocument/2006/math">
                    <m:r>
                      <a:rPr lang="en-US" altLang="zh-CN" b="0" i="1" dirty="0" smtClean="0">
                        <a:latin typeface="Cambria Math" panose="02040503050406030204" pitchFamily="18" charset="0"/>
                      </a:rPr>
                      <m:t>𝑈</m:t>
                    </m:r>
                  </m:oMath>
                </a14:m>
                <a:r>
                  <a:rPr lang="zh-CN" altLang="en-US" dirty="0" smtClean="0"/>
                  <a:t>为酉矩阵，</a:t>
                </a:r>
                <a14:m>
                  <m:oMath xmlns:m="http://schemas.openxmlformats.org/officeDocument/2006/math">
                    <m:sSup>
                      <m:sSupPr>
                        <m:ctrlPr>
                          <a:rPr lang="el-GR" altLang="zh-CN"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𝑉</m:t>
                        </m:r>
                      </m:e>
                      <m:sup>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𝐻</m:t>
                        </m:r>
                      </m:sup>
                    </m:sSup>
                  </m:oMath>
                </a14:m>
                <a:r>
                  <a:rPr lang="zh-CN" altLang="en-US" dirty="0" smtClean="0"/>
                  <a:t>为</a:t>
                </a:r>
                <a14:m>
                  <m:oMath xmlns:m="http://schemas.openxmlformats.org/officeDocument/2006/math">
                    <m:r>
                      <a:rPr lang="en-US" altLang="zh-CN" i="1" dirty="0">
                        <a:latin typeface="Cambria Math" panose="02040503050406030204" pitchFamily="18" charset="0"/>
                      </a:rPr>
                      <m:t>𝑉</m:t>
                    </m:r>
                  </m:oMath>
                </a14:m>
                <a:r>
                  <a:rPr lang="zh-CN" altLang="en-US" dirty="0" smtClean="0"/>
                  <a:t>的共轭转置。</a:t>
                </a:r>
                <a:endParaRPr lang="en-US" altLang="zh-CN" dirty="0" smtClean="0"/>
              </a:p>
              <a:p>
                <a:endParaRPr lang="en-US" altLang="zh-CN" dirty="0"/>
              </a:p>
              <a:p>
                <a14:m>
                  <m:oMath xmlns:m="http://schemas.openxmlformats.org/officeDocument/2006/math">
                    <m:sSup>
                      <m:sSupPr>
                        <m:ctrlPr>
                          <a:rPr lang="en-US" altLang="zh-CN" b="0"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𝐴</m:t>
                        </m:r>
                      </m:e>
                      <m:sup>
                        <m:r>
                          <a:rPr lang="en-US" altLang="zh-CN" b="0" i="1" dirty="0" smtClean="0">
                            <a:latin typeface="Cambria Math" panose="02040503050406030204" pitchFamily="18" charset="0"/>
                            <a:cs typeface="Times New Roman" panose="02020603050405020304" pitchFamily="18" charset="0"/>
                          </a:rPr>
                          <m:t>𝐻</m:t>
                        </m:r>
                      </m:sup>
                    </m:sSup>
                    <m:r>
                      <a:rPr lang="en-US" altLang="zh-CN" b="0" i="1" dirty="0" smtClean="0">
                        <a:latin typeface="Cambria Math" panose="02040503050406030204" pitchFamily="18" charset="0"/>
                        <a:cs typeface="Times New Roman" panose="02020603050405020304" pitchFamily="18" charset="0"/>
                      </a:rPr>
                      <m:t>𝐴</m:t>
                    </m:r>
                    <m:r>
                      <a:rPr lang="zh-CN" altLang="en-US" i="1" dirty="0">
                        <a:latin typeface="Cambria Math" panose="02040503050406030204" pitchFamily="18" charset="0"/>
                        <a:cs typeface="Times New Roman" panose="02020603050405020304" pitchFamily="18" charset="0"/>
                      </a:rPr>
                      <m:t>为</m:t>
                    </m:r>
                  </m:oMath>
                </a14:m>
                <a:r>
                  <a:rPr lang="zh-CN" altLang="en-US" dirty="0" smtClean="0"/>
                  <a:t>正定</a:t>
                </a:r>
                <a:r>
                  <a:rPr lang="en-US" altLang="zh-CN" dirty="0" err="1" smtClean="0"/>
                  <a:t>Hermite</a:t>
                </a:r>
                <a:r>
                  <a:rPr lang="zh-CN" altLang="en-US" dirty="0" smtClean="0"/>
                  <a:t>阵，故其特征值</a:t>
                </a:r>
                <a:r>
                  <a:rPr lang="el-GR" altLang="zh-CN" dirty="0" smtClean="0">
                    <a:latin typeface="Times New Roman" panose="02020603050405020304" pitchFamily="18" charset="0"/>
                    <a:cs typeface="Times New Roman" panose="02020603050405020304" pitchFamily="18" charset="0"/>
                  </a:rPr>
                  <a:t>Λ</a:t>
                </a:r>
                <a:r>
                  <a:rPr lang="zh-CN" altLang="en-US" dirty="0">
                    <a:latin typeface="Times New Roman" panose="02020603050405020304" pitchFamily="18" charset="0"/>
                    <a:cs typeface="Times New Roman" panose="02020603050405020304" pitchFamily="18" charset="0"/>
                  </a:rPr>
                  <a:t>都</a:t>
                </a:r>
                <a:r>
                  <a:rPr lang="zh-CN" altLang="en-US" dirty="0" smtClean="0">
                    <a:latin typeface="Times New Roman" panose="02020603050405020304" pitchFamily="18" charset="0"/>
                    <a:cs typeface="Times New Roman" panose="02020603050405020304" pitchFamily="18" charset="0"/>
                  </a:rPr>
                  <a:t>为正实数，故</a:t>
                </a:r>
                <a14:m>
                  <m:oMath xmlns:m="http://schemas.openxmlformats.org/officeDocument/2006/math">
                    <m:r>
                      <a:rPr lang="en-US" altLang="zh-CN" i="1">
                        <a:latin typeface="Cambria Math" panose="02040503050406030204" pitchFamily="18" charset="0"/>
                        <a:cs typeface="Times New Roman" panose="02020603050405020304" pitchFamily="18" charset="0"/>
                      </a:rPr>
                      <m:t>𝐴</m:t>
                    </m:r>
                  </m:oMath>
                </a14:m>
                <a:r>
                  <a:rPr lang="zh-CN" altLang="en-US" dirty="0" smtClean="0"/>
                  <a:t>奇异值</a:t>
                </a:r>
                <a:r>
                  <a:rPr lang="el-GR" altLang="zh-CN" dirty="0" smtClean="0">
                    <a:latin typeface="Times New Roman" panose="02020603050405020304" pitchFamily="18" charset="0"/>
                    <a:cs typeface="Times New Roman" panose="02020603050405020304" pitchFamily="18" charset="0"/>
                  </a:rPr>
                  <a:t>Σ</a:t>
                </a:r>
                <a:r>
                  <a:rPr lang="zh-CN" altLang="en-US" dirty="0" smtClean="0"/>
                  <a:t>都为正实数。前述实数域</a:t>
                </a:r>
                <a14:m>
                  <m:oMath xmlns:m="http://schemas.openxmlformats.org/officeDocument/2006/math">
                    <m:r>
                      <a:rPr lang="en-US" altLang="zh-CN" i="1">
                        <a:latin typeface="Cambria Math" panose="02040503050406030204" pitchFamily="18" charset="0"/>
                        <a:cs typeface="Times New Roman" panose="02020603050405020304" pitchFamily="18" charset="0"/>
                      </a:rPr>
                      <m:t>𝐴</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𝑅</m:t>
                    </m:r>
                  </m:oMath>
                </a14:m>
                <a:r>
                  <a:rPr lang="zh-CN" altLang="en-US" dirty="0" smtClean="0"/>
                  <a:t>中结论在</a:t>
                </a:r>
                <a14:m>
                  <m:oMath xmlns:m="http://schemas.openxmlformats.org/officeDocument/2006/math">
                    <m:r>
                      <a:rPr lang="en-US" altLang="zh-CN" i="1">
                        <a:latin typeface="Cambria Math" panose="02040503050406030204" pitchFamily="18" charset="0"/>
                        <a:cs typeface="Times New Roman" panose="02020603050405020304" pitchFamily="18" charset="0"/>
                      </a:rPr>
                      <m:t>𝐴</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𝐶</m:t>
                    </m:r>
                  </m:oMath>
                </a14:m>
                <a:r>
                  <a:rPr lang="zh-CN" altLang="en-US" dirty="0" smtClean="0"/>
                  <a:t>时都成立。</a:t>
                </a:r>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8356717" y="3814159"/>
                <a:ext cx="3713363" cy="2079415"/>
              </a:xfrm>
              <a:prstGeom prst="rect">
                <a:avLst/>
              </a:prstGeom>
              <a:blipFill rotWithShape="0">
                <a:blip r:embed="rId4"/>
                <a:stretch>
                  <a:fillRect l="-1478" t="-2639" r="-7389" b="-587"/>
                </a:stretch>
              </a:blipFill>
            </p:spPr>
            <p:txBody>
              <a:bodyPr/>
              <a:lstStyle/>
              <a:p>
                <a:r>
                  <a:rPr lang="zh-CN" altLang="en-US">
                    <a:noFill/>
                  </a:rPr>
                  <a:t> </a:t>
                </a:r>
              </a:p>
            </p:txBody>
          </p:sp>
        </mc:Fallback>
      </mc:AlternateContent>
      <p:sp>
        <p:nvSpPr>
          <p:cNvPr id="9" name="标题 1"/>
          <p:cNvSpPr txBox="1">
            <a:spLocks/>
          </p:cNvSpPr>
          <p:nvPr/>
        </p:nvSpPr>
        <p:spPr>
          <a:xfrm>
            <a:off x="313508" y="0"/>
            <a:ext cx="11878492" cy="1143000"/>
          </a:xfrm>
          <a:prstGeom prst="rect">
            <a:avLst/>
          </a:prstGeom>
        </p:spPr>
        <p:txBody>
          <a:bodyPr vert="horz" lIns="0" rIns="0" bIns="0" anchor="b">
            <a:normAutofit fontScale="92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的应用</a:t>
            </a:r>
            <a:r>
              <a:rPr lang="en-US" altLang="zh-CN" b="1" dirty="0" smtClean="0">
                <a:latin typeface="Times New Roman" panose="02020603050405020304" pitchFamily="18" charset="0"/>
                <a:ea typeface="宋体" panose="02010600030101010101" pitchFamily="2" charset="-122"/>
              </a:rPr>
              <a:t>——</a:t>
            </a:r>
            <a:r>
              <a:rPr lang="zh-CN" altLang="en-US" b="1" dirty="0" smtClean="0">
                <a:latin typeface="Times New Roman" panose="02020603050405020304" pitchFamily="18" charset="0"/>
                <a:ea typeface="宋体" panose="02010600030101010101" pitchFamily="2" charset="-122"/>
              </a:rPr>
              <a:t>机械振动中特征信号的提取</a:t>
            </a:r>
            <a:endParaRPr lang="zh-CN" altLang="en-US"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50388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8829" y="-7183"/>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的应用</a:t>
            </a:r>
            <a:r>
              <a:rPr lang="en-US" altLang="zh-CN" b="1" dirty="0" smtClean="0">
                <a:latin typeface="Times New Roman" panose="02020603050405020304" pitchFamily="18" charset="0"/>
                <a:ea typeface="宋体" panose="02010600030101010101" pitchFamily="2" charset="-122"/>
              </a:rPr>
              <a:t>——</a:t>
            </a:r>
            <a:r>
              <a:rPr lang="zh-CN" altLang="en-US" b="1" dirty="0" smtClean="0">
                <a:latin typeface="Times New Roman" panose="02020603050405020304" pitchFamily="18" charset="0"/>
                <a:ea typeface="宋体" panose="02010600030101010101" pitchFamily="2" charset="-122"/>
              </a:rPr>
              <a:t>图像压缩</a:t>
            </a:r>
            <a:endParaRPr lang="zh-CN" altLang="en-US" b="1" dirty="0">
              <a:latin typeface="Times New Roman" panose="02020603050405020304" pitchFamily="18" charset="0"/>
              <a:ea typeface="宋体" panose="02010600030101010101" pitchFamily="2" charset="-122"/>
            </a:endParaRPr>
          </a:p>
        </p:txBody>
      </p:sp>
      <p:sp>
        <p:nvSpPr>
          <p:cNvPr id="3" name="内容占位符 2"/>
          <p:cNvSpPr>
            <a:spLocks noGrp="1"/>
          </p:cNvSpPr>
          <p:nvPr>
            <p:ph idx="1"/>
          </p:nvPr>
        </p:nvSpPr>
        <p:spPr>
          <a:xfrm>
            <a:off x="838200" y="1451161"/>
            <a:ext cx="10515600" cy="4351338"/>
          </a:xfrm>
        </p:spPr>
        <p:txBody>
          <a:bodyPr>
            <a:normAutofit/>
          </a:bodyPr>
          <a:lstStyle/>
          <a:p>
            <a:r>
              <a:rPr lang="zh-CN" altLang="en-US" sz="2000" dirty="0" smtClean="0">
                <a:latin typeface="Times New Roman" panose="02020603050405020304" pitchFamily="18" charset="0"/>
                <a:ea typeface="宋体" panose="02010600030101010101" pitchFamily="2" charset="-122"/>
              </a:rPr>
              <a:t>取不同个数的</a:t>
            </a:r>
            <a:r>
              <a:rPr lang="el-GR" altLang="zh-CN" sz="2000" dirty="0" smtClean="0">
                <a:latin typeface="Times New Roman" panose="02020603050405020304" pitchFamily="18" charset="0"/>
                <a:ea typeface="宋体" panose="02010600030101010101" pitchFamily="2" charset="-122"/>
                <a:cs typeface="Times New Roman" panose="02020603050405020304" pitchFamily="18" charset="0"/>
              </a:rPr>
              <a:t>σ</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4112" y="2624154"/>
            <a:ext cx="2751727" cy="3333446"/>
          </a:xfrm>
          <a:prstGeom prst="rect">
            <a:avLst/>
          </a:prstGeom>
        </p:spPr>
      </p:pic>
      <p:sp>
        <p:nvSpPr>
          <p:cNvPr id="10" name="文本框 9"/>
          <p:cNvSpPr txBox="1"/>
          <p:nvPr/>
        </p:nvSpPr>
        <p:spPr>
          <a:xfrm>
            <a:off x="9187211" y="5960186"/>
            <a:ext cx="1925527" cy="646331"/>
          </a:xfrm>
          <a:prstGeom prst="rect">
            <a:avLst/>
          </a:prstGeom>
          <a:noFill/>
        </p:spPr>
        <p:txBody>
          <a:bodyPr wrap="none" rtlCol="0">
            <a:spAutoFit/>
          </a:bodyPr>
          <a:lstStyle/>
          <a:p>
            <a:r>
              <a:rPr lang="zh-CN" altLang="en-US" dirty="0" smtClean="0"/>
              <a:t>原图像：</a:t>
            </a:r>
            <a:r>
              <a:rPr lang="en-US" altLang="zh-CN" dirty="0" smtClean="0"/>
              <a:t>510</a:t>
            </a:r>
            <a:r>
              <a:rPr lang="zh-CN" altLang="en-US" dirty="0" smtClean="0"/>
              <a:t>*</a:t>
            </a:r>
            <a:r>
              <a:rPr lang="en-US" altLang="zh-CN" dirty="0" smtClean="0"/>
              <a:t>421</a:t>
            </a:r>
          </a:p>
          <a:p>
            <a:r>
              <a:rPr lang="zh-CN" altLang="en-US" dirty="0" smtClean="0"/>
              <a:t>（</a:t>
            </a:r>
            <a:r>
              <a:rPr lang="en-US" altLang="zh-CN" dirty="0" smtClean="0"/>
              <a:t>r=421</a:t>
            </a:r>
            <a:r>
              <a:rPr lang="zh-CN" altLang="en-US" dirty="0" smtClean="0"/>
              <a:t>）</a:t>
            </a:r>
            <a:endParaRPr lang="zh-CN" altLang="en-US"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29" y="1842924"/>
            <a:ext cx="2217661" cy="2686477"/>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5218" y="1834106"/>
            <a:ext cx="2148200" cy="2602332"/>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9586" y="1834106"/>
            <a:ext cx="2142168" cy="2602332"/>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0356" y="3894178"/>
            <a:ext cx="2148200" cy="2602332"/>
          </a:xfrm>
          <a:prstGeom prst="rect">
            <a:avLst/>
          </a:prstGeom>
        </p:spPr>
      </p:pic>
      <p:pic>
        <p:nvPicPr>
          <p:cNvPr id="16" name="图片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6169" y="3894178"/>
            <a:ext cx="2145617" cy="2591352"/>
          </a:xfrm>
          <a:prstGeom prst="rect">
            <a:avLst/>
          </a:prstGeom>
        </p:spPr>
      </p:pic>
      <p:sp>
        <p:nvSpPr>
          <p:cNvPr id="19" name="矩形 18"/>
          <p:cNvSpPr/>
          <p:nvPr/>
        </p:nvSpPr>
        <p:spPr>
          <a:xfrm>
            <a:off x="2327666" y="1826451"/>
            <a:ext cx="506870"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r=1</a:t>
            </a:r>
            <a:endParaRPr lang="zh-CN" altLang="en-US" dirty="0"/>
          </a:p>
        </p:txBody>
      </p:sp>
      <p:sp>
        <p:nvSpPr>
          <p:cNvPr id="20" name="矩形 19"/>
          <p:cNvSpPr/>
          <p:nvPr/>
        </p:nvSpPr>
        <p:spPr>
          <a:xfrm>
            <a:off x="4588411" y="1826451"/>
            <a:ext cx="506870"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r=2</a:t>
            </a:r>
            <a:endParaRPr lang="zh-CN" altLang="en-US" dirty="0"/>
          </a:p>
        </p:txBody>
      </p:sp>
      <p:sp>
        <p:nvSpPr>
          <p:cNvPr id="21" name="矩形 20"/>
          <p:cNvSpPr/>
          <p:nvPr/>
        </p:nvSpPr>
        <p:spPr>
          <a:xfrm>
            <a:off x="6920235" y="1849098"/>
            <a:ext cx="622286"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r=10</a:t>
            </a:r>
            <a:endParaRPr lang="zh-CN" altLang="en-US" dirty="0"/>
          </a:p>
        </p:txBody>
      </p:sp>
      <p:sp>
        <p:nvSpPr>
          <p:cNvPr id="22" name="矩形 21"/>
          <p:cNvSpPr/>
          <p:nvPr/>
        </p:nvSpPr>
        <p:spPr>
          <a:xfrm>
            <a:off x="2016274" y="3867657"/>
            <a:ext cx="1300356" cy="646331"/>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r=50</a:t>
            </a:r>
          </a:p>
          <a:p>
            <a:r>
              <a:rPr lang="zh-CN" altLang="en-US" dirty="0" smtClean="0">
                <a:latin typeface="Times New Roman" panose="02020603050405020304" pitchFamily="18" charset="0"/>
                <a:cs typeface="Times New Roman" panose="02020603050405020304" pitchFamily="18" charset="0"/>
              </a:rPr>
              <a:t>压缩比</a:t>
            </a:r>
            <a:r>
              <a:rPr lang="en-US" altLang="zh-CN" dirty="0" smtClean="0">
                <a:latin typeface="Times New Roman" panose="02020603050405020304" pitchFamily="18" charset="0"/>
                <a:cs typeface="Times New Roman" panose="02020603050405020304" pitchFamily="18" charset="0"/>
              </a:rPr>
              <a:t>23%</a:t>
            </a:r>
            <a:endParaRPr lang="zh-CN" altLang="en-US" dirty="0"/>
          </a:p>
        </p:txBody>
      </p:sp>
      <p:sp>
        <p:nvSpPr>
          <p:cNvPr id="23" name="矩形 22"/>
          <p:cNvSpPr/>
          <p:nvPr/>
        </p:nvSpPr>
        <p:spPr>
          <a:xfrm>
            <a:off x="4645662" y="3867657"/>
            <a:ext cx="1300356" cy="646331"/>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r=100</a:t>
            </a:r>
          </a:p>
          <a:p>
            <a:r>
              <a:rPr lang="zh-CN" altLang="en-US" dirty="0" smtClean="0">
                <a:latin typeface="Times New Roman" panose="02020603050405020304" pitchFamily="18" charset="0"/>
                <a:cs typeface="Times New Roman" panose="02020603050405020304" pitchFamily="18" charset="0"/>
              </a:rPr>
              <a:t>压缩比</a:t>
            </a:r>
            <a:r>
              <a:rPr lang="en-US" altLang="zh-CN" dirty="0" smtClean="0">
                <a:latin typeface="Times New Roman" panose="02020603050405020304" pitchFamily="18" charset="0"/>
                <a:cs typeface="Times New Roman" panose="02020603050405020304" pitchFamily="18" charset="0"/>
              </a:rPr>
              <a:t>48%</a:t>
            </a:r>
            <a:endParaRPr lang="zh-CN" altLang="en-US" dirty="0"/>
          </a:p>
        </p:txBody>
      </p:sp>
      <p:pic>
        <p:nvPicPr>
          <p:cNvPr id="26" name="图片 25"/>
          <p:cNvPicPr>
            <a:picLocks noChangeAspect="1"/>
          </p:cNvPicPr>
          <p:nvPr/>
        </p:nvPicPr>
        <p:blipFill>
          <a:blip r:embed="rId8"/>
          <a:stretch>
            <a:fillRect/>
          </a:stretch>
        </p:blipFill>
        <p:spPr>
          <a:xfrm>
            <a:off x="7615227" y="490092"/>
            <a:ext cx="4217092" cy="1878376"/>
          </a:xfrm>
          <a:prstGeom prst="rect">
            <a:avLst/>
          </a:prstGeom>
        </p:spPr>
      </p:pic>
    </p:spTree>
    <p:extLst>
      <p:ext uri="{BB962C8B-B14F-4D97-AF65-F5344CB8AC3E}">
        <p14:creationId xmlns:p14="http://schemas.microsoft.com/office/powerpoint/2010/main" val="2313458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738" y="0"/>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的应用</a:t>
            </a:r>
            <a:r>
              <a:rPr lang="en-US" altLang="zh-CN" b="1" dirty="0" smtClean="0">
                <a:latin typeface="Times New Roman" panose="02020603050405020304" pitchFamily="18" charset="0"/>
                <a:ea typeface="宋体" panose="02010600030101010101" pitchFamily="2" charset="-122"/>
              </a:rPr>
              <a:t>——</a:t>
            </a:r>
            <a:r>
              <a:rPr lang="zh-CN" altLang="en-US" b="1" dirty="0" smtClean="0">
                <a:latin typeface="Times New Roman" panose="02020603050405020304" pitchFamily="18" charset="0"/>
                <a:ea typeface="宋体" panose="02010600030101010101" pitchFamily="2" charset="-122"/>
              </a:rPr>
              <a:t>图像处理</a:t>
            </a:r>
            <a:endParaRPr lang="zh-CN" altLang="en-US" b="1" dirty="0">
              <a:latin typeface="Times New Roman" panose="02020603050405020304" pitchFamily="18" charset="0"/>
              <a:ea typeface="宋体" panose="02010600030101010101" pitchFamily="2" charset="-122"/>
            </a:endParaRPr>
          </a:p>
        </p:txBody>
      </p:sp>
      <p:sp>
        <p:nvSpPr>
          <p:cNvPr id="3" name="内容占位符 2"/>
          <p:cNvSpPr>
            <a:spLocks noGrp="1"/>
          </p:cNvSpPr>
          <p:nvPr>
            <p:ph idx="1"/>
          </p:nvPr>
        </p:nvSpPr>
        <p:spPr>
          <a:xfrm>
            <a:off x="838200" y="1756377"/>
            <a:ext cx="4508863" cy="361450"/>
          </a:xfrm>
        </p:spPr>
        <p:txBody>
          <a:bodyPr>
            <a:normAutofit/>
          </a:bodyPr>
          <a:lstStyle/>
          <a:p>
            <a:pPr marL="0" indent="0">
              <a:buNone/>
            </a:pPr>
            <a:r>
              <a:rPr lang="zh-CN" altLang="en-US" sz="1600" dirty="0" smtClean="0">
                <a:latin typeface="Times New Roman" panose="02020603050405020304" pitchFamily="18" charset="0"/>
                <a:ea typeface="宋体" panose="02010600030101010101" pitchFamily="2" charset="-122"/>
              </a:rPr>
              <a:t>噪声图像：                         取</a:t>
            </a:r>
            <a:r>
              <a:rPr lang="en-US" altLang="zh-CN" sz="1600" dirty="0" smtClean="0">
                <a:latin typeface="Times New Roman" panose="02020603050405020304" pitchFamily="18" charset="0"/>
                <a:ea typeface="宋体" panose="02010600030101010101" pitchFamily="2" charset="-122"/>
              </a:rPr>
              <a:t>r=200</a:t>
            </a:r>
            <a:r>
              <a:rPr lang="zh-CN" altLang="en-US" sz="1600" dirty="0" smtClean="0">
                <a:latin typeface="Times New Roman" panose="02020603050405020304" pitchFamily="18" charset="0"/>
                <a:ea typeface="宋体" panose="02010600030101010101" pitchFamily="2" charset="-122"/>
              </a:rPr>
              <a:t>复原的图像：</a:t>
            </a:r>
            <a:endParaRPr lang="en-US" altLang="zh-CN" sz="1600" dirty="0">
              <a:latin typeface="Times New Roman" panose="02020603050405020304" pitchFamily="18" charset="0"/>
              <a:ea typeface="宋体" panose="02010600030101010101" pitchFamily="2"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79" y="2544967"/>
            <a:ext cx="2751727" cy="3333446"/>
          </a:xfrm>
          <a:prstGeom prst="rect">
            <a:avLst/>
          </a:prstGeom>
        </p:spPr>
      </p:pic>
      <p:sp>
        <p:nvSpPr>
          <p:cNvPr id="10" name="文本框 9"/>
          <p:cNvSpPr txBox="1"/>
          <p:nvPr/>
        </p:nvSpPr>
        <p:spPr>
          <a:xfrm>
            <a:off x="8577611" y="5888524"/>
            <a:ext cx="1925527" cy="646331"/>
          </a:xfrm>
          <a:prstGeom prst="rect">
            <a:avLst/>
          </a:prstGeom>
          <a:noFill/>
        </p:spPr>
        <p:txBody>
          <a:bodyPr wrap="none" rtlCol="0">
            <a:spAutoFit/>
          </a:bodyPr>
          <a:lstStyle/>
          <a:p>
            <a:r>
              <a:rPr lang="zh-CN" altLang="en-US" dirty="0" smtClean="0"/>
              <a:t>原图像：</a:t>
            </a:r>
            <a:r>
              <a:rPr lang="en-US" altLang="zh-CN" dirty="0" smtClean="0"/>
              <a:t>510</a:t>
            </a:r>
            <a:r>
              <a:rPr lang="zh-CN" altLang="en-US" dirty="0" smtClean="0"/>
              <a:t>*</a:t>
            </a:r>
            <a:r>
              <a:rPr lang="en-US" altLang="zh-CN" dirty="0" smtClean="0"/>
              <a:t>421</a:t>
            </a:r>
          </a:p>
          <a:p>
            <a:r>
              <a:rPr lang="zh-CN" altLang="en-US" dirty="0" smtClean="0"/>
              <a:t>（</a:t>
            </a:r>
            <a:r>
              <a:rPr lang="en-US" altLang="zh-CN" dirty="0" smtClean="0"/>
              <a:t>r=421</a:t>
            </a:r>
            <a:r>
              <a:rPr lang="zh-CN" altLang="en-US" dirty="0" smtClean="0"/>
              <a:t>）</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20952"/>
            <a:ext cx="2011912" cy="243723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2631" y="1625912"/>
            <a:ext cx="2011912" cy="2432273"/>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290877"/>
            <a:ext cx="2011912" cy="2437233"/>
          </a:xfrm>
          <a:prstGeom prst="rect">
            <a:avLst/>
          </a:prstGeom>
        </p:spPr>
      </p:pic>
      <p:pic>
        <p:nvPicPr>
          <p:cNvPr id="18" name="图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2631" y="4290876"/>
            <a:ext cx="2011912" cy="2437233"/>
          </a:xfrm>
          <a:prstGeom prst="rect">
            <a:avLst/>
          </a:prstGeom>
        </p:spPr>
      </p:pic>
      <mc:AlternateContent xmlns:mc="http://schemas.openxmlformats.org/markup-compatibility/2006" xmlns:a14="http://schemas.microsoft.com/office/drawing/2010/main">
        <mc:Choice Requires="a14">
          <p:sp>
            <p:nvSpPr>
              <p:cNvPr id="24" name="内容占位符 2"/>
              <p:cNvSpPr txBox="1">
                <a:spLocks/>
              </p:cNvSpPr>
              <p:nvPr/>
            </p:nvSpPr>
            <p:spPr>
              <a:xfrm>
                <a:off x="838200" y="4373303"/>
                <a:ext cx="4508863" cy="361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smtClean="0">
                    <a:latin typeface="Times New Roman" panose="02020603050405020304" pitchFamily="18" charset="0"/>
                    <a:ea typeface="宋体" panose="02010600030101010101" pitchFamily="2" charset="-122"/>
                  </a:rPr>
                  <a:t>取</a:t>
                </a:r>
                <a:r>
                  <a:rPr lang="en-US" altLang="zh-CN" sz="1600" dirty="0" smtClean="0">
                    <a:latin typeface="Times New Roman" panose="02020603050405020304" pitchFamily="18" charset="0"/>
                    <a:ea typeface="宋体" panose="02010600030101010101" pitchFamily="2" charset="-122"/>
                  </a:rPr>
                  <a:t>r=200</a:t>
                </a:r>
                <a:r>
                  <a:rPr lang="zh-CN" altLang="en-US" sz="1600" dirty="0" smtClean="0">
                    <a:latin typeface="Times New Roman" panose="02020603050405020304" pitchFamily="18" charset="0"/>
                    <a:ea typeface="宋体" panose="02010600030101010101" pitchFamily="2" charset="-122"/>
                  </a:rPr>
                  <a:t>的图像：              令</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rPr>
                        </m:ctrlPr>
                      </m:sSubPr>
                      <m:e>
                        <m:r>
                          <a:rPr lang="zh-CN" altLang="en-US" sz="1600" i="1" smtClean="0">
                            <a:latin typeface="Cambria Math" panose="02040503050406030204" pitchFamily="18" charset="0"/>
                            <a:ea typeface="宋体" panose="02010600030101010101" pitchFamily="2" charset="-122"/>
                          </a:rPr>
                          <m:t>𝜎</m:t>
                        </m:r>
                      </m:e>
                      <m:sub>
                        <m:r>
                          <a:rPr lang="en-US" altLang="zh-CN" sz="1600" i="1">
                            <a:latin typeface="Cambria Math" panose="02040503050406030204" pitchFamily="18" charset="0"/>
                            <a:ea typeface="宋体" panose="02010600030101010101" pitchFamily="2" charset="-122"/>
                          </a:rPr>
                          <m:t>2</m:t>
                        </m:r>
                        <m:r>
                          <a:rPr lang="en-US" altLang="zh-CN" sz="1600" i="1" smtClean="0">
                            <a:latin typeface="Cambria Math" panose="02040503050406030204" pitchFamily="18" charset="0"/>
                            <a:ea typeface="宋体" panose="02010600030101010101" pitchFamily="2" charset="-122"/>
                          </a:rPr>
                          <m:t>0</m:t>
                        </m:r>
                        <m:r>
                          <a:rPr lang="en-US" altLang="zh-CN" sz="1600" i="1">
                            <a:latin typeface="Cambria Math" panose="02040503050406030204" pitchFamily="18" charset="0"/>
                            <a:ea typeface="宋体" panose="02010600030101010101" pitchFamily="2" charset="-122"/>
                          </a:rPr>
                          <m:t>0</m:t>
                        </m:r>
                      </m:sub>
                    </m:sSub>
                  </m:oMath>
                </a14:m>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l-GR" altLang="zh-CN" sz="1600" dirty="0" smtClean="0">
                    <a:latin typeface="Times New Roman" panose="02020603050405020304" pitchFamily="18" charset="0"/>
                    <a:ea typeface="宋体" panose="02010600030101010101" pitchFamily="2" charset="-122"/>
                    <a:cs typeface="Times New Roman" panose="02020603050405020304" pitchFamily="18" charset="0"/>
                  </a:rPr>
                  <a:t>π</a:t>
                </a:r>
                <a:r>
                  <a:rPr lang="zh-CN" altLang="en-US" sz="1600" dirty="0" smtClean="0">
                    <a:latin typeface="Times New Roman" panose="02020603050405020304" pitchFamily="18" charset="0"/>
                    <a:ea typeface="宋体" panose="02010600030101010101" pitchFamily="2" charset="-122"/>
                  </a:rPr>
                  <a:t>：</a:t>
                </a:r>
                <a:endParaRPr lang="en-US" altLang="zh-CN" sz="1600" dirty="0">
                  <a:latin typeface="Times New Roman" panose="02020603050405020304" pitchFamily="18" charset="0"/>
                  <a:ea typeface="宋体" panose="02010600030101010101" pitchFamily="2" charset="-122"/>
                </a:endParaRPr>
              </a:p>
            </p:txBody>
          </p:sp>
        </mc:Choice>
        <mc:Fallback xmlns="">
          <p:sp>
            <p:nvSpPr>
              <p:cNvPr id="24" name="内容占位符 2"/>
              <p:cNvSpPr txBox="1">
                <a:spLocks noRot="1" noChangeAspect="1" noMove="1" noResize="1" noEditPoints="1" noAdjustHandles="1" noChangeArrowheads="1" noChangeShapeType="1" noTextEdit="1"/>
              </p:cNvSpPr>
              <p:nvPr/>
            </p:nvSpPr>
            <p:spPr>
              <a:xfrm>
                <a:off x="838200" y="4373303"/>
                <a:ext cx="4508863" cy="361450"/>
              </a:xfrm>
              <a:prstGeom prst="rect">
                <a:avLst/>
              </a:prstGeom>
              <a:blipFill rotWithShape="0">
                <a:blip r:embed="rId7"/>
                <a:stretch>
                  <a:fillRect l="-812" t="-13333" b="-8333"/>
                </a:stretch>
              </a:blipFill>
            </p:spPr>
            <p:txBody>
              <a:bodyPr/>
              <a:lstStyle/>
              <a:p>
                <a:r>
                  <a:rPr lang="zh-CN" altLang="en-US">
                    <a:noFill/>
                  </a:rPr>
                  <a:t> </a:t>
                </a:r>
              </a:p>
            </p:txBody>
          </p:sp>
        </mc:Fallback>
      </mc:AlternateContent>
      <p:pic>
        <p:nvPicPr>
          <p:cNvPr id="25" name="图片 24"/>
          <p:cNvPicPr>
            <a:picLocks noChangeAspect="1"/>
          </p:cNvPicPr>
          <p:nvPr/>
        </p:nvPicPr>
        <p:blipFill>
          <a:blip r:embed="rId8"/>
          <a:stretch>
            <a:fillRect/>
          </a:stretch>
        </p:blipFill>
        <p:spPr>
          <a:xfrm>
            <a:off x="5462241" y="1621526"/>
            <a:ext cx="4335117" cy="1930947"/>
          </a:xfrm>
          <a:prstGeom prst="rect">
            <a:avLst/>
          </a:prstGeom>
        </p:spPr>
      </p:pic>
    </p:spTree>
    <p:extLst>
      <p:ext uri="{BB962C8B-B14F-4D97-AF65-F5344CB8AC3E}">
        <p14:creationId xmlns:p14="http://schemas.microsoft.com/office/powerpoint/2010/main" val="3587324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的应用</a:t>
            </a:r>
            <a:r>
              <a:rPr lang="en-US" altLang="zh-CN" b="1" dirty="0" smtClean="0">
                <a:latin typeface="Times New Roman" panose="02020603050405020304" pitchFamily="18" charset="0"/>
                <a:ea typeface="宋体" panose="02010600030101010101" pitchFamily="2" charset="-122"/>
              </a:rPr>
              <a:t>——LSA</a:t>
            </a:r>
            <a:endParaRPr lang="zh-CN" altLang="en-US" b="1"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zh-CN" altLang="en-US" sz="2000" dirty="0" smtClean="0">
                    <a:latin typeface="Times New Roman" panose="02020603050405020304" pitchFamily="18" charset="0"/>
                    <a:ea typeface="宋体" panose="02010600030101010101" pitchFamily="2" charset="-122"/>
                  </a:rPr>
                  <a:t>隐含语义分析（</a:t>
                </a:r>
                <a:r>
                  <a:rPr lang="en-US" altLang="zh-CN" sz="2000" dirty="0" smtClean="0">
                    <a:latin typeface="Times New Roman" panose="02020603050405020304" pitchFamily="18" charset="0"/>
                    <a:ea typeface="宋体" panose="02010600030101010101" pitchFamily="2" charset="-122"/>
                  </a:rPr>
                  <a:t>Latent Semantic Analysis</a:t>
                </a:r>
                <a:r>
                  <a:rPr lang="zh-CN" altLang="en-US" sz="2000" dirty="0" smtClean="0">
                    <a:latin typeface="Times New Roman" panose="02020603050405020304" pitchFamily="18" charset="0"/>
                    <a:ea typeface="宋体" panose="02010600030101010101" pitchFamily="2" charset="-122"/>
                  </a:rPr>
                  <a:t>，</a:t>
                </a:r>
                <a:r>
                  <a:rPr lang="en-US" altLang="zh-CN" sz="2000" dirty="0" smtClean="0">
                    <a:latin typeface="Times New Roman" panose="02020603050405020304" pitchFamily="18" charset="0"/>
                    <a:ea typeface="宋体" panose="02010600030101010101" pitchFamily="2" charset="-122"/>
                  </a:rPr>
                  <a:t>LSA</a:t>
                </a:r>
                <a:r>
                  <a:rPr lang="zh-CN" altLang="en-US" sz="2000" dirty="0" smtClean="0">
                    <a:latin typeface="Times New Roman" panose="02020603050405020304" pitchFamily="18" charset="0"/>
                    <a:ea typeface="宋体" panose="02010600030101010101" pitchFamily="2" charset="-122"/>
                  </a:rPr>
                  <a:t>）可以用来挖掘文章和词语间隐含的关联信息。</a:t>
                </a:r>
                <a:endParaRPr lang="en-US" altLang="zh-CN" sz="2000" dirty="0" smtClean="0">
                  <a:latin typeface="Times New Roman" panose="02020603050405020304" pitchFamily="18" charset="0"/>
                  <a:ea typeface="宋体" panose="02010600030101010101" pitchFamily="2" charset="-122"/>
                </a:endParaRPr>
              </a:p>
              <a:p>
                <a:endParaRPr lang="en-US" altLang="zh-CN" sz="2000" dirty="0" smtClean="0">
                  <a:latin typeface="Times New Roman" panose="02020603050405020304" pitchFamily="18" charset="0"/>
                  <a:ea typeface="宋体" panose="02010600030101010101" pitchFamily="2" charset="-122"/>
                </a:endParaRPr>
              </a:p>
              <a:p>
                <a:r>
                  <a:rPr lang="zh-CN" altLang="en-US" sz="2000" dirty="0" smtClean="0">
                    <a:latin typeface="Times New Roman" panose="02020603050405020304" pitchFamily="18" charset="0"/>
                    <a:ea typeface="宋体" panose="02010600030101010101" pitchFamily="2" charset="-122"/>
                  </a:rPr>
                  <a:t>按照词语在文章中出现的次数或者频率可以组成如上的矩阵</a:t>
                </a:r>
                <a:r>
                  <a:rPr lang="en-US" altLang="zh-CN" sz="2000" dirty="0" smtClean="0">
                    <a:latin typeface="Times New Roman" panose="02020603050405020304" pitchFamily="18" charset="0"/>
                    <a:ea typeface="宋体" panose="02010600030101010101" pitchFamily="2" charset="-122"/>
                  </a:rPr>
                  <a:t>A</a:t>
                </a:r>
                <a:r>
                  <a:rPr lang="zh-CN" altLang="en-US" sz="2000" dirty="0" smtClean="0">
                    <a:latin typeface="Times New Roman" panose="02020603050405020304" pitchFamily="18" charset="0"/>
                    <a:ea typeface="宋体" panose="02010600030101010101" pitchFamily="2" charset="-122"/>
                  </a:rPr>
                  <a:t>。评价两个词语或两篇文章的相似程度可以采用比较其对应向量的内积的方式。但一般文章数量都很大（上百万），常用词语也在五千以上（英文）。如果两两计算内积，计算量极大，且无法挖掘文章和词语间的关系。</a:t>
                </a:r>
                <a:endParaRPr lang="en-US" altLang="zh-CN" sz="2000" dirty="0" smtClean="0">
                  <a:latin typeface="Times New Roman" panose="02020603050405020304" pitchFamily="18" charset="0"/>
                  <a:ea typeface="宋体" panose="02010600030101010101" pitchFamily="2" charset="-122"/>
                </a:endParaRPr>
              </a:p>
              <a:p>
                <a:endParaRPr lang="en-US" altLang="zh-CN" sz="2000" dirty="0" smtClean="0">
                  <a:latin typeface="Times New Roman" panose="02020603050405020304" pitchFamily="18" charset="0"/>
                  <a:ea typeface="宋体" panose="02010600030101010101" pitchFamily="2" charset="-122"/>
                </a:endParaRPr>
              </a:p>
              <a:p>
                <a:r>
                  <a:rPr lang="zh-CN" altLang="en-US" sz="2000" dirty="0" smtClean="0">
                    <a:latin typeface="Times New Roman" panose="02020603050405020304" pitchFamily="18" charset="0"/>
                    <a:ea typeface="宋体" panose="02010600030101010101" pitchFamily="2" charset="-122"/>
                  </a:rPr>
                  <a:t>对</a:t>
                </a:r>
                <a:r>
                  <a:rPr lang="en-US" altLang="zh-CN" sz="2000" dirty="0" smtClean="0">
                    <a:latin typeface="Times New Roman" panose="02020603050405020304" pitchFamily="18" charset="0"/>
                    <a:ea typeface="宋体" panose="02010600030101010101" pitchFamily="2" charset="-122"/>
                  </a:rPr>
                  <a:t>A</a:t>
                </a:r>
                <a:r>
                  <a:rPr lang="zh-CN" altLang="en-US" sz="2000" dirty="0" smtClean="0">
                    <a:latin typeface="Times New Roman" panose="02020603050405020304" pitchFamily="18" charset="0"/>
                    <a:ea typeface="宋体" panose="02010600030101010101" pitchFamily="2" charset="-122"/>
                  </a:rPr>
                  <a:t>矩阵进行奇异值分解，可得到</a:t>
                </a:r>
                <a:r>
                  <a:rPr lang="en-US" altLang="zh-CN" sz="2000" dirty="0" smtClean="0">
                    <a:latin typeface="Times New Roman" panose="02020603050405020304" pitchFamily="18" charset="0"/>
                    <a:ea typeface="宋体" panose="02010600030101010101" pitchFamily="2" charset="-122"/>
                  </a:rPr>
                  <a:t>3</a:t>
                </a:r>
                <a:r>
                  <a:rPr lang="zh-CN" altLang="en-US" sz="2000" dirty="0" smtClean="0">
                    <a:latin typeface="Times New Roman" panose="02020603050405020304" pitchFamily="18" charset="0"/>
                    <a:ea typeface="宋体" panose="02010600030101010101" pitchFamily="2" charset="-122"/>
                  </a:rPr>
                  <a:t>个矩阵，且一般</a:t>
                </a:r>
                <a:r>
                  <a:rPr lang="el-GR" altLang="zh-CN" sz="2000" dirty="0" smtClean="0">
                    <a:latin typeface="Times New Roman" panose="02020603050405020304" pitchFamily="18" charset="0"/>
                    <a:ea typeface="宋体" panose="02010600030101010101" pitchFamily="2" charset="-122"/>
                    <a:cs typeface="Times New Roman" panose="02020603050405020304" pitchFamily="18" charset="0"/>
                  </a:rPr>
                  <a:t>Σ</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取前</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100</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个值所含信息量就能达到</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90%</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以上。</a:t>
                </a:r>
                <a:r>
                  <a:rPr lang="zh-CN" altLang="en-US" sz="2000" dirty="0" smtClean="0">
                    <a:latin typeface="Times New Roman" panose="02020603050405020304" pitchFamily="18" charset="0"/>
                    <a:ea typeface="宋体" panose="02010600030101010101" pitchFamily="2" charset="-122"/>
                  </a:rPr>
                  <a:t>考虑</a:t>
                </a:r>
                <a:r>
                  <a:rPr lang="en-US" altLang="zh-CN" sz="2000" dirty="0" smtClean="0">
                    <a:latin typeface="Times New Roman" panose="02020603050405020304" pitchFamily="18" charset="0"/>
                    <a:ea typeface="宋体" panose="02010600030101010101" pitchFamily="2" charset="-122"/>
                  </a:rPr>
                  <a:t>words=5000</a:t>
                </a:r>
                <a:r>
                  <a:rPr lang="zh-CN" altLang="en-US" sz="2000" dirty="0" smtClean="0">
                    <a:latin typeface="Times New Roman" panose="02020603050405020304" pitchFamily="18" charset="0"/>
                    <a:ea typeface="宋体" panose="02010600030101010101" pitchFamily="2" charset="-122"/>
                  </a:rPr>
                  <a:t>，</a:t>
                </a:r>
                <a:r>
                  <a:rPr lang="en-US" altLang="zh-CN" sz="2000" dirty="0" smtClean="0">
                    <a:latin typeface="Times New Roman" panose="02020603050405020304" pitchFamily="18" charset="0"/>
                    <a:ea typeface="宋体" panose="02010600030101010101" pitchFamily="2" charset="-122"/>
                  </a:rPr>
                  <a:t>articles=1,000,000</a:t>
                </a:r>
                <a:r>
                  <a:rPr lang="zh-CN" altLang="en-US" sz="2000" dirty="0" smtClean="0">
                    <a:latin typeface="Times New Roman" panose="02020603050405020304" pitchFamily="18" charset="0"/>
                    <a:ea typeface="宋体" panose="02010600030101010101" pitchFamily="2" charset="-122"/>
                  </a:rPr>
                  <a:t>，则</a:t>
                </a:r>
                <a:r>
                  <a:rPr lang="en-US" altLang="zh-CN" sz="2000" dirty="0" smtClean="0">
                    <a:latin typeface="Times New Roman" panose="02020603050405020304" pitchFamily="18" charset="0"/>
                    <a:ea typeface="宋体" panose="02010600030101010101" pitchFamily="2" charset="-122"/>
                  </a:rPr>
                  <a:t>A</a:t>
                </a:r>
                <a:r>
                  <a:rPr lang="zh-CN" altLang="en-US" sz="2000" dirty="0" smtClean="0">
                    <a:latin typeface="Times New Roman" panose="02020603050405020304" pitchFamily="18" charset="0"/>
                    <a:ea typeface="宋体" panose="02010600030101010101" pitchFamily="2" charset="-122"/>
                  </a:rPr>
                  <a:t>大小为</a:t>
                </a:r>
                <a:r>
                  <a:rPr lang="en-US" altLang="zh-CN" sz="2000" dirty="0" smtClean="0">
                    <a:latin typeface="Times New Roman" panose="02020603050405020304" pitchFamily="18" charset="0"/>
                    <a:ea typeface="宋体" panose="02010600030101010101" pitchFamily="2" charset="-122"/>
                  </a:rPr>
                  <a:t>5,000,000,000</a:t>
                </a:r>
                <a:r>
                  <a:rPr lang="zh-CN" altLang="en-US" sz="2000" dirty="0" smtClean="0">
                    <a:latin typeface="Times New Roman" panose="02020603050405020304" pitchFamily="18" charset="0"/>
                    <a:ea typeface="宋体" panose="02010600030101010101" pitchFamily="2" charset="-122"/>
                  </a:rPr>
                  <a:t>。若</a:t>
                </a:r>
                <a:r>
                  <a:rPr lang="zh-CN" altLang="en-US" sz="2000" dirty="0" smtClean="0">
                    <a:latin typeface="Times New Roman" panose="02020603050405020304" pitchFamily="18" charset="0"/>
                    <a:cs typeface="Times New Roman" panose="02020603050405020304" pitchFamily="18" charset="0"/>
                  </a:rPr>
                  <a:t>取</a:t>
                </a:r>
                <a:r>
                  <a:rPr lang="en-US" altLang="zh-CN" sz="2000" dirty="0" smtClean="0">
                    <a:latin typeface="Times New Roman" panose="02020603050405020304" pitchFamily="18" charset="0"/>
                    <a:cs typeface="Times New Roman" panose="02020603050405020304" pitchFamily="18" charset="0"/>
                  </a:rPr>
                  <a:t>r=100</a:t>
                </a:r>
                <a:r>
                  <a:rPr lang="zh-CN" altLang="en-US" sz="2000" dirty="0" smtClean="0">
                    <a:latin typeface="Times New Roman" panose="02020603050405020304" pitchFamily="18" charset="0"/>
                    <a:cs typeface="Times New Roman" panose="02020603050405020304" pitchFamily="18" charset="0"/>
                  </a:rPr>
                  <a:t>，则数据大小只有</a:t>
                </a:r>
                <a:r>
                  <a:rPr lang="en-US" altLang="zh-CN" sz="2000" dirty="0" smtClean="0">
                    <a:latin typeface="Times New Roman" panose="02020603050405020304" pitchFamily="18" charset="0"/>
                    <a:cs typeface="Times New Roman" panose="02020603050405020304" pitchFamily="18" charset="0"/>
                  </a:rPr>
                  <a:t>5,000</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100+100</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100+100</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1,000,000= 100,510,000</a:t>
                </a:r>
                <a:r>
                  <a:rPr lang="zh-CN" altLang="en-US" sz="2000" dirty="0" smtClean="0">
                    <a:latin typeface="Times New Roman" panose="02020603050405020304" pitchFamily="18" charset="0"/>
                    <a:cs typeface="Times New Roman" panose="02020603050405020304" pitchFamily="18" charset="0"/>
                  </a:rPr>
                  <a:t>，大小仅为原来的</a:t>
                </a:r>
                <a:r>
                  <a:rPr lang="en-US" altLang="zh-CN" sz="2000" dirty="0" smtClean="0">
                    <a:latin typeface="Times New Roman" panose="02020603050405020304" pitchFamily="18" charset="0"/>
                    <a:cs typeface="Times New Roman" panose="02020603050405020304" pitchFamily="18" charset="0"/>
                  </a:rPr>
                  <a:t>2%</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endParaRPr lang="en-US" altLang="zh-CN" sz="2000" dirty="0" smtClean="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并且被过滤掉的小的</a:t>
                </a:r>
                <a:r>
                  <a:rPr lang="el-GR" altLang="zh-CN" sz="2000" dirty="0">
                    <a:latin typeface="Times New Roman" panose="02020603050405020304" pitchFamily="18" charset="0"/>
                    <a:cs typeface="Times New Roman" panose="02020603050405020304" pitchFamily="18" charset="0"/>
                  </a:rPr>
                  <a:t>σ</a:t>
                </a:r>
                <a:r>
                  <a:rPr lang="zh-CN" altLang="en-US" sz="2000" dirty="0">
                    <a:latin typeface="Times New Roman" panose="02020603050405020304" pitchFamily="18" charset="0"/>
                    <a:cs typeface="Times New Roman" panose="02020603050405020304" pitchFamily="18" charset="0"/>
                  </a:rPr>
                  <a:t>一般都是文章和词语关系中的无关信息（噪声），过滤后分类效果反而</a:t>
                </a:r>
                <a:r>
                  <a:rPr lang="zh-CN" altLang="en-US" sz="2000" dirty="0" smtClean="0">
                    <a:latin typeface="Times New Roman" panose="02020603050405020304" pitchFamily="18" charset="0"/>
                    <a:cs typeface="Times New Roman" panose="02020603050405020304" pitchFamily="18" charset="0"/>
                  </a:rPr>
                  <a:t>更好！</a:t>
                </a:r>
                <a:endParaRPr lang="en-US" altLang="zh-CN" sz="2000" dirty="0" smtClean="0">
                  <a:latin typeface="Times New Roman" panose="02020603050405020304" pitchFamily="18" charset="0"/>
                  <a:cs typeface="Times New Roman" panose="02020603050405020304" pitchFamily="18" charset="0"/>
                </a:endParaRPr>
              </a:p>
              <a:p>
                <a:endParaRPr lang="en-US" altLang="zh-CN" sz="2000" dirty="0" smtClean="0">
                  <a:latin typeface="Times New Roman" panose="02020603050405020304" pitchFamily="18" charset="0"/>
                  <a:cs typeface="Times New Roman" panose="02020603050405020304" pitchFamily="18" charset="0"/>
                </a:endParaRPr>
              </a:p>
              <a:p>
                <a:r>
                  <a:rPr lang="zh-CN" altLang="en-US" sz="2000" dirty="0" smtClean="0">
                    <a:latin typeface="Times New Roman" panose="02020603050405020304" pitchFamily="18" charset="0"/>
                    <a:cs typeface="Times New Roman" panose="02020603050405020304" pitchFamily="18" charset="0"/>
                  </a:rPr>
                  <a:t>更神奇的是，通过分解</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，得到的</a:t>
                </a:r>
                <a14:m>
                  <m:oMath xmlns:m="http://schemas.openxmlformats.org/officeDocument/2006/math">
                    <m:r>
                      <m:rPr>
                        <m:sty m:val="p"/>
                      </m:rPr>
                      <a:rPr lang="en-US" altLang="zh-CN" sz="2000" i="1" dirty="0">
                        <a:latin typeface="Cambria Math" panose="02040503050406030204" pitchFamily="18" charset="0"/>
                        <a:cs typeface="Times New Roman" panose="02020603050405020304" pitchFamily="18" charset="0"/>
                      </a:rPr>
                      <m:t>U</m:t>
                    </m:r>
                    <m:r>
                      <a:rPr lang="zh-CN" altLang="en-US" sz="2000" i="1" dirty="0">
                        <a:latin typeface="Cambria Math" panose="02040503050406030204" pitchFamily="18" charset="0"/>
                        <a:cs typeface="Times New Roman" panose="02020603050405020304" pitchFamily="18" charset="0"/>
                      </a:rPr>
                      <m:t>、</m:t>
                    </m:r>
                  </m:oMath>
                </a14:m>
                <a:r>
                  <a:rPr lang="el-GR" altLang="zh-CN" sz="2000" dirty="0">
                    <a:latin typeface="Times New Roman" panose="02020603050405020304" pitchFamily="18" charset="0"/>
                    <a:cs typeface="Times New Roman" panose="02020603050405020304" pitchFamily="18" charset="0"/>
                  </a:rPr>
                  <a:t> </a:t>
                </a:r>
                <a:r>
                  <a:rPr lang="el-GR" altLang="zh-CN" sz="2000" dirty="0" smtClean="0">
                    <a:latin typeface="Times New Roman" panose="02020603050405020304" pitchFamily="18" charset="0"/>
                    <a:cs typeface="Times New Roman" panose="02020603050405020304" pitchFamily="18" charset="0"/>
                  </a:rPr>
                  <a:t>Σ</a:t>
                </a:r>
                <a:r>
                  <a:rPr lang="zh-CN" altLang="en-US" sz="2000" dirty="0" smtClean="0">
                    <a:latin typeface="Times New Roman" panose="02020603050405020304" pitchFamily="18" charset="0"/>
                    <a:cs typeface="Times New Roman" panose="02020603050405020304" pitchFamily="18" charset="0"/>
                  </a:rPr>
                  <a:t>和</a:t>
                </a:r>
                <a:r>
                  <a:rPr lang="en-US" altLang="zh-CN" sz="2000" dirty="0" smtClean="0">
                    <a:latin typeface="Times New Roman" panose="02020603050405020304" pitchFamily="18" charset="0"/>
                    <a:cs typeface="Times New Roman" panose="02020603050405020304" pitchFamily="18" charset="0"/>
                  </a:rPr>
                  <a:t>V</a:t>
                </a:r>
                <a:r>
                  <a:rPr lang="zh-CN" altLang="en-US" sz="2000" dirty="0" smtClean="0">
                    <a:latin typeface="Times New Roman" panose="02020603050405020304" pitchFamily="18" charset="0"/>
                    <a:cs typeface="Times New Roman" panose="02020603050405020304" pitchFamily="18" charset="0"/>
                  </a:rPr>
                  <a:t>都有各自明确的意义，并且能够挖掘出文章和词语间的隐含关系！</a:t>
                </a:r>
                <a:endParaRPr lang="en-US" altLang="zh-CN" sz="2000" dirty="0" smtClean="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278" t="-1667" r="-500"/>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6812066" y="-30980"/>
            <a:ext cx="4393688" cy="1856605"/>
          </a:xfrm>
          <a:prstGeom prst="rect">
            <a:avLst/>
          </a:prstGeom>
        </p:spPr>
      </p:pic>
    </p:spTree>
    <p:extLst>
      <p:ext uri="{BB962C8B-B14F-4D97-AF65-F5344CB8AC3E}">
        <p14:creationId xmlns:p14="http://schemas.microsoft.com/office/powerpoint/2010/main" val="2310448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619"/>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的应用</a:t>
            </a:r>
            <a:r>
              <a:rPr lang="en-US" altLang="zh-CN" b="1" dirty="0" smtClean="0">
                <a:latin typeface="Times New Roman" panose="02020603050405020304" pitchFamily="18" charset="0"/>
                <a:ea typeface="宋体" panose="02010600030101010101" pitchFamily="2" charset="-122"/>
              </a:rPr>
              <a:t>——LSA</a:t>
            </a:r>
            <a:endParaRPr lang="zh-CN" altLang="en-US" b="1" dirty="0">
              <a:latin typeface="Times New Roman" panose="02020603050405020304" pitchFamily="18" charset="0"/>
              <a:ea typeface="宋体" panose="02010600030101010101" pitchFamily="2" charset="-122"/>
            </a:endParaRPr>
          </a:p>
        </p:txBody>
      </p:sp>
      <p:sp>
        <p:nvSpPr>
          <p:cNvPr id="3" name="内容占位符 2"/>
          <p:cNvSpPr>
            <a:spLocks noGrp="1"/>
          </p:cNvSpPr>
          <p:nvPr>
            <p:ph idx="1"/>
          </p:nvPr>
        </p:nvSpPr>
        <p:spPr/>
        <p:txBody>
          <a:bodyPr>
            <a:normAutofit/>
          </a:bodyPr>
          <a:lstStyle/>
          <a:p>
            <a:pPr marL="0" indent="0">
              <a:buNone/>
            </a:pPr>
            <a:endParaRPr lang="en-US" altLang="zh-CN" sz="2000" dirty="0" smtClean="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528" y="2246147"/>
            <a:ext cx="2193434" cy="271075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9428" y="39861"/>
            <a:ext cx="2653706" cy="2048817"/>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1056" y="1919855"/>
            <a:ext cx="1260612" cy="683895"/>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35427" y="2323817"/>
            <a:ext cx="2657707" cy="2013000"/>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35427" y="4571956"/>
            <a:ext cx="2657707" cy="2041183"/>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6433" y="1417630"/>
            <a:ext cx="3758727" cy="815989"/>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551" y="2210330"/>
            <a:ext cx="859216" cy="2714625"/>
          </a:xfrm>
          <a:prstGeom prst="rect">
            <a:avLst/>
          </a:prstGeom>
        </p:spPr>
      </p:pic>
      <p:pic>
        <p:nvPicPr>
          <p:cNvPr id="12" name="图片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85759" y="1925664"/>
            <a:ext cx="1584650" cy="2919412"/>
          </a:xfrm>
          <a:prstGeom prst="rect">
            <a:avLst/>
          </a:prstGeom>
        </p:spPr>
      </p:pic>
      <p:pic>
        <p:nvPicPr>
          <p:cNvPr id="13" name="图片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41515" y="1894920"/>
            <a:ext cx="1398505" cy="3671751"/>
          </a:xfrm>
          <a:prstGeom prst="rect">
            <a:avLst/>
          </a:prstGeom>
        </p:spPr>
      </p:pic>
      <p:pic>
        <p:nvPicPr>
          <p:cNvPr id="5" name="图片 4"/>
          <p:cNvPicPr>
            <a:picLocks noChangeAspect="1"/>
          </p:cNvPicPr>
          <p:nvPr/>
        </p:nvPicPr>
        <p:blipFill>
          <a:blip r:embed="rId11"/>
          <a:stretch>
            <a:fillRect/>
          </a:stretch>
        </p:blipFill>
        <p:spPr>
          <a:xfrm>
            <a:off x="1123691" y="4823283"/>
            <a:ext cx="4393688" cy="1856605"/>
          </a:xfrm>
          <a:prstGeom prst="rect">
            <a:avLst/>
          </a:prstGeom>
        </p:spPr>
      </p:pic>
      <p:sp>
        <p:nvSpPr>
          <p:cNvPr id="14" name="文本框 13"/>
          <p:cNvSpPr txBox="1"/>
          <p:nvPr/>
        </p:nvSpPr>
        <p:spPr>
          <a:xfrm>
            <a:off x="3290094" y="3398962"/>
            <a:ext cx="389850" cy="584775"/>
          </a:xfrm>
          <a:prstGeom prst="rect">
            <a:avLst/>
          </a:prstGeom>
          <a:noFill/>
        </p:spPr>
        <p:txBody>
          <a:bodyPr wrap="none" rtlCol="0">
            <a:spAutoFit/>
          </a:bodyPr>
          <a:lstStyle/>
          <a:p>
            <a:r>
              <a:rPr lang="en-US" altLang="zh-CN" sz="3200" dirty="0" smtClean="0"/>
              <a:t>=</a:t>
            </a:r>
            <a:endParaRPr lang="zh-CN" altLang="en-US" sz="3200" dirty="0"/>
          </a:p>
        </p:txBody>
      </p:sp>
      <p:sp>
        <p:nvSpPr>
          <p:cNvPr id="15" name="文本框 14"/>
          <p:cNvSpPr txBox="1"/>
          <p:nvPr/>
        </p:nvSpPr>
        <p:spPr>
          <a:xfrm>
            <a:off x="1697416" y="3553097"/>
            <a:ext cx="511679" cy="769441"/>
          </a:xfrm>
          <a:prstGeom prst="rect">
            <a:avLst/>
          </a:prstGeom>
          <a:noFill/>
        </p:spPr>
        <p:txBody>
          <a:bodyPr wrap="none" rtlCol="0">
            <a:spAutoFit/>
          </a:bodyPr>
          <a:lstStyle/>
          <a:p>
            <a:r>
              <a:rPr lang="en-US" altLang="zh-CN" sz="4400" dirty="0" smtClean="0">
                <a:solidFill>
                  <a:schemeClr val="accent1"/>
                </a:solidFill>
              </a:rPr>
              <a:t>A</a:t>
            </a:r>
            <a:endParaRPr lang="zh-CN" altLang="en-US" sz="4400" dirty="0">
              <a:solidFill>
                <a:schemeClr val="accent1"/>
              </a:solidFill>
            </a:endParaRPr>
          </a:p>
        </p:txBody>
      </p:sp>
      <p:sp>
        <p:nvSpPr>
          <p:cNvPr id="16" name="文本框 15"/>
          <p:cNvSpPr txBox="1"/>
          <p:nvPr/>
        </p:nvSpPr>
        <p:spPr>
          <a:xfrm>
            <a:off x="4076140" y="3249349"/>
            <a:ext cx="546945" cy="769441"/>
          </a:xfrm>
          <a:prstGeom prst="rect">
            <a:avLst/>
          </a:prstGeom>
          <a:noFill/>
        </p:spPr>
        <p:txBody>
          <a:bodyPr wrap="none" rtlCol="0">
            <a:spAutoFit/>
          </a:bodyPr>
          <a:lstStyle/>
          <a:p>
            <a:r>
              <a:rPr lang="en-US" altLang="zh-CN" sz="4400" dirty="0" smtClean="0">
                <a:solidFill>
                  <a:schemeClr val="accent1"/>
                </a:solidFill>
              </a:rPr>
              <a:t>U</a:t>
            </a:r>
            <a:endParaRPr lang="zh-CN" altLang="en-US" sz="4400" dirty="0">
              <a:solidFill>
                <a:schemeClr val="accent1"/>
              </a:solidFill>
            </a:endParaRPr>
          </a:p>
        </p:txBody>
      </p:sp>
      <p:sp>
        <p:nvSpPr>
          <p:cNvPr id="17" name="文本框 16"/>
          <p:cNvSpPr txBox="1"/>
          <p:nvPr/>
        </p:nvSpPr>
        <p:spPr>
          <a:xfrm>
            <a:off x="5439968" y="2672770"/>
            <a:ext cx="513282" cy="769441"/>
          </a:xfrm>
          <a:prstGeom prst="rect">
            <a:avLst/>
          </a:prstGeom>
          <a:noFill/>
        </p:spPr>
        <p:txBody>
          <a:bodyPr wrap="none" rtlCol="0">
            <a:spAutoFit/>
          </a:bodyPr>
          <a:lstStyle/>
          <a:p>
            <a:r>
              <a:rPr lang="el-GR" altLang="zh-CN" sz="4400" dirty="0" smtClean="0">
                <a:solidFill>
                  <a:schemeClr val="accent1"/>
                </a:solidFill>
                <a:latin typeface="Times New Roman" panose="02020603050405020304" pitchFamily="18" charset="0"/>
                <a:cs typeface="Times New Roman" panose="02020603050405020304" pitchFamily="18" charset="0"/>
              </a:rPr>
              <a:t>Σ</a:t>
            </a:r>
            <a:endParaRPr lang="zh-CN" altLang="en-US" sz="4400" dirty="0">
              <a:solidFill>
                <a:schemeClr val="accent1"/>
              </a:solidFill>
            </a:endParaRPr>
          </a:p>
        </p:txBody>
      </p:sp>
      <p:sp>
        <p:nvSpPr>
          <p:cNvPr id="18" name="文本框 17"/>
          <p:cNvSpPr txBox="1"/>
          <p:nvPr/>
        </p:nvSpPr>
        <p:spPr>
          <a:xfrm>
            <a:off x="7018268" y="3014241"/>
            <a:ext cx="511679" cy="769441"/>
          </a:xfrm>
          <a:prstGeom prst="rect">
            <a:avLst/>
          </a:prstGeom>
          <a:noFill/>
        </p:spPr>
        <p:txBody>
          <a:bodyPr wrap="none" rtlCol="0">
            <a:spAutoFit/>
          </a:bodyPr>
          <a:lstStyle/>
          <a:p>
            <a:r>
              <a:rPr lang="en-US" altLang="zh-CN" sz="4400" dirty="0" smtClean="0">
                <a:solidFill>
                  <a:schemeClr val="accent1"/>
                </a:solidFill>
              </a:rPr>
              <a:t>V</a:t>
            </a:r>
            <a:endParaRPr lang="zh-CN" altLang="en-US" sz="4400" dirty="0">
              <a:solidFill>
                <a:schemeClr val="accent1"/>
              </a:solidFill>
            </a:endParaRPr>
          </a:p>
        </p:txBody>
      </p:sp>
    </p:spTree>
    <p:extLst>
      <p:ext uri="{BB962C8B-B14F-4D97-AF65-F5344CB8AC3E}">
        <p14:creationId xmlns:p14="http://schemas.microsoft.com/office/powerpoint/2010/main" val="2117058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的应用</a:t>
            </a:r>
            <a:r>
              <a:rPr lang="en-US" altLang="zh-CN" b="1" dirty="0" smtClean="0">
                <a:latin typeface="Times New Roman" panose="02020603050405020304" pitchFamily="18" charset="0"/>
                <a:ea typeface="宋体" panose="02010600030101010101" pitchFamily="2" charset="-122"/>
              </a:rPr>
              <a:t>——</a:t>
            </a:r>
            <a:r>
              <a:rPr lang="zh-CN" altLang="en-US" b="1" dirty="0" smtClean="0">
                <a:latin typeface="Times New Roman" panose="02020603050405020304" pitchFamily="18" charset="0"/>
                <a:ea typeface="宋体" panose="02010600030101010101" pitchFamily="2" charset="-122"/>
              </a:rPr>
              <a:t>推荐系统</a:t>
            </a:r>
            <a:endParaRPr lang="zh-CN" altLang="en-US" b="1"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latin typeface="Times New Roman" panose="02020603050405020304" pitchFamily="18" charset="0"/>
                    <a:ea typeface="宋体" panose="02010600030101010101" pitchFamily="2" charset="-122"/>
                  </a:rPr>
                  <a:t>亚马逊推荐商品（猜您喜欢</a:t>
                </a:r>
                <a:r>
                  <a:rPr lang="en-US" altLang="zh-CN" sz="2000" dirty="0" smtClean="0">
                    <a:latin typeface="Times New Roman" panose="02020603050405020304" pitchFamily="18" charset="0"/>
                    <a:ea typeface="宋体" panose="02010600030101010101" pitchFamily="2" charset="-122"/>
                  </a:rPr>
                  <a:t>X</a:t>
                </a:r>
                <a:r>
                  <a:rPr lang="zh-CN" altLang="en-US" sz="2000" dirty="0" smtClean="0">
                    <a:latin typeface="Times New Roman" panose="02020603050405020304" pitchFamily="18" charset="0"/>
                    <a:ea typeface="宋体" panose="02010600030101010101" pitchFamily="2" charset="-122"/>
                  </a:rPr>
                  <a:t>，买过</a:t>
                </a:r>
                <a:r>
                  <a:rPr lang="en-US" altLang="zh-CN" sz="2000" dirty="0" smtClean="0">
                    <a:latin typeface="Times New Roman" panose="02020603050405020304" pitchFamily="18" charset="0"/>
                    <a:ea typeface="宋体" panose="02010600030101010101" pitchFamily="2" charset="-122"/>
                  </a:rPr>
                  <a:t>X</a:t>
                </a:r>
                <a:r>
                  <a:rPr lang="zh-CN" altLang="en-US" sz="2000" dirty="0" smtClean="0">
                    <a:latin typeface="Times New Roman" panose="02020603050405020304" pitchFamily="18" charset="0"/>
                    <a:ea typeface="宋体" panose="02010600030101010101" pitchFamily="2" charset="-122"/>
                  </a:rPr>
                  <a:t>的用户也买了</a:t>
                </a:r>
                <a:r>
                  <a:rPr lang="en-US" altLang="zh-CN" sz="2000" dirty="0" smtClean="0">
                    <a:latin typeface="Times New Roman" panose="02020603050405020304" pitchFamily="18" charset="0"/>
                    <a:ea typeface="宋体" panose="02010600030101010101" pitchFamily="2" charset="-122"/>
                  </a:rPr>
                  <a:t>Y</a:t>
                </a:r>
                <a:r>
                  <a:rPr lang="zh-CN" altLang="en-US" sz="2000" dirty="0" smtClean="0">
                    <a:latin typeface="Times New Roman" panose="02020603050405020304" pitchFamily="18" charset="0"/>
                    <a:ea typeface="宋体" panose="02010600030101010101" pitchFamily="2" charset="-122"/>
                  </a:rPr>
                  <a:t>）。</a:t>
                </a:r>
                <a:endParaRPr lang="en-US" altLang="zh-CN" sz="2000" dirty="0" smtClean="0">
                  <a:latin typeface="Times New Roman" panose="02020603050405020304" pitchFamily="18" charset="0"/>
                  <a:ea typeface="宋体" panose="02010600030101010101" pitchFamily="2" charset="-122"/>
                </a:endParaRPr>
              </a:p>
              <a:p>
                <a:r>
                  <a:rPr lang="zh-CN" altLang="en-US" sz="2000" dirty="0">
                    <a:latin typeface="Times New Roman" panose="02020603050405020304" pitchFamily="18" charset="0"/>
                    <a:ea typeface="宋体" panose="02010600030101010101" pitchFamily="2" charset="-122"/>
                  </a:rPr>
                  <a:t>网</a:t>
                </a:r>
                <a:r>
                  <a:rPr lang="zh-CN" altLang="en-US" sz="2000" dirty="0" smtClean="0">
                    <a:latin typeface="Times New Roman" panose="02020603050405020304" pitchFamily="18" charset="0"/>
                    <a:ea typeface="宋体" panose="02010600030101010101" pitchFamily="2" charset="-122"/>
                  </a:rPr>
                  <a:t>易云音乐推荐歌曲。</a:t>
                </a:r>
                <a:endParaRPr lang="en-US" altLang="zh-CN" sz="2000" dirty="0" smtClean="0">
                  <a:latin typeface="Times New Roman" panose="02020603050405020304" pitchFamily="18" charset="0"/>
                  <a:ea typeface="宋体" panose="02010600030101010101" pitchFamily="2" charset="-122"/>
                </a:endParaRPr>
              </a:p>
              <a:p>
                <a:r>
                  <a:rPr lang="zh-CN" altLang="en-US" sz="2000" dirty="0" smtClean="0">
                    <a:latin typeface="Times New Roman" panose="02020603050405020304" pitchFamily="18" charset="0"/>
                    <a:ea typeface="宋体" panose="02010600030101010101" pitchFamily="2" charset="-122"/>
                  </a:rPr>
                  <a:t>挖掘用户行为的一些隐含模式。</a:t>
                </a:r>
                <a:endParaRPr lang="en-US" altLang="zh-CN" sz="2000" dirty="0" smtClean="0">
                  <a:latin typeface="Times New Roman" panose="02020603050405020304" pitchFamily="18" charset="0"/>
                  <a:ea typeface="宋体" panose="02010600030101010101" pitchFamily="2" charset="-122"/>
                </a:endParaRPr>
              </a:p>
              <a:p>
                <a:endParaRPr lang="en-US" altLang="zh-CN" sz="2000" dirty="0">
                  <a:latin typeface="Times New Roman" panose="02020603050405020304" pitchFamily="18" charset="0"/>
                  <a:ea typeface="宋体" panose="02010600030101010101" pitchFamily="2" charset="-122"/>
                </a:endParaRPr>
              </a:p>
              <a:p>
                <a:endParaRPr lang="en-US" altLang="zh-CN" sz="2000" dirty="0" smtClean="0">
                  <a:latin typeface="Times New Roman" panose="02020603050405020304" pitchFamily="18" charset="0"/>
                  <a:ea typeface="宋体" panose="02010600030101010101" pitchFamily="2" charset="-122"/>
                </a:endParaRPr>
              </a:p>
              <a:p>
                <a:pPr marL="0" indent="0">
                  <a:buNone/>
                </a:pPr>
                <a:r>
                  <a:rPr lang="en-US" altLang="zh-CN" dirty="0" smtClean="0">
                    <a:latin typeface="Times New Roman" panose="02020603050405020304" pitchFamily="18" charset="0"/>
                    <a:ea typeface="宋体" panose="02010600030101010101" pitchFamily="2" charset="-122"/>
                  </a:rPr>
                  <a:t>LSA</a:t>
                </a:r>
                <a:r>
                  <a:rPr lang="zh-CN" altLang="en-US" dirty="0" smtClean="0">
                    <a:latin typeface="Times New Roman" panose="02020603050405020304" pitchFamily="18" charset="0"/>
                    <a:ea typeface="宋体" panose="02010600030101010101" pitchFamily="2" charset="-122"/>
                  </a:rPr>
                  <a:t>及推荐系统的一些难题：</a:t>
                </a:r>
                <a:endParaRPr lang="en-US" altLang="zh-CN" dirty="0" smtClean="0">
                  <a:latin typeface="Times New Roman" panose="02020603050405020304" pitchFamily="18" charset="0"/>
                  <a:ea typeface="宋体" panose="02010600030101010101" pitchFamily="2" charset="-122"/>
                </a:endParaRPr>
              </a:p>
              <a:p>
                <a:r>
                  <a:rPr lang="en-US" altLang="zh-CN" sz="2000" dirty="0" smtClean="0">
                    <a:latin typeface="Times New Roman" panose="02020603050405020304" pitchFamily="18" charset="0"/>
                    <a:ea typeface="宋体" panose="02010600030101010101" pitchFamily="2" charset="-122"/>
                  </a:rPr>
                  <a:t>A</a:t>
                </a:r>
                <a:r>
                  <a:rPr lang="zh-CN" altLang="en-US" sz="2000" dirty="0" smtClean="0">
                    <a:latin typeface="Times New Roman" panose="02020603050405020304" pitchFamily="18" charset="0"/>
                    <a:ea typeface="宋体" panose="02010600030101010101" pitchFamily="2" charset="-122"/>
                  </a:rPr>
                  <a:t>是巨大的稀疏矩阵。</a:t>
                </a:r>
                <a:endParaRPr lang="en-US" altLang="zh-CN" sz="2000" dirty="0" smtClean="0">
                  <a:latin typeface="Times New Roman" panose="02020603050405020304" pitchFamily="18" charset="0"/>
                  <a:ea typeface="宋体" panose="02010600030101010101" pitchFamily="2" charset="-122"/>
                </a:endParaRPr>
              </a:p>
              <a:p>
                <a:r>
                  <a:rPr lang="zh-CN" altLang="en-US" sz="2000" dirty="0" smtClean="0">
                    <a:latin typeface="Times New Roman" panose="02020603050405020304" pitchFamily="18" charset="0"/>
                    <a:ea typeface="宋体" panose="02010600030101010101" pitchFamily="2" charset="-122"/>
                  </a:rPr>
                  <a:t>奇异值分解的时间复杂度为</a:t>
                </a:r>
                <a14:m>
                  <m:oMath xmlns:m="http://schemas.openxmlformats.org/officeDocument/2006/math">
                    <m:r>
                      <m:rPr>
                        <m:sty m:val="p"/>
                      </m:rPr>
                      <a:rPr lang="en-US" altLang="zh-CN" sz="2000" i="1" dirty="0">
                        <a:latin typeface="Cambria Math" panose="02040503050406030204" pitchFamily="18" charset="0"/>
                        <a:ea typeface="宋体" panose="02010600030101010101" pitchFamily="2" charset="-122"/>
                      </a:rPr>
                      <m:t>O</m:t>
                    </m:r>
                    <m:d>
                      <m:dPr>
                        <m:ctrlPr>
                          <a:rPr lang="en-US" altLang="zh-CN" sz="2000" b="0" i="1" dirty="0" smtClean="0">
                            <a:latin typeface="Cambria Math" panose="02040503050406030204" pitchFamily="18" charset="0"/>
                            <a:ea typeface="宋体" panose="02010600030101010101" pitchFamily="2" charset="-122"/>
                          </a:rPr>
                        </m:ctrlPr>
                      </m:dPr>
                      <m:e>
                        <m:sSup>
                          <m:sSupPr>
                            <m:ctrlPr>
                              <a:rPr lang="en-US" altLang="zh-CN" sz="2000" b="0" i="1" dirty="0" smtClean="0">
                                <a:latin typeface="Cambria Math" panose="02040503050406030204" pitchFamily="18" charset="0"/>
                                <a:ea typeface="宋体" panose="02010600030101010101" pitchFamily="2" charset="-122"/>
                              </a:rPr>
                            </m:ctrlPr>
                          </m:sSupPr>
                          <m:e>
                            <m:r>
                              <a:rPr lang="en-US" altLang="zh-CN" sz="2000" b="0" i="1" dirty="0" smtClean="0">
                                <a:latin typeface="Cambria Math" panose="02040503050406030204" pitchFamily="18" charset="0"/>
                                <a:ea typeface="宋体" panose="02010600030101010101" pitchFamily="2" charset="-122"/>
                              </a:rPr>
                              <m:t>𝑛</m:t>
                            </m:r>
                          </m:e>
                          <m:sup>
                            <m:r>
                              <a:rPr lang="en-US" altLang="zh-CN" sz="2000" b="0" i="1" dirty="0" smtClean="0">
                                <a:latin typeface="Cambria Math" panose="02040503050406030204" pitchFamily="18" charset="0"/>
                                <a:ea typeface="宋体" panose="02010600030101010101" pitchFamily="2" charset="-122"/>
                              </a:rPr>
                              <m:t>3</m:t>
                            </m:r>
                          </m:sup>
                        </m:sSup>
                      </m:e>
                    </m:d>
                  </m:oMath>
                </a14:m>
                <a:r>
                  <a:rPr lang="zh-CN" altLang="en-US" sz="2000" dirty="0" smtClean="0">
                    <a:latin typeface="Times New Roman" panose="02020603050405020304" pitchFamily="18" charset="0"/>
                    <a:ea typeface="宋体" panose="02010600030101010101" pitchFamily="2" charset="-122"/>
                  </a:rPr>
                  <a:t>。</a:t>
                </a:r>
                <a:endParaRPr lang="en-US" altLang="zh-CN" sz="2000" dirty="0" smtClean="0">
                  <a:latin typeface="Times New Roman" panose="02020603050405020304" pitchFamily="18" charset="0"/>
                  <a:ea typeface="宋体" panose="02010600030101010101" pitchFamily="2" charset="-122"/>
                </a:endParaRPr>
              </a:p>
              <a:p>
                <a:r>
                  <a:rPr lang="zh-CN" altLang="en-US" sz="2000" dirty="0" smtClean="0">
                    <a:latin typeface="Times New Roman" panose="02020603050405020304" pitchFamily="18" charset="0"/>
                    <a:ea typeface="宋体" panose="02010600030101010101" pitchFamily="2" charset="-122"/>
                  </a:rPr>
                  <a:t>冷启动等。</a:t>
                </a:r>
                <a:endParaRPr lang="en-US" altLang="zh-CN" sz="2000" dirty="0" smtClean="0">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00" t="-111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6906932" y="3382985"/>
            <a:ext cx="4675468" cy="1986697"/>
          </a:xfrm>
          <a:prstGeom prst="rect">
            <a:avLst/>
          </a:prstGeom>
        </p:spPr>
      </p:pic>
    </p:spTree>
    <p:extLst>
      <p:ext uri="{BB962C8B-B14F-4D97-AF65-F5344CB8AC3E}">
        <p14:creationId xmlns:p14="http://schemas.microsoft.com/office/powerpoint/2010/main" val="272632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的应用</a:t>
            </a:r>
            <a:r>
              <a:rPr lang="en-US" altLang="zh-CN" b="1" dirty="0" smtClean="0">
                <a:latin typeface="Times New Roman" panose="02020603050405020304" pitchFamily="18" charset="0"/>
                <a:ea typeface="宋体" panose="02010600030101010101" pitchFamily="2" charset="-122"/>
              </a:rPr>
              <a:t>——PCA</a:t>
            </a:r>
            <a:endParaRPr lang="zh-CN" altLang="en-US" b="1" dirty="0">
              <a:latin typeface="Times New Roman" panose="02020603050405020304" pitchFamily="18" charset="0"/>
              <a:ea typeface="宋体" panose="02010600030101010101" pitchFamily="2" charset="-122"/>
            </a:endParaRPr>
          </a:p>
        </p:txBody>
      </p:sp>
      <p:sp>
        <p:nvSpPr>
          <p:cNvPr id="3" name="内容占位符 2"/>
          <p:cNvSpPr>
            <a:spLocks noGrp="1"/>
          </p:cNvSpPr>
          <p:nvPr>
            <p:ph idx="1"/>
          </p:nvPr>
        </p:nvSpPr>
        <p:spPr/>
        <p:txBody>
          <a:bodyPr>
            <a:normAutofit lnSpcReduction="10000"/>
          </a:bodyPr>
          <a:lstStyle/>
          <a:p>
            <a:r>
              <a:rPr lang="zh-CN" altLang="en-US" sz="2000" dirty="0" smtClean="0">
                <a:latin typeface="Times New Roman" panose="02020603050405020304" pitchFamily="18" charset="0"/>
                <a:ea typeface="宋体" panose="02010600030101010101" pitchFamily="2" charset="-122"/>
              </a:rPr>
              <a:t>主成分分析（</a:t>
            </a:r>
            <a:r>
              <a:rPr lang="en-US" altLang="zh-CN" sz="2000" dirty="0" smtClean="0">
                <a:latin typeface="Times New Roman" panose="02020603050405020304" pitchFamily="18" charset="0"/>
                <a:ea typeface="宋体" panose="02010600030101010101" pitchFamily="2" charset="-122"/>
              </a:rPr>
              <a:t>Principal Component Analysis</a:t>
            </a:r>
            <a:r>
              <a:rPr lang="zh-CN" altLang="en-US" sz="2000" dirty="0" smtClean="0">
                <a:latin typeface="Times New Roman" panose="02020603050405020304" pitchFamily="18" charset="0"/>
                <a:ea typeface="宋体" panose="02010600030101010101" pitchFamily="2" charset="-122"/>
              </a:rPr>
              <a:t>，</a:t>
            </a:r>
            <a:r>
              <a:rPr lang="en-US" altLang="zh-CN" sz="2000" dirty="0" smtClean="0">
                <a:latin typeface="Times New Roman" panose="02020603050405020304" pitchFamily="18" charset="0"/>
                <a:ea typeface="宋体" panose="02010600030101010101" pitchFamily="2" charset="-122"/>
              </a:rPr>
              <a:t>PCA</a:t>
            </a:r>
            <a:r>
              <a:rPr lang="zh-CN" altLang="en-US" sz="2000" dirty="0" smtClean="0">
                <a:latin typeface="Times New Roman" panose="02020603050405020304" pitchFamily="18" charset="0"/>
                <a:ea typeface="宋体" panose="02010600030101010101" pitchFamily="2" charset="-122"/>
              </a:rPr>
              <a:t>）是统计学中常用的一种数据降维方法。</a:t>
            </a:r>
            <a:endParaRPr lang="en-US" altLang="zh-CN" sz="2000" dirty="0" smtClean="0">
              <a:latin typeface="Times New Roman" panose="02020603050405020304" pitchFamily="18" charset="0"/>
              <a:ea typeface="宋体" panose="02010600030101010101" pitchFamily="2" charset="-122"/>
            </a:endParaRPr>
          </a:p>
          <a:p>
            <a:r>
              <a:rPr lang="en-US" altLang="zh-CN" sz="2000" dirty="0" smtClean="0">
                <a:latin typeface="Times New Roman" panose="02020603050405020304" pitchFamily="18" charset="0"/>
                <a:ea typeface="宋体" panose="02010600030101010101" pitchFamily="2" charset="-122"/>
              </a:rPr>
              <a:t>PCA</a:t>
            </a:r>
            <a:r>
              <a:rPr lang="zh-CN" altLang="en-US" sz="2000" dirty="0" smtClean="0">
                <a:latin typeface="Times New Roman" panose="02020603050405020304" pitchFamily="18" charset="0"/>
                <a:ea typeface="宋体" panose="02010600030101010101" pitchFamily="2" charset="-122"/>
              </a:rPr>
              <a:t>可以通过特征值分解选取主成分分量，也可以通过奇异值分解（常用的数学工具中内置的</a:t>
            </a:r>
            <a:r>
              <a:rPr lang="en-US" altLang="zh-CN" sz="2000" dirty="0" smtClean="0">
                <a:latin typeface="Times New Roman" panose="02020603050405020304" pitchFamily="18" charset="0"/>
                <a:ea typeface="宋体" panose="02010600030101010101" pitchFamily="2" charset="-122"/>
              </a:rPr>
              <a:t>PCA</a:t>
            </a:r>
            <a:r>
              <a:rPr lang="zh-CN" altLang="en-US" sz="2000" dirty="0">
                <a:latin typeface="Times New Roman" panose="02020603050405020304" pitchFamily="18" charset="0"/>
                <a:ea typeface="宋体" panose="02010600030101010101" pitchFamily="2" charset="-122"/>
              </a:rPr>
              <a:t>功能</a:t>
            </a:r>
            <a:r>
              <a:rPr lang="zh-CN" altLang="en-US" sz="2000" dirty="0" smtClean="0">
                <a:latin typeface="Times New Roman" panose="02020603050405020304" pitchFamily="18" charset="0"/>
                <a:ea typeface="宋体" panose="02010600030101010101" pitchFamily="2" charset="-122"/>
              </a:rPr>
              <a:t>一般是通过</a:t>
            </a:r>
            <a:r>
              <a:rPr lang="en-US" altLang="zh-CN" sz="2000" dirty="0" smtClean="0">
                <a:latin typeface="Times New Roman" panose="02020603050405020304" pitchFamily="18" charset="0"/>
                <a:ea typeface="宋体" panose="02010600030101010101" pitchFamily="2" charset="-122"/>
              </a:rPr>
              <a:t>SVD</a:t>
            </a:r>
            <a:r>
              <a:rPr lang="zh-CN" altLang="en-US" sz="2000" dirty="0" smtClean="0">
                <a:latin typeface="Times New Roman" panose="02020603050405020304" pitchFamily="18" charset="0"/>
                <a:ea typeface="宋体" panose="02010600030101010101" pitchFamily="2" charset="-122"/>
              </a:rPr>
              <a:t>进行的）。</a:t>
            </a:r>
            <a:endParaRPr lang="en-US" altLang="zh-CN" sz="2000" dirty="0" smtClean="0">
              <a:latin typeface="Times New Roman" panose="02020603050405020304" pitchFamily="18" charset="0"/>
              <a:ea typeface="宋体" panose="02010600030101010101" pitchFamily="2" charset="-122"/>
            </a:endParaRPr>
          </a:p>
          <a:p>
            <a:r>
              <a:rPr lang="en-US" altLang="zh-CN" sz="2000" dirty="0" smtClean="0">
                <a:latin typeface="Times New Roman" panose="02020603050405020304" pitchFamily="18" charset="0"/>
                <a:ea typeface="宋体" panose="02010600030101010101" pitchFamily="2" charset="-122"/>
              </a:rPr>
              <a:t>PCA</a:t>
            </a:r>
            <a:r>
              <a:rPr lang="zh-CN" altLang="en-US" sz="2000" dirty="0" smtClean="0">
                <a:latin typeface="Times New Roman" panose="02020603050405020304" pitchFamily="18" charset="0"/>
                <a:ea typeface="宋体" panose="02010600030101010101" pitchFamily="2" charset="-122"/>
              </a:rPr>
              <a:t>中，高维数据被转换到低维空间中，且新空间中每个基互相正交，且依次为数据投影后方差最大的方向。</a:t>
            </a:r>
            <a:endParaRPr lang="en-US" altLang="zh-CN" sz="2000" dirty="0" smtClean="0">
              <a:latin typeface="Times New Roman" panose="02020603050405020304" pitchFamily="18" charset="0"/>
              <a:ea typeface="宋体" panose="02010600030101010101" pitchFamily="2" charset="-122"/>
            </a:endParaRPr>
          </a:p>
          <a:p>
            <a:endParaRPr lang="en-US" altLang="zh-CN" sz="2000" dirty="0">
              <a:latin typeface="Times New Roman" panose="02020603050405020304" pitchFamily="18" charset="0"/>
              <a:ea typeface="宋体" panose="02010600030101010101" pitchFamily="2" charset="-122"/>
            </a:endParaRPr>
          </a:p>
          <a:p>
            <a:endParaRPr lang="en-US" altLang="zh-CN" sz="2000" dirty="0" smtClean="0">
              <a:latin typeface="Times New Roman" panose="02020603050405020304" pitchFamily="18" charset="0"/>
              <a:ea typeface="宋体" panose="02010600030101010101" pitchFamily="2" charset="-122"/>
            </a:endParaRPr>
          </a:p>
          <a:p>
            <a:endParaRPr lang="en-US" altLang="zh-CN" sz="2000" dirty="0">
              <a:latin typeface="Times New Roman" panose="02020603050405020304" pitchFamily="18" charset="0"/>
              <a:ea typeface="宋体" panose="02010600030101010101" pitchFamily="2" charset="-122"/>
            </a:endParaRPr>
          </a:p>
          <a:p>
            <a:endParaRPr lang="en-US" altLang="zh-CN" sz="2000" dirty="0" smtClean="0">
              <a:latin typeface="Times New Roman" panose="02020603050405020304" pitchFamily="18" charset="0"/>
              <a:ea typeface="宋体" panose="02010600030101010101" pitchFamily="2" charset="-122"/>
            </a:endParaRPr>
          </a:p>
          <a:p>
            <a:endParaRPr lang="en-US" altLang="zh-CN" sz="2000" dirty="0">
              <a:latin typeface="Times New Roman" panose="02020603050405020304" pitchFamily="18" charset="0"/>
              <a:ea typeface="宋体" panose="02010600030101010101" pitchFamily="2" charset="-122"/>
            </a:endParaRPr>
          </a:p>
          <a:p>
            <a:r>
              <a:rPr lang="en-US" altLang="zh-CN" sz="2000" dirty="0" smtClean="0">
                <a:latin typeface="Times New Roman" panose="02020603050405020304" pitchFamily="18" charset="0"/>
                <a:ea typeface="宋体" panose="02010600030101010101" pitchFamily="2" charset="-122"/>
              </a:rPr>
              <a:t>PCA</a:t>
            </a:r>
            <a:r>
              <a:rPr lang="zh-CN" altLang="en-US" sz="2000" dirty="0" smtClean="0">
                <a:latin typeface="Times New Roman" panose="02020603050405020304" pitchFamily="18" charset="0"/>
                <a:ea typeface="宋体" panose="02010600030101010101" pitchFamily="2" charset="-122"/>
              </a:rPr>
              <a:t>可以用在股票市场中，用于股票多头策略中。</a:t>
            </a:r>
            <a:endParaRPr lang="en-US" altLang="zh-CN" sz="2000" dirty="0" smtClean="0">
              <a:latin typeface="Times New Roman" panose="02020603050405020304" pitchFamily="18" charset="0"/>
              <a:ea typeface="宋体" panose="02010600030101010101" pitchFamily="2" charset="-122"/>
            </a:endParaRPr>
          </a:p>
          <a:p>
            <a:r>
              <a:rPr lang="zh-CN" altLang="en-US" sz="2000" dirty="0" smtClean="0">
                <a:latin typeface="Times New Roman" panose="02020603050405020304" pitchFamily="18" charset="0"/>
                <a:ea typeface="宋体" panose="02010600030101010101" pitchFamily="2" charset="-122"/>
              </a:rPr>
              <a:t>对各项上市公司的指标进行主成分分析，取</a:t>
            </a:r>
            <a:r>
              <a:rPr lang="en-US" altLang="zh-CN" sz="2000" dirty="0">
                <a:latin typeface="Times New Roman" panose="02020603050405020304" pitchFamily="18" charset="0"/>
                <a:ea typeface="宋体" panose="02010600030101010101" pitchFamily="2" charset="-122"/>
              </a:rPr>
              <a:t>n</a:t>
            </a:r>
            <a:r>
              <a:rPr lang="zh-CN" altLang="en-US" sz="2000" dirty="0" smtClean="0">
                <a:latin typeface="Times New Roman" panose="02020603050405020304" pitchFamily="18" charset="0"/>
                <a:ea typeface="宋体" panose="02010600030101010101" pitchFamily="2" charset="-122"/>
              </a:rPr>
              <a:t>个主成分因子，将股票数据投影到主成分空间上，再进行打分，选分高的前</a:t>
            </a:r>
            <a:r>
              <a:rPr lang="en-US" altLang="zh-CN" sz="2000" dirty="0" smtClean="0">
                <a:latin typeface="Times New Roman" panose="02020603050405020304" pitchFamily="18" charset="0"/>
                <a:ea typeface="宋体" panose="02010600030101010101" pitchFamily="2" charset="-122"/>
              </a:rPr>
              <a:t>m</a:t>
            </a:r>
            <a:r>
              <a:rPr lang="zh-CN" altLang="en-US" sz="2000" dirty="0" smtClean="0">
                <a:latin typeface="Times New Roman" panose="02020603050405020304" pitchFamily="18" charset="0"/>
                <a:ea typeface="宋体" panose="02010600030101010101" pitchFamily="2" charset="-122"/>
              </a:rPr>
              <a:t>支股票持有一段时期</a:t>
            </a:r>
            <a:r>
              <a:rPr lang="en-US" altLang="zh-CN" sz="2000" dirty="0" smtClean="0">
                <a:latin typeface="Times New Roman" panose="02020603050405020304" pitchFamily="18" charset="0"/>
                <a:ea typeface="宋体" panose="02010600030101010101" pitchFamily="2" charset="-122"/>
              </a:rPr>
              <a:t>p</a:t>
            </a:r>
            <a:r>
              <a:rPr lang="zh-CN" altLang="en-US" sz="2000" dirty="0" smtClean="0">
                <a:latin typeface="Times New Roman" panose="02020603050405020304" pitchFamily="18" charset="0"/>
                <a:ea typeface="宋体" panose="02010600030101010101" pitchFamily="2" charset="-122"/>
              </a:rPr>
              <a:t>，之后再重复上述过程。</a:t>
            </a:r>
            <a:endParaRPr lang="en-US" altLang="zh-CN" sz="2000" dirty="0" smtClean="0">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6558370" y="3298373"/>
            <a:ext cx="2428875" cy="1828800"/>
          </a:xfrm>
          <a:prstGeom prst="rect">
            <a:avLst/>
          </a:prstGeom>
        </p:spPr>
      </p:pic>
      <p:sp>
        <p:nvSpPr>
          <p:cNvPr id="6" name="文本框 5"/>
          <p:cNvSpPr txBox="1"/>
          <p:nvPr/>
        </p:nvSpPr>
        <p:spPr>
          <a:xfrm>
            <a:off x="5485356" y="6581001"/>
            <a:ext cx="6706644" cy="276999"/>
          </a:xfrm>
          <a:prstGeom prst="rect">
            <a:avLst/>
          </a:prstGeom>
          <a:noFill/>
        </p:spPr>
        <p:txBody>
          <a:bodyPr wrap="square" rtlCol="0">
            <a:spAutoFit/>
          </a:bodyPr>
          <a:lstStyle/>
          <a:p>
            <a:r>
              <a:rPr lang="zh-CN" altLang="en-US" sz="1200" dirty="0" smtClean="0"/>
              <a:t>本页图片</a:t>
            </a:r>
            <a:r>
              <a:rPr lang="zh-CN" altLang="en-US" sz="1200" dirty="0" smtClean="0">
                <a:latin typeface="+mn-ea"/>
              </a:rPr>
              <a:t>引用自： </a:t>
            </a:r>
            <a:r>
              <a:rPr lang="en-US" altLang="zh-CN" sz="1200" dirty="0" smtClean="0">
                <a:latin typeface="Times New Roman" panose="02020603050405020304" pitchFamily="18" charset="0"/>
                <a:cs typeface="Times New Roman" panose="02020603050405020304" pitchFamily="18" charset="0"/>
              </a:rPr>
              <a:t>http://www.cnblogs.com/LeftNotEasy/archive/2011/01/19/svd-and-applications.html</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833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863" y="0"/>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的应用</a:t>
            </a:r>
            <a:r>
              <a:rPr lang="en-US" altLang="zh-CN" b="1" dirty="0" smtClean="0">
                <a:latin typeface="Times New Roman" panose="02020603050405020304" pitchFamily="18" charset="0"/>
                <a:ea typeface="宋体" panose="02010600030101010101" pitchFamily="2" charset="-122"/>
              </a:rPr>
              <a:t>——PCA</a:t>
            </a:r>
            <a:endParaRPr lang="zh-CN" altLang="en-US" b="1" dirty="0">
              <a:latin typeface="Times New Roman" panose="02020603050405020304" pitchFamily="18" charset="0"/>
              <a:ea typeface="宋体" panose="02010600030101010101" pitchFamily="2" charset="-122"/>
            </a:endParaRPr>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864" y="4216174"/>
            <a:ext cx="9873342" cy="2445883"/>
          </a:xfr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863" y="1499100"/>
            <a:ext cx="9873343" cy="2445883"/>
          </a:xfrm>
          <a:prstGeom prst="rect">
            <a:avLst/>
          </a:prstGeom>
        </p:spPr>
      </p:pic>
    </p:spTree>
    <p:extLst>
      <p:ext uri="{BB962C8B-B14F-4D97-AF65-F5344CB8AC3E}">
        <p14:creationId xmlns:p14="http://schemas.microsoft.com/office/powerpoint/2010/main" val="2660890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709"/>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a:t>
            </a:r>
            <a:r>
              <a:rPr lang="zh-CN" altLang="en-US" b="1" dirty="0">
                <a:latin typeface="Times New Roman" panose="02020603050405020304" pitchFamily="18" charset="0"/>
                <a:ea typeface="宋体" panose="02010600030101010101" pitchFamily="2" charset="-122"/>
              </a:rPr>
              <a:t>理解</a:t>
            </a:r>
          </a:p>
        </p:txBody>
      </p:sp>
      <p:sp>
        <p:nvSpPr>
          <p:cNvPr id="3" name="内容占位符 2"/>
          <p:cNvSpPr>
            <a:spLocks noGrp="1"/>
          </p:cNvSpPr>
          <p:nvPr>
            <p:ph idx="1"/>
          </p:nvPr>
        </p:nvSpPr>
        <p:spPr>
          <a:xfrm>
            <a:off x="838200" y="1825625"/>
            <a:ext cx="10744200" cy="4351338"/>
          </a:xfrm>
        </p:spPr>
        <p:txBody>
          <a:bodyPr>
            <a:normAutofit lnSpcReduction="10000"/>
          </a:bodyPr>
          <a:lstStyle/>
          <a:p>
            <a:r>
              <a:rPr lang="zh-CN" altLang="en-US" dirty="0" smtClean="0"/>
              <a:t>描述了一个矩阵的“特征”：某种程度上和特征值分解有相似之处。</a:t>
            </a:r>
            <a:endParaRPr lang="en-US" altLang="zh-CN" dirty="0" smtClean="0"/>
          </a:p>
          <a:p>
            <a:endParaRPr lang="en-US" altLang="zh-CN" dirty="0" smtClean="0"/>
          </a:p>
          <a:p>
            <a:r>
              <a:rPr lang="zh-CN" altLang="en-US" dirty="0" smtClean="0"/>
              <a:t>一个矩阵的“特征”也是其“奇异程度”：矩阵“越奇异”，矩阵秩越小，对应的某个波（空间域时间域）越“规则”，矩阵所含信息越少，其实这些概念是相似的。</a:t>
            </a:r>
            <a:endParaRPr lang="en-US" altLang="zh-CN" dirty="0" smtClean="0"/>
          </a:p>
          <a:p>
            <a:endParaRPr lang="en-US" altLang="zh-CN" dirty="0" smtClean="0"/>
          </a:p>
          <a:p>
            <a:r>
              <a:rPr lang="zh-CN" altLang="en-US" dirty="0" smtClean="0"/>
              <a:t>而奇异值就是衡量矩阵“奇异程度”的度量：矩阵越“奇异”，奇异值分布越不均匀（少数极大，其他 极小），则矩阵能通过越少的奇异值尽可能地恢复原貌，意味着这些更少但更大的奇异值携带了矩阵的更多的信息，同时也意味着矩阵的信息熵越</a:t>
            </a:r>
            <a:r>
              <a:rPr lang="zh-CN" altLang="en-US" dirty="0"/>
              <a:t>小</a:t>
            </a:r>
            <a:r>
              <a:rPr lang="zh-CN" altLang="en-US" dirty="0" smtClean="0"/>
              <a:t>。</a:t>
            </a:r>
            <a:endParaRPr lang="zh-CN" altLang="en-US" dirty="0"/>
          </a:p>
        </p:txBody>
      </p:sp>
    </p:spTree>
    <p:extLst>
      <p:ext uri="{BB962C8B-B14F-4D97-AF65-F5344CB8AC3E}">
        <p14:creationId xmlns:p14="http://schemas.microsoft.com/office/powerpoint/2010/main" val="3080321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25147"/>
            <a:ext cx="12192000" cy="1325563"/>
          </a:xfrm>
        </p:spPr>
        <p:txBody>
          <a:bodyPr>
            <a:normAutofit/>
          </a:bodyPr>
          <a:lstStyle/>
          <a:p>
            <a:pPr algn="ctr"/>
            <a:r>
              <a:rPr lang="en-US" altLang="zh-CN" sz="6600" dirty="0" smtClean="0"/>
              <a:t>Q&amp;A</a:t>
            </a:r>
            <a:endParaRPr lang="zh-CN" altLang="en-US" sz="6600" dirty="0"/>
          </a:p>
        </p:txBody>
      </p:sp>
    </p:spTree>
    <p:extLst>
      <p:ext uri="{BB962C8B-B14F-4D97-AF65-F5344CB8AC3E}">
        <p14:creationId xmlns:p14="http://schemas.microsoft.com/office/powerpoint/2010/main" val="2879428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简介</a:t>
            </a:r>
            <a:endParaRPr lang="zh-CN" altLang="en-US" b="1"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宋体" panose="02010600030101010101" pitchFamily="2" charset="-122"/>
                  </a:rPr>
                  <a:t>奇异值分解（</a:t>
                </a:r>
                <a:r>
                  <a:rPr lang="en-US" altLang="zh-CN" dirty="0" smtClean="0">
                    <a:latin typeface="Times New Roman" panose="02020603050405020304" pitchFamily="18" charset="0"/>
                    <a:ea typeface="宋体" panose="02010600030101010101" pitchFamily="2" charset="-122"/>
                  </a:rPr>
                  <a:t>Singular Value Decomposition, SVD</a:t>
                </a:r>
                <a:r>
                  <a:rPr lang="zh-CN" altLang="en-US" dirty="0" smtClean="0">
                    <a:latin typeface="Times New Roman" panose="02020603050405020304" pitchFamily="18" charset="0"/>
                    <a:ea typeface="宋体" panose="02010600030101010101" pitchFamily="2" charset="-122"/>
                  </a:rPr>
                  <a:t>）是一种矩阵分解的方法。</a:t>
                </a:r>
                <a:endParaRPr lang="en-US" altLang="zh-CN" dirty="0" smtClean="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zh-CN" altLang="en-US" dirty="0" smtClean="0">
                    <a:latin typeface="Times New Roman" panose="02020603050405020304" pitchFamily="18" charset="0"/>
                    <a:ea typeface="宋体" panose="02010600030101010101" pitchFamily="2" charset="-122"/>
                  </a:rPr>
                  <a:t>适用于：任何类型的矩阵。</a:t>
                </a:r>
                <a:endParaRPr lang="en-US" altLang="zh-CN" dirty="0" smtClean="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zh-CN" altLang="en-US" dirty="0" smtClean="0">
                    <a:latin typeface="Times New Roman" panose="02020603050405020304" pitchFamily="18" charset="0"/>
                    <a:ea typeface="宋体" panose="02010600030101010101" pitchFamily="2" charset="-122"/>
                  </a:rPr>
                  <a:t>形式：</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𝑈</m:t>
                    </m:r>
                    <m:r>
                      <m:rPr>
                        <m:sty m:val="p"/>
                      </m:rPr>
                      <a:rPr lang="el-GR" altLang="zh-CN" i="1">
                        <a:latin typeface="Cambria Math" panose="02040503050406030204" pitchFamily="18" charset="0"/>
                        <a:ea typeface="Cambria Math" panose="02040503050406030204" pitchFamily="18" charset="0"/>
                      </a:rPr>
                      <m:t>Σ</m:t>
                    </m:r>
                    <m:sSup>
                      <m:sSupPr>
                        <m:ctrlPr>
                          <a:rPr lang="el-GR"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𝑉</m:t>
                        </m:r>
                      </m:e>
                      <m:sup>
                        <m:r>
                          <a:rPr lang="en-US" altLang="zh-CN" i="1">
                            <a:latin typeface="Cambria Math" panose="02040503050406030204" pitchFamily="18" charset="0"/>
                            <a:ea typeface="Cambria Math" panose="02040503050406030204" pitchFamily="18" charset="0"/>
                          </a:rPr>
                          <m:t>𝑇</m:t>
                        </m:r>
                      </m:sup>
                    </m:sSup>
                  </m:oMath>
                </a14:m>
                <a:r>
                  <a:rPr lang="en-US" altLang="zh-CN" dirty="0" smtClean="0">
                    <a:latin typeface="Times New Roman" panose="02020603050405020304" pitchFamily="18" charset="0"/>
                    <a:ea typeface="宋体" panose="02010600030101010101" pitchFamily="2" charset="-122"/>
                  </a:rPr>
                  <a:t>,</a:t>
                </a:r>
                <a:r>
                  <a:rPr lang="zh-CN" altLang="en-US" dirty="0" smtClean="0">
                    <a:latin typeface="Times New Roman" panose="02020603050405020304" pitchFamily="18" charset="0"/>
                    <a:ea typeface="宋体" panose="02010600030101010101" pitchFamily="2" charset="-122"/>
                  </a:rPr>
                  <a:t>其中</a:t>
                </a:r>
                <a14:m>
                  <m:oMath xmlns:m="http://schemas.openxmlformats.org/officeDocument/2006/math">
                    <m:r>
                      <a:rPr lang="en-US" altLang="zh-CN" i="1">
                        <a:latin typeface="Cambria Math" panose="02040503050406030204" pitchFamily="18" charset="0"/>
                      </a:rPr>
                      <m:t>𝑈</m:t>
                    </m:r>
                  </m:oMath>
                </a14:m>
                <a:r>
                  <a:rPr lang="zh-CN" altLang="en-US" dirty="0" smtClean="0">
                    <a:latin typeface="Times New Roman" panose="02020603050405020304" pitchFamily="18" charset="0"/>
                    <a:ea typeface="宋体" panose="02010600030101010101" pitchFamily="2" charset="-122"/>
                  </a:rPr>
                  <a:t>为单位正交阵，</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Σ</m:t>
                    </m:r>
                  </m:oMath>
                </a14:m>
                <a:r>
                  <a:rPr lang="zh-CN" altLang="en-US" dirty="0" smtClean="0">
                    <a:latin typeface="Times New Roman" panose="02020603050405020304" pitchFamily="18" charset="0"/>
                    <a:cs typeface="Times New Roman" panose="02020603050405020304" pitchFamily="18" charset="0"/>
                  </a:rPr>
                  <a:t>为对角阵，</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𝑉</m:t>
                    </m:r>
                  </m:oMath>
                </a14:m>
                <a:r>
                  <a:rPr lang="zh-CN" altLang="en-US" dirty="0" smtClean="0">
                    <a:latin typeface="Times New Roman" panose="02020603050405020304" pitchFamily="18" charset="0"/>
                    <a:cs typeface="Times New Roman" panose="02020603050405020304" pitchFamily="18" charset="0"/>
                  </a:rPr>
                  <a:t>为单位正交阵。</a:t>
                </a:r>
                <a:endParaRPr lang="zh-CN" altLang="en-US" dirty="0">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67" t="-1667" r="-3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4791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的推导</a:t>
            </a:r>
            <a:endParaRPr lang="zh-CN" altLang="en-US" b="1" dirty="0">
              <a:latin typeface="Times New Roman" panose="02020603050405020304" pitchFamily="18" charset="0"/>
              <a:ea typeface="宋体" panose="02010600030101010101"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anose="02020603050405020304" pitchFamily="18" charset="0"/>
                <a:ea typeface="宋体" panose="02010600030101010101" pitchFamily="2" charset="-122"/>
              </a:rPr>
              <a:t>矩阵：既是一个坐标系，也是一个变换。</a:t>
            </a:r>
            <a:endParaRPr lang="en-US" altLang="zh-CN" dirty="0" smtClean="0">
              <a:latin typeface="Times New Roman" panose="02020603050405020304" pitchFamily="18" charset="0"/>
              <a:ea typeface="宋体" panose="02010600030101010101" pitchFamily="2" charset="-122"/>
            </a:endParaRPr>
          </a:p>
          <a:p>
            <a:r>
              <a:rPr lang="zh-CN" altLang="en-US" dirty="0" smtClean="0">
                <a:latin typeface="Times New Roman" panose="02020603050405020304" pitchFamily="18" charset="0"/>
                <a:ea typeface="宋体" panose="02010600030101010101" pitchFamily="2" charset="-122"/>
              </a:rPr>
              <a:t>二维空间的变换</a:t>
            </a:r>
            <a:r>
              <a:rPr lang="zh-CN" altLang="en-US" sz="800" dirty="0" smtClean="0">
                <a:solidFill>
                  <a:srgbClr val="FF0000"/>
                </a:solidFill>
                <a:latin typeface="Times New Roman" panose="02020603050405020304" pitchFamily="18" charset="0"/>
                <a:ea typeface="宋体" panose="02010600030101010101" pitchFamily="2" charset="-122"/>
              </a:rPr>
              <a:t>注</a:t>
            </a:r>
            <a:r>
              <a:rPr lang="zh-CN" altLang="en-US" dirty="0" smtClean="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endParaRPr lang="en-US" altLang="zh-CN" dirty="0" smtClean="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endParaRPr lang="en-US" altLang="zh-CN" dirty="0" smtClean="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endParaRPr lang="en-US" altLang="zh-CN" dirty="0" smtClean="0">
              <a:latin typeface="Times New Roman" panose="02020603050405020304" pitchFamily="18" charset="0"/>
              <a:ea typeface="宋体" panose="02010600030101010101" pitchFamily="2" charset="-122"/>
            </a:endParaRPr>
          </a:p>
          <a:p>
            <a:r>
              <a:rPr lang="zh-CN" altLang="en-US" dirty="0" smtClean="0">
                <a:latin typeface="Times New Roman" panose="02020603050405020304" pitchFamily="18" charset="0"/>
                <a:ea typeface="宋体" panose="02010600030101010101" pitchFamily="2" charset="-122"/>
              </a:rPr>
              <a:t>一个“好”的变换：计算简单。</a:t>
            </a:r>
            <a:endParaRPr lang="en-US" altLang="zh-CN" dirty="0" smtClean="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endParaRPr lang="en-US" altLang="zh-CN" dirty="0" smtClean="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pPr marL="0" indent="0">
              <a:buNone/>
            </a:pPr>
            <a:endParaRPr lang="zh-CN" altLang="en-US" dirty="0">
              <a:latin typeface="Times New Roman" panose="02020603050405020304" pitchFamily="18" charset="0"/>
              <a:ea typeface="宋体" panose="02010600030101010101" pitchFamily="2" charset="-122"/>
            </a:endParaRPr>
          </a:p>
        </p:txBody>
      </p:sp>
      <p:pic>
        <p:nvPicPr>
          <p:cNvPr id="1026" name="Picture 2" descr="http://www.ams.org/featurecolumn/images/august2009/gri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9497" y="1354034"/>
            <a:ext cx="1411968" cy="14119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ms.org/featurecolumn/images/august2009/diagona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102" y="2950795"/>
            <a:ext cx="1411968" cy="14119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ams.org/featurecolumn/images/august2009/symmetric.domai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5862" y="2950795"/>
            <a:ext cx="1411968" cy="14119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ams.org/featurecolumn/images/august2009/shear.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5622" y="2950794"/>
            <a:ext cx="1411968" cy="141196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0126067" y="1027906"/>
            <a:ext cx="1338828" cy="369332"/>
          </a:xfrm>
          <a:prstGeom prst="rect">
            <a:avLst/>
          </a:prstGeom>
          <a:noFill/>
        </p:spPr>
        <p:txBody>
          <a:bodyPr wrap="none" rtlCol="0">
            <a:spAutoFit/>
          </a:bodyPr>
          <a:lstStyle/>
          <a:p>
            <a:r>
              <a:rPr lang="zh-CN" altLang="en-US" dirty="0" smtClean="0"/>
              <a:t>原始坐标下</a:t>
            </a:r>
            <a:endParaRPr lang="zh-CN" altLang="en-US" dirty="0"/>
          </a:p>
        </p:txBody>
      </p:sp>
      <p:pic>
        <p:nvPicPr>
          <p:cNvPr id="1034" name="Picture 10" descr="http://www.ams.org/featurecolumn/images/august2009/symmetric.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3284" y="2950794"/>
            <a:ext cx="1411968" cy="14119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文本框 4"/>
              <p:cNvSpPr txBox="1"/>
              <p:nvPr/>
            </p:nvSpPr>
            <p:spPr>
              <a:xfrm>
                <a:off x="947653" y="4493068"/>
                <a:ext cx="1769908" cy="769634"/>
              </a:xfrm>
              <a:prstGeom prst="rect">
                <a:avLst/>
              </a:prstGeom>
              <a:noFill/>
            </p:spPr>
            <p:txBody>
              <a:bodyPr wrap="none" rtlCol="0">
                <a:spAutoFit/>
              </a:bodyPr>
              <a:lstStyle/>
              <a:p>
                <a:r>
                  <a:rPr lang="zh-CN" altLang="en-US" sz="1200" dirty="0" smtClean="0"/>
                  <a:t>拉伸（</a:t>
                </a:r>
                <a:r>
                  <a:rPr lang="en-US" altLang="zh-CN" sz="1200" dirty="0" smtClean="0"/>
                  <a:t>stretch, reflect</a:t>
                </a:r>
                <a:r>
                  <a:rPr lang="zh-CN" altLang="en-US" sz="1200" dirty="0" smtClean="0"/>
                  <a:t>）</a:t>
                </a:r>
                <a:endParaRPr lang="en-US" altLang="zh-CN" sz="1200" dirty="0" smtClean="0"/>
              </a:p>
              <a:p>
                <a:endParaRPr lang="en-US" altLang="zh-CN" sz="1200" dirty="0" smtClean="0"/>
              </a:p>
              <a:p>
                <a:pPr/>
                <a14:m>
                  <m:oMathPara xmlns:m="http://schemas.openxmlformats.org/officeDocument/2006/math">
                    <m:oMathParaPr>
                      <m:jc m:val="centerGroup"/>
                    </m:oMathParaPr>
                    <m:oMath xmlns:m="http://schemas.openxmlformats.org/officeDocument/2006/math">
                      <m:r>
                        <a:rPr lang="en-US" altLang="zh-CN" sz="1200" b="0" i="1" dirty="0" smtClean="0">
                          <a:latin typeface="Cambria Math" panose="02040503050406030204" pitchFamily="18" charset="0"/>
                        </a:rPr>
                        <m:t>𝑀</m:t>
                      </m:r>
                      <m:r>
                        <a:rPr lang="en-US" altLang="zh-CN" sz="1200" i="1" dirty="0" smtClean="0">
                          <a:latin typeface="Cambria Math" panose="02040503050406030204" pitchFamily="18" charset="0"/>
                        </a:rPr>
                        <m:t>=</m:t>
                      </m:r>
                      <m:d>
                        <m:dPr>
                          <m:begChr m:val="["/>
                          <m:endChr m:val="]"/>
                          <m:ctrlPr>
                            <a:rPr lang="en-US" altLang="zh-CN" sz="1200" i="1" smtClean="0">
                              <a:latin typeface="Cambria Math" panose="02040503050406030204" pitchFamily="18" charset="0"/>
                            </a:rPr>
                          </m:ctrlPr>
                        </m:dPr>
                        <m:e>
                          <m:m>
                            <m:mPr>
                              <m:mcs>
                                <m:mc>
                                  <m:mcPr>
                                    <m:count m:val="2"/>
                                    <m:mcJc m:val="center"/>
                                  </m:mcPr>
                                </m:mc>
                              </m:mcs>
                              <m:ctrlPr>
                                <a:rPr lang="en-US" altLang="zh-CN" sz="1200" i="1" smtClean="0">
                                  <a:latin typeface="Cambria Math" panose="02040503050406030204" pitchFamily="18" charset="0"/>
                                </a:rPr>
                              </m:ctrlPr>
                            </m:mPr>
                            <m:mr>
                              <m:e>
                                <m:r>
                                  <m:rPr>
                                    <m:brk m:alnAt="7"/>
                                  </m:rPr>
                                  <a:rPr lang="en-US" altLang="zh-CN" sz="1200" i="1">
                                    <a:latin typeface="Cambria Math" panose="02040503050406030204" pitchFamily="18" charset="0"/>
                                  </a:rPr>
                                  <m:t>3</m:t>
                                </m:r>
                              </m:e>
                              <m:e>
                                <m:r>
                                  <a:rPr lang="en-US" altLang="zh-CN" sz="1200" i="1">
                                    <a:latin typeface="Cambria Math" panose="02040503050406030204" pitchFamily="18" charset="0"/>
                                  </a:rPr>
                                  <m:t>0</m:t>
                                </m:r>
                              </m:e>
                            </m:mr>
                            <m:mr>
                              <m:e>
                                <m:r>
                                  <a:rPr lang="en-US" altLang="zh-CN" sz="1200" i="1">
                                    <a:latin typeface="Cambria Math" panose="02040503050406030204" pitchFamily="18" charset="0"/>
                                  </a:rPr>
                                  <m:t>0</m:t>
                                </m:r>
                              </m:e>
                              <m:e>
                                <m:r>
                                  <a:rPr lang="en-US" altLang="zh-CN" sz="1200" i="1">
                                    <a:latin typeface="Cambria Math" panose="02040503050406030204" pitchFamily="18" charset="0"/>
                                  </a:rPr>
                                  <m:t>1</m:t>
                                </m:r>
                              </m:e>
                            </m:mr>
                          </m:m>
                        </m:e>
                      </m:d>
                    </m:oMath>
                  </m:oMathPara>
                </a14:m>
                <a:endParaRPr lang="zh-CN" altLang="en-US" sz="1200" dirty="0"/>
              </a:p>
            </p:txBody>
          </p:sp>
        </mc:Choice>
        <mc:Fallback xmlns="">
          <p:sp>
            <p:nvSpPr>
              <p:cNvPr id="5" name="文本框 4"/>
              <p:cNvSpPr txBox="1">
                <a:spLocks noRot="1" noChangeAspect="1" noMove="1" noResize="1" noEditPoints="1" noAdjustHandles="1" noChangeArrowheads="1" noChangeShapeType="1" noTextEdit="1"/>
              </p:cNvSpPr>
              <p:nvPr/>
            </p:nvSpPr>
            <p:spPr>
              <a:xfrm>
                <a:off x="947653" y="4493068"/>
                <a:ext cx="1769908" cy="769634"/>
              </a:xfrm>
              <a:prstGeom prst="rect">
                <a:avLst/>
              </a:prstGeom>
              <a:blipFill rotWithShape="0">
                <a:blip r:embed="rId7"/>
                <a:stretch>
                  <a:fillRect t="-794" b="-7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3101492" y="4493069"/>
                <a:ext cx="1353960" cy="849528"/>
              </a:xfrm>
              <a:prstGeom prst="rect">
                <a:avLst/>
              </a:prstGeom>
              <a:noFill/>
            </p:spPr>
            <p:txBody>
              <a:bodyPr wrap="none" rtlCol="0">
                <a:spAutoFit/>
              </a:bodyPr>
              <a:lstStyle/>
              <a:p>
                <a:r>
                  <a:rPr lang="zh-CN" altLang="en-US" sz="1200" dirty="0" smtClean="0"/>
                  <a:t>旋转（</a:t>
                </a:r>
                <a:r>
                  <a:rPr lang="en-US" altLang="zh-CN" sz="1200" dirty="0" smtClean="0"/>
                  <a:t>rotate</a:t>
                </a:r>
                <a:r>
                  <a:rPr lang="zh-CN" altLang="en-US" sz="1200" dirty="0" smtClean="0"/>
                  <a:t>）</a:t>
                </a:r>
                <a:endParaRPr lang="en-US" altLang="zh-CN" sz="1200" dirty="0" smtClean="0"/>
              </a:p>
              <a:p>
                <a:endParaRPr lang="en-US" altLang="zh-CN" sz="1200" dirty="0"/>
              </a:p>
              <a:p>
                <a:pPr/>
                <a14:m>
                  <m:oMathPara xmlns:m="http://schemas.openxmlformats.org/officeDocument/2006/math">
                    <m:oMathParaPr>
                      <m:jc m:val="centerGroup"/>
                    </m:oMathParaPr>
                    <m:oMath xmlns:m="http://schemas.openxmlformats.org/officeDocument/2006/math">
                      <m:r>
                        <a:rPr lang="en-US" altLang="zh-CN" sz="1200" i="1" dirty="0">
                          <a:latin typeface="Cambria Math" panose="02040503050406030204" pitchFamily="18" charset="0"/>
                        </a:rPr>
                        <m:t>𝑀</m:t>
                      </m:r>
                      <m:r>
                        <a:rPr lang="en-US" altLang="zh-CN" sz="1200" i="1" dirty="0" smtClean="0">
                          <a:latin typeface="Cambria Math" panose="02040503050406030204" pitchFamily="18" charset="0"/>
                        </a:rPr>
                        <m:t>=</m:t>
                      </m:r>
                      <m:f>
                        <m:fPr>
                          <m:ctrlPr>
                            <a:rPr lang="en-US" altLang="zh-CN" sz="1200" i="1" dirty="0" smtClean="0">
                              <a:latin typeface="Cambria Math" panose="02040503050406030204" pitchFamily="18" charset="0"/>
                            </a:rPr>
                          </m:ctrlPr>
                        </m:fPr>
                        <m:num>
                          <m:rad>
                            <m:radPr>
                              <m:degHide m:val="on"/>
                              <m:ctrlPr>
                                <a:rPr lang="en-US" altLang="zh-CN" sz="1200" i="1" dirty="0" smtClean="0">
                                  <a:latin typeface="Cambria Math" panose="02040503050406030204" pitchFamily="18" charset="0"/>
                                </a:rPr>
                              </m:ctrlPr>
                            </m:radPr>
                            <m:deg/>
                            <m:e>
                              <m:r>
                                <a:rPr lang="en-US" altLang="zh-CN" sz="1200" i="1" dirty="0">
                                  <a:latin typeface="Cambria Math" panose="02040503050406030204" pitchFamily="18" charset="0"/>
                                </a:rPr>
                                <m:t>2</m:t>
                              </m:r>
                            </m:e>
                          </m:rad>
                        </m:num>
                        <m:den>
                          <m:r>
                            <a:rPr lang="en-US" altLang="zh-CN" sz="1200" i="1" dirty="0">
                              <a:latin typeface="Cambria Math" panose="02040503050406030204" pitchFamily="18" charset="0"/>
                            </a:rPr>
                            <m:t>2</m:t>
                          </m:r>
                        </m:den>
                      </m:f>
                      <m:d>
                        <m:dPr>
                          <m:begChr m:val="["/>
                          <m:endChr m:val="]"/>
                          <m:ctrlPr>
                            <a:rPr lang="en-US" altLang="zh-CN" sz="1200" i="1" smtClean="0">
                              <a:latin typeface="Cambria Math" panose="02040503050406030204" pitchFamily="18" charset="0"/>
                            </a:rPr>
                          </m:ctrlPr>
                        </m:dPr>
                        <m:e>
                          <m:m>
                            <m:mPr>
                              <m:mcs>
                                <m:mc>
                                  <m:mcPr>
                                    <m:count m:val="2"/>
                                    <m:mcJc m:val="center"/>
                                  </m:mcPr>
                                </m:mc>
                              </m:mcs>
                              <m:ctrlPr>
                                <a:rPr lang="en-US" altLang="zh-CN" sz="1200" i="1" smtClean="0">
                                  <a:latin typeface="Cambria Math" panose="02040503050406030204" pitchFamily="18" charset="0"/>
                                </a:rPr>
                              </m:ctrlPr>
                            </m:mPr>
                            <m:mr>
                              <m:e>
                                <m:r>
                                  <m:rPr>
                                    <m:brk m:alnAt="7"/>
                                  </m:rPr>
                                  <a:rPr lang="en-US" altLang="zh-CN" sz="1200" i="1">
                                    <a:latin typeface="Cambria Math" panose="02040503050406030204" pitchFamily="18" charset="0"/>
                                  </a:rPr>
                                  <m:t>1</m:t>
                                </m:r>
                              </m:e>
                              <m:e>
                                <m:r>
                                  <a:rPr lang="en-US" altLang="zh-CN" sz="1200" i="1">
                                    <a:latin typeface="Cambria Math" panose="02040503050406030204" pitchFamily="18" charset="0"/>
                                  </a:rPr>
                                  <m:t>−1</m:t>
                                </m:r>
                              </m:e>
                            </m:mr>
                            <m:mr>
                              <m:e>
                                <m:r>
                                  <a:rPr lang="en-US" altLang="zh-CN" sz="1200" i="1">
                                    <a:latin typeface="Cambria Math" panose="02040503050406030204" pitchFamily="18" charset="0"/>
                                  </a:rPr>
                                  <m:t>1</m:t>
                                </m:r>
                              </m:e>
                              <m:e>
                                <m:r>
                                  <a:rPr lang="en-US" altLang="zh-CN" sz="1200" i="1">
                                    <a:latin typeface="Cambria Math" panose="02040503050406030204" pitchFamily="18" charset="0"/>
                                  </a:rPr>
                                  <m:t>1</m:t>
                                </m:r>
                              </m:e>
                            </m:mr>
                          </m:m>
                        </m:e>
                      </m:d>
                    </m:oMath>
                  </m:oMathPara>
                </a14:m>
                <a:endParaRPr lang="zh-CN" altLang="en-US" sz="12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101492" y="4493069"/>
                <a:ext cx="1353960" cy="849528"/>
              </a:xfrm>
              <a:prstGeom prst="rect">
                <a:avLst/>
              </a:prstGeom>
              <a:blipFill rotWithShape="0">
                <a:blip r:embed="rId8"/>
                <a:stretch>
                  <a:fillRect l="-450" t="-719" b="-7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5009173" y="4493069"/>
                <a:ext cx="1159292" cy="769634"/>
              </a:xfrm>
              <a:prstGeom prst="rect">
                <a:avLst/>
              </a:prstGeom>
              <a:noFill/>
            </p:spPr>
            <p:txBody>
              <a:bodyPr wrap="none" rtlCol="0">
                <a:spAutoFit/>
              </a:bodyPr>
              <a:lstStyle/>
              <a:p>
                <a:r>
                  <a:rPr lang="zh-CN" altLang="en-US" sz="1200" dirty="0" smtClean="0"/>
                  <a:t>剪切（</a:t>
                </a:r>
                <a:r>
                  <a:rPr lang="en-US" altLang="zh-CN" sz="1200" dirty="0" smtClean="0"/>
                  <a:t>shear</a:t>
                </a:r>
                <a:r>
                  <a:rPr lang="zh-CN" altLang="en-US" sz="1200" dirty="0" smtClean="0"/>
                  <a:t>）</a:t>
                </a:r>
                <a:endParaRPr lang="en-US" altLang="zh-CN" sz="1200" dirty="0" smtClean="0"/>
              </a:p>
              <a:p>
                <a:endParaRPr lang="en-US" altLang="zh-CN" sz="1200" dirty="0"/>
              </a:p>
              <a:p>
                <a:pPr/>
                <a14:m>
                  <m:oMathPara xmlns:m="http://schemas.openxmlformats.org/officeDocument/2006/math">
                    <m:oMathParaPr>
                      <m:jc m:val="centerGroup"/>
                    </m:oMathParaPr>
                    <m:oMath xmlns:m="http://schemas.openxmlformats.org/officeDocument/2006/math">
                      <m:r>
                        <a:rPr lang="en-US" altLang="zh-CN" sz="1200" i="1" dirty="0">
                          <a:latin typeface="Cambria Math" panose="02040503050406030204" pitchFamily="18" charset="0"/>
                        </a:rPr>
                        <m:t>𝑀</m:t>
                      </m:r>
                      <m:r>
                        <a:rPr lang="en-US" altLang="zh-CN" sz="1200" i="1" dirty="0" smtClean="0">
                          <a:latin typeface="Cambria Math" panose="02040503050406030204" pitchFamily="18" charset="0"/>
                        </a:rPr>
                        <m:t>=</m:t>
                      </m:r>
                      <m:d>
                        <m:dPr>
                          <m:begChr m:val="["/>
                          <m:endChr m:val="]"/>
                          <m:ctrlPr>
                            <a:rPr lang="en-US" altLang="zh-CN" sz="1200" i="1" smtClean="0">
                              <a:latin typeface="Cambria Math" panose="02040503050406030204" pitchFamily="18" charset="0"/>
                            </a:rPr>
                          </m:ctrlPr>
                        </m:dPr>
                        <m:e>
                          <m:m>
                            <m:mPr>
                              <m:mcs>
                                <m:mc>
                                  <m:mcPr>
                                    <m:count m:val="2"/>
                                    <m:mcJc m:val="center"/>
                                  </m:mcPr>
                                </m:mc>
                              </m:mcs>
                              <m:ctrlPr>
                                <a:rPr lang="en-US" altLang="zh-CN" sz="1200" i="1" smtClean="0">
                                  <a:latin typeface="Cambria Math" panose="02040503050406030204" pitchFamily="18" charset="0"/>
                                </a:rPr>
                              </m:ctrlPr>
                            </m:mPr>
                            <m:mr>
                              <m:e>
                                <m:r>
                                  <m:rPr>
                                    <m:brk m:alnAt="7"/>
                                  </m:rPr>
                                  <a:rPr lang="en-US" altLang="zh-CN" sz="1200" i="1">
                                    <a:latin typeface="Cambria Math" panose="02040503050406030204" pitchFamily="18" charset="0"/>
                                  </a:rPr>
                                  <m:t>1</m:t>
                                </m:r>
                              </m:e>
                              <m:e>
                                <m:r>
                                  <a:rPr lang="en-US" altLang="zh-CN" sz="1200" i="1">
                                    <a:latin typeface="Cambria Math" panose="02040503050406030204" pitchFamily="18" charset="0"/>
                                  </a:rPr>
                                  <m:t>1</m:t>
                                </m:r>
                              </m:e>
                            </m:mr>
                            <m:mr>
                              <m:e>
                                <m:r>
                                  <a:rPr lang="en-US" altLang="zh-CN" sz="1200" i="1">
                                    <a:latin typeface="Cambria Math" panose="02040503050406030204" pitchFamily="18" charset="0"/>
                                  </a:rPr>
                                  <m:t>0</m:t>
                                </m:r>
                              </m:e>
                              <m:e>
                                <m:r>
                                  <a:rPr lang="en-US" altLang="zh-CN" sz="1200" i="1">
                                    <a:latin typeface="Cambria Math" panose="02040503050406030204" pitchFamily="18" charset="0"/>
                                  </a:rPr>
                                  <m:t>1</m:t>
                                </m:r>
                              </m:e>
                            </m:mr>
                          </m:m>
                        </m:e>
                      </m:d>
                    </m:oMath>
                  </m:oMathPara>
                </a14:m>
                <a:endParaRPr lang="zh-CN" altLang="en-US" sz="12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5009173" y="4493069"/>
                <a:ext cx="1159292" cy="769634"/>
              </a:xfrm>
              <a:prstGeom prst="rect">
                <a:avLst/>
              </a:prstGeom>
              <a:blipFill rotWithShape="0">
                <a:blip r:embed="rId9"/>
                <a:stretch>
                  <a:fillRect l="-526" t="-794" b="-7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7406102" y="4493067"/>
                <a:ext cx="1023742" cy="768415"/>
              </a:xfrm>
              <a:prstGeom prst="rect">
                <a:avLst/>
              </a:prstGeom>
              <a:noFill/>
            </p:spPr>
            <p:txBody>
              <a:bodyPr wrap="none" rtlCol="0">
                <a:spAutoFit/>
              </a:bodyPr>
              <a:lstStyle/>
              <a:p>
                <a:r>
                  <a:rPr lang="zh-CN" altLang="en-US" sz="1200" dirty="0" smtClean="0"/>
                  <a:t>。。。</a:t>
                </a:r>
                <a:endParaRPr lang="en-US" altLang="zh-CN" sz="1200" dirty="0" smtClean="0"/>
              </a:p>
              <a:p>
                <a:endParaRPr lang="en-US" altLang="zh-CN" sz="1200" dirty="0"/>
              </a:p>
              <a:p>
                <a:pPr/>
                <a14:m>
                  <m:oMathPara xmlns:m="http://schemas.openxmlformats.org/officeDocument/2006/math">
                    <m:oMathParaPr>
                      <m:jc m:val="centerGroup"/>
                    </m:oMathParaPr>
                    <m:oMath xmlns:m="http://schemas.openxmlformats.org/officeDocument/2006/math">
                      <m:r>
                        <a:rPr lang="en-US" altLang="zh-CN" sz="1200" i="1" dirty="0">
                          <a:latin typeface="Cambria Math" panose="02040503050406030204" pitchFamily="18" charset="0"/>
                        </a:rPr>
                        <m:t>𝑀</m:t>
                      </m:r>
                      <m:r>
                        <a:rPr lang="en-US" altLang="zh-CN" sz="1200" i="1" dirty="0" smtClean="0">
                          <a:latin typeface="Cambria Math" panose="02040503050406030204" pitchFamily="18" charset="0"/>
                        </a:rPr>
                        <m:t>=</m:t>
                      </m:r>
                      <m:d>
                        <m:dPr>
                          <m:begChr m:val="["/>
                          <m:endChr m:val="]"/>
                          <m:ctrlPr>
                            <a:rPr lang="en-US" altLang="zh-CN" sz="1200" i="1" smtClean="0">
                              <a:latin typeface="Cambria Math" panose="02040503050406030204" pitchFamily="18" charset="0"/>
                            </a:rPr>
                          </m:ctrlPr>
                        </m:dPr>
                        <m:e>
                          <m:m>
                            <m:mPr>
                              <m:mcs>
                                <m:mc>
                                  <m:mcPr>
                                    <m:count m:val="2"/>
                                    <m:mcJc m:val="center"/>
                                  </m:mcPr>
                                </m:mc>
                              </m:mcs>
                              <m:ctrlPr>
                                <a:rPr lang="en-US" altLang="zh-CN" sz="1200" i="1" smtClean="0">
                                  <a:latin typeface="Cambria Math" panose="02040503050406030204" pitchFamily="18" charset="0"/>
                                </a:rPr>
                              </m:ctrlPr>
                            </m:mPr>
                            <m:mr>
                              <m:e>
                                <m:r>
                                  <m:rPr>
                                    <m:brk m:alnAt="7"/>
                                  </m:rPr>
                                  <a:rPr lang="en-US" altLang="zh-CN" sz="1200" i="1">
                                    <a:latin typeface="Cambria Math" panose="02040503050406030204" pitchFamily="18" charset="0"/>
                                  </a:rPr>
                                  <m:t>2</m:t>
                                </m:r>
                              </m:e>
                              <m:e>
                                <m:r>
                                  <a:rPr lang="en-US" altLang="zh-CN" sz="1200" i="1">
                                    <a:latin typeface="Cambria Math" panose="02040503050406030204" pitchFamily="18" charset="0"/>
                                  </a:rPr>
                                  <m:t>1</m:t>
                                </m:r>
                              </m:e>
                            </m:mr>
                            <m:mr>
                              <m:e>
                                <m:r>
                                  <a:rPr lang="en-US" altLang="zh-CN" sz="1200" i="1">
                                    <a:latin typeface="Cambria Math" panose="02040503050406030204" pitchFamily="18" charset="0"/>
                                  </a:rPr>
                                  <m:t>1</m:t>
                                </m:r>
                              </m:e>
                              <m:e>
                                <m:r>
                                  <a:rPr lang="en-US" altLang="zh-CN" sz="1200" i="1">
                                    <a:latin typeface="Cambria Math" panose="02040503050406030204" pitchFamily="18" charset="0"/>
                                  </a:rPr>
                                  <m:t>2</m:t>
                                </m:r>
                              </m:e>
                            </m:mr>
                          </m:m>
                        </m:e>
                      </m:d>
                    </m:oMath>
                  </m:oMathPara>
                </a14:m>
                <a:endParaRPr lang="zh-CN" altLang="en-US" sz="12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7406102" y="4493067"/>
                <a:ext cx="1023742" cy="768415"/>
              </a:xfrm>
              <a:prstGeom prst="rect">
                <a:avLst/>
              </a:prstGeom>
              <a:blipFill rotWithShape="0">
                <a:blip r:embed="rId10"/>
                <a:stretch>
                  <a:fillRect l="-595" t="-794" b="-794"/>
                </a:stretch>
              </a:blipFill>
            </p:spPr>
            <p:txBody>
              <a:bodyPr/>
              <a:lstStyle/>
              <a:p>
                <a:r>
                  <a:rPr lang="zh-CN" altLang="en-US">
                    <a:noFill/>
                  </a:rPr>
                  <a:t> </a:t>
                </a:r>
              </a:p>
            </p:txBody>
          </p:sp>
        </mc:Fallback>
      </mc:AlternateContent>
      <p:sp>
        <p:nvSpPr>
          <p:cNvPr id="7" name="矩形 6"/>
          <p:cNvSpPr/>
          <p:nvPr/>
        </p:nvSpPr>
        <p:spPr>
          <a:xfrm>
            <a:off x="7268810" y="6579159"/>
            <a:ext cx="4923190" cy="276999"/>
          </a:xfrm>
          <a:prstGeom prst="rect">
            <a:avLst/>
          </a:prstGeom>
        </p:spPr>
        <p:txBody>
          <a:bodyPr wrap="square">
            <a:spAutoFit/>
          </a:bodyPr>
          <a:lstStyle/>
          <a:p>
            <a:r>
              <a:rPr lang="zh-CN" altLang="en-US" sz="1200" dirty="0" smtClean="0"/>
              <a:t>本页图片引用自：</a:t>
            </a:r>
            <a:r>
              <a:rPr lang="zh-CN" altLang="en-US" sz="1200" dirty="0" smtClean="0">
                <a:latin typeface="Times New Roman" panose="02020603050405020304" pitchFamily="18" charset="0"/>
                <a:cs typeface="Times New Roman" panose="02020603050405020304" pitchFamily="18" charset="0"/>
              </a:rPr>
              <a:t>http://www.ams.org/samplings/feature-column/fcarc-svd</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732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的推导</a:t>
            </a:r>
            <a:endParaRPr lang="zh-CN" altLang="en-US" b="1"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latin typeface="Times New Roman" panose="02020603050405020304" pitchFamily="18" charset="0"/>
                    <a:ea typeface="宋体" panose="02010600030101010101" pitchFamily="2" charset="-122"/>
                  </a:rPr>
                  <a:t>拉伸或翻转变换比其他变换更“好”，对角阵的操作更简单。</a:t>
                </a:r>
                <a:endParaRPr lang="en-US" altLang="zh-CN" dirty="0" smtClean="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zh-CN" altLang="en-US" dirty="0" smtClean="0">
                    <a:latin typeface="Times New Roman" panose="02020603050405020304" pitchFamily="18" charset="0"/>
                    <a:ea typeface="宋体" panose="02010600030101010101" pitchFamily="2" charset="-122"/>
                  </a:rPr>
                  <a:t>若一个矩阵可以相似对角化</a:t>
                </a: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𝐴</m:t>
                    </m:r>
                    <m:r>
                      <a:rPr lang="en-US" altLang="zh-CN" b="0" i="1" dirty="0" smtClean="0">
                        <a:latin typeface="Cambria Math" panose="02040503050406030204" pitchFamily="18" charset="0"/>
                        <a:ea typeface="Cambria Math" panose="02040503050406030204" pitchFamily="18" charset="0"/>
                      </a:rPr>
                      <m:t>=</m:t>
                    </m:r>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𝑃</m:t>
                        </m:r>
                      </m:e>
                      <m:sup>
                        <m:r>
                          <a:rPr lang="en-US" altLang="zh-CN" b="0" i="1" dirty="0" smtClean="0">
                            <a:latin typeface="Cambria Math" panose="02040503050406030204" pitchFamily="18" charset="0"/>
                            <a:ea typeface="Cambria Math" panose="02040503050406030204" pitchFamily="18" charset="0"/>
                          </a:rPr>
                          <m:t>−1</m:t>
                        </m:r>
                      </m:sup>
                    </m:sSup>
                    <m:r>
                      <m:rPr>
                        <m:sty m:val="p"/>
                      </m:rPr>
                      <a:rPr lang="el-GR" altLang="zh-CN" b="0" i="1" dirty="0" smtClean="0">
                        <a:latin typeface="Cambria Math" panose="02040503050406030204" pitchFamily="18" charset="0"/>
                        <a:ea typeface="Cambria Math" panose="02040503050406030204" pitchFamily="18" charset="0"/>
                      </a:rPr>
                      <m:t>Λ</m:t>
                    </m:r>
                    <m:r>
                      <a:rPr lang="en-US" altLang="zh-CN" b="0" i="1" dirty="0" smtClean="0">
                        <a:latin typeface="Cambria Math" panose="02040503050406030204" pitchFamily="18" charset="0"/>
                        <a:ea typeface="Cambria Math" panose="02040503050406030204" pitchFamily="18" charset="0"/>
                      </a:rPr>
                      <m:t>𝑃</m:t>
                    </m:r>
                  </m:oMath>
                </a14:m>
                <a:r>
                  <a:rPr lang="zh-CN" altLang="en-US" dirty="0" smtClean="0">
                    <a:latin typeface="Times New Roman" panose="02020603050405020304" pitchFamily="18" charset="0"/>
                    <a:ea typeface="宋体" panose="02010600030101010101" pitchFamily="2" charset="-122"/>
                  </a:rPr>
                  <a:t>，则该矩阵所表示的变换等价于在</a:t>
                </a:r>
                <a14:m>
                  <m:oMath xmlns:m="http://schemas.openxmlformats.org/officeDocument/2006/math">
                    <m:r>
                      <a:rPr lang="en-US" altLang="zh-CN" i="1" dirty="0">
                        <a:latin typeface="Cambria Math" panose="02040503050406030204" pitchFamily="18" charset="0"/>
                        <a:ea typeface="Cambria Math" panose="02040503050406030204" pitchFamily="18" charset="0"/>
                      </a:rPr>
                      <m:t>𝑃</m:t>
                    </m:r>
                  </m:oMath>
                </a14:m>
                <a:r>
                  <a:rPr lang="zh-CN" altLang="en-US" dirty="0" smtClean="0">
                    <a:latin typeface="Times New Roman" panose="02020603050405020304" pitchFamily="18" charset="0"/>
                    <a:ea typeface="宋体" panose="02010600030101010101" pitchFamily="2" charset="-122"/>
                  </a:rPr>
                  <a:t>所张成的空间中做拉伸或翻转操作。</a:t>
                </a:r>
                <a:endParaRPr lang="en-US" altLang="zh-CN" dirty="0" smtClean="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zh-CN" altLang="en-US" dirty="0" smtClean="0">
                    <a:latin typeface="Times New Roman" panose="02020603050405020304" pitchFamily="18" charset="0"/>
                    <a:ea typeface="宋体" panose="02010600030101010101" pitchFamily="2" charset="-122"/>
                  </a:rPr>
                  <a:t>若</a:t>
                </a:r>
                <a14:m>
                  <m:oMath xmlns:m="http://schemas.openxmlformats.org/officeDocument/2006/math">
                    <m:r>
                      <a:rPr lang="en-US" altLang="zh-CN" i="1" dirty="0">
                        <a:latin typeface="Cambria Math" panose="02040503050406030204" pitchFamily="18" charset="0"/>
                        <a:ea typeface="Cambria Math" panose="02040503050406030204" pitchFamily="18" charset="0"/>
                      </a:rPr>
                      <m:t>𝐴</m:t>
                    </m:r>
                  </m:oMath>
                </a14:m>
                <a:r>
                  <a:rPr lang="zh-CN" altLang="en-US" dirty="0" smtClean="0">
                    <a:latin typeface="Times New Roman" panose="02020603050405020304" pitchFamily="18" charset="0"/>
                    <a:ea typeface="宋体" panose="02010600030101010101" pitchFamily="2" charset="-122"/>
                  </a:rPr>
                  <a:t>是对称阵，则一定可以对角化，且</a:t>
                </a: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𝐴</m:t>
                    </m:r>
                    <m:r>
                      <a:rPr lang="en-US" altLang="zh-CN" b="0" i="1" dirty="0" smtClean="0">
                        <a:latin typeface="Cambria Math" panose="02040503050406030204" pitchFamily="18" charset="0"/>
                        <a:ea typeface="Cambria Math" panose="02040503050406030204" pitchFamily="18" charset="0"/>
                      </a:rPr>
                      <m:t>=</m:t>
                    </m:r>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𝑄</m:t>
                        </m:r>
                      </m:e>
                      <m:sup>
                        <m:r>
                          <a:rPr lang="en-US" altLang="zh-CN" b="0" i="1" dirty="0" smtClean="0">
                            <a:latin typeface="Cambria Math" panose="02040503050406030204" pitchFamily="18" charset="0"/>
                            <a:ea typeface="Cambria Math" panose="02040503050406030204" pitchFamily="18" charset="0"/>
                          </a:rPr>
                          <m:t>𝑇</m:t>
                        </m:r>
                      </m:sup>
                    </m:sSup>
                    <m:r>
                      <m:rPr>
                        <m:sty m:val="p"/>
                      </m:rPr>
                      <a:rPr lang="el-GR" altLang="zh-CN" b="0" i="1" dirty="0" smtClean="0">
                        <a:latin typeface="Cambria Math" panose="02040503050406030204" pitchFamily="18" charset="0"/>
                        <a:ea typeface="Cambria Math" panose="02040503050406030204" pitchFamily="18" charset="0"/>
                      </a:rPr>
                      <m:t>Λ</m:t>
                    </m:r>
                    <m:r>
                      <a:rPr lang="en-US" altLang="zh-CN" b="0" i="1" dirty="0" smtClean="0">
                        <a:latin typeface="Cambria Math" panose="02040503050406030204" pitchFamily="18" charset="0"/>
                        <a:ea typeface="Cambria Math" panose="02040503050406030204" pitchFamily="18" charset="0"/>
                      </a:rPr>
                      <m:t>𝑄</m:t>
                    </m:r>
                  </m:oMath>
                </a14:m>
                <a:r>
                  <a:rPr lang="zh-CN" altLang="en-US" dirty="0" smtClean="0">
                    <a:latin typeface="Times New Roman" panose="02020603050405020304" pitchFamily="18" charset="0"/>
                    <a:ea typeface="宋体" panose="02010600030101010101" pitchFamily="2" charset="-122"/>
                  </a:rPr>
                  <a:t>，</a:t>
                </a:r>
                <a14:m>
                  <m:oMath xmlns:m="http://schemas.openxmlformats.org/officeDocument/2006/math">
                    <m:r>
                      <a:rPr lang="en-US" altLang="zh-CN" i="1" dirty="0">
                        <a:latin typeface="Cambria Math" panose="02040503050406030204" pitchFamily="18" charset="0"/>
                        <a:ea typeface="Cambria Math" panose="02040503050406030204" pitchFamily="18" charset="0"/>
                      </a:rPr>
                      <m:t>𝑄</m:t>
                    </m:r>
                  </m:oMath>
                </a14:m>
                <a:r>
                  <a:rPr lang="zh-CN" altLang="en-US" dirty="0" smtClean="0">
                    <a:latin typeface="Times New Roman" panose="02020603050405020304" pitchFamily="18" charset="0"/>
                    <a:ea typeface="宋体" panose="02010600030101010101" pitchFamily="2" charset="-122"/>
                  </a:rPr>
                  <a:t>为正交阵。</a:t>
                </a:r>
                <a:endParaRPr lang="en-US" altLang="zh-CN" dirty="0">
                  <a:latin typeface="Times New Roman" panose="02020603050405020304" pitchFamily="18" charset="0"/>
                  <a:ea typeface="宋体" panose="02010600030101010101" pitchFamily="2" charset="-122"/>
                </a:endParaRPr>
              </a:p>
              <a:p>
                <a:endParaRPr lang="en-US" altLang="zh-CN" dirty="0" smtClean="0">
                  <a:latin typeface="Times New Roman" panose="02020603050405020304" pitchFamily="18" charset="0"/>
                  <a:ea typeface="宋体" panose="02010600030101010101" pitchFamily="2" charset="-122"/>
                </a:endParaRPr>
              </a:p>
              <a:p>
                <a:r>
                  <a:rPr lang="zh-CN" altLang="en-US" dirty="0" smtClean="0">
                    <a:latin typeface="Times New Roman" panose="02020603050405020304" pitchFamily="18" charset="0"/>
                  </a:rPr>
                  <a:t>若</a:t>
                </a:r>
                <a14:m>
                  <m:oMath xmlns:m="http://schemas.openxmlformats.org/officeDocument/2006/math">
                    <m:r>
                      <a:rPr lang="en-US" altLang="zh-CN" i="1" dirty="0">
                        <a:latin typeface="Cambria Math" panose="02040503050406030204" pitchFamily="18" charset="0"/>
                        <a:ea typeface="Cambria Math" panose="02040503050406030204" pitchFamily="18" charset="0"/>
                      </a:rPr>
                      <m:t>𝐴</m:t>
                    </m:r>
                  </m:oMath>
                </a14:m>
                <a:r>
                  <a:rPr lang="zh-CN" altLang="en-US" dirty="0" smtClean="0">
                    <a:latin typeface="Times New Roman" panose="02020603050405020304" pitchFamily="18" charset="0"/>
                  </a:rPr>
                  <a:t>不是</a:t>
                </a:r>
                <a:r>
                  <a:rPr lang="zh-CN" altLang="en-US" dirty="0" smtClean="0">
                    <a:latin typeface="Times New Roman" panose="02020603050405020304" pitchFamily="18" charset="0"/>
                    <a:ea typeface="宋体" panose="02010600030101010101" pitchFamily="2" charset="-122"/>
                  </a:rPr>
                  <a:t>对称阵，不能对角化，非满秩（奇异阵）甚至不是方阵，如何将其对应变换化为更简单的形式？</a:t>
                </a:r>
                <a:endParaRPr lang="en-US" altLang="zh-CN" dirty="0">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67" t="-1667" r="-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5176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的推导</a:t>
            </a:r>
            <a:endParaRPr lang="zh-CN" altLang="en-US" b="1"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14:m>
                  <m:oMath xmlns:m="http://schemas.openxmlformats.org/officeDocument/2006/math">
                    <m:r>
                      <a:rPr lang="en-US" altLang="zh-CN" i="1" dirty="0" smtClean="0">
                        <a:latin typeface="Cambria Math" panose="02040503050406030204" pitchFamily="18" charset="0"/>
                        <a:ea typeface="Cambria Math" panose="02040503050406030204" pitchFamily="18" charset="0"/>
                      </a:rPr>
                      <m:t>𝐴</m:t>
                    </m:r>
                  </m:oMath>
                </a14:m>
                <a:r>
                  <a:rPr lang="zh-CN" altLang="en-US" dirty="0" smtClean="0">
                    <a:latin typeface="Times New Roman" panose="02020603050405020304" pitchFamily="18" charset="0"/>
                    <a:ea typeface="宋体" panose="02010600030101010101" pitchFamily="2" charset="-122"/>
                  </a:rPr>
                  <a:t>为</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𝑚</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𝑛</m:t>
                    </m:r>
                  </m:oMath>
                </a14:m>
                <a:r>
                  <a:rPr lang="zh-CN" altLang="en-US" dirty="0" smtClean="0">
                    <a:latin typeface="Times New Roman" panose="02020603050405020304" pitchFamily="18" charset="0"/>
                    <a:ea typeface="宋体" panose="02010600030101010101" pitchFamily="2" charset="-122"/>
                  </a:rPr>
                  <a:t>的矩阵，秩为</a:t>
                </a:r>
                <a14:m>
                  <m:oMath xmlns:m="http://schemas.openxmlformats.org/officeDocument/2006/math">
                    <m:r>
                      <a:rPr lang="en-US" altLang="zh-CN" b="0" i="1" smtClean="0">
                        <a:latin typeface="Cambria Math" panose="02040503050406030204" pitchFamily="18" charset="0"/>
                        <a:ea typeface="宋体" panose="02010600030101010101" pitchFamily="2" charset="-122"/>
                      </a:rPr>
                      <m:t>𝑟</m:t>
                    </m:r>
                  </m:oMath>
                </a14:m>
                <a:r>
                  <a:rPr lang="zh-CN" altLang="en-US" dirty="0" smtClean="0">
                    <a:latin typeface="Times New Roman" panose="02020603050405020304" pitchFamily="18" charset="0"/>
                    <a:ea typeface="宋体" panose="02010600030101010101" pitchFamily="2" charset="-122"/>
                  </a:rPr>
                  <a:t>。则</a:t>
                </a:r>
                <a14:m>
                  <m:oMath xmlns:m="http://schemas.openxmlformats.org/officeDocument/2006/math">
                    <m:r>
                      <a:rPr lang="en-US" altLang="zh-CN" i="1" dirty="0">
                        <a:latin typeface="Cambria Math" panose="02040503050406030204" pitchFamily="18" charset="0"/>
                        <a:ea typeface="Cambria Math" panose="02040503050406030204" pitchFamily="18" charset="0"/>
                      </a:rPr>
                      <m:t>𝐴</m:t>
                    </m:r>
                  </m:oMath>
                </a14:m>
                <a:r>
                  <a:rPr lang="zh-CN" altLang="en-US" dirty="0" smtClean="0">
                    <a:latin typeface="Times New Roman" panose="02020603050405020304" pitchFamily="18" charset="0"/>
                    <a:ea typeface="宋体" panose="02010600030101010101" pitchFamily="2" charset="-122"/>
                  </a:rPr>
                  <a:t>所对应的变换相当于将向量</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𝑣</m:t>
                    </m:r>
                  </m:oMath>
                </a14:m>
                <a:r>
                  <a:rPr lang="zh-CN" altLang="en-US" dirty="0" smtClean="0">
                    <a:latin typeface="Times New Roman" panose="02020603050405020304" pitchFamily="18" charset="0"/>
                    <a:ea typeface="宋体" panose="02010600030101010101" pitchFamily="2" charset="-122"/>
                  </a:rPr>
                  <a:t>从其行空间</a:t>
                </a:r>
                <a:r>
                  <a:rPr lang="zh-CN" altLang="en-US" sz="800" dirty="0" smtClean="0">
                    <a:solidFill>
                      <a:srgbClr val="FF0000"/>
                    </a:solidFill>
                    <a:latin typeface="Times New Roman" panose="02020603050405020304" pitchFamily="18" charset="0"/>
                    <a:ea typeface="宋体" panose="02010600030101010101" pitchFamily="2" charset="-122"/>
                  </a:rPr>
                  <a:t>注</a:t>
                </a:r>
                <a:r>
                  <a:rPr lang="zh-CN" altLang="en-US" dirty="0" smtClean="0">
                    <a:latin typeface="Times New Roman" panose="02020603050405020304" pitchFamily="18" charset="0"/>
                    <a:ea typeface="宋体" panose="02010600030101010101" pitchFamily="2" charset="-122"/>
                  </a:rPr>
                  <a:t>映射到其列空间的操作。</a:t>
                </a:r>
                <a:endParaRPr lang="en-US" altLang="zh-CN" dirty="0" smtClean="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zh-CN" altLang="en-US" dirty="0" smtClean="0">
                    <a:latin typeface="Times New Roman" panose="02020603050405020304" pitchFamily="18" charset="0"/>
                    <a:ea typeface="宋体" panose="02010600030101010101" pitchFamily="2" charset="-122"/>
                  </a:rPr>
                  <a:t>若</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𝑣</m:t>
                        </m:r>
                      </m:e>
                      <m:sub>
                        <m:r>
                          <a:rPr lang="en-US" altLang="zh-CN" b="0" i="1" smtClean="0">
                            <a:latin typeface="Cambria Math" panose="02040503050406030204" pitchFamily="18" charset="0"/>
                            <a:ea typeface="宋体" panose="02010600030101010101" pitchFamily="2" charset="-122"/>
                          </a:rPr>
                          <m:t>𝑖</m:t>
                        </m:r>
                      </m:sub>
                    </m:sSub>
                  </m:oMath>
                </a14:m>
                <a:r>
                  <a:rPr lang="zh-CN" altLang="en-US" dirty="0" smtClean="0">
                    <a:latin typeface="Times New Roman" panose="02020603050405020304" pitchFamily="18" charset="0"/>
                    <a:ea typeface="宋体" panose="02010600030101010101" pitchFamily="2" charset="-122"/>
                  </a:rPr>
                  <a:t>为</a:t>
                </a:r>
                <a14:m>
                  <m:oMath xmlns:m="http://schemas.openxmlformats.org/officeDocument/2006/math">
                    <m:r>
                      <a:rPr lang="en-US" altLang="zh-CN" i="1" dirty="0">
                        <a:latin typeface="Cambria Math" panose="02040503050406030204" pitchFamily="18" charset="0"/>
                        <a:ea typeface="Cambria Math" panose="02040503050406030204" pitchFamily="18" charset="0"/>
                      </a:rPr>
                      <m:t>𝐴</m:t>
                    </m:r>
                  </m:oMath>
                </a14:m>
                <a:r>
                  <a:rPr lang="zh-CN" altLang="en-US" dirty="0" smtClean="0">
                    <a:latin typeface="Times New Roman" panose="02020603050405020304" pitchFamily="18" charset="0"/>
                    <a:ea typeface="宋体" panose="02010600030101010101" pitchFamily="2" charset="-122"/>
                  </a:rPr>
                  <a:t>行空间中的一组正交基，则</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𝑢</m:t>
                        </m:r>
                      </m:e>
                      <m:sub>
                        <m:r>
                          <a:rPr lang="en-US" altLang="zh-CN" b="0" i="1" smtClean="0">
                            <a:latin typeface="Cambria Math" panose="02040503050406030204" pitchFamily="18" charset="0"/>
                            <a:ea typeface="宋体" panose="02010600030101010101" pitchFamily="2" charset="-122"/>
                          </a:rPr>
                          <m:t>𝑖</m:t>
                        </m:r>
                      </m:sub>
                    </m:sSub>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𝐴</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𝑣</m:t>
                        </m:r>
                      </m:e>
                      <m:sub>
                        <m:r>
                          <a:rPr lang="en-US" altLang="zh-CN" b="0" i="1" smtClean="0">
                            <a:latin typeface="Cambria Math" panose="02040503050406030204" pitchFamily="18" charset="0"/>
                            <a:ea typeface="宋体" panose="02010600030101010101" pitchFamily="2" charset="-122"/>
                          </a:rPr>
                          <m:t>𝑖</m:t>
                        </m:r>
                      </m:sub>
                    </m:sSub>
                  </m:oMath>
                </a14:m>
                <a:r>
                  <a:rPr lang="zh-CN" altLang="en-US" dirty="0" smtClean="0">
                    <a:latin typeface="Times New Roman" panose="02020603050405020304" pitchFamily="18" charset="0"/>
                    <a:ea typeface="宋体" panose="02010600030101010101" pitchFamily="2" charset="-122"/>
                  </a:rPr>
                  <a:t>为</a:t>
                </a:r>
                <a14:m>
                  <m:oMath xmlns:m="http://schemas.openxmlformats.org/officeDocument/2006/math">
                    <m:r>
                      <a:rPr lang="en-US" altLang="zh-CN" i="1" dirty="0">
                        <a:latin typeface="Cambria Math" panose="02040503050406030204" pitchFamily="18" charset="0"/>
                        <a:ea typeface="Cambria Math" panose="02040503050406030204" pitchFamily="18" charset="0"/>
                      </a:rPr>
                      <m:t>𝐴</m:t>
                    </m:r>
                  </m:oMath>
                </a14:m>
                <a:r>
                  <a:rPr lang="zh-CN" altLang="en-US" dirty="0" smtClean="0">
                    <a:latin typeface="Times New Roman" panose="02020603050405020304" pitchFamily="18" charset="0"/>
                  </a:rPr>
                  <a:t>列空间中一组向量。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zh-CN" altLang="en-US" dirty="0" smtClean="0">
                    <a:latin typeface="Times New Roman" panose="02020603050405020304" pitchFamily="18" charset="0"/>
                    <a:ea typeface="宋体" panose="02010600030101010101" pitchFamily="2" charset="-122"/>
                  </a:rPr>
                  <a:t>可以有无限多组，是否存在一组</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zh-CN" altLang="en-US" dirty="0" smtClean="0">
                    <a:latin typeface="Times New Roman" panose="02020603050405020304" pitchFamily="18" charset="0"/>
                    <a:ea typeface="宋体" panose="02010600030101010101" pitchFamily="2" charset="-122"/>
                  </a:rPr>
                  <a:t>使得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𝐴</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zh-CN" altLang="en-US" dirty="0" smtClean="0">
                    <a:latin typeface="Times New Roman" panose="02020603050405020304" pitchFamily="18" charset="0"/>
                    <a:ea typeface="宋体" panose="02010600030101010101" pitchFamily="2" charset="-122"/>
                  </a:rPr>
                  <a:t>也为互相正交的一组基？设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oMath>
                </a14:m>
                <a:r>
                  <a:rPr lang="zh-CN" altLang="en-US" dirty="0" smtClean="0">
                    <a:latin typeface="Times New Roman" panose="02020603050405020304" pitchFamily="18" charset="0"/>
                    <a:ea typeface="宋体" panose="02010600030101010101" pitchFamily="2" charset="-122"/>
                  </a:rPr>
                  <a:t>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zh-CN" altLang="en-US" dirty="0" smtClean="0">
                    <a:latin typeface="Times New Roman" panose="02020603050405020304" pitchFamily="18" charset="0"/>
                    <a:ea typeface="宋体" panose="02010600030101010101" pitchFamily="2" charset="-122"/>
                  </a:rPr>
                  <a:t>都为单位向量，则</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𝜎</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𝐴</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zh-CN" altLang="en-US" dirty="0" smtClean="0">
                    <a:latin typeface="Times New Roman" panose="02020603050405020304" pitchFamily="18" charset="0"/>
                    <a:ea typeface="宋体" panose="02010600030101010101" pitchFamily="2" charset="-122"/>
                  </a:rPr>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𝜎</m:t>
                        </m:r>
                      </m:e>
                      <m:sub>
                        <m:r>
                          <a:rPr lang="en-US" altLang="zh-CN" b="0" i="1" smtClean="0">
                            <a:latin typeface="Cambria Math" panose="02040503050406030204" pitchFamily="18" charset="0"/>
                          </a:rPr>
                          <m:t>𝑖</m:t>
                        </m:r>
                      </m:sub>
                    </m:sSub>
                  </m:oMath>
                </a14:m>
                <a:r>
                  <a:rPr lang="zh-CN" altLang="en-US" dirty="0" smtClean="0">
                    <a:latin typeface="Times New Roman" panose="02020603050405020304" pitchFamily="18" charset="0"/>
                    <a:ea typeface="宋体" panose="02010600030101010101" pitchFamily="2" charset="-122"/>
                  </a:rPr>
                  <a:t>为缩放系数，即：</a:t>
                </a:r>
                <a:endParaRPr lang="en-US" altLang="zh-CN" dirty="0" smtClean="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𝑈</m:t>
                    </m:r>
                    <m:r>
                      <m:rPr>
                        <m:sty m:val="p"/>
                      </m:rPr>
                      <a:rPr lang="el-GR" altLang="zh-CN" i="1">
                        <a:latin typeface="Cambria Math" panose="02040503050406030204" pitchFamily="18" charset="0"/>
                        <a:ea typeface="宋体" panose="02010600030101010101" pitchFamily="2" charset="-122"/>
                      </a:rPr>
                      <m:t>Σ</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𝐴𝑉</m:t>
                    </m:r>
                  </m:oMath>
                </a14:m>
                <a:r>
                  <a:rPr lang="zh-CN" altLang="en-US" dirty="0" smtClean="0">
                    <a:latin typeface="Times New Roman" panose="02020603050405020304" pitchFamily="18" charset="0"/>
                    <a:ea typeface="宋体" panose="02010600030101010101" pitchFamily="2" charset="-122"/>
                  </a:rPr>
                  <a:t>，因</a:t>
                </a:r>
                <a14:m>
                  <m:oMath xmlns:m="http://schemas.openxmlformats.org/officeDocument/2006/math">
                    <m:r>
                      <a:rPr lang="en-US" altLang="zh-CN" b="0" i="1" smtClean="0">
                        <a:latin typeface="Cambria Math" panose="02040503050406030204" pitchFamily="18" charset="0"/>
                        <a:ea typeface="宋体" panose="02010600030101010101" pitchFamily="2" charset="-122"/>
                      </a:rPr>
                      <m:t>𝑈</m:t>
                    </m:r>
                  </m:oMath>
                </a14:m>
                <a:r>
                  <a:rPr lang="en-US" altLang="zh-CN" dirty="0" smtClean="0">
                    <a:latin typeface="Times New Roman" panose="02020603050405020304" pitchFamily="18" charset="0"/>
                    <a:ea typeface="宋体" panose="02010600030101010101" pitchFamily="2" charset="-122"/>
                  </a:rPr>
                  <a:t>,</a:t>
                </a:r>
                <a:r>
                  <a:rPr lang="en-US" altLang="zh-CN" dirty="0"/>
                  <a:t> </a:t>
                </a:r>
                <a14:m>
                  <m:oMath xmlns:m="http://schemas.openxmlformats.org/officeDocument/2006/math">
                    <m:r>
                      <a:rPr lang="en-US" altLang="zh-CN" i="1">
                        <a:latin typeface="Cambria Math" panose="02040503050406030204" pitchFamily="18" charset="0"/>
                      </a:rPr>
                      <m:t>𝑉</m:t>
                    </m:r>
                  </m:oMath>
                </a14:m>
                <a:r>
                  <a:rPr lang="zh-CN" altLang="en-US" dirty="0" smtClean="0">
                    <a:latin typeface="Times New Roman" panose="02020603050405020304" pitchFamily="18" charset="0"/>
                    <a:ea typeface="宋体" panose="02010600030101010101" pitchFamily="2" charset="-122"/>
                  </a:rPr>
                  <a:t>都为单位正交阵，故</a:t>
                </a:r>
                <a14:m>
                  <m:oMath xmlns:m="http://schemas.openxmlformats.org/officeDocument/2006/math">
                    <m:r>
                      <a:rPr lang="en-US" altLang="zh-CN" b="0" i="1" smtClean="0">
                        <a:latin typeface="Cambria Math" panose="02040503050406030204" pitchFamily="18" charset="0"/>
                        <a:ea typeface="宋体" panose="02010600030101010101" pitchFamily="2" charset="-122"/>
                      </a:rPr>
                      <m:t>𝐴</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𝑈</m:t>
                    </m:r>
                    <m:r>
                      <m:rPr>
                        <m:sty m:val="p"/>
                      </m:rPr>
                      <a:rPr lang="el-GR" altLang="zh-CN" b="0" i="1" smtClean="0">
                        <a:latin typeface="Cambria Math" panose="02040503050406030204" pitchFamily="18" charset="0"/>
                        <a:ea typeface="Cambria Math" panose="02040503050406030204" pitchFamily="18" charset="0"/>
                      </a:rPr>
                      <m:t>Σ</m:t>
                    </m:r>
                    <m:sSup>
                      <m:sSupPr>
                        <m:ctrlPr>
                          <a:rPr lang="el-GR"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𝑇</m:t>
                        </m:r>
                      </m:sup>
                    </m:sSup>
                  </m:oMath>
                </a14:m>
                <a:r>
                  <a:rPr lang="zh-CN" altLang="en-US" dirty="0" smtClean="0">
                    <a:latin typeface="Times New Roman" panose="02020603050405020304" pitchFamily="18" charset="0"/>
                    <a:ea typeface="宋体" panose="02010600030101010101" pitchFamily="2" charset="-122"/>
                  </a:rPr>
                  <a:t>：若存在满足条件的一组基</a:t>
                </a:r>
                <a14:m>
                  <m:oMath xmlns:m="http://schemas.openxmlformats.org/officeDocument/2006/math">
                    <m:r>
                      <a:rPr lang="en-US" altLang="zh-CN" i="1">
                        <a:latin typeface="Cambria Math" panose="02040503050406030204" pitchFamily="18" charset="0"/>
                      </a:rPr>
                      <m:t>𝑉</m:t>
                    </m:r>
                  </m:oMath>
                </a14:m>
                <a:r>
                  <a:rPr lang="zh-CN" altLang="en-US" dirty="0" smtClean="0">
                    <a:latin typeface="Times New Roman" panose="02020603050405020304" pitchFamily="18" charset="0"/>
                    <a:ea typeface="宋体" panose="02010600030101010101" pitchFamily="2" charset="-122"/>
                  </a:rPr>
                  <a:t>，则</a:t>
                </a:r>
                <a14:m>
                  <m:oMath xmlns:m="http://schemas.openxmlformats.org/officeDocument/2006/math">
                    <m:r>
                      <a:rPr lang="en-US" altLang="zh-CN" i="1">
                        <a:latin typeface="Cambria Math" panose="02040503050406030204" pitchFamily="18" charset="0"/>
                      </a:rPr>
                      <m:t>𝐴</m:t>
                    </m:r>
                  </m:oMath>
                </a14:m>
                <a:r>
                  <a:rPr lang="zh-CN" altLang="en-US" dirty="0" smtClean="0">
                    <a:latin typeface="Times New Roman" panose="02020603050405020304" pitchFamily="18" charset="0"/>
                    <a:ea typeface="宋体" panose="02010600030101010101" pitchFamily="2" charset="-122"/>
                  </a:rPr>
                  <a:t>就能被分解为</a:t>
                </a:r>
                <a:r>
                  <a:rPr lang="zh-CN" altLang="en-US" i="1" dirty="0" smtClean="0">
                    <a:latin typeface="黑体" panose="02010609060101010101" pitchFamily="49" charset="-122"/>
                    <a:ea typeface="黑体" panose="02010609060101010101" pitchFamily="49" charset="-122"/>
                  </a:rPr>
                  <a:t>单位正交阵</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i="1" dirty="0" smtClean="0">
                    <a:latin typeface="黑体" panose="02010609060101010101" pitchFamily="49" charset="-122"/>
                    <a:ea typeface="黑体" panose="02010609060101010101" pitchFamily="49" charset="-122"/>
                  </a:rPr>
                  <a:t>对角阵</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zh-CN" altLang="en-US" i="1" dirty="0" smtClean="0">
                    <a:latin typeface="黑体" panose="02010609060101010101" pitchFamily="49" charset="-122"/>
                    <a:ea typeface="黑体" panose="02010609060101010101" pitchFamily="49" charset="-122"/>
                  </a:rPr>
                  <a:t>单位正交阵</a:t>
                </a:r>
                <a:r>
                  <a:rPr lang="zh-CN" altLang="en-US" dirty="0" smtClean="0">
                    <a:latin typeface="Times New Roman" panose="02020603050405020304" pitchFamily="18" charset="0"/>
                    <a:ea typeface="宋体" panose="02010600030101010101" pitchFamily="2" charset="-122"/>
                  </a:rPr>
                  <a:t>的“更好”的形式。</a:t>
                </a:r>
                <a:endParaRPr lang="en-US" altLang="zh-CN" dirty="0" smtClean="0">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67" t="-1667" r="-278" b="-2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621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的推导</a:t>
            </a:r>
            <a:endParaRPr lang="zh-CN" altLang="en-US" b="1"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latin typeface="Times New Roman" panose="02020603050405020304" pitchFamily="18" charset="0"/>
                    <a:ea typeface="宋体" panose="02010600030101010101" pitchFamily="2" charset="-122"/>
                  </a:rPr>
                  <a:t>若存在</a:t>
                </a:r>
                <a14:m>
                  <m:oMath xmlns:m="http://schemas.openxmlformats.org/officeDocument/2006/math">
                    <m:r>
                      <a:rPr lang="en-US" altLang="zh-CN" b="0" i="1" dirty="0" smtClean="0">
                        <a:latin typeface="Cambria Math" panose="02040503050406030204" pitchFamily="18" charset="0"/>
                      </a:rPr>
                      <m:t>𝑉</m:t>
                    </m:r>
                  </m:oMath>
                </a14:m>
                <a:r>
                  <a:rPr lang="zh-CN" altLang="en-US" dirty="0" smtClean="0">
                    <a:latin typeface="Times New Roman" panose="02020603050405020304" pitchFamily="18" charset="0"/>
                    <a:ea typeface="宋体" panose="02010600030101010101" pitchFamily="2" charset="-122"/>
                  </a:rPr>
                  <a:t>则可以找到对应的</a:t>
                </a:r>
                <a14:m>
                  <m:oMath xmlns:m="http://schemas.openxmlformats.org/officeDocument/2006/math">
                    <m:r>
                      <a:rPr lang="en-US" altLang="zh-CN" b="0" i="1" dirty="0" smtClean="0">
                        <a:latin typeface="Cambria Math" panose="02040503050406030204" pitchFamily="18" charset="0"/>
                      </a:rPr>
                      <m:t>𝑈</m:t>
                    </m:r>
                    <m:r>
                      <a:rPr lang="en-US" altLang="zh-CN" i="1" dirty="0" smtClean="0">
                        <a:latin typeface="Cambria Math" panose="02040503050406030204" pitchFamily="18" charset="0"/>
                      </a:rPr>
                      <m:t> </m:t>
                    </m:r>
                  </m:oMath>
                </a14:m>
                <a:r>
                  <a:rPr lang="zh-CN" altLang="en-US" dirty="0" smtClean="0">
                    <a:latin typeface="Times New Roman" panose="02020603050405020304" pitchFamily="18" charset="0"/>
                    <a:ea typeface="宋体" panose="02010600030101010101" pitchFamily="2" charset="-122"/>
                  </a:rPr>
                  <a:t>使得</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𝑈</m:t>
                    </m:r>
                    <m:r>
                      <m:rPr>
                        <m:sty m:val="p"/>
                      </m:rPr>
                      <a:rPr lang="el-GR" altLang="zh-CN" i="1">
                        <a:latin typeface="Cambria Math" panose="02040503050406030204" pitchFamily="18" charset="0"/>
                        <a:ea typeface="Cambria Math" panose="02040503050406030204" pitchFamily="18" charset="0"/>
                      </a:rPr>
                      <m:t>Σ</m:t>
                    </m:r>
                    <m:sSup>
                      <m:sSupPr>
                        <m:ctrlPr>
                          <a:rPr lang="el-GR"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𝑉</m:t>
                        </m:r>
                      </m:e>
                      <m:sup>
                        <m:r>
                          <a:rPr lang="en-US" altLang="zh-CN" i="1">
                            <a:latin typeface="Cambria Math" panose="02040503050406030204" pitchFamily="18" charset="0"/>
                            <a:ea typeface="Cambria Math" panose="02040503050406030204" pitchFamily="18" charset="0"/>
                          </a:rPr>
                          <m:t>𝑇</m:t>
                        </m:r>
                      </m:sup>
                    </m:sSup>
                  </m:oMath>
                </a14:m>
                <a:r>
                  <a:rPr lang="zh-CN" altLang="en-US" dirty="0" smtClean="0">
                    <a:latin typeface="Times New Roman" panose="02020603050405020304" pitchFamily="18" charset="0"/>
                    <a:ea typeface="宋体" panose="02010600030101010101" pitchFamily="2" charset="-122"/>
                  </a:rPr>
                  <a:t>，则</a:t>
                </a:r>
                <a14:m>
                  <m:oMath xmlns:m="http://schemas.openxmlformats.org/officeDocument/2006/math">
                    <m:r>
                      <a:rPr lang="en-US" altLang="zh-CN" b="0" i="1" dirty="0" smtClean="0">
                        <a:latin typeface="Cambria Math" panose="02040503050406030204" pitchFamily="18" charset="0"/>
                        <a:cs typeface="Times New Roman" panose="02020603050405020304" pitchFamily="18" charset="0"/>
                      </a:rPr>
                      <m:t>𝐴𝑋</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𝑌</m:t>
                    </m:r>
                  </m:oMath>
                </a14:m>
                <a:r>
                  <a:rPr lang="zh-CN" altLang="en-US" dirty="0" smtClean="0">
                    <a:latin typeface="Times New Roman" panose="02020603050405020304" pitchFamily="18" charset="0"/>
                    <a:ea typeface="宋体" panose="02010600030101010101" pitchFamily="2" charset="-122"/>
                  </a:rPr>
                  <a:t>变换可以分解为：</a:t>
                </a:r>
                <a:endParaRPr lang="en-US" altLang="zh-CN" dirty="0" smtClean="0">
                  <a:latin typeface="Times New Roman" panose="02020603050405020304" pitchFamily="18" charset="0"/>
                  <a:ea typeface="宋体" panose="02010600030101010101" pitchFamily="2" charset="-122"/>
                </a:endParaRPr>
              </a:p>
              <a:p>
                <a:pPr marL="800100" lvl="1" indent="-342900"/>
                <a:r>
                  <a:rPr lang="zh-CN" altLang="en-US" sz="1800" dirty="0" smtClean="0">
                    <a:latin typeface="Times New Roman" panose="02020603050405020304" pitchFamily="18" charset="0"/>
                    <a:ea typeface="宋体" panose="02010600030101010101" pitchFamily="2" charset="-122"/>
                  </a:rPr>
                  <a:t>将</a:t>
                </a:r>
                <a14:m>
                  <m:oMath xmlns:m="http://schemas.openxmlformats.org/officeDocument/2006/math">
                    <m:r>
                      <a:rPr lang="en-US" altLang="zh-CN" sz="1800" b="0" i="1" dirty="0" smtClean="0">
                        <a:latin typeface="Cambria Math" panose="02040503050406030204" pitchFamily="18" charset="0"/>
                        <a:cs typeface="Times New Roman" panose="02020603050405020304" pitchFamily="18" charset="0"/>
                      </a:rPr>
                      <m:t>𝑋</m:t>
                    </m:r>
                  </m:oMath>
                </a14:m>
                <a:r>
                  <a:rPr lang="zh-CN" altLang="en-US" sz="1800" dirty="0" smtClean="0">
                    <a:latin typeface="Times New Roman" panose="02020603050405020304" pitchFamily="18" charset="0"/>
                    <a:ea typeface="宋体" panose="02010600030101010101" pitchFamily="2" charset="-122"/>
                  </a:rPr>
                  <a:t>从</a:t>
                </a:r>
                <a14:m>
                  <m:oMath xmlns:m="http://schemas.openxmlformats.org/officeDocument/2006/math">
                    <m:r>
                      <a:rPr lang="en-US" altLang="zh-CN" sz="1800" b="0" i="1" dirty="0" smtClean="0">
                        <a:latin typeface="Cambria Math" panose="02040503050406030204" pitchFamily="18" charset="0"/>
                        <a:ea typeface="宋体" panose="02010600030101010101" pitchFamily="2" charset="-122"/>
                      </a:rPr>
                      <m:t>𝐴</m:t>
                    </m:r>
                  </m:oMath>
                </a14:m>
                <a:r>
                  <a:rPr lang="zh-CN" altLang="en-US" sz="1800" dirty="0" smtClean="0">
                    <a:latin typeface="Times New Roman" panose="02020603050405020304" pitchFamily="18" charset="0"/>
                    <a:ea typeface="宋体" panose="02010600030101010101" pitchFamily="2" charset="-122"/>
                  </a:rPr>
                  <a:t>的行空间映射到</a:t>
                </a:r>
                <a14:m>
                  <m:oMath xmlns:m="http://schemas.openxmlformats.org/officeDocument/2006/math">
                    <m:r>
                      <a:rPr lang="en-US" altLang="zh-CN" sz="1800" b="0" i="1" smtClean="0">
                        <a:latin typeface="Cambria Math" panose="02040503050406030204" pitchFamily="18" charset="0"/>
                      </a:rPr>
                      <m:t>𝑟</m:t>
                    </m:r>
                  </m:oMath>
                </a14:m>
                <a:r>
                  <a:rPr lang="zh-CN" altLang="en-US" sz="1800" dirty="0" smtClean="0">
                    <a:latin typeface="Times New Roman" panose="02020603050405020304" pitchFamily="18" charset="0"/>
                    <a:ea typeface="宋体" panose="02010600030101010101" pitchFamily="2" charset="-122"/>
                  </a:rPr>
                  <a:t>维空间中；</a:t>
                </a:r>
                <a:endParaRPr lang="en-US" altLang="zh-CN" sz="1800" dirty="0" smtClean="0">
                  <a:latin typeface="Times New Roman" panose="02020603050405020304" pitchFamily="18" charset="0"/>
                  <a:ea typeface="宋体" panose="02010600030101010101" pitchFamily="2" charset="-122"/>
                </a:endParaRPr>
              </a:p>
              <a:p>
                <a:pPr marL="800100" lvl="1" indent="-342900"/>
                <a:r>
                  <a:rPr lang="zh-CN" altLang="en-US" sz="1800" dirty="0" smtClean="0">
                    <a:latin typeface="Times New Roman" panose="02020603050405020304" pitchFamily="18" charset="0"/>
                    <a:ea typeface="宋体" panose="02010600030101010101" pitchFamily="2" charset="-122"/>
                  </a:rPr>
                  <a:t>作</a:t>
                </a:r>
                <a14:m>
                  <m:oMath xmlns:m="http://schemas.openxmlformats.org/officeDocument/2006/math">
                    <m:r>
                      <m:rPr>
                        <m:sty m:val="p"/>
                      </m:rPr>
                      <a:rPr lang="el-GR" altLang="zh-CN" sz="1800" i="1" dirty="0" smtClean="0">
                        <a:latin typeface="Cambria Math" panose="02040503050406030204" pitchFamily="18" charset="0"/>
                        <a:ea typeface="Cambria Math" panose="02040503050406030204" pitchFamily="18" charset="0"/>
                        <a:cs typeface="Times New Roman" panose="02020603050405020304" pitchFamily="18" charset="0"/>
                      </a:rPr>
                      <m:t>Σ</m:t>
                    </m:r>
                  </m:oMath>
                </a14:m>
                <a:r>
                  <a:rPr lang="zh-CN" altLang="en-US" sz="1800" dirty="0" smtClean="0">
                    <a:latin typeface="Times New Roman" panose="02020603050405020304" pitchFamily="18" charset="0"/>
                    <a:ea typeface="宋体" panose="02010600030101010101" pitchFamily="2" charset="-122"/>
                  </a:rPr>
                  <a:t>对应的拉伸操作（无翻转）；</a:t>
                </a:r>
                <a:endParaRPr lang="en-US" altLang="zh-CN" sz="1800" dirty="0" smtClean="0">
                  <a:latin typeface="Times New Roman" panose="02020603050405020304" pitchFamily="18" charset="0"/>
                  <a:ea typeface="宋体" panose="02010600030101010101" pitchFamily="2" charset="-122"/>
                </a:endParaRPr>
              </a:p>
              <a:p>
                <a:pPr marL="800100" lvl="1" indent="-342900"/>
                <a:r>
                  <a:rPr lang="zh-CN" altLang="en-US" sz="1800" dirty="0" smtClean="0">
                    <a:latin typeface="Times New Roman" panose="02020603050405020304" pitchFamily="18" charset="0"/>
                    <a:ea typeface="宋体" panose="02010600030101010101" pitchFamily="2" charset="-122"/>
                  </a:rPr>
                  <a:t>将</a:t>
                </a:r>
                <a14:m>
                  <m:oMath xmlns:m="http://schemas.openxmlformats.org/officeDocument/2006/math">
                    <m:r>
                      <a:rPr lang="en-US" altLang="zh-CN" sz="1800" b="0" i="1" smtClean="0">
                        <a:latin typeface="Cambria Math" panose="02040503050406030204" pitchFamily="18" charset="0"/>
                        <a:ea typeface="宋体" panose="02010600030101010101" pitchFamily="2" charset="-122"/>
                      </a:rPr>
                      <m:t>𝑋</m:t>
                    </m:r>
                  </m:oMath>
                </a14:m>
                <a:r>
                  <a:rPr lang="zh-CN" altLang="en-US" sz="1800" dirty="0" smtClean="0">
                    <a:latin typeface="Times New Roman" panose="02020603050405020304" pitchFamily="18" charset="0"/>
                    <a:ea typeface="宋体" panose="02010600030101010101" pitchFamily="2" charset="-122"/>
                  </a:rPr>
                  <a:t>映射到</a:t>
                </a:r>
                <a14:m>
                  <m:oMath xmlns:m="http://schemas.openxmlformats.org/officeDocument/2006/math">
                    <m:r>
                      <a:rPr lang="en-US" altLang="zh-CN" sz="1800" b="0" i="1" smtClean="0">
                        <a:latin typeface="Cambria Math" panose="02040503050406030204" pitchFamily="18" charset="0"/>
                        <a:ea typeface="宋体" panose="02010600030101010101" pitchFamily="2" charset="-122"/>
                      </a:rPr>
                      <m:t>𝐴</m:t>
                    </m:r>
                  </m:oMath>
                </a14:m>
                <a:r>
                  <a:rPr lang="zh-CN" altLang="en-US" sz="1800" dirty="0" smtClean="0">
                    <a:latin typeface="Times New Roman" panose="02020603050405020304" pitchFamily="18" charset="0"/>
                  </a:rPr>
                  <a:t>的列空间中。</a:t>
                </a:r>
                <a:endParaRPr lang="en-US" altLang="zh-CN" sz="1800" dirty="0">
                  <a:latin typeface="Times New Roman" panose="02020603050405020304" pitchFamily="18" charset="0"/>
                  <a:ea typeface="宋体" panose="02010600030101010101" pitchFamily="2" charset="-122"/>
                </a:endParaRPr>
              </a:p>
              <a:p>
                <a:pPr marL="457200" lvl="1" indent="0">
                  <a:buNone/>
                </a:pPr>
                <a:endParaRPr lang="en-US" altLang="zh-CN" sz="1800" dirty="0" smtClean="0">
                  <a:latin typeface="Times New Roman" panose="02020603050405020304" pitchFamily="18" charset="0"/>
                  <a:ea typeface="宋体" panose="02010600030101010101" pitchFamily="2" charset="-122"/>
                </a:endParaRPr>
              </a:p>
              <a:p>
                <a:pPr marL="274320" lvl="1" indent="-274320">
                  <a:buClr>
                    <a:schemeClr val="accent3"/>
                  </a:buClr>
                  <a:buSzPct val="95000"/>
                </a:pPr>
                <a:r>
                  <a:rPr lang="zh-CN" altLang="en-US" sz="2600" dirty="0">
                    <a:latin typeface="Times New Roman" panose="02020603050405020304" pitchFamily="18" charset="0"/>
                    <a:ea typeface="宋体" panose="02010600030101010101" pitchFamily="2" charset="-122"/>
                  </a:rPr>
                  <a:t>对任意</a:t>
                </a:r>
                <a14:m>
                  <m:oMath xmlns:m="http://schemas.openxmlformats.org/officeDocument/2006/math">
                    <m:r>
                      <a:rPr lang="en-US" altLang="zh-CN" sz="2600">
                        <a:latin typeface="Cambria Math" panose="02040503050406030204" pitchFamily="18" charset="0"/>
                        <a:ea typeface="宋体" panose="02010600030101010101" pitchFamily="2" charset="-122"/>
                      </a:rPr>
                      <m:t>𝐴</m:t>
                    </m:r>
                  </m:oMath>
                </a14:m>
                <a:r>
                  <a:rPr lang="zh-CN" altLang="en-US" sz="2600" dirty="0">
                    <a:latin typeface="Times New Roman" panose="02020603050405020304" pitchFamily="18" charset="0"/>
                    <a:ea typeface="宋体" panose="02010600030101010101" pitchFamily="2" charset="-122"/>
                  </a:rPr>
                  <a:t>都能找到</a:t>
                </a:r>
                <a14:m>
                  <m:oMath xmlns:m="http://schemas.openxmlformats.org/officeDocument/2006/math">
                    <m:r>
                      <a:rPr lang="en-US" altLang="zh-CN" sz="2600" dirty="0">
                        <a:latin typeface="Cambria Math" panose="02040503050406030204" pitchFamily="18" charset="0"/>
                        <a:ea typeface="宋体" panose="02010600030101010101" pitchFamily="2" charset="-122"/>
                      </a:rPr>
                      <m:t>𝑉</m:t>
                    </m:r>
                  </m:oMath>
                </a14:m>
                <a:r>
                  <a:rPr lang="zh-CN" altLang="en-US" sz="2600" dirty="0">
                    <a:latin typeface="Times New Roman" panose="02020603050405020304" pitchFamily="18" charset="0"/>
                    <a:ea typeface="宋体" panose="02010600030101010101" pitchFamily="2" charset="-122"/>
                  </a:rPr>
                  <a:t>，则证明该分解方式存在。寻找</a:t>
                </a:r>
                <a14:m>
                  <m:oMath xmlns:m="http://schemas.openxmlformats.org/officeDocument/2006/math">
                    <m:r>
                      <a:rPr lang="en-US" altLang="zh-CN" sz="2600">
                        <a:latin typeface="Cambria Math" panose="02040503050406030204" pitchFamily="18" charset="0"/>
                        <a:ea typeface="宋体" panose="02010600030101010101" pitchFamily="2" charset="-122"/>
                      </a:rPr>
                      <m:t>𝑉</m:t>
                    </m:r>
                  </m:oMath>
                </a14:m>
                <a:r>
                  <a:rPr lang="en-US" altLang="zh-CN" sz="2600" dirty="0">
                    <a:latin typeface="Times New Roman" panose="02020603050405020304" pitchFamily="18" charset="0"/>
                    <a:ea typeface="宋体" panose="02010600030101010101" pitchFamily="2" charset="-122"/>
                  </a:rPr>
                  <a:t>…</a:t>
                </a:r>
              </a:p>
              <a:p>
                <a:pPr marL="274320" lvl="1" indent="-274320">
                  <a:buClr>
                    <a:schemeClr val="accent3"/>
                  </a:buClr>
                  <a:buSzPct val="95000"/>
                </a:pPr>
                <a:endParaRPr lang="en-US" altLang="zh-CN" sz="2600" dirty="0">
                  <a:latin typeface="Times New Roman" panose="02020603050405020304" pitchFamily="18" charset="0"/>
                  <a:ea typeface="宋体" panose="02010600030101010101" pitchFamily="2" charset="-122"/>
                </a:endParaRPr>
              </a:p>
              <a:p>
                <a:pPr marL="274320" lvl="1" indent="-274320">
                  <a:buClr>
                    <a:schemeClr val="accent3"/>
                  </a:buClr>
                  <a:buSzPct val="95000"/>
                </a:pPr>
                <a14:m>
                  <m:oMath xmlns:m="http://schemas.openxmlformats.org/officeDocument/2006/math">
                    <m:sSup>
                      <m:sSupPr>
                        <m:ctrlPr>
                          <a:rPr lang="en-US" altLang="zh-CN" sz="2600" i="1" dirty="0">
                            <a:latin typeface="Cambria Math" panose="02040503050406030204" pitchFamily="18" charset="0"/>
                            <a:ea typeface="宋体" panose="02010600030101010101" pitchFamily="2" charset="-122"/>
                          </a:rPr>
                        </m:ctrlPr>
                      </m:sSupPr>
                      <m:e>
                        <m:r>
                          <a:rPr lang="en-US" altLang="zh-CN" sz="2600" dirty="0">
                            <a:latin typeface="Cambria Math" panose="02040503050406030204" pitchFamily="18" charset="0"/>
                            <a:ea typeface="宋体" panose="02010600030101010101" pitchFamily="2" charset="-122"/>
                          </a:rPr>
                          <m:t>𝐴</m:t>
                        </m:r>
                      </m:e>
                      <m:sup>
                        <m:r>
                          <a:rPr lang="en-US" altLang="zh-CN" sz="2600" dirty="0">
                            <a:latin typeface="Cambria Math" panose="02040503050406030204" pitchFamily="18" charset="0"/>
                            <a:ea typeface="宋体" panose="02010600030101010101" pitchFamily="2" charset="-122"/>
                          </a:rPr>
                          <m:t>𝑇</m:t>
                        </m:r>
                      </m:sup>
                    </m:sSup>
                    <m:r>
                      <a:rPr lang="en-US" altLang="zh-CN" sz="2600" dirty="0">
                        <a:latin typeface="Cambria Math" panose="02040503050406030204" pitchFamily="18" charset="0"/>
                        <a:ea typeface="宋体" panose="02010600030101010101" pitchFamily="2" charset="-122"/>
                      </a:rPr>
                      <m:t>𝐴</m:t>
                    </m:r>
                    <m:r>
                      <a:rPr lang="en-US" altLang="zh-CN" sz="2600" dirty="0">
                        <a:latin typeface="Cambria Math" panose="02040503050406030204" pitchFamily="18" charset="0"/>
                        <a:ea typeface="宋体" panose="02010600030101010101" pitchFamily="2" charset="-122"/>
                      </a:rPr>
                      <m:t>=</m:t>
                    </m:r>
                    <m:r>
                      <a:rPr lang="en-US" altLang="zh-CN" sz="2600" dirty="0">
                        <a:latin typeface="Cambria Math" panose="02040503050406030204" pitchFamily="18" charset="0"/>
                        <a:ea typeface="宋体" panose="02010600030101010101" pitchFamily="2" charset="-122"/>
                      </a:rPr>
                      <m:t>𝑉</m:t>
                    </m:r>
                    <m:r>
                      <m:rPr>
                        <m:sty m:val="p"/>
                      </m:rPr>
                      <a:rPr lang="el-GR" altLang="zh-CN" sz="2600" dirty="0">
                        <a:latin typeface="Cambria Math" panose="02040503050406030204" pitchFamily="18" charset="0"/>
                        <a:ea typeface="宋体" panose="02010600030101010101" pitchFamily="2" charset="-122"/>
                      </a:rPr>
                      <m:t>Σ</m:t>
                    </m:r>
                    <m:sSup>
                      <m:sSupPr>
                        <m:ctrlPr>
                          <a:rPr lang="el-GR" altLang="zh-CN" sz="2600" i="1" dirty="0">
                            <a:latin typeface="Cambria Math" panose="02040503050406030204" pitchFamily="18" charset="0"/>
                            <a:ea typeface="宋体" panose="02010600030101010101" pitchFamily="2" charset="-122"/>
                          </a:rPr>
                        </m:ctrlPr>
                      </m:sSupPr>
                      <m:e>
                        <m:r>
                          <a:rPr lang="en-US" altLang="zh-CN" sz="2600" dirty="0">
                            <a:latin typeface="Cambria Math" panose="02040503050406030204" pitchFamily="18" charset="0"/>
                            <a:ea typeface="宋体" panose="02010600030101010101" pitchFamily="2" charset="-122"/>
                          </a:rPr>
                          <m:t>𝑈</m:t>
                        </m:r>
                      </m:e>
                      <m:sup>
                        <m:r>
                          <a:rPr lang="en-US" altLang="zh-CN" sz="2600" dirty="0">
                            <a:latin typeface="Cambria Math" panose="02040503050406030204" pitchFamily="18" charset="0"/>
                            <a:ea typeface="宋体" panose="02010600030101010101" pitchFamily="2" charset="-122"/>
                          </a:rPr>
                          <m:t>𝑇</m:t>
                        </m:r>
                      </m:sup>
                    </m:sSup>
                    <m:r>
                      <a:rPr lang="en-US" altLang="zh-CN" sz="2600" dirty="0">
                        <a:latin typeface="Cambria Math" panose="02040503050406030204" pitchFamily="18" charset="0"/>
                        <a:ea typeface="宋体" panose="02010600030101010101" pitchFamily="2" charset="-122"/>
                      </a:rPr>
                      <m:t>𝑈</m:t>
                    </m:r>
                    <m:r>
                      <m:rPr>
                        <m:sty m:val="p"/>
                      </m:rPr>
                      <a:rPr lang="el-GR" altLang="zh-CN" sz="2600" dirty="0">
                        <a:latin typeface="Cambria Math" panose="02040503050406030204" pitchFamily="18" charset="0"/>
                        <a:ea typeface="宋体" panose="02010600030101010101" pitchFamily="2" charset="-122"/>
                      </a:rPr>
                      <m:t>Σ</m:t>
                    </m:r>
                    <m:sSup>
                      <m:sSupPr>
                        <m:ctrlPr>
                          <a:rPr lang="el-GR" altLang="zh-CN" sz="2600" i="1" dirty="0">
                            <a:latin typeface="Cambria Math" panose="02040503050406030204" pitchFamily="18" charset="0"/>
                            <a:ea typeface="宋体" panose="02010600030101010101" pitchFamily="2" charset="-122"/>
                          </a:rPr>
                        </m:ctrlPr>
                      </m:sSupPr>
                      <m:e>
                        <m:r>
                          <a:rPr lang="en-US" altLang="zh-CN" sz="2600" dirty="0">
                            <a:latin typeface="Cambria Math" panose="02040503050406030204" pitchFamily="18" charset="0"/>
                            <a:ea typeface="宋体" panose="02010600030101010101" pitchFamily="2" charset="-122"/>
                          </a:rPr>
                          <m:t>𝑉</m:t>
                        </m:r>
                      </m:e>
                      <m:sup>
                        <m:r>
                          <a:rPr lang="en-US" altLang="zh-CN" sz="2600" dirty="0">
                            <a:latin typeface="Cambria Math" panose="02040503050406030204" pitchFamily="18" charset="0"/>
                            <a:ea typeface="宋体" panose="02010600030101010101" pitchFamily="2" charset="-122"/>
                          </a:rPr>
                          <m:t>𝑇</m:t>
                        </m:r>
                      </m:sup>
                    </m:sSup>
                    <m:r>
                      <a:rPr lang="en-US" altLang="zh-CN" sz="2600" dirty="0">
                        <a:latin typeface="Cambria Math" panose="02040503050406030204" pitchFamily="18" charset="0"/>
                        <a:ea typeface="宋体" panose="02010600030101010101" pitchFamily="2" charset="-122"/>
                      </a:rPr>
                      <m:t>=</m:t>
                    </m:r>
                    <m:r>
                      <a:rPr lang="en-US" altLang="zh-CN" sz="2600" dirty="0">
                        <a:latin typeface="Cambria Math" panose="02040503050406030204" pitchFamily="18" charset="0"/>
                        <a:ea typeface="宋体" panose="02010600030101010101" pitchFamily="2" charset="-122"/>
                      </a:rPr>
                      <m:t>𝑉</m:t>
                    </m:r>
                    <m:sSup>
                      <m:sSupPr>
                        <m:ctrlPr>
                          <a:rPr lang="en-US" altLang="zh-CN" sz="2600" i="1" dirty="0">
                            <a:latin typeface="Cambria Math" panose="02040503050406030204" pitchFamily="18" charset="0"/>
                            <a:ea typeface="宋体" panose="02010600030101010101" pitchFamily="2" charset="-122"/>
                          </a:rPr>
                        </m:ctrlPr>
                      </m:sSupPr>
                      <m:e>
                        <m:r>
                          <m:rPr>
                            <m:sty m:val="p"/>
                          </m:rPr>
                          <a:rPr lang="el-GR" altLang="zh-CN" sz="2600" dirty="0">
                            <a:latin typeface="Cambria Math" panose="02040503050406030204" pitchFamily="18" charset="0"/>
                            <a:ea typeface="宋体" panose="02010600030101010101" pitchFamily="2" charset="-122"/>
                          </a:rPr>
                          <m:t>Σ</m:t>
                        </m:r>
                      </m:e>
                      <m:sup>
                        <m:r>
                          <a:rPr lang="en-US" altLang="zh-CN" sz="2600" dirty="0">
                            <a:latin typeface="Cambria Math" panose="02040503050406030204" pitchFamily="18" charset="0"/>
                            <a:ea typeface="宋体" panose="02010600030101010101" pitchFamily="2" charset="-122"/>
                          </a:rPr>
                          <m:t>2</m:t>
                        </m:r>
                      </m:sup>
                    </m:sSup>
                    <m:sSup>
                      <m:sSupPr>
                        <m:ctrlPr>
                          <a:rPr lang="en-US" altLang="zh-CN" sz="2600" i="1" dirty="0">
                            <a:latin typeface="Cambria Math" panose="02040503050406030204" pitchFamily="18" charset="0"/>
                            <a:ea typeface="宋体" panose="02010600030101010101" pitchFamily="2" charset="-122"/>
                          </a:rPr>
                        </m:ctrlPr>
                      </m:sSupPr>
                      <m:e>
                        <m:r>
                          <a:rPr lang="en-US" altLang="zh-CN" sz="2600" dirty="0">
                            <a:latin typeface="Cambria Math" panose="02040503050406030204" pitchFamily="18" charset="0"/>
                            <a:ea typeface="宋体" panose="02010600030101010101" pitchFamily="2" charset="-122"/>
                          </a:rPr>
                          <m:t>𝑉</m:t>
                        </m:r>
                      </m:e>
                      <m:sup>
                        <m:r>
                          <a:rPr lang="en-US" altLang="zh-CN" sz="2600" dirty="0">
                            <a:latin typeface="Cambria Math" panose="02040503050406030204" pitchFamily="18" charset="0"/>
                            <a:ea typeface="宋体" panose="02010600030101010101" pitchFamily="2" charset="-122"/>
                          </a:rPr>
                          <m:t>𝑇</m:t>
                        </m:r>
                      </m:sup>
                    </m:sSup>
                  </m:oMath>
                </a14:m>
                <a:r>
                  <a:rPr lang="zh-CN" altLang="en-US" sz="2600" dirty="0">
                    <a:latin typeface="Times New Roman" panose="02020603050405020304" pitchFamily="18" charset="0"/>
                    <a:ea typeface="宋体" panose="02010600030101010101" pitchFamily="2" charset="-122"/>
                  </a:rPr>
                  <a:t>。</a:t>
                </a:r>
                <a14:m>
                  <m:oMath xmlns:m="http://schemas.openxmlformats.org/officeDocument/2006/math">
                    <m:sSup>
                      <m:sSupPr>
                        <m:ctrlPr>
                          <a:rPr lang="en-US" altLang="zh-CN" sz="2600" i="1" dirty="0">
                            <a:latin typeface="Cambria Math" panose="02040503050406030204" pitchFamily="18" charset="0"/>
                            <a:ea typeface="宋体" panose="02010600030101010101" pitchFamily="2" charset="-122"/>
                          </a:rPr>
                        </m:ctrlPr>
                      </m:sSupPr>
                      <m:e>
                        <m:r>
                          <a:rPr lang="en-US" altLang="zh-CN" sz="2600" dirty="0">
                            <a:latin typeface="Cambria Math" panose="02040503050406030204" pitchFamily="18" charset="0"/>
                            <a:ea typeface="宋体" panose="02010600030101010101" pitchFamily="2" charset="-122"/>
                          </a:rPr>
                          <m:t>𝐴</m:t>
                        </m:r>
                      </m:e>
                      <m:sup>
                        <m:r>
                          <a:rPr lang="en-US" altLang="zh-CN" sz="2600" dirty="0">
                            <a:latin typeface="Cambria Math" panose="02040503050406030204" pitchFamily="18" charset="0"/>
                            <a:ea typeface="宋体" panose="02010600030101010101" pitchFamily="2" charset="-122"/>
                          </a:rPr>
                          <m:t>𝑇</m:t>
                        </m:r>
                      </m:sup>
                    </m:sSup>
                    <m:r>
                      <a:rPr lang="en-US" altLang="zh-CN" sz="2600" dirty="0">
                        <a:latin typeface="Cambria Math" panose="02040503050406030204" pitchFamily="18" charset="0"/>
                        <a:ea typeface="宋体" panose="02010600030101010101" pitchFamily="2" charset="-122"/>
                      </a:rPr>
                      <m:t>𝐴</m:t>
                    </m:r>
                  </m:oMath>
                </a14:m>
                <a:r>
                  <a:rPr lang="zh-CN" altLang="en-US" sz="2600" dirty="0">
                    <a:latin typeface="Times New Roman" panose="02020603050405020304" pitchFamily="18" charset="0"/>
                    <a:ea typeface="宋体" panose="02010600030101010101" pitchFamily="2" charset="-122"/>
                  </a:rPr>
                  <a:t>为对称正定阵，</a:t>
                </a:r>
                <a14:m>
                  <m:oMath xmlns:m="http://schemas.openxmlformats.org/officeDocument/2006/math">
                    <m:r>
                      <a:rPr lang="en-US" altLang="zh-CN" sz="2600" dirty="0">
                        <a:latin typeface="Cambria Math" panose="02040503050406030204" pitchFamily="18" charset="0"/>
                        <a:ea typeface="宋体" panose="02010600030101010101" pitchFamily="2" charset="-122"/>
                      </a:rPr>
                      <m:t>𝑉</m:t>
                    </m:r>
                  </m:oMath>
                </a14:m>
                <a:r>
                  <a:rPr lang="zh-CN" altLang="en-US" sz="2600" dirty="0">
                    <a:latin typeface="Times New Roman" panose="02020603050405020304" pitchFamily="18" charset="0"/>
                    <a:ea typeface="宋体" panose="02010600030101010101" pitchFamily="2" charset="-122"/>
                  </a:rPr>
                  <a:t>为单位正交阵，</a:t>
                </a:r>
                <a14:m>
                  <m:oMath xmlns:m="http://schemas.openxmlformats.org/officeDocument/2006/math">
                    <m:sSup>
                      <m:sSupPr>
                        <m:ctrlPr>
                          <a:rPr lang="en-US" altLang="zh-CN" sz="2600" i="1" dirty="0">
                            <a:latin typeface="Cambria Math" panose="02040503050406030204" pitchFamily="18" charset="0"/>
                            <a:ea typeface="宋体" panose="02010600030101010101" pitchFamily="2" charset="-122"/>
                          </a:rPr>
                        </m:ctrlPr>
                      </m:sSupPr>
                      <m:e>
                        <m:r>
                          <m:rPr>
                            <m:sty m:val="p"/>
                          </m:rPr>
                          <a:rPr lang="el-GR" altLang="zh-CN" sz="2600" dirty="0">
                            <a:latin typeface="Cambria Math" panose="02040503050406030204" pitchFamily="18" charset="0"/>
                            <a:ea typeface="宋体" panose="02010600030101010101" pitchFamily="2" charset="-122"/>
                          </a:rPr>
                          <m:t>Σ</m:t>
                        </m:r>
                      </m:e>
                      <m:sup>
                        <m:r>
                          <a:rPr lang="en-US" altLang="zh-CN" sz="2600" dirty="0">
                            <a:latin typeface="Cambria Math" panose="02040503050406030204" pitchFamily="18" charset="0"/>
                            <a:ea typeface="宋体" panose="02010600030101010101" pitchFamily="2" charset="-122"/>
                          </a:rPr>
                          <m:t>2</m:t>
                        </m:r>
                      </m:sup>
                    </m:sSup>
                  </m:oMath>
                </a14:m>
                <a:r>
                  <a:rPr lang="zh-CN" altLang="en-US" sz="2600" dirty="0">
                    <a:latin typeface="Times New Roman" panose="02020603050405020304" pitchFamily="18" charset="0"/>
                    <a:ea typeface="宋体" panose="02010600030101010101" pitchFamily="2" charset="-122"/>
                  </a:rPr>
                  <a:t>为对角阵。求</a:t>
                </a:r>
                <a14:m>
                  <m:oMath xmlns:m="http://schemas.openxmlformats.org/officeDocument/2006/math">
                    <m:r>
                      <a:rPr lang="en-US" altLang="zh-CN" sz="2600" dirty="0">
                        <a:latin typeface="Cambria Math" panose="02040503050406030204" pitchFamily="18" charset="0"/>
                        <a:ea typeface="宋体" panose="02010600030101010101" pitchFamily="2" charset="-122"/>
                      </a:rPr>
                      <m:t>𝑉</m:t>
                    </m:r>
                  </m:oMath>
                </a14:m>
                <a:r>
                  <a:rPr lang="zh-CN" altLang="en-US" sz="2600" dirty="0">
                    <a:latin typeface="Times New Roman" panose="02020603050405020304" pitchFamily="18" charset="0"/>
                    <a:ea typeface="宋体" panose="02010600030101010101" pitchFamily="2" charset="-122"/>
                  </a:rPr>
                  <a:t>的过程就是对</a:t>
                </a:r>
                <a14:m>
                  <m:oMath xmlns:m="http://schemas.openxmlformats.org/officeDocument/2006/math">
                    <m:sSup>
                      <m:sSupPr>
                        <m:ctrlPr>
                          <a:rPr lang="en-US" altLang="zh-CN" sz="2600" i="1" dirty="0">
                            <a:latin typeface="Cambria Math" panose="02040503050406030204" pitchFamily="18" charset="0"/>
                            <a:ea typeface="宋体" panose="02010600030101010101" pitchFamily="2" charset="-122"/>
                          </a:rPr>
                        </m:ctrlPr>
                      </m:sSupPr>
                      <m:e>
                        <m:r>
                          <a:rPr lang="en-US" altLang="zh-CN" sz="2600" dirty="0">
                            <a:latin typeface="Cambria Math" panose="02040503050406030204" pitchFamily="18" charset="0"/>
                            <a:ea typeface="宋体" panose="02010600030101010101" pitchFamily="2" charset="-122"/>
                          </a:rPr>
                          <m:t>𝐴</m:t>
                        </m:r>
                      </m:e>
                      <m:sup>
                        <m:r>
                          <a:rPr lang="en-US" altLang="zh-CN" sz="2600" dirty="0">
                            <a:latin typeface="Cambria Math" panose="02040503050406030204" pitchFamily="18" charset="0"/>
                            <a:ea typeface="宋体" panose="02010600030101010101" pitchFamily="2" charset="-122"/>
                          </a:rPr>
                          <m:t>𝑇</m:t>
                        </m:r>
                      </m:sup>
                    </m:sSup>
                    <m:r>
                      <a:rPr lang="en-US" altLang="zh-CN" sz="2600" dirty="0">
                        <a:latin typeface="Cambria Math" panose="02040503050406030204" pitchFamily="18" charset="0"/>
                        <a:ea typeface="宋体" panose="02010600030101010101" pitchFamily="2" charset="-122"/>
                      </a:rPr>
                      <m:t>𝐴</m:t>
                    </m:r>
                  </m:oMath>
                </a14:m>
                <a:r>
                  <a:rPr lang="zh-CN" altLang="en-US" sz="2600" dirty="0">
                    <a:latin typeface="Times New Roman" panose="02020603050405020304" pitchFamily="18" charset="0"/>
                    <a:ea typeface="宋体" panose="02010600030101010101" pitchFamily="2" charset="-122"/>
                  </a:rPr>
                  <a:t>相似对角化的过程，其特征值就是</a:t>
                </a:r>
                <a14:m>
                  <m:oMath xmlns:m="http://schemas.openxmlformats.org/officeDocument/2006/math">
                    <m:sSubSup>
                      <m:sSubSupPr>
                        <m:ctrlPr>
                          <a:rPr lang="en-US" altLang="zh-CN" sz="2600" i="1">
                            <a:latin typeface="Cambria Math" panose="02040503050406030204" pitchFamily="18" charset="0"/>
                            <a:ea typeface="宋体" panose="02010600030101010101" pitchFamily="2" charset="-122"/>
                          </a:rPr>
                        </m:ctrlPr>
                      </m:sSubSupPr>
                      <m:e>
                        <m:r>
                          <a:rPr lang="zh-CN" altLang="en-US" sz="2600">
                            <a:latin typeface="Cambria Math" panose="02040503050406030204" pitchFamily="18" charset="0"/>
                            <a:ea typeface="宋体" panose="02010600030101010101" pitchFamily="2" charset="-122"/>
                          </a:rPr>
                          <m:t>𝜎</m:t>
                        </m:r>
                      </m:e>
                      <m:sub>
                        <m:r>
                          <a:rPr lang="en-US" altLang="zh-CN" sz="2600">
                            <a:latin typeface="Cambria Math" panose="02040503050406030204" pitchFamily="18" charset="0"/>
                            <a:ea typeface="宋体" panose="02010600030101010101" pitchFamily="2" charset="-122"/>
                          </a:rPr>
                          <m:t>𝑖</m:t>
                        </m:r>
                      </m:sub>
                      <m:sup>
                        <m:r>
                          <a:rPr lang="en-US" altLang="zh-CN" sz="2600">
                            <a:latin typeface="Cambria Math" panose="02040503050406030204" pitchFamily="18" charset="0"/>
                            <a:ea typeface="宋体" panose="02010600030101010101" pitchFamily="2" charset="-122"/>
                          </a:rPr>
                          <m:t>2</m:t>
                        </m:r>
                      </m:sup>
                    </m:sSubSup>
                  </m:oMath>
                </a14:m>
                <a:r>
                  <a:rPr lang="zh-CN" altLang="en-US" sz="2600" dirty="0">
                    <a:latin typeface="Times New Roman" panose="02020603050405020304" pitchFamily="18" charset="0"/>
                    <a:ea typeface="宋体" panose="02010600030101010101" pitchFamily="2" charset="-122"/>
                  </a:rPr>
                  <a:t>。因此，通过该方法能找到对应的</a:t>
                </a:r>
                <a14:m>
                  <m:oMath xmlns:m="http://schemas.openxmlformats.org/officeDocument/2006/math">
                    <m:r>
                      <a:rPr lang="en-US" altLang="zh-CN" sz="2600" dirty="0">
                        <a:latin typeface="Cambria Math" panose="02040503050406030204" pitchFamily="18" charset="0"/>
                        <a:ea typeface="宋体" panose="02010600030101010101" pitchFamily="2" charset="-122"/>
                      </a:rPr>
                      <m:t>𝑉</m:t>
                    </m:r>
                  </m:oMath>
                </a14:m>
                <a:r>
                  <a:rPr lang="zh-CN" altLang="en-US" sz="2600" dirty="0">
                    <a:latin typeface="Times New Roman" panose="02020603050405020304" pitchFamily="18" charset="0"/>
                    <a:ea typeface="宋体" panose="02010600030101010101" pitchFamily="2" charset="-122"/>
                  </a:rPr>
                  <a:t>和</a:t>
                </a:r>
                <a14:m>
                  <m:oMath xmlns:m="http://schemas.openxmlformats.org/officeDocument/2006/math">
                    <m:r>
                      <a:rPr lang="en-US" altLang="zh-CN" sz="2600" dirty="0">
                        <a:latin typeface="Cambria Math" panose="02040503050406030204" pitchFamily="18" charset="0"/>
                        <a:ea typeface="宋体" panose="02010600030101010101" pitchFamily="2" charset="-122"/>
                      </a:rPr>
                      <m:t>𝑈</m:t>
                    </m:r>
                    <m:r>
                      <a:rPr lang="en-US" altLang="zh-CN" sz="2600" dirty="0">
                        <a:latin typeface="Cambria Math" panose="02040503050406030204" pitchFamily="18" charset="0"/>
                        <a:ea typeface="宋体" panose="02010600030101010101" pitchFamily="2" charset="-122"/>
                      </a:rPr>
                      <m:t> </m:t>
                    </m:r>
                  </m:oMath>
                </a14:m>
                <a:r>
                  <a:rPr lang="zh-CN" altLang="en-US" sz="2600" dirty="0">
                    <a:latin typeface="Times New Roman" panose="02020603050405020304" pitchFamily="18" charset="0"/>
                    <a:ea typeface="宋体" panose="02010600030101010101" pitchFamily="2" charset="-122"/>
                  </a:rPr>
                  <a:t>，</a:t>
                </a:r>
                <a:r>
                  <a:rPr lang="en-US" altLang="zh-CN" sz="2600" dirty="0">
                    <a:latin typeface="Times New Roman" panose="02020603050405020304" pitchFamily="18" charset="0"/>
                    <a:ea typeface="宋体" panose="02010600030101010101" pitchFamily="2" charset="-122"/>
                  </a:rPr>
                  <a:t> </a:t>
                </a:r>
                <a14:m>
                  <m:oMath xmlns:m="http://schemas.openxmlformats.org/officeDocument/2006/math">
                    <m:r>
                      <a:rPr lang="en-US" altLang="zh-CN" sz="2600" dirty="0">
                        <a:latin typeface="Cambria Math" panose="02040503050406030204" pitchFamily="18" charset="0"/>
                        <a:ea typeface="宋体" panose="02010600030101010101" pitchFamily="2" charset="-122"/>
                      </a:rPr>
                      <m:t>𝐴</m:t>
                    </m:r>
                  </m:oMath>
                </a14:m>
                <a:r>
                  <a:rPr lang="zh-CN" altLang="en-US" sz="2600" dirty="0">
                    <a:latin typeface="Times New Roman" panose="02020603050405020304" pitchFamily="18" charset="0"/>
                    <a:ea typeface="宋体" panose="02010600030101010101" pitchFamily="2" charset="-122"/>
                  </a:rPr>
                  <a:t>可以分解为</a:t>
                </a:r>
                <a14:m>
                  <m:oMath xmlns:m="http://schemas.openxmlformats.org/officeDocument/2006/math">
                    <m:r>
                      <a:rPr lang="en-US" altLang="zh-CN" sz="2600">
                        <a:latin typeface="Cambria Math" panose="02040503050406030204" pitchFamily="18" charset="0"/>
                        <a:ea typeface="宋体" panose="02010600030101010101" pitchFamily="2" charset="-122"/>
                      </a:rPr>
                      <m:t>𝑈</m:t>
                    </m:r>
                    <m:r>
                      <m:rPr>
                        <m:sty m:val="p"/>
                      </m:rPr>
                      <a:rPr lang="el-GR" altLang="zh-CN" sz="2600">
                        <a:latin typeface="Cambria Math" panose="02040503050406030204" pitchFamily="18" charset="0"/>
                        <a:ea typeface="宋体" panose="02010600030101010101" pitchFamily="2" charset="-122"/>
                      </a:rPr>
                      <m:t>Σ</m:t>
                    </m:r>
                    <m:sSup>
                      <m:sSupPr>
                        <m:ctrlPr>
                          <a:rPr lang="el-GR" altLang="zh-CN" sz="2600" i="1">
                            <a:latin typeface="Cambria Math" panose="02040503050406030204" pitchFamily="18" charset="0"/>
                            <a:ea typeface="宋体" panose="02010600030101010101" pitchFamily="2" charset="-122"/>
                          </a:rPr>
                        </m:ctrlPr>
                      </m:sSupPr>
                      <m:e>
                        <m:r>
                          <a:rPr lang="en-US" altLang="zh-CN" sz="2600">
                            <a:latin typeface="Cambria Math" panose="02040503050406030204" pitchFamily="18" charset="0"/>
                            <a:ea typeface="宋体" panose="02010600030101010101" pitchFamily="2" charset="-122"/>
                          </a:rPr>
                          <m:t>𝑉</m:t>
                        </m:r>
                      </m:e>
                      <m:sup>
                        <m:r>
                          <a:rPr lang="en-US" altLang="zh-CN" sz="2600">
                            <a:latin typeface="Cambria Math" panose="02040503050406030204" pitchFamily="18" charset="0"/>
                            <a:ea typeface="宋体" panose="02010600030101010101" pitchFamily="2" charset="-122"/>
                          </a:rPr>
                          <m:t>𝑇</m:t>
                        </m:r>
                      </m:sup>
                    </m:sSup>
                  </m:oMath>
                </a14:m>
                <a:r>
                  <a:rPr lang="zh-CN" altLang="en-US" sz="2600" dirty="0">
                    <a:latin typeface="Times New Roman" panose="02020603050405020304" pitchFamily="18" charset="0"/>
                    <a:ea typeface="宋体" panose="02010600030101010101" pitchFamily="2" charset="-122"/>
                  </a:rPr>
                  <a:t>，分解过程如上 所述。</a:t>
                </a:r>
                <a:endParaRPr lang="en-US" altLang="zh-CN" sz="2600" dirty="0">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67" t="-2639" r="-4056"/>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8255727" y="107577"/>
            <a:ext cx="3439884" cy="1583111"/>
          </a:xfrm>
          <a:prstGeom prst="rect">
            <a:avLst/>
          </a:prstGeom>
        </p:spPr>
      </p:pic>
    </p:spTree>
    <p:extLst>
      <p:ext uri="{BB962C8B-B14F-4D97-AF65-F5344CB8AC3E}">
        <p14:creationId xmlns:p14="http://schemas.microsoft.com/office/powerpoint/2010/main" val="979634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的性质</a:t>
            </a:r>
            <a:endParaRPr lang="zh-CN" altLang="en-US" b="1"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latin typeface="Times New Roman" panose="02020603050405020304" pitchFamily="18" charset="0"/>
                    <a:ea typeface="宋体" panose="02010600030101010101" pitchFamily="2" charset="-122"/>
                  </a:rPr>
                  <a:t>能分解任意矩阵。</a:t>
                </a:r>
                <a:endParaRPr lang="en-US" altLang="zh-CN" dirty="0" smtClean="0">
                  <a:latin typeface="Times New Roman" panose="02020603050405020304" pitchFamily="18" charset="0"/>
                  <a:ea typeface="宋体" panose="02010600030101010101" pitchFamily="2" charset="-122"/>
                </a:endParaRPr>
              </a:p>
              <a:p>
                <a:endParaRPr lang="en-US" altLang="zh-CN" dirty="0" smtClean="0">
                  <a:latin typeface="Times New Roman" panose="02020603050405020304" pitchFamily="18" charset="0"/>
                  <a:ea typeface="宋体" panose="02010600030101010101" pitchFamily="2" charset="-122"/>
                </a:endParaRPr>
              </a:p>
              <a:p>
                <a:r>
                  <a:rPr lang="zh-CN" altLang="en-US" dirty="0" smtClean="0">
                    <a:latin typeface="Times New Roman" panose="02020603050405020304" pitchFamily="18" charset="0"/>
                    <a:ea typeface="宋体" panose="02010600030101010101" pitchFamily="2" charset="-122"/>
                  </a:rPr>
                  <a:t>用三个更小且更规则的矩阵就能表示一个完整矩阵的所有信息。</a:t>
                </a:r>
                <a:endParaRPr lang="en-US" altLang="zh-CN" dirty="0" smtClean="0">
                  <a:latin typeface="Times New Roman" panose="02020603050405020304" pitchFamily="18" charset="0"/>
                  <a:ea typeface="宋体" panose="02010600030101010101" pitchFamily="2" charset="-122"/>
                </a:endParaRPr>
              </a:p>
              <a:p>
                <a:endParaRPr lang="en-US" altLang="zh-CN" dirty="0" smtClean="0">
                  <a:latin typeface="Times New Roman" panose="02020603050405020304" pitchFamily="18" charset="0"/>
                  <a:ea typeface="宋体" panose="02010600030101010101" pitchFamily="2" charset="-122"/>
                </a:endParaRPr>
              </a:p>
              <a:p>
                <a:r>
                  <a:rPr lang="zh-CN" altLang="en-US" dirty="0" smtClean="0">
                    <a:latin typeface="Times New Roman" panose="02020603050405020304" pitchFamily="18" charset="0"/>
                    <a:ea typeface="宋体" panose="02010600030101010101" pitchFamily="2" charset="-122"/>
                  </a:rPr>
                  <a:t>矩阵</a:t>
                </a:r>
                <a14:m>
                  <m:oMath xmlns:m="http://schemas.openxmlformats.org/officeDocument/2006/math">
                    <m:r>
                      <a:rPr lang="en-US" altLang="zh-CN" b="0" i="1" smtClean="0">
                        <a:latin typeface="Cambria Math" panose="02040503050406030204" pitchFamily="18" charset="0"/>
                        <a:ea typeface="宋体" panose="02010600030101010101" pitchFamily="2" charset="-122"/>
                      </a:rPr>
                      <m:t>𝐴</m:t>
                    </m:r>
                  </m:oMath>
                </a14:m>
                <a:r>
                  <a:rPr lang="zh-CN" altLang="en-US" dirty="0" smtClean="0">
                    <a:latin typeface="Times New Roman" panose="02020603050405020304" pitchFamily="18" charset="0"/>
                    <a:ea typeface="宋体" panose="02010600030101010101" pitchFamily="2" charset="-122"/>
                  </a:rPr>
                  <a:t>的奇异值一定是正的，且</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zh-CN" altLang="en-US" i="1" smtClean="0">
                            <a:latin typeface="Cambria Math" panose="02040503050406030204" pitchFamily="18" charset="0"/>
                            <a:ea typeface="宋体" panose="02010600030101010101" pitchFamily="2" charset="-122"/>
                          </a:rPr>
                          <m:t>𝜎</m:t>
                        </m:r>
                      </m:e>
                      <m:sub>
                        <m:r>
                          <a:rPr lang="en-US" altLang="zh-CN" b="0" i="1" smtClean="0">
                            <a:latin typeface="Cambria Math" panose="02040503050406030204" pitchFamily="18" charset="0"/>
                            <a:ea typeface="宋体" panose="02010600030101010101" pitchFamily="2" charset="-122"/>
                          </a:rPr>
                          <m:t>𝑖</m:t>
                        </m:r>
                      </m:sub>
                    </m:sSub>
                    <m:r>
                      <a:rPr lang="en-US" altLang="zh-CN" i="1">
                        <a:latin typeface="Cambria Math" panose="02040503050406030204" pitchFamily="18" charset="0"/>
                        <a:ea typeface="宋体" panose="02010600030101010101" pitchFamily="2" charset="-122"/>
                      </a:rPr>
                      <m:t>=</m:t>
                    </m:r>
                    <m:rad>
                      <m:radPr>
                        <m:degHide m:val="on"/>
                        <m:ctrlPr>
                          <a:rPr lang="en-US" altLang="zh-CN" i="1" smtClean="0">
                            <a:latin typeface="Cambria Math" panose="02040503050406030204" pitchFamily="18" charset="0"/>
                            <a:ea typeface="宋体" panose="02010600030101010101" pitchFamily="2" charset="-122"/>
                          </a:rPr>
                        </m:ctrlPr>
                      </m:radPr>
                      <m:deg/>
                      <m:e>
                        <m:sSub>
                          <m:sSubPr>
                            <m:ctrlPr>
                              <a:rPr lang="en-US" altLang="zh-CN" i="1" smtClean="0">
                                <a:latin typeface="Cambria Math" panose="02040503050406030204" pitchFamily="18" charset="0"/>
                                <a:ea typeface="宋体" panose="02010600030101010101" pitchFamily="2" charset="-122"/>
                              </a:rPr>
                            </m:ctrlPr>
                          </m:sSubPr>
                          <m:e>
                            <m:r>
                              <a:rPr lang="zh-CN" altLang="en-US" i="1" smtClean="0">
                                <a:latin typeface="Cambria Math" panose="02040503050406030204" pitchFamily="18" charset="0"/>
                                <a:ea typeface="宋体" panose="02010600030101010101" pitchFamily="2" charset="-122"/>
                              </a:rPr>
                              <m:t>𝜆</m:t>
                            </m:r>
                          </m:e>
                          <m:sub>
                            <m:r>
                              <a:rPr lang="en-US" altLang="zh-CN" b="0" i="1" smtClean="0">
                                <a:latin typeface="Cambria Math" panose="02040503050406030204" pitchFamily="18" charset="0"/>
                                <a:ea typeface="宋体" panose="02010600030101010101" pitchFamily="2" charset="-122"/>
                              </a:rPr>
                              <m:t>𝑖</m:t>
                            </m:r>
                          </m:sub>
                        </m:sSub>
                      </m:e>
                    </m:rad>
                  </m:oMath>
                </a14:m>
                <a:r>
                  <a:rPr lang="zh-CN" altLang="en-US" dirty="0" smtClean="0">
                    <a:latin typeface="Times New Roman" panose="02020603050405020304" pitchFamily="18" charset="0"/>
                    <a:ea typeface="宋体" panose="02010600030101010101" pitchFamily="2" charset="-122"/>
                  </a:rPr>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b="0" i="1" smtClean="0">
                            <a:latin typeface="Cambria Math" panose="02040503050406030204" pitchFamily="18" charset="0"/>
                          </a:rPr>
                          <m:t>𝑖</m:t>
                        </m:r>
                      </m:sub>
                    </m:sSub>
                  </m:oMath>
                </a14:m>
                <a:r>
                  <a:rPr lang="zh-CN" altLang="en-US" dirty="0" smtClean="0">
                    <a:latin typeface="Times New Roman" panose="02020603050405020304" pitchFamily="18" charset="0"/>
                    <a:ea typeface="宋体" panose="02010600030101010101" pitchFamily="2" charset="-122"/>
                  </a:rPr>
                  <a:t>为</a:t>
                </a:r>
                <a14:m>
                  <m:oMath xmlns:m="http://schemas.openxmlformats.org/officeDocument/2006/math">
                    <m:sSup>
                      <m:sSupPr>
                        <m:ctrlP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𝐴</m:t>
                        </m:r>
                      </m:e>
                      <m:sup>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𝑇</m:t>
                        </m:r>
                      </m:sup>
                    </m:sSup>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𝐴</m:t>
                    </m:r>
                  </m:oMath>
                </a14:m>
                <a:r>
                  <a:rPr lang="zh-CN" altLang="en-US" dirty="0" smtClean="0">
                    <a:latin typeface="Times New Roman" panose="02020603050405020304" pitchFamily="18" charset="0"/>
                    <a:ea typeface="宋体" panose="02010600030101010101" pitchFamily="2" charset="-122"/>
                  </a:rPr>
                  <a:t>的特征值。</a:t>
                </a:r>
                <a:endParaRPr lang="en-US" altLang="zh-CN" dirty="0" smtClean="0">
                  <a:latin typeface="Times New Roman" panose="02020603050405020304" pitchFamily="18" charset="0"/>
                  <a:ea typeface="宋体" panose="02010600030101010101" pitchFamily="2" charset="-122"/>
                </a:endParaRPr>
              </a:p>
              <a:p>
                <a:endParaRPr lang="en-US" altLang="zh-CN" dirty="0" smtClean="0">
                  <a:latin typeface="Times New Roman" panose="02020603050405020304" pitchFamily="18" charset="0"/>
                  <a:ea typeface="宋体" panose="02010600030101010101" pitchFamily="2" charset="-122"/>
                </a:endParaRPr>
              </a:p>
              <a:p>
                <a:r>
                  <a:rPr lang="el-GR" altLang="zh-CN" dirty="0" smtClean="0">
                    <a:latin typeface="Times New Roman" panose="02020603050405020304" pitchFamily="18" charset="0"/>
                    <a:ea typeface="宋体" panose="02010600030101010101" pitchFamily="2" charset="-122"/>
                    <a:cs typeface="Times New Roman" panose="02020603050405020304" pitchFamily="18" charset="0"/>
                  </a:rPr>
                  <a:t>Σ</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表征了</a:t>
                </a:r>
                <a14:m>
                  <m:oMath xmlns:m="http://schemas.openxmlformats.org/officeDocument/2006/math">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𝐴</m:t>
                    </m:r>
                  </m:oMath>
                </a14:m>
                <a:r>
                  <a:rPr lang="zh-CN" altLang="en-US" dirty="0" smtClean="0">
                    <a:latin typeface="Times New Roman" panose="02020603050405020304" pitchFamily="18" charset="0"/>
                    <a:ea typeface="宋体" panose="02010600030101010101" pitchFamily="2" charset="-122"/>
                  </a:rPr>
                  <a:t>的一些“本质”特征。</a:t>
                </a:r>
                <a:endParaRPr lang="en-US" altLang="zh-CN" dirty="0" smtClean="0">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67" t="-166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7149739" y="630091"/>
            <a:ext cx="3439884" cy="1583111"/>
          </a:xfrm>
          <a:prstGeom prst="rect">
            <a:avLst/>
          </a:prstGeom>
        </p:spPr>
      </p:pic>
    </p:spTree>
    <p:extLst>
      <p:ext uri="{BB962C8B-B14F-4D97-AF65-F5344CB8AC3E}">
        <p14:creationId xmlns:p14="http://schemas.microsoft.com/office/powerpoint/2010/main" val="2468481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的应用</a:t>
            </a:r>
            <a:endParaRPr lang="zh-CN" altLang="en-US" b="1" dirty="0">
              <a:latin typeface="Times New Roman" panose="02020603050405020304" pitchFamily="18" charset="0"/>
              <a:ea typeface="宋体" panose="02010600030101010101"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anose="02020603050405020304" pitchFamily="18" charset="0"/>
                <a:ea typeface="宋体" panose="02010600030101010101" pitchFamily="2" charset="-122"/>
              </a:rPr>
              <a:t>求解最小二乘问题</a:t>
            </a:r>
            <a:endParaRPr lang="en-US" altLang="zh-CN" dirty="0" smtClean="0">
              <a:latin typeface="Times New Roman" panose="02020603050405020304" pitchFamily="18" charset="0"/>
              <a:ea typeface="宋体" panose="02010600030101010101" pitchFamily="2" charset="-122"/>
            </a:endParaRPr>
          </a:p>
          <a:p>
            <a:endParaRPr lang="en-US" altLang="zh-CN" dirty="0" smtClean="0">
              <a:latin typeface="Times New Roman" panose="02020603050405020304" pitchFamily="18" charset="0"/>
              <a:ea typeface="宋体" panose="02010600030101010101" pitchFamily="2" charset="-122"/>
            </a:endParaRPr>
          </a:p>
          <a:p>
            <a:r>
              <a:rPr lang="zh-CN" altLang="en-US" dirty="0" smtClean="0">
                <a:latin typeface="Times New Roman" panose="02020603050405020304" pitchFamily="18" charset="0"/>
                <a:ea typeface="宋体" panose="02010600030101010101" pitchFamily="2" charset="-122"/>
              </a:rPr>
              <a:t>机械振动中特征信号的提取</a:t>
            </a:r>
            <a:endParaRPr lang="en-US" altLang="zh-CN" dirty="0" smtClean="0">
              <a:latin typeface="Times New Roman" panose="02020603050405020304" pitchFamily="18" charset="0"/>
              <a:ea typeface="宋体" panose="02010600030101010101" pitchFamily="2" charset="-122"/>
            </a:endParaRPr>
          </a:p>
          <a:p>
            <a:endParaRPr lang="en-US" altLang="zh-CN" dirty="0" smtClean="0">
              <a:latin typeface="Times New Roman" panose="02020603050405020304" pitchFamily="18" charset="0"/>
              <a:ea typeface="宋体" panose="02010600030101010101" pitchFamily="2" charset="-122"/>
            </a:endParaRPr>
          </a:p>
          <a:p>
            <a:r>
              <a:rPr lang="zh-CN" altLang="en-US" dirty="0" smtClean="0">
                <a:latin typeface="Times New Roman" panose="02020603050405020304" pitchFamily="18" charset="0"/>
                <a:ea typeface="宋体" panose="02010600030101010101" pitchFamily="2" charset="-122"/>
              </a:rPr>
              <a:t>图像处理</a:t>
            </a:r>
            <a:endParaRPr lang="en-US" altLang="zh-CN" dirty="0" smtClean="0">
              <a:latin typeface="Times New Roman" panose="02020603050405020304" pitchFamily="18" charset="0"/>
              <a:ea typeface="宋体" panose="02010600030101010101" pitchFamily="2" charset="-122"/>
            </a:endParaRPr>
          </a:p>
          <a:p>
            <a:endParaRPr lang="en-US" altLang="zh-CN" dirty="0" smtClean="0">
              <a:latin typeface="Times New Roman" panose="02020603050405020304" pitchFamily="18" charset="0"/>
              <a:ea typeface="宋体" panose="02010600030101010101" pitchFamily="2" charset="-122"/>
            </a:endParaRPr>
          </a:p>
          <a:p>
            <a:r>
              <a:rPr lang="zh-CN" altLang="en-US" dirty="0" smtClean="0">
                <a:latin typeface="Times New Roman" panose="02020603050405020304" pitchFamily="18" charset="0"/>
                <a:ea typeface="宋体" panose="02010600030101010101" pitchFamily="2" charset="-122"/>
              </a:rPr>
              <a:t>自然语言处理及推荐系统</a:t>
            </a:r>
            <a:endParaRPr lang="en-US" altLang="zh-CN" dirty="0" smtClean="0">
              <a:latin typeface="Times New Roman" panose="02020603050405020304" pitchFamily="18" charset="0"/>
              <a:ea typeface="宋体" panose="02010600030101010101" pitchFamily="2" charset="-122"/>
            </a:endParaRPr>
          </a:p>
          <a:p>
            <a:endParaRPr lang="en-US" altLang="zh-CN" dirty="0" smtClean="0">
              <a:latin typeface="Times New Roman" panose="02020603050405020304" pitchFamily="18" charset="0"/>
              <a:ea typeface="宋体" panose="02010600030101010101" pitchFamily="2" charset="-122"/>
            </a:endParaRPr>
          </a:p>
          <a:p>
            <a:r>
              <a:rPr lang="zh-CN" altLang="en-US" dirty="0" smtClean="0">
                <a:latin typeface="Times New Roman" panose="02020603050405020304" pitchFamily="18" charset="0"/>
                <a:ea typeface="宋体" panose="02010600030101010101" pitchFamily="2" charset="-122"/>
              </a:rPr>
              <a:t>主成分分析</a:t>
            </a:r>
            <a:endParaRPr lang="en-US" altLang="zh-CN" dirty="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8004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10972800" cy="1143000"/>
          </a:xfrm>
        </p:spPr>
        <p:txBody>
          <a:bodyPr>
            <a:normAutofit/>
          </a:bodyPr>
          <a:lstStyle/>
          <a:p>
            <a:r>
              <a:rPr lang="en-US" altLang="zh-CN" b="1" dirty="0" smtClean="0">
                <a:latin typeface="Times New Roman" panose="02020603050405020304" pitchFamily="18" charset="0"/>
                <a:ea typeface="宋体" panose="02010600030101010101" pitchFamily="2" charset="-122"/>
              </a:rPr>
              <a:t>SVD</a:t>
            </a:r>
            <a:r>
              <a:rPr lang="zh-CN" altLang="en-US" b="1" dirty="0" smtClean="0">
                <a:latin typeface="Times New Roman" panose="02020603050405020304" pitchFamily="18" charset="0"/>
                <a:ea typeface="宋体" panose="02010600030101010101" pitchFamily="2" charset="-122"/>
              </a:rPr>
              <a:t>的应用</a:t>
            </a:r>
            <a:r>
              <a:rPr lang="en-US" altLang="zh-CN" b="1" dirty="0" smtClean="0">
                <a:latin typeface="Times New Roman" panose="02020603050405020304" pitchFamily="18" charset="0"/>
                <a:ea typeface="宋体" panose="02010600030101010101" pitchFamily="2" charset="-122"/>
              </a:rPr>
              <a:t>——</a:t>
            </a:r>
            <a:r>
              <a:rPr lang="zh-CN" altLang="en-US" b="1" dirty="0" smtClean="0">
                <a:latin typeface="Times New Roman" panose="02020603050405020304" pitchFamily="18" charset="0"/>
                <a:ea typeface="宋体" panose="02010600030101010101" pitchFamily="2" charset="-122"/>
              </a:rPr>
              <a:t>最小二乘问题求解</a:t>
            </a:r>
            <a:endParaRPr lang="zh-CN" altLang="en-US" b="1"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14:m>
                  <m:oMath xmlns:m="http://schemas.openxmlformats.org/officeDocument/2006/math">
                    <m:r>
                      <a:rPr lang="en-US" altLang="zh-CN" b="0" i="1" smtClean="0">
                        <a:latin typeface="Cambria Math" panose="02040503050406030204" pitchFamily="18" charset="0"/>
                        <a:ea typeface="宋体" panose="02010600030101010101" pitchFamily="2" charset="-122"/>
                      </a:rPr>
                      <m:t>𝐴𝑋</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𝑏</m:t>
                    </m:r>
                  </m:oMath>
                </a14:m>
                <a:r>
                  <a:rPr lang="zh-CN" altLang="en-US" dirty="0" smtClean="0">
                    <a:latin typeface="Times New Roman" panose="02020603050405020304" pitchFamily="18" charset="0"/>
                    <a:ea typeface="宋体" panose="02010600030101010101" pitchFamily="2" charset="-122"/>
                  </a:rPr>
                  <a:t>为超定方程组，</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−1</m:t>
                        </m:r>
                      </m:sup>
                    </m:sSup>
                  </m:oMath>
                </a14:m>
                <a:r>
                  <a:rPr lang="zh-CN" altLang="en-US" dirty="0" smtClean="0">
                    <a:latin typeface="Times New Roman" panose="02020603050405020304" pitchFamily="18" charset="0"/>
                    <a:ea typeface="宋体" panose="02010600030101010101" pitchFamily="2" charset="-122"/>
                  </a:rPr>
                  <a:t>不存在，</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𝑋</m:t>
                    </m:r>
                    <m:r>
                      <a:rPr lang="en-US" altLang="zh-CN" i="1" dirty="0" smtClean="0">
                        <a:latin typeface="Cambria Math" panose="02040503050406030204" pitchFamily="18" charset="0"/>
                        <a:ea typeface="Cambria Math" panose="02040503050406030204" pitchFamily="18" charset="0"/>
                      </a:rPr>
                      <m:t>≠</m:t>
                    </m:r>
                    <m:sSup>
                      <m:sSupPr>
                        <m:ctrlPr>
                          <a:rPr lang="en-US" altLang="zh-CN"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𝐴</m:t>
                        </m:r>
                      </m:e>
                      <m:sup>
                        <m:r>
                          <a:rPr lang="en-US" altLang="zh-CN" b="0" i="1" dirty="0" smtClean="0">
                            <a:latin typeface="Cambria Math" panose="02040503050406030204" pitchFamily="18" charset="0"/>
                            <a:ea typeface="Cambria Math" panose="02040503050406030204" pitchFamily="18" charset="0"/>
                          </a:rPr>
                          <m:t>−1</m:t>
                        </m:r>
                      </m:sup>
                    </m:sSup>
                    <m:r>
                      <a:rPr lang="en-US" altLang="zh-CN" b="0" i="1" dirty="0" smtClean="0">
                        <a:latin typeface="Cambria Math" panose="02040503050406030204" pitchFamily="18" charset="0"/>
                        <a:ea typeface="Cambria Math" panose="02040503050406030204" pitchFamily="18" charset="0"/>
                      </a:rPr>
                      <m:t>𝑏</m:t>
                    </m:r>
                  </m:oMath>
                </a14:m>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endParaRPr lang="en-US" altLang="zh-CN" dirty="0">
                  <a:latin typeface="Times New Roman" panose="02020603050405020304" pitchFamily="18" charset="0"/>
                </a:endParaRPr>
              </a:p>
              <a:p>
                <a14:m>
                  <m:oMath xmlns:m="http://schemas.openxmlformats.org/officeDocument/2006/math">
                    <m:r>
                      <a:rPr lang="en-US" altLang="zh-CN" b="0" i="1" smtClean="0">
                        <a:latin typeface="Cambria Math" panose="02040503050406030204" pitchFamily="18" charset="0"/>
                      </a:rPr>
                      <m:t>𝐴</m:t>
                    </m:r>
                  </m:oMath>
                </a14:m>
                <a:r>
                  <a:rPr lang="zh-CN" altLang="en-US" dirty="0" smtClean="0">
                    <a:latin typeface="Times New Roman" panose="02020603050405020304" pitchFamily="18" charset="0"/>
                  </a:rPr>
                  <a:t>的</a:t>
                </a:r>
                <a:r>
                  <a:rPr lang="en-US" altLang="zh-CN" dirty="0" smtClean="0">
                    <a:latin typeface="Times New Roman" panose="02020603050405020304" pitchFamily="18" charset="0"/>
                  </a:rPr>
                  <a:t>M-P</a:t>
                </a:r>
                <a:r>
                  <a:rPr lang="zh-CN" altLang="en-US" dirty="0" smtClean="0">
                    <a:latin typeface="Times New Roman" panose="02020603050405020304" pitchFamily="18" charset="0"/>
                  </a:rPr>
                  <a:t>广义逆（伪逆）：</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𝑉</m:t>
                    </m:r>
                    <m:sSup>
                      <m:sSupPr>
                        <m:ctrlPr>
                          <a:rPr lang="en-US" altLang="zh-CN" b="0" i="1" smtClean="0">
                            <a:latin typeface="Cambria Math" panose="02040503050406030204" pitchFamily="18" charset="0"/>
                          </a:rPr>
                        </m:ctrlPr>
                      </m:sSupPr>
                      <m:e>
                        <m:r>
                          <m:rPr>
                            <m:sty m:val="p"/>
                          </m:rPr>
                          <a:rPr lang="el-GR" altLang="zh-CN" b="0" i="1" smtClean="0">
                            <a:latin typeface="Cambria Math" panose="02040503050406030204" pitchFamily="18" charset="0"/>
                            <a:ea typeface="Cambria Math" panose="02040503050406030204" pitchFamily="18" charset="0"/>
                          </a:rPr>
                          <m:t>Σ</m:t>
                        </m:r>
                      </m:e>
                      <m:sup>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𝑈</m:t>
                        </m:r>
                      </m:e>
                      <m:sup>
                        <m:r>
                          <a:rPr lang="en-US" altLang="zh-CN" b="0" i="1" smtClean="0">
                            <a:latin typeface="Cambria Math" panose="02040503050406030204" pitchFamily="18" charset="0"/>
                          </a:rPr>
                          <m:t>𝑇</m:t>
                        </m:r>
                      </m:sup>
                    </m:sSup>
                  </m:oMath>
                </a14:m>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endParaRPr lang="en-US" altLang="zh-CN" dirty="0">
                  <a:latin typeface="Times New Roman" panose="02020603050405020304" pitchFamily="18" charset="0"/>
                </a:endParaRPr>
              </a:p>
              <a:p>
                <a14:m>
                  <m:oMath xmlns:m="http://schemas.openxmlformats.org/officeDocument/2006/math">
                    <m:r>
                      <a:rPr lang="en-US" altLang="zh-CN" i="1" dirty="0">
                        <a:latin typeface="Cambria Math" panose="02040503050406030204" pitchFamily="18" charset="0"/>
                      </a:rPr>
                      <m:t>𝑋</m:t>
                    </m:r>
                    <m:r>
                      <a:rPr lang="en-US" altLang="zh-CN" b="0" i="1" dirty="0" smtClean="0">
                        <a:latin typeface="Cambria Math" panose="02040503050406030204" pitchFamily="18" charset="0"/>
                      </a:rPr>
                      <m:t>=</m:t>
                    </m:r>
                    <m:sSup>
                      <m:sSupPr>
                        <m:ctrlPr>
                          <a:rPr lang="en-US" altLang="zh-CN" i="1" dirty="0">
                            <a:latin typeface="Cambria Math" panose="02040503050406030204" pitchFamily="18" charset="0"/>
                            <a:ea typeface="Cambria Math" panose="02040503050406030204" pitchFamily="18" charset="0"/>
                          </a:rPr>
                        </m:ctrlPr>
                      </m:sSupPr>
                      <m:e>
                        <m:r>
                          <a:rPr lang="en-US" altLang="zh-CN" i="1" dirty="0">
                            <a:latin typeface="Cambria Math" panose="02040503050406030204" pitchFamily="18" charset="0"/>
                            <a:ea typeface="Cambria Math" panose="02040503050406030204" pitchFamily="18" charset="0"/>
                          </a:rPr>
                          <m:t>𝐴</m:t>
                        </m:r>
                      </m:e>
                      <m:sup>
                        <m:r>
                          <a:rPr lang="en-US" altLang="zh-CN" b="0" i="1" dirty="0" smtClean="0">
                            <a:latin typeface="Cambria Math" panose="02040503050406030204" pitchFamily="18" charset="0"/>
                            <a:ea typeface="Cambria Math" panose="02040503050406030204" pitchFamily="18" charset="0"/>
                          </a:rPr>
                          <m:t>+</m:t>
                        </m:r>
                      </m:sup>
                    </m:sSup>
                    <m:r>
                      <a:rPr lang="en-US" altLang="zh-CN" i="1" dirty="0">
                        <a:latin typeface="Cambria Math" panose="02040503050406030204" pitchFamily="18" charset="0"/>
                        <a:ea typeface="Cambria Math" panose="02040503050406030204" pitchFamily="18" charset="0"/>
                      </a:rPr>
                      <m:t>𝑏</m:t>
                    </m:r>
                  </m:oMath>
                </a14:m>
                <a:r>
                  <a:rPr lang="zh-CN" altLang="en-US" dirty="0" smtClean="0">
                    <a:latin typeface="Times New Roman" panose="02020603050405020304" pitchFamily="18" charset="0"/>
                  </a:rPr>
                  <a:t>是一个最小二乘解。</a:t>
                </a:r>
                <a:endParaRPr lang="en-US" altLang="zh-CN" dirty="0" smtClean="0">
                  <a:latin typeface="Times New Roman" panose="02020603050405020304" pitchFamily="18" charset="0"/>
                </a:endParaRPr>
              </a:p>
              <a:p>
                <a:endParaRPr lang="en-US" altLang="zh-CN" dirty="0">
                  <a:latin typeface="Times New Roman" panose="02020603050405020304" pitchFamily="18" charset="0"/>
                </a:endParaRPr>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𝐴</m:t>
                    </m:r>
                  </m:oMath>
                </a14:m>
                <a:r>
                  <a:rPr lang="zh-CN" altLang="en-US" dirty="0" smtClean="0">
                    <a:latin typeface="Times New Roman" panose="02020603050405020304" pitchFamily="18" charset="0"/>
                  </a:rPr>
                  <a:t>不是单位阵，但和单位阵</a:t>
                </a:r>
                <a14:m>
                  <m:oMath xmlns:m="http://schemas.openxmlformats.org/officeDocument/2006/math">
                    <m:r>
                      <a:rPr lang="en-US" altLang="zh-CN" b="0" i="1" smtClean="0">
                        <a:latin typeface="Cambria Math" panose="02040503050406030204" pitchFamily="18" charset="0"/>
                      </a:rPr>
                      <m:t>𝐼</m:t>
                    </m:r>
                  </m:oMath>
                </a14:m>
                <a:r>
                  <a:rPr lang="zh-CN" altLang="en-US" dirty="0" smtClean="0">
                    <a:latin typeface="Times New Roman" panose="02020603050405020304" pitchFamily="18" charset="0"/>
                  </a:rPr>
                  <a:t>有很多相似性质：</a:t>
                </a:r>
                <a:endParaRPr lang="en-US" altLang="zh-CN" dirty="0" smtClean="0">
                  <a:latin typeface="Times New Roman" panose="02020603050405020304" pitchFamily="18" charset="0"/>
                </a:endParaRPr>
              </a:p>
              <a:p>
                <a:pPr marL="800100" lvl="1" indent="-342900"/>
                <a14:m>
                  <m:oMath xmlns:m="http://schemas.openxmlformats.org/officeDocument/2006/math">
                    <m:sSup>
                      <m:sSupPr>
                        <m:ctrlPr>
                          <a:rPr lang="en-US" altLang="zh-CN" sz="2000" i="1">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𝐴</m:t>
                        </m:r>
                      </m:e>
                      <m:sup>
                        <m:r>
                          <a:rPr lang="en-US" altLang="zh-CN" sz="2000">
                            <a:latin typeface="Cambria Math" panose="02040503050406030204" pitchFamily="18" charset="0"/>
                            <a:ea typeface="宋体" panose="02010600030101010101" pitchFamily="2" charset="-122"/>
                          </a:rPr>
                          <m:t>+</m:t>
                        </m:r>
                      </m:sup>
                    </m:sSup>
                    <m:r>
                      <a:rPr lang="en-US" altLang="zh-CN" sz="2000" b="0" i="1" smtClean="0">
                        <a:latin typeface="Cambria Math" panose="02040503050406030204" pitchFamily="18" charset="0"/>
                        <a:ea typeface="宋体" panose="02010600030101010101" pitchFamily="2" charset="-122"/>
                      </a:rPr>
                      <m:t>𝐴</m:t>
                    </m:r>
                    <m:sSup>
                      <m:sSupPr>
                        <m:ctrlPr>
                          <a:rPr lang="en-US" altLang="zh-CN" sz="2000" i="1">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𝐴</m:t>
                        </m:r>
                      </m:e>
                      <m:sup>
                        <m:r>
                          <a:rPr lang="en-US" altLang="zh-CN" sz="2000">
                            <a:latin typeface="Cambria Math" panose="02040503050406030204" pitchFamily="18" charset="0"/>
                            <a:ea typeface="宋体" panose="02010600030101010101" pitchFamily="2" charset="-122"/>
                          </a:rPr>
                          <m:t>+</m:t>
                        </m:r>
                      </m:sup>
                    </m:sSup>
                    <m:r>
                      <a:rPr lang="en-US" altLang="zh-CN" sz="2000">
                        <a:latin typeface="Cambria Math" panose="02040503050406030204" pitchFamily="18" charset="0"/>
                        <a:ea typeface="宋体" panose="02010600030101010101" pitchFamily="2" charset="-122"/>
                      </a:rPr>
                      <m:t>=</m:t>
                    </m:r>
                    <m:sSup>
                      <m:sSupPr>
                        <m:ctrlPr>
                          <a:rPr lang="en-US" altLang="zh-CN" sz="2000" i="1">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𝐴</m:t>
                        </m:r>
                      </m:e>
                      <m:sup>
                        <m:r>
                          <a:rPr lang="en-US" altLang="zh-CN" sz="2000">
                            <a:latin typeface="Cambria Math" panose="02040503050406030204" pitchFamily="18" charset="0"/>
                            <a:ea typeface="宋体" panose="02010600030101010101" pitchFamily="2" charset="-122"/>
                          </a:rPr>
                          <m:t>+</m:t>
                        </m:r>
                      </m:sup>
                    </m:sSup>
                  </m:oMath>
                </a14:m>
                <a:endParaRPr lang="en-US" altLang="zh-CN" sz="2000" dirty="0">
                  <a:latin typeface="Times New Roman" panose="02020603050405020304" pitchFamily="18" charset="0"/>
                  <a:ea typeface="宋体" panose="02010600030101010101" pitchFamily="2" charset="-122"/>
                </a:endParaRPr>
              </a:p>
              <a:p>
                <a:pPr marL="800100" lvl="1" indent="-342900"/>
                <a14:m>
                  <m:oMath xmlns:m="http://schemas.openxmlformats.org/officeDocument/2006/math">
                    <m:r>
                      <a:rPr lang="en-US" altLang="zh-CN" sz="2000" b="0" i="1" smtClean="0">
                        <a:latin typeface="Cambria Math" panose="02040503050406030204" pitchFamily="18" charset="0"/>
                        <a:ea typeface="宋体" panose="02010600030101010101" pitchFamily="2" charset="-122"/>
                      </a:rPr>
                      <m:t>𝐴</m:t>
                    </m:r>
                    <m:sSup>
                      <m:sSupPr>
                        <m:ctrlPr>
                          <a:rPr lang="en-US" altLang="zh-CN" sz="2000" i="1">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𝐴</m:t>
                        </m:r>
                      </m:e>
                      <m:sup>
                        <m:r>
                          <a:rPr lang="en-US" altLang="zh-CN" sz="2000">
                            <a:latin typeface="Cambria Math" panose="02040503050406030204" pitchFamily="18" charset="0"/>
                            <a:ea typeface="宋体" panose="02010600030101010101" pitchFamily="2" charset="-122"/>
                          </a:rPr>
                          <m:t>+</m:t>
                        </m:r>
                      </m:sup>
                    </m:sSup>
                    <m:r>
                      <a:rPr lang="en-US" altLang="zh-CN" sz="2000" b="0" i="1" smtClean="0">
                        <a:latin typeface="Cambria Math" panose="02040503050406030204" pitchFamily="18" charset="0"/>
                        <a:ea typeface="宋体" panose="02010600030101010101" pitchFamily="2" charset="-122"/>
                      </a:rPr>
                      <m:t>𝐴</m:t>
                    </m:r>
                    <m:r>
                      <a:rPr lang="en-US" altLang="zh-CN" sz="2000">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rPr>
                      <m:t>𝐴</m:t>
                    </m:r>
                  </m:oMath>
                </a14:m>
                <a:endParaRPr lang="en-US" altLang="zh-CN" sz="2000" dirty="0">
                  <a:latin typeface="Times New Roman" panose="02020603050405020304" pitchFamily="18" charset="0"/>
                  <a:ea typeface="宋体" panose="02010600030101010101" pitchFamily="2" charset="-122"/>
                </a:endParaRPr>
              </a:p>
              <a:p>
                <a:pPr marL="800100" lvl="1" indent="-342900"/>
                <a14:m>
                  <m:oMath xmlns:m="http://schemas.openxmlformats.org/officeDocument/2006/math">
                    <m:sSup>
                      <m:sSupPr>
                        <m:ctrlPr>
                          <a:rPr lang="en-US" altLang="zh-CN" sz="2000" i="1">
                            <a:latin typeface="Cambria Math" panose="02040503050406030204" pitchFamily="18" charset="0"/>
                            <a:ea typeface="宋体" panose="02010600030101010101" pitchFamily="2" charset="-122"/>
                          </a:rPr>
                        </m:ctrlPr>
                      </m:sSupPr>
                      <m:e>
                        <m:r>
                          <a:rPr lang="en-US" altLang="zh-CN" sz="200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𝐴</m:t>
                        </m:r>
                        <m:sSup>
                          <m:sSupPr>
                            <m:ctrlPr>
                              <a:rPr lang="en-US" altLang="zh-CN" sz="2000" i="1">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𝐴</m:t>
                            </m:r>
                          </m:e>
                          <m:sup>
                            <m:r>
                              <a:rPr lang="en-US" altLang="zh-CN" sz="2000">
                                <a:latin typeface="Cambria Math" panose="02040503050406030204" pitchFamily="18" charset="0"/>
                                <a:ea typeface="宋体" panose="02010600030101010101" pitchFamily="2" charset="-122"/>
                              </a:rPr>
                              <m:t>+</m:t>
                            </m:r>
                          </m:sup>
                        </m:sSup>
                        <m:r>
                          <a:rPr lang="en-US" altLang="zh-CN" sz="2000">
                            <a:latin typeface="Cambria Math" panose="02040503050406030204" pitchFamily="18" charset="0"/>
                            <a:ea typeface="宋体" panose="02010600030101010101" pitchFamily="2" charset="-122"/>
                          </a:rPr>
                          <m:t>)</m:t>
                        </m:r>
                        <m:r>
                          <m:rPr>
                            <m:nor/>
                          </m:rPr>
                          <a:rPr lang="en-US" altLang="zh-CN" sz="2000" dirty="0">
                            <a:latin typeface="Times New Roman" panose="02020603050405020304" pitchFamily="18" charset="0"/>
                            <a:ea typeface="宋体" panose="02010600030101010101" pitchFamily="2" charset="-122"/>
                          </a:rPr>
                          <m:t> </m:t>
                        </m:r>
                      </m:e>
                      <m:sup>
                        <m:r>
                          <a:rPr lang="en-US" altLang="zh-CN" sz="2000">
                            <a:latin typeface="Cambria Math" panose="02040503050406030204" pitchFamily="18" charset="0"/>
                            <a:ea typeface="宋体" panose="02010600030101010101" pitchFamily="2" charset="-122"/>
                          </a:rPr>
                          <m:t>𝑇</m:t>
                        </m:r>
                      </m:sup>
                    </m:sSup>
                    <m:r>
                      <a:rPr lang="en-US" altLang="zh-CN" sz="200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𝐴</m:t>
                    </m:r>
                    <m:sSup>
                      <m:sSupPr>
                        <m:ctrlPr>
                          <a:rPr lang="en-US" altLang="zh-CN" sz="2000" i="1">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𝐴</m:t>
                        </m:r>
                      </m:e>
                      <m:sup>
                        <m:r>
                          <a:rPr lang="en-US" altLang="zh-CN" sz="2000">
                            <a:latin typeface="Cambria Math" panose="02040503050406030204" pitchFamily="18" charset="0"/>
                            <a:ea typeface="宋体" panose="02010600030101010101" pitchFamily="2" charset="-122"/>
                          </a:rPr>
                          <m:t>+</m:t>
                        </m:r>
                      </m:sup>
                    </m:sSup>
                  </m:oMath>
                </a14:m>
                <a:endParaRPr lang="en-US" altLang="zh-CN" sz="2000" dirty="0">
                  <a:latin typeface="Times New Roman" panose="02020603050405020304" pitchFamily="18" charset="0"/>
                  <a:ea typeface="宋体" panose="02010600030101010101" pitchFamily="2" charset="-122"/>
                </a:endParaRPr>
              </a:p>
              <a:p>
                <a:pPr marL="800100" lvl="1" indent="-342900"/>
                <a14:m>
                  <m:oMath xmlns:m="http://schemas.openxmlformats.org/officeDocument/2006/math">
                    <m:sSup>
                      <m:sSupPr>
                        <m:ctrlPr>
                          <a:rPr lang="en-US" altLang="zh-CN" sz="2000" i="1">
                            <a:latin typeface="Cambria Math" panose="02040503050406030204" pitchFamily="18" charset="0"/>
                            <a:ea typeface="宋体" panose="02010600030101010101" pitchFamily="2" charset="-122"/>
                          </a:rPr>
                        </m:ctrlPr>
                      </m:sSupPr>
                      <m:e>
                        <m:r>
                          <a:rPr lang="en-US" altLang="zh-CN" sz="2000">
                            <a:latin typeface="Cambria Math" panose="02040503050406030204" pitchFamily="18" charset="0"/>
                            <a:ea typeface="宋体" panose="02010600030101010101" pitchFamily="2" charset="-122"/>
                          </a:rPr>
                          <m:t>(</m:t>
                        </m:r>
                        <m:sSup>
                          <m:sSupPr>
                            <m:ctrlPr>
                              <a:rPr lang="en-US" altLang="zh-CN" sz="2000" i="1">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𝐴</m:t>
                            </m:r>
                          </m:e>
                          <m:sup>
                            <m:r>
                              <a:rPr lang="en-US" altLang="zh-CN" sz="2000">
                                <a:latin typeface="Cambria Math" panose="02040503050406030204" pitchFamily="18" charset="0"/>
                                <a:ea typeface="宋体" panose="02010600030101010101" pitchFamily="2" charset="-122"/>
                              </a:rPr>
                              <m:t>+</m:t>
                            </m:r>
                          </m:sup>
                        </m:sSup>
                        <m:r>
                          <a:rPr lang="en-US" altLang="zh-CN" sz="2000" b="0" i="1" smtClean="0">
                            <a:latin typeface="Cambria Math" panose="02040503050406030204" pitchFamily="18" charset="0"/>
                            <a:ea typeface="宋体" panose="02010600030101010101" pitchFamily="2" charset="-122"/>
                          </a:rPr>
                          <m:t>𝐴</m:t>
                        </m:r>
                        <m:r>
                          <a:rPr lang="en-US" altLang="zh-CN" sz="2000">
                            <a:latin typeface="Cambria Math" panose="02040503050406030204" pitchFamily="18" charset="0"/>
                            <a:ea typeface="宋体" panose="02010600030101010101" pitchFamily="2" charset="-122"/>
                          </a:rPr>
                          <m:t>)</m:t>
                        </m:r>
                      </m:e>
                      <m:sup>
                        <m:r>
                          <a:rPr lang="en-US" altLang="zh-CN" sz="2000">
                            <a:latin typeface="Cambria Math" panose="02040503050406030204" pitchFamily="18" charset="0"/>
                            <a:ea typeface="宋体" panose="02010600030101010101" pitchFamily="2" charset="-122"/>
                          </a:rPr>
                          <m:t>𝑇</m:t>
                        </m:r>
                      </m:sup>
                    </m:sSup>
                    <m:r>
                      <a:rPr lang="en-US" altLang="zh-CN" sz="2000">
                        <a:latin typeface="Cambria Math" panose="02040503050406030204" pitchFamily="18" charset="0"/>
                        <a:ea typeface="宋体" panose="02010600030101010101" pitchFamily="2" charset="-122"/>
                      </a:rPr>
                      <m:t>=</m:t>
                    </m:r>
                    <m:sSup>
                      <m:sSupPr>
                        <m:ctrlPr>
                          <a:rPr lang="en-US" altLang="zh-CN" sz="2000" i="1">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𝐴</m:t>
                        </m:r>
                      </m:e>
                      <m:sup>
                        <m:r>
                          <a:rPr lang="en-US" altLang="zh-CN" sz="2000">
                            <a:latin typeface="Cambria Math" panose="02040503050406030204" pitchFamily="18" charset="0"/>
                            <a:ea typeface="宋体" panose="02010600030101010101" pitchFamily="2" charset="-122"/>
                          </a:rPr>
                          <m:t>+</m:t>
                        </m:r>
                      </m:sup>
                    </m:sSup>
                    <m:r>
                      <a:rPr lang="en-US" altLang="zh-CN" sz="2000" b="0" i="1" smtClean="0">
                        <a:latin typeface="Cambria Math" panose="02040503050406030204" pitchFamily="18" charset="0"/>
                        <a:ea typeface="宋体" panose="02010600030101010101" pitchFamily="2" charset="-122"/>
                      </a:rPr>
                      <m:t>𝐴</m:t>
                    </m:r>
                  </m:oMath>
                </a14:m>
                <a:endParaRPr lang="en-US" altLang="zh-CN" sz="2000" dirty="0">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556" t="-236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8273145" y="1553200"/>
            <a:ext cx="3439884" cy="1583111"/>
          </a:xfrm>
          <a:prstGeom prst="rect">
            <a:avLst/>
          </a:prstGeom>
        </p:spPr>
      </p:pic>
    </p:spTree>
    <p:extLst>
      <p:ext uri="{BB962C8B-B14F-4D97-AF65-F5344CB8AC3E}">
        <p14:creationId xmlns:p14="http://schemas.microsoft.com/office/powerpoint/2010/main" val="35617373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598</TotalTime>
  <Words>975</Words>
  <Application>Microsoft Office PowerPoint</Application>
  <PresentationFormat>宽屏</PresentationFormat>
  <Paragraphs>156</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黑体</vt:lpstr>
      <vt:lpstr>隶书</vt:lpstr>
      <vt:lpstr>宋体</vt:lpstr>
      <vt:lpstr>Arial</vt:lpstr>
      <vt:lpstr>Calibri</vt:lpstr>
      <vt:lpstr>Cambria Math</vt:lpstr>
      <vt:lpstr>Constantia</vt:lpstr>
      <vt:lpstr>Times New Roman</vt:lpstr>
      <vt:lpstr>Wingdings 2</vt:lpstr>
      <vt:lpstr>流畅</vt:lpstr>
      <vt:lpstr>SVD原理及应用</vt:lpstr>
      <vt:lpstr>SVD简介</vt:lpstr>
      <vt:lpstr>SVD的推导</vt:lpstr>
      <vt:lpstr>SVD的推导</vt:lpstr>
      <vt:lpstr>SVD的推导</vt:lpstr>
      <vt:lpstr>SVD的推导</vt:lpstr>
      <vt:lpstr>SVD的性质</vt:lpstr>
      <vt:lpstr>SVD的应用</vt:lpstr>
      <vt:lpstr>SVD的应用——最小二乘问题求解</vt:lpstr>
      <vt:lpstr>PowerPoint 演示文稿</vt:lpstr>
      <vt:lpstr>SVD的应用——图像压缩</vt:lpstr>
      <vt:lpstr>SVD的应用——图像处理</vt:lpstr>
      <vt:lpstr>SVD的应用——LSA</vt:lpstr>
      <vt:lpstr>SVD的应用——LSA</vt:lpstr>
      <vt:lpstr>SVD的应用——推荐系统</vt:lpstr>
      <vt:lpstr>SVD的应用——PCA</vt:lpstr>
      <vt:lpstr>SVD的应用——PCA</vt:lpstr>
      <vt:lpstr>SVD的理解</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SVD原理及应用</dc:title>
  <dc:creator>Xiangxin Xu</dc:creator>
  <cp:lastModifiedBy>Xiangxin Xu</cp:lastModifiedBy>
  <cp:revision>56</cp:revision>
  <dcterms:created xsi:type="dcterms:W3CDTF">2016-08-25T01:43:19Z</dcterms:created>
  <dcterms:modified xsi:type="dcterms:W3CDTF">2016-09-22T07:15:43Z</dcterms:modified>
</cp:coreProperties>
</file>