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0"/>
    <p:restoredTop sz="80022"/>
  </p:normalViewPr>
  <p:slideViewPr>
    <p:cSldViewPr snapToGrid="0" snapToObjects="1" showGuides="1">
      <p:cViewPr varScale="1">
        <p:scale>
          <a:sx n="124" d="100"/>
          <a:sy n="124" d="100"/>
        </p:scale>
        <p:origin x="1152" y="16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Examples</a:t>
            </a:r>
            <a:r>
              <a:rPr lang="en-US" altLang="zh-CN" i="1" baseline="0" dirty="0"/>
              <a:t> for d</a:t>
            </a:r>
            <a:r>
              <a:rPr lang="en-US" altLang="zh-CN" i="1" dirty="0"/>
              <a:t>iscontinuous info:</a:t>
            </a:r>
            <a:endParaRPr lang="en-US" i="1" dirty="0"/>
          </a:p>
          <a:p>
            <a:r>
              <a:rPr lang="en-US" i="1" dirty="0"/>
              <a:t>Due to the weather</a:t>
            </a:r>
            <a:r>
              <a:rPr lang="en-US" dirty="0"/>
              <a:t>, we are sure that they left.</a:t>
            </a:r>
          </a:p>
          <a:p>
            <a:r>
              <a:rPr lang="en-US" i="1" dirty="0"/>
              <a:t>After school</a:t>
            </a:r>
            <a:r>
              <a:rPr lang="en-US" dirty="0"/>
              <a:t>, Connor has been practicing piano.</a:t>
            </a:r>
          </a:p>
          <a:p>
            <a:endParaRPr lang="en-US" dirty="0"/>
          </a:p>
          <a:p>
            <a:r>
              <a:rPr lang="en-US" dirty="0"/>
              <a:t>CFG </a:t>
            </a:r>
            <a:r>
              <a:rPr lang="en-US" dirty="0">
                <a:sym typeface="Wingdings" panose="05000000000000000000" pitchFamily="2" charset="2"/>
              </a:rPr>
              <a:t> context free grammar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Free word order: if we change the order of words, the meaning will be the same. Like in Arabic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 </a:t>
            </a:r>
            <a:r>
              <a:rPr lang="en-US" dirty="0">
                <a:sym typeface="Wingdings" panose="05000000000000000000" pitchFamily="2" charset="2"/>
              </a:rPr>
              <a:t> Machine Translation</a:t>
            </a:r>
          </a:p>
          <a:p>
            <a:r>
              <a:rPr lang="en-US" dirty="0">
                <a:sym typeface="Wingdings" panose="05000000000000000000" pitchFamily="2" charset="2"/>
              </a:rPr>
              <a:t>ASR  Automatic Speech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S/0.4 </a:t>
            </a:r>
            <a:r>
              <a:rPr lang="en-US" dirty="0">
                <a:sym typeface="Wingdings" panose="05000000000000000000" pitchFamily="2" charset="2"/>
              </a:rPr>
              <a:t> this means that the cost of shift is 0.4</a:t>
            </a:r>
          </a:p>
          <a:p>
            <a:endParaRPr lang="en-US" dirty="0"/>
          </a:p>
          <a:p>
            <a:r>
              <a:rPr lang="en-US" dirty="0"/>
              <a:t>Action tag is 3 because you have Left reduce, right reduce and shit</a:t>
            </a:r>
          </a:p>
          <a:p>
            <a:r>
              <a:rPr lang="en-US" dirty="0"/>
              <a:t>Beam size is 2, meaning that we will choose the lowest 2 cost paths among all the paths</a:t>
            </a:r>
          </a:p>
          <a:p>
            <a:endParaRPr lang="en-US" dirty="0"/>
          </a:p>
          <a:p>
            <a:r>
              <a:rPr lang="en-US" dirty="0"/>
              <a:t>In every step in the beam search, we keep the two lowest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encounter book flight twice. The first time we see it, the children of it weren’t built yet. </a:t>
            </a:r>
          </a:p>
          <a:p>
            <a:r>
              <a:rPr lang="en-US" dirty="0"/>
              <a:t>The second time they are built.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Arc Eager and Arc Standard is that Arc standard operate on the top two elements from the stack.</a:t>
            </a:r>
          </a:p>
          <a:p>
            <a:r>
              <a:rPr lang="en-US" dirty="0"/>
              <a:t>But Arc eager will operate on the top two elements from the stack and the queue!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IMPORTANT!!!</a:t>
            </a:r>
          </a:p>
          <a:p>
            <a:endParaRPr lang="en-US" dirty="0"/>
          </a:p>
          <a:p>
            <a:r>
              <a:rPr lang="en-US" dirty="0"/>
              <a:t>Note: When there’s no relation, then the only two options we can take are reduce and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UAS: Unlabeled arc score</a:t>
            </a:r>
          </a:p>
          <a:p>
            <a:r>
              <a:rPr lang="en-US" dirty="0"/>
              <a:t>LAS: labeled arc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Projective: no crossing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here is saw</a:t>
            </a:r>
          </a:p>
          <a:p>
            <a:r>
              <a:rPr lang="en-US" dirty="0"/>
              <a:t>Kids is the modifier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Derived from different linguistic theories.</a:t>
            </a:r>
          </a:p>
          <a:p>
            <a:r>
              <a:rPr lang="en-US" baseline="0" dirty="0"/>
              <a:t>----------------------------------------------------------</a:t>
            </a:r>
          </a:p>
          <a:p>
            <a:r>
              <a:rPr lang="en-US" baseline="0" dirty="0"/>
              <a:t>Free word order: S </a:t>
            </a:r>
            <a:r>
              <a:rPr lang="en-US" baseline="0" dirty="0">
                <a:sym typeface="Wingdings"/>
              </a:rPr>
              <a:t> VP NP; S  NP VP</a:t>
            </a:r>
          </a:p>
          <a:p>
            <a:r>
              <a:rPr lang="en-US" baseline="0" dirty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>
                <a:sym typeface="Wingdings"/>
              </a:rPr>
              <a:t>Similar to the 1</a:t>
            </a:r>
            <a:r>
              <a:rPr lang="en-US" baseline="30000" dirty="0">
                <a:sym typeface="Wingdings"/>
              </a:rPr>
              <a:t>st</a:t>
            </a:r>
            <a:r>
              <a:rPr lang="en-US" baseline="0" dirty="0">
                <a:sym typeface="Wingdings"/>
              </a:rPr>
              <a:t> point</a:t>
            </a:r>
          </a:p>
          <a:p>
            <a:r>
              <a:rPr lang="en-US" baseline="0" dirty="0">
                <a:sym typeface="Wingdings"/>
              </a:rPr>
              <a:t>Directly apply on words</a:t>
            </a:r>
          </a:p>
          <a:p>
            <a:r>
              <a:rPr lang="en-US" baseline="0" dirty="0">
                <a:sym typeface="Wingdings"/>
              </a:rPr>
              <a:t>---------------------------------------------------------</a:t>
            </a:r>
          </a:p>
          <a:p>
            <a:r>
              <a:rPr lang="en-US" dirty="0"/>
              <a:t>D-trees</a:t>
            </a:r>
            <a:r>
              <a:rPr lang="en-US" baseline="0" dirty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</a:t>
            </a:r>
            <a:r>
              <a:rPr lang="en-US" baseline="0" dirty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Unambiguous</a:t>
            </a:r>
            <a:r>
              <a:rPr lang="en-US" baseline="0" dirty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Ambiguous cases</a:t>
            </a:r>
          </a:p>
          <a:p>
            <a:endParaRPr lang="en-US" dirty="0"/>
          </a:p>
          <a:p>
            <a:r>
              <a:rPr lang="en-US" dirty="0"/>
              <a:t>PP </a:t>
            </a:r>
            <a:r>
              <a:rPr lang="en-US" dirty="0">
                <a:sym typeface="Wingdings" panose="05000000000000000000" pitchFamily="2" charset="2"/>
              </a:rPr>
              <a:t> Propositional phrase</a:t>
            </a:r>
          </a:p>
          <a:p>
            <a:r>
              <a:rPr lang="en-US" dirty="0">
                <a:sym typeface="Wingdings" panose="05000000000000000000" pitchFamily="2" charset="2"/>
              </a:rPr>
              <a:t>VP  Verb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could have to many head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minimum</a:t>
            </a:r>
            <a:r>
              <a:rPr lang="en-US" baseline="0" dirty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Shift-Reduce is a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</a:t>
            </a:r>
            <a:r>
              <a:rPr lang="en-US" dirty="0">
                <a:highlight>
                  <a:srgbClr val="FFFF00"/>
                </a:highlight>
              </a:rPr>
              <a:t>f every subtree (node and all its descendants) occupies a </a:t>
            </a:r>
            <a:r>
              <a:rPr lang="en-US" i="1" dirty="0">
                <a:highlight>
                  <a:srgbClr val="FFFF00"/>
                </a:highlight>
              </a:rPr>
              <a:t>contiguous span</a:t>
            </a:r>
            <a:r>
              <a:rPr lang="en-US" dirty="0">
                <a:highlight>
                  <a:srgbClr val="FFFF00"/>
                </a:highlight>
              </a:rPr>
              <a:t> of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Nonprojectivity</a:t>
            </a:r>
            <a:r>
              <a:rPr lang="en-US" dirty="0">
                <a:highlight>
                  <a:srgbClr val="FFFF00"/>
                </a:highlight>
              </a:rPr>
              <a:t> is rare in English, but quite common in many languag</a:t>
            </a:r>
            <a:r>
              <a:rPr lang="en-US" dirty="0"/>
              <a:t>es</a:t>
            </a:r>
          </a:p>
          <a:p>
            <a:r>
              <a:rPr lang="en-US" dirty="0"/>
              <a:t>Note: </a:t>
            </a:r>
            <a:r>
              <a:rPr lang="en-US" dirty="0">
                <a:highlight>
                  <a:srgbClr val="FFFF00"/>
                </a:highlight>
              </a:rPr>
              <a:t>in the above example, reordering the clauses would result in </a:t>
            </a:r>
            <a:r>
              <a:rPr lang="en-US" dirty="0" err="1">
                <a:highlight>
                  <a:srgbClr val="FFFF00"/>
                </a:highlight>
              </a:rPr>
              <a:t>projectivity</a:t>
            </a:r>
            <a:r>
              <a:rPr lang="en-US" dirty="0">
                <a:highlight>
                  <a:srgbClr val="FFFF00"/>
                </a:highlight>
              </a:rPr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highlight>
                  <a:srgbClr val="FFFF00"/>
                </a:highlight>
              </a:rPr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>
                <a:highlight>
                  <a:srgbClr val="FFFF00"/>
                </a:highlight>
              </a:rPr>
              <a:t>graph based </a:t>
            </a:r>
            <a:r>
              <a:rPr lang="en-US" sz="3100" dirty="0"/>
              <a:t>(Chiu-Liu Edmonds)</a:t>
            </a:r>
          </a:p>
          <a:p>
            <a:pPr lvl="1"/>
            <a:r>
              <a:rPr lang="en-US" sz="2800" dirty="0"/>
              <a:t>See reading: </a:t>
            </a:r>
            <a:r>
              <a:rPr lang="en-US" sz="2700" dirty="0"/>
              <a:t>http://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>
                <a:highlight>
                  <a:srgbClr val="FFFF00"/>
                </a:highlight>
              </a:rPr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Big Idea: </a:t>
            </a:r>
            <a:r>
              <a:rPr lang="en-US" dirty="0"/>
              <a:t>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SHIFT</a:t>
            </a:r>
            <a:r>
              <a:rPr lang="en-US" dirty="0"/>
              <a:t>: add a word to the stack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REDUCE-LEFT: </a:t>
            </a:r>
            <a:r>
              <a:rPr lang="en-US" dirty="0"/>
              <a:t>link top 2 stack members, pop one member, and create a dependency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REDUCE-RIGHT: </a:t>
            </a:r>
            <a:r>
              <a:rPr lang="en-US" dirty="0"/>
              <a:t>link top 2 stack members, pop one member, and create a dependency</a:t>
            </a:r>
          </a:p>
          <a:p>
            <a:r>
              <a:rPr lang="en-US" dirty="0">
                <a:highlight>
                  <a:srgbClr val="FFFF00"/>
                </a:highlight>
              </a:rPr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Doesn't model languages with discontinuous information, and free word order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May be too much information for downstream applications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 pure CFG form, lexically grounded </a:t>
            </a:r>
            <a:r>
              <a:rPr lang="en-US" dirty="0" err="1">
                <a:highlight>
                  <a:srgbClr val="FFFF00"/>
                </a:highlight>
              </a:rPr>
              <a:t>selectional</a:t>
            </a:r>
            <a:r>
              <a:rPr lang="en-US" dirty="0">
                <a:highlight>
                  <a:srgbClr val="FFFF00"/>
                </a:highlight>
              </a:rPr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 previously discussed dynamic programming and search approaches to dealing with uncertainty</a:t>
            </a:r>
          </a:p>
          <a:p>
            <a:r>
              <a:rPr lang="en-US" dirty="0">
                <a:highlight>
                  <a:srgbClr val="FFFF00"/>
                </a:highlight>
              </a:rPr>
              <a:t>This, by contrast is strictly greedy</a:t>
            </a:r>
          </a:p>
          <a:p>
            <a:r>
              <a:rPr lang="en-US" dirty="0">
                <a:highlight>
                  <a:srgbClr val="FFFF00"/>
                </a:highlight>
              </a:rPr>
              <a:t>Thus, many opportunities to make the wrong decision</a:t>
            </a:r>
          </a:p>
          <a:p>
            <a:r>
              <a:rPr lang="en-US" dirty="0">
                <a:highlight>
                  <a:srgbClr val="FFFF00"/>
                </a:highlight>
              </a:rPr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>
                <a:highlight>
                  <a:srgbClr val="FFFF00"/>
                </a:highlight>
              </a:rPr>
              <a:t>But, this leads to sparsity</a:t>
            </a:r>
          </a:p>
          <a:p>
            <a:r>
              <a:rPr lang="en-US" dirty="0">
                <a:highlight>
                  <a:srgbClr val="FFFF00"/>
                </a:highlight>
              </a:rPr>
              <a:t>Requires lots of smoothing</a:t>
            </a:r>
          </a:p>
          <a:p>
            <a:r>
              <a:rPr lang="en-US" dirty="0">
                <a:highlight>
                  <a:srgbClr val="FFFF00"/>
                </a:highlight>
              </a:rPr>
              <a:t>Maybe it's too much information</a:t>
            </a:r>
            <a:r>
              <a:rPr lang="en-US" dirty="0"/>
              <a:t>?</a:t>
            </a:r>
          </a:p>
          <a:p>
            <a:r>
              <a:rPr lang="en-US" dirty="0">
                <a:highlight>
                  <a:srgbClr val="FFFF00"/>
                </a:highlight>
              </a:rPr>
              <a:t>Can we lose the categories and just focus on the relationship of the words to each other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ambiguous case, but it is the "correct" action to take (hopefully a well-trained parser will learn)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</a:t>
            </a:r>
            <a:r>
              <a:rPr lang="en-US" sz="2400" dirty="0">
                <a:highlight>
                  <a:srgbClr val="FFFF00"/>
                </a:highlight>
              </a:rPr>
              <a:t>"flight" is more important to the sentence</a:t>
            </a:r>
            <a:r>
              <a:rPr lang="en-US" sz="2400" dirty="0"/>
              <a:t>. </a:t>
            </a:r>
            <a:r>
              <a:rPr lang="en-US" sz="2400" dirty="0">
                <a:highlight>
                  <a:srgbClr val="FFFF00"/>
                </a:highlight>
              </a:rPr>
              <a:t>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Much less uncertainty than the parsing walkthrough. There is a </a:t>
            </a:r>
            <a:r>
              <a:rPr lang="en-US" i="1" dirty="0">
                <a:highlight>
                  <a:srgbClr val="FFFF00"/>
                </a:highlight>
              </a:rPr>
              <a:t>deterministic</a:t>
            </a:r>
            <a:r>
              <a:rPr lang="en-US" dirty="0">
                <a:highlight>
                  <a:srgbClr val="FFFF00"/>
                </a:highlight>
              </a:rPr>
              <a:t> 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Given a sentence and its correct tree, there is a </a:t>
            </a:r>
            <a:r>
              <a:rPr lang="en-US" i="1" u="sng" dirty="0">
                <a:highlight>
                  <a:srgbClr val="FFFF00"/>
                </a:highlight>
              </a:rPr>
              <a:t>deterministic sequence</a:t>
            </a:r>
            <a:r>
              <a:rPr lang="en-US" dirty="0">
                <a:highlight>
                  <a:srgbClr val="FFFF00"/>
                </a:highlight>
              </a:rPr>
              <a:t> of shift-reduce operations that will produce the tree from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>
                <a:highlight>
                  <a:srgbClr val="FFFF00"/>
                </a:highlight>
              </a:rPr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Instead of the best step, take k best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From each of those k steps, take k best </a:t>
            </a:r>
            <a:r>
              <a:rPr lang="en-US" u="sng" dirty="0">
                <a:highlight>
                  <a:srgbClr val="FFFF00"/>
                </a:highlight>
              </a:rPr>
              <a:t>next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Keep only the top k of those k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Dependency Parsing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size: 2</a:t>
            </a:r>
          </a:p>
          <a:p>
            <a:r>
              <a:rPr lang="en-US" dirty="0"/>
              <a:t>Action (tag) space: 3</a:t>
            </a:r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>
                <a:highlight>
                  <a:srgbClr val="FFFF00"/>
                </a:highlight>
              </a:rPr>
              <a:t>try to form a relation as early as possible</a:t>
            </a:r>
          </a:p>
          <a:p>
            <a:r>
              <a:rPr lang="en-US" dirty="0"/>
              <a:t>Arc-Standard: </a:t>
            </a:r>
            <a:r>
              <a:rPr lang="en-US" dirty="0">
                <a:highlight>
                  <a:srgbClr val="FFFF00"/>
                </a:highlight>
              </a:rPr>
              <a:t>strictly bottom-up</a:t>
            </a:r>
          </a:p>
          <a:p>
            <a:r>
              <a:rPr lang="en-US" dirty="0"/>
              <a:t>Arc-Eager: </a:t>
            </a:r>
            <a:r>
              <a:rPr lang="en-US" dirty="0">
                <a:highlight>
                  <a:srgbClr val="FFFF00"/>
                </a:highlight>
              </a:rPr>
              <a:t>combination of bottom-up and top-down</a:t>
            </a:r>
          </a:p>
          <a:p>
            <a:r>
              <a:rPr lang="en-US" dirty="0"/>
              <a:t>Potential harm: </a:t>
            </a:r>
            <a:r>
              <a:rPr lang="en-US" dirty="0">
                <a:highlight>
                  <a:srgbClr val="FFFF00"/>
                </a:highlight>
              </a:rPr>
              <a:t>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</a:t>
            </a:r>
            <a:r>
              <a:rPr lang="en-US" dirty="0">
                <a:highlight>
                  <a:srgbClr val="FFFF00"/>
                </a:highlight>
              </a:rPr>
              <a:t>add a word to the stack</a:t>
            </a:r>
          </a:p>
          <a:p>
            <a:r>
              <a:rPr lang="en-US" dirty="0"/>
              <a:t>LEFT-ARC: </a:t>
            </a:r>
            <a:r>
              <a:rPr lang="en-US" dirty="0">
                <a:highlight>
                  <a:srgbClr val="FFFF00"/>
                </a:highlight>
              </a:rPr>
              <a:t>link top stack member with </a:t>
            </a:r>
            <a:r>
              <a:rPr lang="en-US" u="sng" dirty="0">
                <a:highlight>
                  <a:srgbClr val="FFFF00"/>
                </a:highlight>
              </a:rPr>
              <a:t>next symbol(</a:t>
            </a:r>
            <a:r>
              <a:rPr lang="en-US" dirty="0">
                <a:highlight>
                  <a:srgbClr val="FFFF00"/>
                </a:highlight>
              </a:rPr>
              <a:t>head);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pop top of the stack</a:t>
            </a:r>
          </a:p>
          <a:p>
            <a:r>
              <a:rPr lang="en-US" dirty="0"/>
              <a:t>RIGHT-ARC: </a:t>
            </a:r>
            <a:r>
              <a:rPr lang="en-US" dirty="0">
                <a:highlight>
                  <a:srgbClr val="FFFF00"/>
                </a:highlight>
              </a:rPr>
              <a:t>link top stack member (head) with </a:t>
            </a:r>
            <a:r>
              <a:rPr lang="en-US" u="sng" dirty="0">
                <a:highlight>
                  <a:srgbClr val="FFFF00"/>
                </a:highlight>
              </a:rPr>
              <a:t>next symbol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More conducive to free word order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Closer alignment between analyses of translations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Natural model of relationships between discontinuous words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Lexically grounded relationship</a:t>
            </a:r>
            <a:r>
              <a:rPr lang="en-US" dirty="0"/>
              <a:t>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Some loss of expressivity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Requires explicit notion of head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It can be useful to distinguish different kinds of head-modifier </a:t>
            </a:r>
            <a:r>
              <a:rPr lang="en-US" b="1" dirty="0">
                <a:highlight>
                  <a:srgbClr val="FFFF00"/>
                </a:highlight>
              </a:rPr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pPr lvl="1"/>
            <a:r>
              <a:rPr lang="mr-IN" dirty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arc-standard P54)</a:t>
            </a:r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Efficiency</a:t>
            </a:r>
            <a:r>
              <a:rPr lang="en-US" dirty="0"/>
              <a:t> (in practice both memory and runtime)</a:t>
            </a:r>
          </a:p>
          <a:p>
            <a:r>
              <a:rPr lang="en-US" dirty="0" err="1">
                <a:highlight>
                  <a:srgbClr val="FFFF00"/>
                </a:highlight>
              </a:rPr>
              <a:t>Incrementality</a:t>
            </a:r>
            <a:r>
              <a:rPr lang="en-US" dirty="0"/>
              <a:t> (whole sentence at once or are partial parses needed?)</a:t>
            </a:r>
          </a:p>
          <a:p>
            <a:r>
              <a:rPr lang="en-US" dirty="0">
                <a:highlight>
                  <a:srgbClr val="FFFF00"/>
                </a:highlight>
              </a:rPr>
              <a:t>Most dominant</a:t>
            </a:r>
            <a:r>
              <a:rPr lang="en-US" dirty="0"/>
              <a:t>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>
                <a:highlight>
                  <a:srgbClr val="FFFF00"/>
                </a:highlight>
              </a:rPr>
              <a:t>subjec</a:t>
            </a:r>
            <a:r>
              <a:rPr lang="en-US" u="sng" dirty="0"/>
              <a:t>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>
                <a:highlight>
                  <a:srgbClr val="FFFF00"/>
                </a:highlight>
              </a:rPr>
              <a:t>Transition-based parsing algorithms provide good accuracy and speed trade off for projective parsing </a:t>
            </a:r>
          </a:p>
          <a:p>
            <a:r>
              <a:rPr lang="en-US" dirty="0">
                <a:highlight>
                  <a:srgbClr val="FFFF00"/>
                </a:highlight>
              </a:rPr>
              <a:t>Arc-Eager variant often easier to train than Arc-Standard, but both use the same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Dependency Treebanks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Prague Dependency Treebank</a:t>
            </a:r>
            <a:r>
              <a:rPr lang="en-US" dirty="0"/>
              <a:t>: 1.5m words of direct annotation (in Czech)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Universal Dependencies </a:t>
            </a:r>
            <a:r>
              <a:rPr lang="en-US" dirty="0"/>
              <a:t>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>
                <a:highlight>
                  <a:srgbClr val="FFFF00"/>
                </a:highlight>
              </a:rPr>
              <a:t>Conversion approaches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rules for converting combination of constituency labels, heads, and other factors into dependency labels </a:t>
            </a:r>
            <a:r>
              <a:rPr lang="en-US" dirty="0"/>
              <a:t>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>
                <a:highlight>
                  <a:srgbClr val="FFFF00"/>
                </a:highlight>
              </a:rPr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en-US" b="1" dirty="0">
                <a:highlight>
                  <a:srgbClr val="FFFF00"/>
                </a:highlight>
              </a:rPr>
              <a:t>information extraction</a:t>
            </a:r>
            <a:r>
              <a:rPr lang="en-US" dirty="0">
                <a:highlight>
                  <a:srgbClr val="FFFF00"/>
                </a:highlight>
              </a:rPr>
              <a:t> tasks involving real-world relationships between entities, chains of dependencies provide good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15920</TotalTime>
  <Words>7046</Words>
  <Application>Microsoft Macintosh PowerPoint</Application>
  <PresentationFormat>Widescreen</PresentationFormat>
  <Paragraphs>1904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DengXian</vt:lpstr>
      <vt:lpstr>Yu Gothic</vt:lpstr>
      <vt:lpstr>Arial</vt:lpstr>
      <vt:lpstr>Calibri</vt:lpstr>
      <vt:lpstr>Calibri Light</vt:lpstr>
      <vt:lpstr>Mangal</vt:lpstr>
      <vt:lpstr>Wingdings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Bashar Alhafni</cp:lastModifiedBy>
  <cp:revision>199</cp:revision>
  <cp:lastPrinted>2017-09-20T01:11:21Z</cp:lastPrinted>
  <dcterms:created xsi:type="dcterms:W3CDTF">2017-09-06T00:36:47Z</dcterms:created>
  <dcterms:modified xsi:type="dcterms:W3CDTF">2018-10-04T06:41:06Z</dcterms:modified>
</cp:coreProperties>
</file>