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09" r:id="rId3"/>
    <p:sldId id="310" r:id="rId4"/>
    <p:sldId id="311" r:id="rId5"/>
    <p:sldId id="31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6"/>
    <p:restoredTop sz="89123"/>
  </p:normalViewPr>
  <p:slideViewPr>
    <p:cSldViewPr snapToGrid="0" snapToObjects="1">
      <p:cViewPr varScale="1">
        <p:scale>
          <a:sx n="139" d="100"/>
          <a:sy n="139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4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5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</a:t>
            </a:r>
            <a:r>
              <a:rPr lang="en-US" altLang="en-US" baseline="0" dirty="0">
                <a:latin typeface="Times New Roman" charset="0"/>
              </a:rPr>
              <a:t> last column is simplified and is estimate number.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7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Statistics</a:t>
            </a:r>
            <a:r>
              <a:rPr lang="en-US" altLang="en-US" baseline="0" dirty="0">
                <a:latin typeface="Times New Roman" charset="0"/>
              </a:rPr>
              <a:t> 101</a:t>
            </a:r>
          </a:p>
          <a:p>
            <a:r>
              <a:rPr lang="en-US" altLang="en-US" baseline="0" dirty="0">
                <a:latin typeface="Times New Roman" charset="0"/>
              </a:rPr>
              <a:t>Sampling from a </a:t>
            </a:r>
            <a:r>
              <a:rPr lang="en-US" altLang="en-US" baseline="0" dirty="0" err="1">
                <a:latin typeface="Times New Roman" charset="0"/>
              </a:rPr>
              <a:t>gaussian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42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79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3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1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6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5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53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2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5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7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0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Brain</a:t>
            </a:r>
            <a:r>
              <a:rPr lang="en-US" altLang="en-US" baseline="0" dirty="0">
                <a:latin typeface="Times New Roman" charset="0"/>
              </a:rPr>
              <a:t> storming</a:t>
            </a:r>
          </a:p>
        </p:txBody>
      </p:sp>
    </p:spTree>
    <p:extLst>
      <p:ext uri="{BB962C8B-B14F-4D97-AF65-F5344CB8AC3E}">
        <p14:creationId xmlns:p14="http://schemas.microsoft.com/office/powerpoint/2010/main" val="550632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8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0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7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8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6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 Smoothing for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 err="1"/>
              <a:t>Nanyun</a:t>
            </a:r>
            <a:r>
              <a:rPr lang="en-US" altLang="zh-CN" dirty="0"/>
              <a:t>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26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Jason Eisner</a:t>
            </a:r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11BF1D8-BE03-0247-B3C0-6D744614A5F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74613"/>
            <a:ext cx="8153400" cy="1143000"/>
          </a:xfrm>
        </p:spPr>
        <p:txBody>
          <a:bodyPr/>
          <a:lstStyle/>
          <a:p>
            <a:r>
              <a:rPr lang="en-US" altLang="en-US" dirty="0"/>
              <a:t>Parameter Estimation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18344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1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x</a:t>
            </a:r>
            <a:r>
              <a:rPr lang="en-US" altLang="en-US" baseline="-25000" dirty="0"/>
              <a:t>3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x</a:t>
            </a:r>
            <a:r>
              <a:rPr lang="en-US" altLang="en-US" baseline="-25000" dirty="0"/>
              <a:t>4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x</a:t>
            </a:r>
            <a:r>
              <a:rPr lang="en-US" altLang="en-US" baseline="-25000" dirty="0"/>
              <a:t>5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, x</a:t>
            </a:r>
            <a:r>
              <a:rPr lang="en-US" altLang="en-US" baseline="-25000" dirty="0"/>
              <a:t>6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…)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</a:t>
            </a:r>
            <a:r>
              <a:rPr lang="en-US" altLang="en-US" dirty="0"/>
              <a:t>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…</a:t>
            </a:r>
          </a:p>
        </p:txBody>
      </p:sp>
      <p:sp>
        <p:nvSpPr>
          <p:cNvPr id="14342" name="Rectangle 1028"/>
          <p:cNvSpPr>
            <a:spLocks noChangeArrowheads="1"/>
          </p:cNvSpPr>
          <p:nvPr/>
        </p:nvSpPr>
        <p:spPr bwMode="auto">
          <a:xfrm>
            <a:off x="8610600" y="3191782"/>
            <a:ext cx="2057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4470/	52108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395/	4470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1417/	14765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1573/	26412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1610/	12253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2044/	21250</a:t>
            </a:r>
          </a:p>
        </p:txBody>
      </p:sp>
      <p:grpSp>
        <p:nvGrpSpPr>
          <p:cNvPr id="14343" name="Group 1029"/>
          <p:cNvGrpSpPr>
            <a:grpSpLocks/>
          </p:cNvGrpSpPr>
          <p:nvPr/>
        </p:nvGrpSpPr>
        <p:grpSpPr bwMode="auto">
          <a:xfrm>
            <a:off x="5562601" y="2451559"/>
            <a:ext cx="2428876" cy="3200400"/>
            <a:chOff x="2544" y="1440"/>
            <a:chExt cx="1530" cy="2016"/>
          </a:xfrm>
        </p:grpSpPr>
        <p:sp>
          <p:nvSpPr>
            <p:cNvPr id="14346" name="AutoShape 1030"/>
            <p:cNvSpPr>
              <a:spLocks/>
            </p:cNvSpPr>
            <p:nvPr/>
          </p:nvSpPr>
          <p:spPr bwMode="auto">
            <a:xfrm>
              <a:off x="2544" y="1488"/>
              <a:ext cx="288" cy="1968"/>
            </a:xfrm>
            <a:prstGeom prst="rightBrace">
              <a:avLst>
                <a:gd name="adj1" fmla="val 56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4000">
                <a:latin typeface="Times New Roman" charset="0"/>
              </a:endParaRPr>
            </a:p>
          </p:txBody>
        </p:sp>
        <p:sp>
          <p:nvSpPr>
            <p:cNvPr id="14347" name="Text Box 1031"/>
            <p:cNvSpPr txBox="1">
              <a:spLocks noChangeArrowheads="1"/>
            </p:cNvSpPr>
            <p:nvPr/>
          </p:nvSpPr>
          <p:spPr bwMode="auto">
            <a:xfrm>
              <a:off x="2726" y="1440"/>
              <a:ext cx="13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trigram model’s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parameters</a:t>
              </a:r>
            </a:p>
          </p:txBody>
        </p:sp>
      </p:grpSp>
      <p:sp>
        <p:nvSpPr>
          <p:cNvPr id="14344" name="AutoShape 1033"/>
          <p:cNvSpPr>
            <a:spLocks/>
          </p:cNvSpPr>
          <p:nvPr/>
        </p:nvSpPr>
        <p:spPr bwMode="auto">
          <a:xfrm>
            <a:off x="8382000" y="3436256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45" name="Text Box 1034"/>
          <p:cNvSpPr txBox="1">
            <a:spLocks noChangeArrowheads="1"/>
          </p:cNvSpPr>
          <p:nvPr/>
        </p:nvSpPr>
        <p:spPr bwMode="auto">
          <a:xfrm>
            <a:off x="6720114" y="3594560"/>
            <a:ext cx="189048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values of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those parameters, as naively estimated from Brown corpus.</a:t>
            </a:r>
          </a:p>
        </p:txBody>
      </p:sp>
    </p:spTree>
    <p:extLst>
      <p:ext uri="{BB962C8B-B14F-4D97-AF65-F5344CB8AC3E}">
        <p14:creationId xmlns:p14="http://schemas.microsoft.com/office/powerpoint/2010/main" val="1992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0BE7FC-4ADB-D746-B82E-9B905DFEB9E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p(z | xy) =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Suppose our training data includes</a:t>
            </a:r>
            <a:br>
              <a:rPr lang="en-US" altLang="en-US"/>
            </a:br>
            <a:r>
              <a:rPr lang="en-US" altLang="en-US"/>
              <a:t>	… xya ..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but never xyz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we conclude </a:t>
            </a:r>
            <a:br>
              <a:rPr lang="en-US" altLang="en-US"/>
            </a:br>
            <a:r>
              <a:rPr lang="en-US" altLang="en-US"/>
              <a:t>	p(a | xy) = 1/3?</a:t>
            </a:r>
            <a:br>
              <a:rPr lang="en-US" altLang="en-US"/>
            </a:br>
            <a:r>
              <a:rPr lang="en-US" altLang="en-US"/>
              <a:t>	p(d | xy) = 2/3?</a:t>
            </a:r>
            <a:br>
              <a:rPr lang="en-US" altLang="en-US"/>
            </a:br>
            <a:r>
              <a:rPr lang="en-US" altLang="en-US"/>
              <a:t>	p(z | xy) = 0/3?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NO!  Absence of xyz might just be bad luck.</a:t>
            </a:r>
          </a:p>
        </p:txBody>
      </p:sp>
    </p:spTree>
    <p:extLst>
      <p:ext uri="{BB962C8B-B14F-4D97-AF65-F5344CB8AC3E}">
        <p14:creationId xmlns:p14="http://schemas.microsoft.com/office/powerpoint/2010/main" val="137373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1064D1-81A2-B14C-978C-11E6F677D51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the Estimates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Should we conclude 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br>
              <a:rPr lang="en-US" altLang="en-US" dirty="0"/>
            </a:br>
            <a:r>
              <a:rPr lang="en-US" altLang="en-US" dirty="0"/>
              <a:t>   	p(d | </a:t>
            </a:r>
            <a:r>
              <a:rPr lang="en-US" altLang="en-US" dirty="0" err="1"/>
              <a:t>xy</a:t>
            </a:r>
            <a:r>
              <a:rPr lang="en-US" altLang="en-US" dirty="0"/>
              <a:t>) = 2/3?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increase this</a:t>
            </a:r>
            <a:br>
              <a:rPr lang="en-US" altLang="en-US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Discount</a:t>
            </a:r>
            <a:r>
              <a:rPr lang="en-US" altLang="en-US" dirty="0"/>
              <a:t> the positive counts somewhat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Reallocate</a:t>
            </a:r>
            <a:r>
              <a:rPr lang="en-US" altLang="en-US" dirty="0"/>
              <a:t> that probability to the zeroes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the denominator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numerator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</p:txBody>
      </p:sp>
    </p:spTree>
    <p:extLst>
      <p:ext uri="{BB962C8B-B14F-4D97-AF65-F5344CB8AC3E}">
        <p14:creationId xmlns:p14="http://schemas.microsoft.com/office/powerpoint/2010/main" val="461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96042A-F421-5A4A-B550-98055C98D3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131625-6DBF-9F49-BB8E-03E3F6B4E2A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2286000" y="2079625"/>
          <a:ext cx="7620000" cy="41732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27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300 observations instead of 3 – better data, less smoothing</a:t>
            </a:r>
          </a:p>
        </p:txBody>
      </p:sp>
    </p:spTree>
    <p:extLst>
      <p:ext uri="{BB962C8B-B14F-4D97-AF65-F5344CB8AC3E}">
        <p14:creationId xmlns:p14="http://schemas.microsoft.com/office/powerpoint/2010/main" val="3508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A09224-7786-9A4E-B98B-FFEFEE556A7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Add-One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9246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We’ve been considering just 26 letter types …</a:t>
            </a:r>
            <a:endParaRPr lang="en-US" altLang="en-US" sz="2400" dirty="0"/>
          </a:p>
          <a:p>
            <a:pPr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A81D0B7-0660-C94A-83BE-412A421594A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5" y="1447800"/>
            <a:ext cx="9593943" cy="46482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99614FA-08BF-7C44-A800-B3A62DC03D5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2057400" y="3657600"/>
            <a:ext cx="8686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“Novel event” = 0-count event </a:t>
            </a: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(never happened in training data)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Here: 19998 novel events, with </a:t>
            </a:r>
            <a:r>
              <a:rPr lang="en-US" altLang="en-US" sz="2000" u="sng">
                <a:ea typeface="Tahoma" charset="0"/>
                <a:cs typeface="Tahoma" charset="0"/>
                <a:sym typeface="Wingdings" charset="2"/>
              </a:rPr>
              <a:t>total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 estimated probability 19998/20003. 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So add-one smoothing thinks we are extremely likely to see novel events, rather than words we’ve seen in training data.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It thinks this only because we have a big dictionary: 20000 possible events.</a:t>
            </a:r>
          </a:p>
          <a:p>
            <a:pPr lvl="1">
              <a:buFont typeface="Wingdings" charset="2"/>
              <a:buNone/>
            </a:pP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Is this a good reason?</a:t>
            </a:r>
          </a:p>
        </p:txBody>
      </p:sp>
    </p:spTree>
    <p:extLst>
      <p:ext uri="{BB962C8B-B14F-4D97-AF65-F5344CB8AC3E}">
        <p14:creationId xmlns:p14="http://schemas.microsoft.com/office/powerpoint/2010/main" val="726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A96365A-3E74-5247-80AD-178E5746362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Dictionary?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In fact, aren’t there </a:t>
            </a:r>
            <a:r>
              <a:rPr lang="en-US" altLang="en-US" dirty="0">
                <a:ea typeface="Tahoma" charset="0"/>
                <a:cs typeface="Tahoma" charset="0"/>
              </a:rPr>
              <a:t>infinitely many </a:t>
            </a:r>
            <a:r>
              <a:rPr lang="en-US" altLang="en-US" i="1" dirty="0">
                <a:ea typeface="Tahoma" charset="0"/>
                <a:cs typeface="Tahoma" charset="0"/>
              </a:rPr>
              <a:t>possible</a:t>
            </a:r>
            <a:r>
              <a:rPr lang="en-US" altLang="en-US" dirty="0">
                <a:ea typeface="Tahoma" charset="0"/>
                <a:cs typeface="Tahoma" charset="0"/>
              </a:rPr>
              <a:t> word types?</a:t>
            </a:r>
            <a:endParaRPr lang="en-US" altLang="en-US" sz="2400" dirty="0">
              <a:ea typeface="Tahoma" charset="0"/>
              <a:cs typeface="Tahoma" charset="0"/>
            </a:endParaRPr>
          </a:p>
        </p:txBody>
      </p:sp>
      <p:graphicFrame>
        <p:nvGraphicFramePr>
          <p:cNvPr id="443542" name="Group 150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aaaaa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aaaab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zzzzz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/(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7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80AF78-A4FD-7D49-A07C-D83B89EF936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08C5E67-18FE-49A0-9325-776278BD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1371"/>
            <a:ext cx="9677400" cy="3715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</a:rPr>
              <a:t>A large dictionary makes novel events too probable.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</a:rPr>
              <a:t>To fix: Instead of adding 1 to all counts, add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 = 0.01?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This gives much less probability to novel events.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But how to pick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best value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for ? 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That is, how much should we smooth?</a:t>
            </a:r>
          </a:p>
          <a:p>
            <a:pPr marL="457200" lvl="1" indent="0"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4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Length: 1 hour, 40 minutes (you will need time to set up and hand in exam)</a:t>
            </a:r>
          </a:p>
          <a:p>
            <a:r>
              <a:rPr lang="en-US" dirty="0"/>
              <a:t>Date: Friday, October </a:t>
            </a:r>
            <a:r>
              <a:rPr lang="en-US" altLang="zh-CN" dirty="0"/>
              <a:t>5</a:t>
            </a:r>
            <a:r>
              <a:rPr lang="en-US" dirty="0"/>
              <a:t>, 8:00 AM (Please arrive promptly!)</a:t>
            </a:r>
          </a:p>
          <a:p>
            <a:r>
              <a:rPr lang="en-US" dirty="0"/>
              <a:t>Please Bring:</a:t>
            </a:r>
          </a:p>
          <a:p>
            <a:pPr lvl="1"/>
            <a:r>
              <a:rPr lang="en-US" dirty="0"/>
              <a:t>Pencils/pens/erasers as needed</a:t>
            </a:r>
          </a:p>
          <a:p>
            <a:pPr lvl="1"/>
            <a:r>
              <a:rPr lang="en-US" dirty="0"/>
              <a:t>one 8.5x11 inch (or A4) sheet of paper with notes on both sides (optional)</a:t>
            </a:r>
          </a:p>
          <a:p>
            <a:pPr lvl="1"/>
            <a:r>
              <a:rPr lang="en-US" dirty="0"/>
              <a:t>NO OTHER NOTES</a:t>
            </a:r>
          </a:p>
          <a:p>
            <a:pPr lvl="1"/>
            <a:r>
              <a:rPr lang="en-US" dirty="0"/>
              <a:t>NO ELECTRONIC RESOURCES</a:t>
            </a:r>
          </a:p>
          <a:p>
            <a:pPr lvl="1"/>
            <a:r>
              <a:rPr lang="en-US" dirty="0"/>
              <a:t>NO BOOKS </a:t>
            </a:r>
          </a:p>
          <a:p>
            <a:r>
              <a:rPr lang="en-US" dirty="0"/>
              <a:t>We will provide extra paper for scratch work</a:t>
            </a:r>
          </a:p>
          <a:p>
            <a:r>
              <a:rPr lang="en-US" dirty="0"/>
              <a:t>Sit only at seats with exams on them. Fill up all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184672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04AF26-AE6D-EE48-8591-6ED316622C6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Add-0.001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0.331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0.661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3.026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15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Doesn’t smooth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variance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95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EB7EF0-2494-9F4D-8DFC-36DE7FE6B91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Add-1000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26003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3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Smooths too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bias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663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40764A-42BC-9B46-BA38-8D609471E4D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>
            <a:no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A large dictionary makes novel events too probable.</a:t>
            </a:r>
          </a:p>
          <a:p>
            <a:endParaRPr lang="en-US" altLang="en-US" sz="1400" dirty="0">
              <a:highlight>
                <a:srgbClr val="FFFF00"/>
              </a:highlight>
            </a:endParaRPr>
          </a:p>
          <a:p>
            <a:r>
              <a:rPr lang="en-US" altLang="en-US" dirty="0">
                <a:highlight>
                  <a:srgbClr val="FFFF00"/>
                </a:highlight>
              </a:rPr>
              <a:t>To fix: Instead of adding 1 to all counts, add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 = 0.01?</a:t>
            </a:r>
          </a:p>
          <a:p>
            <a:pPr lvl="1"/>
            <a:r>
              <a:rPr lang="en-US" altLang="en-US" dirty="0">
                <a:sym typeface="Symbol" charset="2"/>
              </a:rPr>
              <a:t>This gives much less probability to novel events.</a:t>
            </a:r>
          </a:p>
          <a:p>
            <a:pPr lvl="1"/>
            <a:endParaRPr lang="en-US" altLang="en-US" sz="1400" dirty="0">
              <a:sym typeface="Symbol" charset="2"/>
            </a:endParaRPr>
          </a:p>
          <a:p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But how to pick </a:t>
            </a:r>
            <a:r>
              <a:rPr lang="en-US" altLang="en-US" i="1" dirty="0">
                <a:highlight>
                  <a:srgbClr val="FFFF00"/>
                </a:highlight>
                <a:sym typeface="Symbol" charset="2"/>
              </a:rPr>
              <a:t>best value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for </a:t>
            </a:r>
            <a:r>
              <a:rPr lang="en-US" altLang="en-US" dirty="0">
                <a:sym typeface="Symbol" charset="2"/>
              </a:rPr>
              <a:t>?  </a:t>
            </a:r>
          </a:p>
          <a:p>
            <a:pPr lvl="1"/>
            <a:r>
              <a:rPr lang="en-US" altLang="en-US" dirty="0">
                <a:sym typeface="Symbol" charset="2"/>
              </a:rPr>
              <a:t>That is, how much should we smooth?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E.g., how much probability to “set aside” for novel events</a:t>
            </a:r>
            <a:r>
              <a:rPr lang="en-US" altLang="en-US" dirty="0">
                <a:sym typeface="Symbol" charset="2"/>
              </a:rPr>
              <a:t>?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Depends on how likely novel events really are!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Can we figure it out from the data?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We’ll look at a few methods for deciding how much to smooth</a:t>
            </a:r>
            <a:r>
              <a:rPr lang="en-US" altLang="en-US" dirty="0">
                <a:sym typeface="Symbol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0B2CCE-4D15-B944-88A8-DD96446A69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</a:t>
            </a:r>
            <a:r>
              <a:rPr lang="en-US" altLang="en-US" sz="2000" dirty="0">
                <a:sym typeface="Symbol" charset="2"/>
              </a:rPr>
              <a:t> (in add- smoothing)</a:t>
            </a:r>
            <a:r>
              <a:rPr lang="en-US" altLang="en-US" sz="2400" dirty="0">
                <a:sym typeface="Symbol" charset="2"/>
              </a:rPr>
              <a:t>   </a:t>
            </a:r>
            <a:endParaRPr lang="en-US" alt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measure whether a particular  gets good results?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Is it fair to measure that on test data (for setting )?</a:t>
            </a:r>
            <a:r>
              <a:rPr lang="en-US" altLang="en-US" sz="1800" dirty="0">
                <a:sym typeface="Symbol" charset="2"/>
              </a:rPr>
              <a:t>       </a:t>
            </a:r>
            <a:endParaRPr lang="en-US" altLang="en-US" sz="1800" i="1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Moral: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u="sng" dirty="0">
                <a:sym typeface="Symbol" charset="2"/>
              </a:rPr>
              <a:t>Selective reporting</a:t>
            </a:r>
            <a:r>
              <a:rPr lang="en-US" altLang="en-US" sz="1800" dirty="0">
                <a:sym typeface="Symbol" charset="2"/>
              </a:rPr>
              <a:t> on test data can make a method look artificially good.  So </a:t>
            </a:r>
            <a:r>
              <a:rPr lang="en-US" altLang="en-US" sz="1800" b="1" i="1" dirty="0">
                <a:sym typeface="Symbol" charset="2"/>
              </a:rPr>
              <a:t>it is unethical.   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Rule: </a:t>
            </a:r>
            <a:r>
              <a:rPr lang="en-US" altLang="en-US" sz="1800" dirty="0">
                <a:sym typeface="Symbol" charset="2"/>
              </a:rPr>
              <a:t>Test data cannot influence system development.  No peeking!  Use it </a:t>
            </a:r>
            <a:r>
              <a:rPr lang="en-US" altLang="en-US" sz="1800" u="sng" dirty="0">
                <a:sym typeface="Symbol" charset="2"/>
              </a:rPr>
              <a:t>only</a:t>
            </a:r>
            <a:r>
              <a:rPr lang="en-US" altLang="en-US" sz="1800" dirty="0">
                <a:sym typeface="Symbol" charset="2"/>
              </a:rPr>
              <a:t> to evaluate the final system(s). Report </a:t>
            </a:r>
            <a:r>
              <a:rPr lang="en-US" altLang="en-US" sz="1800" u="sng" dirty="0">
                <a:sym typeface="Symbol" charset="2"/>
              </a:rPr>
              <a:t>all</a:t>
            </a:r>
            <a:r>
              <a:rPr lang="en-US" altLang="en-US" sz="1800" dirty="0">
                <a:sym typeface="Symbol" charset="2"/>
              </a:rPr>
              <a:t> results on it.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156576" y="2417298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2133600" y="2417298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022726" y="2420477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819401" y="5164142"/>
            <a:ext cx="6799263" cy="1465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General Rule of Experimental Ethics:</a:t>
            </a:r>
            <a:r>
              <a:rPr kumimoji="0" lang="en-US" altLang="en-US" sz="1800" b="1" dirty="0">
                <a:latin typeface="Comic Sans MS" charset="0"/>
              </a:rPr>
              <a:t> </a:t>
            </a:r>
            <a:br>
              <a:rPr kumimoji="0" lang="en-US" altLang="en-US" sz="1800" b="1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Never skew anything in your favor.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Comic Sans MS" charset="0"/>
              </a:rPr>
              <a:t>Applies to experimental design, reporting, analysis, discussion.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Feynman’s Advice:</a:t>
            </a:r>
            <a:r>
              <a:rPr kumimoji="0" lang="en-US" altLang="en-US" sz="1800" dirty="0">
                <a:latin typeface="Comic Sans MS" charset="0"/>
              </a:rPr>
              <a:t> “The first principle is that you must not </a:t>
            </a:r>
            <a:br>
              <a:rPr kumimoji="0" lang="en-US" altLang="en-US" sz="1800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fool yourself, and you are the easiest person to fool.”</a:t>
            </a:r>
          </a:p>
        </p:txBody>
      </p:sp>
    </p:spTree>
    <p:extLst>
      <p:ext uri="{BB962C8B-B14F-4D97-AF65-F5344CB8AC3E}">
        <p14:creationId xmlns:p14="http://schemas.microsoft.com/office/powerpoint/2010/main" val="91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  <p:bldP spid="14348" grpId="0" uiExpand="1" animBg="1"/>
      <p:bldP spid="14378" grpId="0" uiExpand="1" animBg="1"/>
      <p:bldP spid="14380" grpId="0" uiExpand="1"/>
      <p:bldP spid="1438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EC6EA93-3E69-D946-A256-A82A517D9B8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9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sp>
        <p:nvSpPr>
          <p:cNvPr id="45073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457763" y="3740151"/>
            <a:ext cx="1371600" cy="3057525"/>
            <a:chOff x="4896" y="2356"/>
            <a:chExt cx="864" cy="1926"/>
          </a:xfrm>
        </p:grpSpPr>
        <p:sp>
          <p:nvSpPr>
            <p:cNvPr id="45070" name="Text Box 24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5071" name="Freeform 25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341" y="1447800"/>
            <a:ext cx="10148047" cy="4876800"/>
          </a:xfrm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  </a:t>
            </a:r>
            <a:endParaRPr lang="en-US" altLang="en-US" sz="2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buFont typeface="Wingdings" charset="2"/>
              <a:buNone/>
            </a:pP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1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How to </a:t>
            </a:r>
            <a:r>
              <a:rPr lang="en-US" altLang="en-US" sz="2400" b="1" dirty="0">
                <a:sym typeface="Symbol" charset="2"/>
              </a:rPr>
              <a:t>fairly </a:t>
            </a:r>
            <a:r>
              <a:rPr lang="en-US" altLang="en-US" sz="2400" dirty="0">
                <a:sym typeface="Symbol" charset="2"/>
              </a:rPr>
              <a:t>measure whether a  gets good results?</a:t>
            </a:r>
          </a:p>
          <a:p>
            <a:r>
              <a:rPr lang="en-US" altLang="en-US" sz="2400" dirty="0">
                <a:sym typeface="Symbol" charset="2"/>
              </a:rPr>
              <a:t>Hold out some</a:t>
            </a:r>
            <a:r>
              <a:rPr lang="zh-CN" altLang="en-US" sz="2400" dirty="0">
                <a:sym typeface="Symbol" charset="2"/>
              </a:rPr>
              <a:t> </a:t>
            </a:r>
            <a:r>
              <a:rPr lang="en-US" altLang="zh-CN" sz="2400" dirty="0">
                <a:sym typeface="Symbol" charset="2"/>
              </a:rPr>
              <a:t>(say, 20% of training) as</a:t>
            </a:r>
            <a:r>
              <a:rPr lang="en-US" altLang="en-US" sz="2400" dirty="0">
                <a:sym typeface="Symbol" charset="2"/>
              </a:rPr>
              <a:t> “development data” for purpose</a:t>
            </a: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5073" grpId="0" animBg="1"/>
      <p:bldP spid="4239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2130876-5C5C-B64D-B608-E741F59D9A9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/>
              <a:t>Test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7123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5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47113" name="Text Box 15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47114" name="Text Box 16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grpSp>
        <p:nvGrpSpPr>
          <p:cNvPr id="47116" name="Group 20"/>
          <p:cNvGrpSpPr>
            <a:grpSpLocks/>
          </p:cNvGrpSpPr>
          <p:nvPr/>
        </p:nvGrpSpPr>
        <p:grpSpPr bwMode="auto">
          <a:xfrm>
            <a:off x="9296400" y="3740151"/>
            <a:ext cx="1371600" cy="3057525"/>
            <a:chOff x="4896" y="2356"/>
            <a:chExt cx="864" cy="1926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905000" y="609600"/>
            <a:ext cx="8458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Here we held out 20% of our training set (yellow) for development.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Could we let the yellow and blue sets overlap? 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 dirty="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Ethical, but foolish 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</p:spTree>
    <p:extLst>
      <p:ext uri="{BB962C8B-B14F-4D97-AF65-F5344CB8AC3E}">
        <p14:creationId xmlns:p14="http://schemas.microsoft.com/office/powerpoint/2010/main" val="1043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nimBg="1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FF3F1C-5155-9346-8E17-21B873B3CF7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5-fold Cross-Validation (“Jackknifing”)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charset="2"/>
              </a:rPr>
              <a:t>Old version: Train on 80%, test on 20%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If 20% yellow too little: try 5 training/dev splits as below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Pick  that gets best average performance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Tests</a:t>
            </a:r>
            <a:r>
              <a:rPr lang="en-US" altLang="en-US" sz="2000" dirty="0">
                <a:sym typeface="Symbol" charset="2"/>
              </a:rPr>
              <a:t> on all 100% as yellow, so we can more reliably assess 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charset="2"/>
              </a:rPr>
              <a:t> </a:t>
            </a:r>
            <a:r>
              <a:rPr lang="en-US" altLang="en-US" sz="2000" dirty="0">
                <a:sym typeface="Symbol" charset="2"/>
              </a:rPr>
              <a:t>Still picks a  that’s good at smoothing the 80% size, not 100%.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But now we can grow that 80% without trouble …</a:t>
            </a:r>
          </a:p>
        </p:txBody>
      </p:sp>
      <p:grpSp>
        <p:nvGrpSpPr>
          <p:cNvPr id="49158" name="Group 41"/>
          <p:cNvGrpSpPr>
            <a:grpSpLocks/>
          </p:cNvGrpSpPr>
          <p:nvPr/>
        </p:nvGrpSpPr>
        <p:grpSpPr bwMode="auto">
          <a:xfrm>
            <a:off x="2136776" y="2211388"/>
            <a:ext cx="5178425" cy="531812"/>
            <a:chOff x="386" y="2785"/>
            <a:chExt cx="3262" cy="335"/>
          </a:xfrm>
        </p:grpSpPr>
        <p:sp>
          <p:nvSpPr>
            <p:cNvPr id="49190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91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2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3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4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5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3601" y="3962401"/>
            <a:ext cx="5178425" cy="1598613"/>
            <a:chOff x="384" y="2449"/>
            <a:chExt cx="3262" cy="1870"/>
          </a:xfrm>
        </p:grpSpPr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3" name="Rectangle 9"/>
            <p:cNvSpPr>
              <a:spLocks noChangeArrowheads="1"/>
            </p:cNvSpPr>
            <p:nvPr/>
          </p:nvSpPr>
          <p:spPr bwMode="auto"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74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6" name="Rectangle 7"/>
            <p:cNvSpPr>
              <a:spLocks noChangeArrowheads="1"/>
            </p:cNvSpPr>
            <p:nvPr/>
          </p:nvSpPr>
          <p:spPr bwMode="auto"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7" name="Rectangle 8"/>
            <p:cNvSpPr>
              <a:spLocks noChangeArrowheads="1"/>
            </p:cNvSpPr>
            <p:nvPr/>
          </p:nvSpPr>
          <p:spPr bwMode="auto"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8" name="Rectangle 5"/>
            <p:cNvSpPr>
              <a:spLocks noChangeArrowheads="1"/>
            </p:cNvSpPr>
            <p:nvPr/>
          </p:nvSpPr>
          <p:spPr bwMode="auto"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0" name="Rectangle 8"/>
            <p:cNvSpPr>
              <a:spLocks noChangeArrowheads="1"/>
            </p:cNvSpPr>
            <p:nvPr/>
          </p:nvSpPr>
          <p:spPr bwMode="auto"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1" name="Rectangle 5"/>
            <p:cNvSpPr>
              <a:spLocks noChangeArrowheads="1"/>
            </p:cNvSpPr>
            <p:nvPr/>
          </p:nvSpPr>
          <p:spPr bwMode="auto"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3" name="Rectangle 7"/>
            <p:cNvSpPr>
              <a:spLocks noChangeArrowheads="1"/>
            </p:cNvSpPr>
            <p:nvPr/>
          </p:nvSpPr>
          <p:spPr bwMode="auto"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grpSp>
          <p:nvGrpSpPr>
            <p:cNvPr id="49184" name="Group 75"/>
            <p:cNvGrpSpPr>
              <a:grpSpLocks/>
            </p:cNvGrpSpPr>
            <p:nvPr/>
          </p:nvGrpSpPr>
          <p:grpSpPr bwMode="auto"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49185" name="Rectangle 9"/>
              <p:cNvSpPr>
                <a:spLocks noChangeArrowheads="1"/>
              </p:cNvSpPr>
              <p:nvPr/>
            </p:nvSpPr>
            <p:spPr bwMode="auto"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Dev.</a:t>
                </a:r>
              </a:p>
            </p:txBody>
          </p:sp>
          <p:sp>
            <p:nvSpPr>
              <p:cNvPr id="49186" name="Rectangle 5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7" name="Rectangle 6"/>
              <p:cNvSpPr>
                <a:spLocks noChangeArrowheads="1"/>
              </p:cNvSpPr>
              <p:nvPr/>
            </p:nvSpPr>
            <p:spPr bwMode="auto"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8" name="Rectangle 7"/>
              <p:cNvSpPr>
                <a:spLocks noChangeArrowheads="1"/>
              </p:cNvSpPr>
              <p:nvPr/>
            </p:nvSpPr>
            <p:spPr bwMode="auto"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9" name="Rectangle 8"/>
              <p:cNvSpPr>
                <a:spLocks noChangeArrowheads="1"/>
              </p:cNvSpPr>
              <p:nvPr/>
            </p:nvSpPr>
            <p:spPr bwMode="auto"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</p:grpSp>
      </p:grp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1905000" y="990600"/>
            <a:ext cx="8458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mic Sans MS" charset="0"/>
              <a:ea typeface="Tahoma" charset="0"/>
              <a:cs typeface="Tahoma" charset="0"/>
              <a:sym typeface="Wingdings" charset="2"/>
            </a:endParaRP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156576" y="50292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5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2133600" y="16002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12C427FC-7DE1-894B-AA04-F7D120D5211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N-fold Cross-Validation (“Leave One Out”)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114800"/>
            <a:ext cx="8686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sym typeface="Symbol" charset="2"/>
              </a:rPr>
              <a:t>test </a:t>
            </a:r>
            <a:r>
              <a:rPr lang="en-US" altLang="en-US" sz="2000" u="sng" dirty="0">
                <a:sym typeface="Symbol" charset="2"/>
              </a:rPr>
              <a:t>each</a:t>
            </a:r>
            <a:r>
              <a:rPr lang="en-US" altLang="en-US" sz="2000" dirty="0">
                <a:sym typeface="Symbol" charset="2"/>
              </a:rPr>
              <a:t> sentence with smoothed model from </a:t>
            </a:r>
            <a:r>
              <a:rPr lang="en-US" altLang="en-US" sz="2000" u="sng" dirty="0">
                <a:sym typeface="Symbol" charset="2"/>
              </a:rPr>
              <a:t>other</a:t>
            </a:r>
            <a:r>
              <a:rPr lang="en-US" altLang="en-US" sz="2000" i="1" dirty="0">
                <a:sym typeface="Symbol" charset="2"/>
              </a:rPr>
              <a:t> </a:t>
            </a:r>
            <a:r>
              <a:rPr lang="en-US" altLang="en-US" sz="2000" dirty="0">
                <a:sym typeface="Symbol" charset="2"/>
              </a:rPr>
              <a:t>N-1 sentences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>
                <a:sym typeface="Symbol" charset="2"/>
              </a:rPr>
              <a:t>Still tests on all 100% as yellow, so we can reliably assess 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Trains on nearly 100% blue data ((N-1)/N) to measure whether </a:t>
            </a:r>
            <a:r>
              <a:rPr lang="en-US" altLang="en-US" sz="2000" dirty="0">
                <a:sym typeface="Symbol" charset="2"/>
              </a:rPr>
              <a:t> is good for smoothing that much data: </a:t>
            </a:r>
            <a:r>
              <a:rPr lang="en-US" altLang="en-US" sz="2000" dirty="0">
                <a:ea typeface="Tahoma" charset="0"/>
                <a:cs typeface="Tahoma" charset="0"/>
                <a:sym typeface="Symbol" charset="2"/>
              </a:rPr>
              <a:t>nearly matches true test conditions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 </a:t>
            </a:r>
            <a:r>
              <a:rPr lang="en-US" altLang="en-US" sz="2000" dirty="0">
                <a:sym typeface="Symbol" charset="2"/>
              </a:rPr>
              <a:t>Surprisingly fast: why?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Usually easy to retrain on blue by adding/subtracting 1 sentence’s counts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133601" y="16002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33600" y="19050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09801" y="19050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2133600" y="22098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2286001" y="22098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2133600" y="25146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1" name="Rectangle 9"/>
          <p:cNvSpPr>
            <a:spLocks noChangeArrowheads="1"/>
          </p:cNvSpPr>
          <p:nvPr/>
        </p:nvSpPr>
        <p:spPr bwMode="auto">
          <a:xfrm>
            <a:off x="2362201" y="25146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2133600" y="28194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3" name="Rectangle 9"/>
          <p:cNvSpPr>
            <a:spLocks noChangeArrowheads="1"/>
          </p:cNvSpPr>
          <p:nvPr/>
        </p:nvSpPr>
        <p:spPr bwMode="auto">
          <a:xfrm>
            <a:off x="2438401" y="28194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4" name="Rectangle 8"/>
          <p:cNvSpPr>
            <a:spLocks noChangeArrowheads="1"/>
          </p:cNvSpPr>
          <p:nvPr/>
        </p:nvSpPr>
        <p:spPr bwMode="auto">
          <a:xfrm>
            <a:off x="2133600" y="33909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5" name="Rectangle 9"/>
          <p:cNvSpPr>
            <a:spLocks noChangeArrowheads="1"/>
          </p:cNvSpPr>
          <p:nvPr/>
        </p:nvSpPr>
        <p:spPr bwMode="auto">
          <a:xfrm>
            <a:off x="7131051" y="33909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6" name="Rectangle 8"/>
          <p:cNvSpPr>
            <a:spLocks noChangeArrowheads="1"/>
          </p:cNvSpPr>
          <p:nvPr/>
        </p:nvSpPr>
        <p:spPr bwMode="auto">
          <a:xfrm>
            <a:off x="2133600" y="36957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7" name="Rectangle 9"/>
          <p:cNvSpPr>
            <a:spLocks noChangeArrowheads="1"/>
          </p:cNvSpPr>
          <p:nvPr/>
        </p:nvSpPr>
        <p:spPr bwMode="auto">
          <a:xfrm>
            <a:off x="7227888" y="3695700"/>
            <a:ext cx="87312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8" name="Rectangle 58"/>
          <p:cNvSpPr>
            <a:spLocks noChangeArrowheads="1"/>
          </p:cNvSpPr>
          <p:nvPr/>
        </p:nvSpPr>
        <p:spPr bwMode="auto">
          <a:xfrm>
            <a:off x="4462464" y="29718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ym typeface="Symbol" charset="2"/>
              </a:rPr>
              <a:t>…</a:t>
            </a:r>
          </a:p>
        </p:txBody>
      </p:sp>
      <p:sp>
        <p:nvSpPr>
          <p:cNvPr id="53269" name="Text Box 60"/>
          <p:cNvSpPr txBox="1">
            <a:spLocks noChangeArrowheads="1"/>
          </p:cNvSpPr>
          <p:nvPr/>
        </p:nvSpPr>
        <p:spPr bwMode="auto">
          <a:xfrm>
            <a:off x="7756525" y="2098675"/>
            <a:ext cx="2236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(more extreme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version of strategy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from last slide)</a:t>
            </a:r>
          </a:p>
        </p:txBody>
      </p:sp>
      <p:sp>
        <p:nvSpPr>
          <p:cNvPr id="53270" name="Rectangle 11"/>
          <p:cNvSpPr>
            <a:spLocks noChangeArrowheads="1"/>
          </p:cNvSpPr>
          <p:nvPr/>
        </p:nvSpPr>
        <p:spPr bwMode="auto">
          <a:xfrm>
            <a:off x="8156576" y="34290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93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55310" name="Picture 3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4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2" name="Picture 5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3" name="Picture 6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55300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1930400" y="609600"/>
            <a:ext cx="828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981200" y="1447800"/>
            <a:ext cx="8280400" cy="1143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Remember: So does backoff</a:t>
            </a:r>
            <a:br>
              <a:rPr lang="en-US" altLang="en-US" sz="40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(by increasing size of sample).   </a:t>
            </a: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Use both?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grpSp>
        <p:nvGrpSpPr>
          <p:cNvPr id="132110" name="Group 14"/>
          <p:cNvGrpSpPr>
            <a:grpSpLocks/>
          </p:cNvGrpSpPr>
          <p:nvPr/>
        </p:nvGrpSpPr>
        <p:grpSpPr bwMode="auto">
          <a:xfrm>
            <a:off x="4414839" y="3886201"/>
            <a:ext cx="1489075" cy="1527175"/>
            <a:chOff x="3024" y="4896"/>
            <a:chExt cx="938" cy="962"/>
          </a:xfrm>
        </p:grpSpPr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3024" y="5567"/>
              <a:ext cx="116" cy="2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480" y="4896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200</a:t>
              </a:r>
            </a:p>
          </p:txBody>
        </p:sp>
      </p:grpSp>
      <p:pic>
        <p:nvPicPr>
          <p:cNvPr id="132113" name="Picture 5" descr="hist20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1"/>
            <a:ext cx="4262438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9D4C621-2E26-B244-9308-F9E10EF7FD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/>
              <a:t>backoff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9853" y="1030945"/>
            <a:ext cx="9538449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Why are we treating all novel events as the same?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p(zygote | see the) vs. p(baby | 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count(see the zygote)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count(see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(count(see the zygote) </a:t>
            </a:r>
            <a:r>
              <a:rPr lang="en-US" altLang="en-US" dirty="0">
                <a:solidFill>
                  <a:srgbClr val="993366"/>
                </a:solidFill>
              </a:rPr>
              <a:t>+ 1</a:t>
            </a:r>
            <a:r>
              <a:rPr lang="en-US" altLang="en-US" dirty="0">
                <a:solidFill>
                  <a:srgbClr val="FF9933"/>
                </a:solidFill>
              </a:rPr>
              <a:t>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(count(see the) </a:t>
            </a:r>
            <a:r>
              <a:rPr lang="en-US" altLang="en-US" dirty="0">
                <a:solidFill>
                  <a:srgbClr val="993366"/>
                </a:solidFill>
              </a:rPr>
              <a:t>+ V</a:t>
            </a:r>
            <a:r>
              <a:rPr lang="en-US" altLang="en-US" dirty="0">
                <a:solidFill>
                  <a:srgbClr val="FF9933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>
                <a:solidFill>
                  <a:schemeClr val="accent1"/>
                </a:solidFill>
              </a:rPr>
              <a:t>count(see the zygote)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1"/>
                </a:solidFill>
              </a:rPr>
              <a:t>count(see the baby)</a:t>
            </a:r>
            <a:r>
              <a:rPr lang="en-US" altLang="en-US" dirty="0"/>
              <a:t> = 0?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zygote</a:t>
            </a:r>
            <a:r>
              <a:rPr lang="en-US" altLang="en-US" dirty="0"/>
              <a:t> as a unigram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the zygote </a:t>
            </a:r>
            <a:r>
              <a:rPr lang="en-US" altLang="en-US" dirty="0"/>
              <a:t>as a bigram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</a:t>
            </a:r>
            <a:r>
              <a:rPr lang="en-US" alt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see 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see the zygote</a:t>
            </a:r>
            <a:r>
              <a:rPr lang="en-US" altLang="en-US" dirty="0"/>
              <a:t> ? 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(even if both have the same count, such as 0)</a:t>
            </a:r>
          </a:p>
          <a:p>
            <a:pPr>
              <a:lnSpc>
                <a:spcPct val="90000"/>
              </a:lnSpc>
            </a:pP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Backoff</a:t>
            </a:r>
            <a:r>
              <a:rPr lang="en-US" altLang="en-US" sz="2400" dirty="0"/>
              <a:t> introduces bias, as usual: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Lower-order probabilities (unigram, bigram) aren’t quite what we want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we </a:t>
            </a:r>
            <a:r>
              <a:rPr lang="en-US" altLang="en-US" sz="2000" i="1" dirty="0"/>
              <a:t>do </a:t>
            </a:r>
            <a:r>
              <a:rPr lang="en-US" altLang="en-US" sz="2000" dirty="0"/>
              <a:t>have enough data to estimate them &amp; they’re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4309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game </a:t>
            </a:r>
          </a:p>
          <a:p>
            <a:pPr lvl="1"/>
            <a:r>
              <a:rPr lang="en-US" dirty="0"/>
              <a:t>Anything on the slides</a:t>
            </a:r>
          </a:p>
          <a:p>
            <a:pPr lvl="1"/>
            <a:r>
              <a:rPr lang="en-US" dirty="0"/>
              <a:t>Anything in the required reading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We're not trying to trick you</a:t>
            </a:r>
          </a:p>
          <a:p>
            <a:pPr lvl="1"/>
            <a:r>
              <a:rPr lang="en-US" dirty="0"/>
              <a:t>We're not trying to make this impossible</a:t>
            </a:r>
          </a:p>
          <a:p>
            <a:pPr lvl="1"/>
            <a:r>
              <a:rPr lang="en-US" dirty="0"/>
              <a:t>If you understand the lectures well, you should be ok</a:t>
            </a:r>
          </a:p>
        </p:txBody>
      </p:sp>
    </p:spTree>
    <p:extLst>
      <p:ext uri="{BB962C8B-B14F-4D97-AF65-F5344CB8AC3E}">
        <p14:creationId xmlns:p14="http://schemas.microsoft.com/office/powerpoint/2010/main" val="7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269ECB-B4DB-424E-8C9A-94A4C11C3FA9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09000" cy="1143000"/>
          </a:xfrm>
        </p:spPr>
        <p:txBody>
          <a:bodyPr/>
          <a:lstStyle/>
          <a:p>
            <a:r>
              <a:rPr lang="en-US" altLang="en-US"/>
              <a:t>Early idea: Model averaging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3" y="1524000"/>
            <a:ext cx="9368114" cy="51816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Jelinek</a:t>
            </a:r>
            <a:r>
              <a:rPr lang="en-US" altLang="en-US" sz="3200" dirty="0"/>
              <a:t>-Mercer smoothing </a:t>
            </a:r>
            <a:r>
              <a:rPr lang="en-US" altLang="en-US" dirty="0"/>
              <a:t>(“deleted interpolation”):</a:t>
            </a:r>
            <a:endParaRPr lang="en-US" altLang="en-US" sz="3200" dirty="0"/>
          </a:p>
          <a:p>
            <a:pPr lvl="1"/>
            <a:r>
              <a:rPr lang="en-US" altLang="en-US" sz="2800" dirty="0"/>
              <a:t>Use a weighted average of backed-off naïve models: </a:t>
            </a:r>
            <a:br>
              <a:rPr lang="en-US" altLang="en-US" sz="2800" dirty="0"/>
            </a:br>
            <a:r>
              <a:rPr lang="en-US" altLang="en-US" sz="2800" dirty="0" err="1">
                <a:solidFill>
                  <a:schemeClr val="accent1"/>
                </a:solidFill>
              </a:rPr>
              <a:t>p</a:t>
            </a:r>
            <a:r>
              <a:rPr lang="en-US" altLang="en-US" sz="2800" baseline="-25000" dirty="0" err="1">
                <a:solidFill>
                  <a:schemeClr val="accent1"/>
                </a:solidFill>
              </a:rPr>
              <a:t>average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(z | </a:t>
            </a:r>
            <a:r>
              <a:rPr lang="en-US" altLang="en-US" sz="2800" dirty="0" err="1">
                <a:solidFill>
                  <a:schemeClr val="accent1"/>
                </a:solidFill>
                <a:sym typeface="Symbol" charset="2"/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) =</a:t>
            </a:r>
            <a:r>
              <a:rPr lang="en-US" altLang="en-US" sz="28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3</a:t>
            </a:r>
            <a:r>
              <a:rPr lang="en-US" altLang="en-US" sz="2800" dirty="0">
                <a:solidFill>
                  <a:schemeClr val="accent1"/>
                </a:solidFill>
              </a:rPr>
              <a:t> p(z | </a:t>
            </a:r>
            <a:r>
              <a:rPr lang="en-US" altLang="en-US" sz="2800" dirty="0" err="1">
                <a:solidFill>
                  <a:schemeClr val="accent1"/>
                </a:solidFill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</a:rPr>
              <a:t>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2</a:t>
            </a:r>
            <a:r>
              <a:rPr lang="en-US" altLang="en-US" sz="2800" dirty="0">
                <a:solidFill>
                  <a:schemeClr val="accent1"/>
                </a:solidFill>
              </a:rPr>
              <a:t> p(z | y)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1</a:t>
            </a:r>
            <a:r>
              <a:rPr lang="en-US" altLang="en-US" sz="2800" dirty="0">
                <a:solidFill>
                  <a:schemeClr val="accent1"/>
                </a:solidFill>
              </a:rPr>
              <a:t> p(z)</a:t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i="1" dirty="0"/>
              <a:t>where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3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2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1</a:t>
            </a:r>
            <a:r>
              <a:rPr lang="en-US" altLang="en-US" sz="2800" i="1" dirty="0"/>
              <a:t> = 1 and all are </a:t>
            </a:r>
            <a:r>
              <a:rPr lang="en-US" altLang="en-US" sz="2800" i="1" dirty="0">
                <a:sym typeface="Symbol" charset="2"/>
              </a:rPr>
              <a:t> 0</a:t>
            </a:r>
          </a:p>
          <a:p>
            <a:endParaRPr lang="en-US" altLang="en-US" sz="1400" dirty="0"/>
          </a:p>
          <a:p>
            <a:r>
              <a:rPr lang="en-US" altLang="en-US" dirty="0">
                <a:highlight>
                  <a:srgbClr val="FFFF00"/>
                </a:highlight>
              </a:rPr>
              <a:t>The weights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</a:t>
            </a:r>
            <a:r>
              <a:rPr lang="en-US" altLang="en-US" dirty="0">
                <a:highlight>
                  <a:srgbClr val="FFFF00"/>
                </a:highlight>
              </a:rPr>
              <a:t> can depend on the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If we have “enough data” in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, can make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</a:t>
            </a:r>
            <a:r>
              <a:rPr lang="en-US" altLang="en-US" baseline="-25000" dirty="0">
                <a:highlight>
                  <a:srgbClr val="FFFF00"/>
                </a:highlight>
                <a:sym typeface="Symbol" charset="2"/>
              </a:rPr>
              <a:t>3</a:t>
            </a:r>
            <a:r>
              <a:rPr lang="en-US" altLang="en-US" dirty="0">
                <a:highlight>
                  <a:srgbClr val="FFFF00"/>
                </a:highlight>
              </a:rPr>
              <a:t> large.  E.g.: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</a:rPr>
              <a:t>If count(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) is high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Learn the weights on held-out data w/ jackknifing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</a:rPr>
              <a:t>Different 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</a:t>
            </a:r>
            <a:r>
              <a:rPr lang="en-US" altLang="en-US" sz="2400" baseline="-25000" dirty="0">
                <a:highlight>
                  <a:srgbClr val="FFFF00"/>
                </a:highlight>
                <a:sym typeface="Symbol" charset="2"/>
              </a:rPr>
              <a:t>3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</a:rPr>
              <a:t>when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 is observed 1 time, 2 times, 3-5 times</a:t>
            </a:r>
            <a:r>
              <a:rPr lang="en-US" altLang="en-US" dirty="0"/>
              <a:t>, …</a:t>
            </a:r>
          </a:p>
          <a:p>
            <a:r>
              <a:rPr lang="en-US" altLang="en-US" sz="3200" dirty="0"/>
              <a:t>We’ll see some better approaches shortly</a:t>
            </a:r>
          </a:p>
        </p:txBody>
      </p:sp>
    </p:spTree>
    <p:extLst>
      <p:ext uri="{BB962C8B-B14F-4D97-AF65-F5344CB8AC3E}">
        <p14:creationId xmlns:p14="http://schemas.microsoft.com/office/powerpoint/2010/main" val="814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/>
              <a:t>More Ideas for Smoothing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76400"/>
            <a:ext cx="9735671" cy="4648200"/>
          </a:xfrm>
        </p:spPr>
        <p:txBody>
          <a:bodyPr>
            <a:no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Cross-validation is a general-purpose tool for tweaking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hyper-parameters in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system.</a:t>
            </a:r>
          </a:p>
          <a:p>
            <a:pPr lvl="1"/>
            <a:r>
              <a:rPr lang="en-US" altLang="en-US" dirty="0"/>
              <a:t>Here, the system will train the counts from blue data, but we use yellow data to tweak how much the system smooths them (</a:t>
            </a:r>
            <a:r>
              <a:rPr lang="en-US" altLang="en-US" dirty="0">
                <a:sym typeface="Symbol" charset="2"/>
              </a:rPr>
              <a:t>) and how much it backs off for different kinds of contexts (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etc.)</a:t>
            </a:r>
          </a:p>
          <a:p>
            <a:endParaRPr lang="en-US" altLang="en-US" sz="1200" dirty="0">
              <a:highlight>
                <a:srgbClr val="FFFF00"/>
              </a:highlight>
            </a:endParaRPr>
          </a:p>
          <a:p>
            <a:r>
              <a:rPr lang="en-US" altLang="en-US" dirty="0">
                <a:highlight>
                  <a:srgbClr val="FFFF00"/>
                </a:highlight>
              </a:rPr>
              <a:t>Is there anything more specific to try in this case?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Remember, we’re trying to decide how much to </a:t>
            </a:r>
            <a:r>
              <a:rPr lang="en-US" altLang="en-US" u="sng" dirty="0">
                <a:highlight>
                  <a:srgbClr val="FFFF00"/>
                </a:highlight>
              </a:rPr>
              <a:t>smooth</a:t>
            </a:r>
            <a:r>
              <a:rPr lang="en-US" altLang="en-US" dirty="0">
                <a:highlight>
                  <a:srgbClr val="FFFF00"/>
                </a:highlight>
              </a:rPr>
              <a:t>.</a:t>
            </a:r>
            <a:endParaRPr lang="en-US" altLang="en-US" sz="3200" dirty="0">
              <a:highlight>
                <a:srgbClr val="FFFF00"/>
              </a:highlight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</a:t>
            </a:r>
            <a:r>
              <a:rPr lang="en-US" altLang="en-US" u="sng" dirty="0">
                <a:sym typeface="Symbol" charset="2"/>
              </a:rPr>
              <a:t>how likely novel events really are</a:t>
            </a:r>
            <a:r>
              <a:rPr lang="en-US" altLang="en-US" dirty="0">
                <a:sym typeface="Symbol" charset="2"/>
              </a:rPr>
              <a:t> …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this out from the </a:t>
            </a:r>
            <a:r>
              <a:rPr lang="en-US" altLang="en-US" u="sng" dirty="0">
                <a:sym typeface="Symbol" charset="2"/>
              </a:rPr>
              <a:t>data</a:t>
            </a:r>
            <a:r>
              <a:rPr lang="en-US" altLang="en-US" dirty="0">
                <a:sym typeface="Symbol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6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123940E-083F-0245-9F68-1768B6E181A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356600" cy="1143000"/>
          </a:xfrm>
        </p:spPr>
        <p:txBody>
          <a:bodyPr/>
          <a:lstStyle/>
          <a:p>
            <a:r>
              <a:rPr lang="en-US" altLang="en-US" sz="3600"/>
              <a:t>How likely are novel events? </a:t>
            </a:r>
            <a:endParaRPr lang="en-US" altLang="en-US" sz="2800"/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537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3538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3539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0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1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117593" y="3937001"/>
            <a:ext cx="4905375" cy="1077913"/>
            <a:chOff x="2160" y="2480"/>
            <a:chExt cx="3090" cy="679"/>
          </a:xfrm>
        </p:grpSpPr>
        <p:grpSp>
          <p:nvGrpSpPr>
            <p:cNvPr id="63546" name="Group 142"/>
            <p:cNvGrpSpPr>
              <a:grpSpLocks/>
            </p:cNvGrpSpPr>
            <p:nvPr/>
          </p:nvGrpSpPr>
          <p:grpSpPr bwMode="auto">
            <a:xfrm>
              <a:off x="2160" y="2480"/>
              <a:ext cx="1170" cy="679"/>
              <a:chOff x="2160" y="2480"/>
              <a:chExt cx="1170" cy="679"/>
            </a:xfrm>
          </p:grpSpPr>
          <p:sp>
            <p:nvSpPr>
              <p:cNvPr id="63551" name="Text Box 68"/>
              <p:cNvSpPr txBox="1">
                <a:spLocks noChangeArrowheads="1"/>
              </p:cNvSpPr>
              <p:nvPr/>
            </p:nvSpPr>
            <p:spPr bwMode="auto">
              <a:xfrm>
                <a:off x="264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52" name="Oval 70"/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3" name="Line 71"/>
              <p:cNvSpPr>
                <a:spLocks noChangeShapeType="1"/>
              </p:cNvSpPr>
              <p:nvPr/>
            </p:nvSpPr>
            <p:spPr bwMode="auto">
              <a:xfrm flipH="1" flipV="1">
                <a:off x="249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547" name="Group 141"/>
            <p:cNvGrpSpPr>
              <a:grpSpLocks/>
            </p:cNvGrpSpPr>
            <p:nvPr/>
          </p:nvGrpSpPr>
          <p:grpSpPr bwMode="auto">
            <a:xfrm>
              <a:off x="4080" y="2480"/>
              <a:ext cx="1170" cy="679"/>
              <a:chOff x="4080" y="2480"/>
              <a:chExt cx="1170" cy="679"/>
            </a:xfrm>
          </p:grpSpPr>
          <p:sp>
            <p:nvSpPr>
              <p:cNvPr id="63548" name="Text Box 137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49" name="Oval 138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0" name="Line 139"/>
              <p:cNvSpPr>
                <a:spLocks noChangeShapeType="1"/>
              </p:cNvSpPr>
              <p:nvPr/>
            </p:nvSpPr>
            <p:spPr bwMode="auto">
              <a:xfrm flipH="1" flipV="1">
                <a:off x="441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34320" name="Text Box 144"/>
          <p:cNvSpPr txBox="1">
            <a:spLocks noChangeArrowheads="1"/>
          </p:cNvSpPr>
          <p:nvPr/>
        </p:nvSpPr>
        <p:spPr bwMode="auto">
          <a:xfrm>
            <a:off x="3124200" y="6186488"/>
            <a:ext cx="638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which zero would you expect is </a:t>
            </a:r>
            <a:r>
              <a:rPr kumimoji="0" lang="en-US" altLang="en-US" sz="2800" u="sng">
                <a:solidFill>
                  <a:srgbClr val="3399FF"/>
                </a:solidFill>
                <a:latin typeface="Times New Roman" charset="0"/>
              </a:rPr>
              <a:t>really</a:t>
            </a: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 rare?</a:t>
            </a:r>
          </a:p>
        </p:txBody>
      </p:sp>
      <p:sp>
        <p:nvSpPr>
          <p:cNvPr id="63544" name="Rectangle 145"/>
          <p:cNvSpPr>
            <a:spLocks noChangeArrowheads="1"/>
          </p:cNvSpPr>
          <p:nvPr/>
        </p:nvSpPr>
        <p:spPr bwMode="auto">
          <a:xfrm>
            <a:off x="1981201" y="141289"/>
            <a:ext cx="7853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Is there any theoretically nice way to pick 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</a:t>
            </a:r>
            <a:r>
              <a:rPr lang="el-GR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λ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434322" name="Line 146"/>
          <p:cNvSpPr>
            <a:spLocks noChangeShapeType="1"/>
          </p:cNvSpPr>
          <p:nvPr/>
        </p:nvSpPr>
        <p:spPr bwMode="auto">
          <a:xfrm>
            <a:off x="1905001" y="320675"/>
            <a:ext cx="836612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320" grpId="0" autoUpdateAnimBg="0"/>
      <p:bldP spid="4343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307ED5-0651-3741-BE86-AC24D48D00B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</a:t>
            </a:r>
          </a:p>
        </p:txBody>
      </p:sp>
      <p:graphicFrame>
        <p:nvGraphicFramePr>
          <p:cNvPr id="429224" name="Group 168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585" name="Text Box 4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5586" name="Text Box 4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5587" name="Text Box 4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8" name="Text Box 104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9" name="Freeform 106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90" name="Text Box 169"/>
          <p:cNvSpPr txBox="1">
            <a:spLocks noChangeArrowheads="1"/>
          </p:cNvSpPr>
          <p:nvPr/>
        </p:nvSpPr>
        <p:spPr bwMode="auto">
          <a:xfrm>
            <a:off x="3009900" y="5943600"/>
            <a:ext cx="211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determiners: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a closed class</a:t>
            </a:r>
          </a:p>
        </p:txBody>
      </p:sp>
    </p:spTree>
    <p:extLst>
      <p:ext uri="{BB962C8B-B14F-4D97-AF65-F5344CB8AC3E}">
        <p14:creationId xmlns:p14="http://schemas.microsoft.com/office/powerpoint/2010/main" val="63811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4C06546-3B4E-7A41-B0CE-A9565756E63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 </a:t>
            </a:r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633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7634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7635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6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7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286" y="432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8" name="Text Box 68"/>
          <p:cNvSpPr txBox="1">
            <a:spLocks noChangeArrowheads="1"/>
          </p:cNvSpPr>
          <p:nvPr/>
        </p:nvSpPr>
        <p:spPr bwMode="auto">
          <a:xfrm>
            <a:off x="7162801" y="5911850"/>
            <a:ext cx="2111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(food) nouns: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an open class</a:t>
            </a:r>
          </a:p>
        </p:txBody>
      </p:sp>
    </p:spTree>
    <p:extLst>
      <p:ext uri="{BB962C8B-B14F-4D97-AF65-F5344CB8AC3E}">
        <p14:creationId xmlns:p14="http://schemas.microsoft.com/office/powerpoint/2010/main" val="53844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aphicFrame>
        <p:nvGraphicFramePr>
          <p:cNvPr id="69635" name="Object 8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69637" name="Text Box 11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69640" name="Text Box 14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69643" name="Text Box 17"/>
          <p:cNvSpPr txBox="1">
            <a:spLocks noChangeArrowheads="1"/>
          </p:cNvSpPr>
          <p:nvPr/>
        </p:nvSpPr>
        <p:spPr bwMode="auto">
          <a:xfrm>
            <a:off x="2971801" y="1371600"/>
            <a:ext cx="699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mic Sans MS" charset="0"/>
              </a:rPr>
              <a:t>Counts from Brown Corpus (N </a:t>
            </a:r>
            <a:r>
              <a:rPr kumimoji="0" lang="en-US" altLang="en-US" sz="2400">
                <a:latin typeface="Comic Sans MS" charset="0"/>
                <a:sym typeface="Symbol" charset="2"/>
              </a:rPr>
              <a:t> 1 million tokens)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06ABCD0C-2780-443F-95B7-6BF80A7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4839786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(in dictionary but never occur) 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108325" y="4572000"/>
            <a:ext cx="351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 (occur once)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098800" y="4038600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 (occur twice) </a:t>
            </a: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1828800" y="4018806"/>
            <a:ext cx="259766" cy="649188"/>
          </a:xfrm>
          <a:prstGeom prst="ellipse">
            <a:avLst/>
          </a:prstGeom>
          <a:noFill/>
          <a:ln w="5715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1676400" y="3980706"/>
            <a:ext cx="1030224" cy="649188"/>
          </a:xfrm>
          <a:prstGeom prst="ellipse">
            <a:avLst/>
          </a:prstGeom>
          <a:noFill/>
          <a:ln w="57150">
            <a:solidFill>
              <a:srgbClr val="FF993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676400" y="6091239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N2      </a:t>
            </a:r>
            <a:r>
              <a:rPr kumimoji="0" lang="en-US" altLang="en-US" sz="1400">
                <a:solidFill>
                  <a:srgbClr val="993366"/>
                </a:solidFill>
                <a:latin typeface="Comic Sans MS" charset="0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= # doubleton types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N2 * 2 = # doubleton tokens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5410200" y="6081714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N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    </a:t>
            </a:r>
            <a:r>
              <a:rPr kumimoji="0" lang="en-US" altLang="en-US" sz="1000">
                <a:solidFill>
                  <a:srgbClr val="993366"/>
                </a:solidFill>
                <a:latin typeface="Comic Sans MS" charset="0"/>
                <a:sym typeface="Symbol" charset="2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= total # types   = T </a:t>
            </a:r>
            <a:r>
              <a:rPr kumimoji="0" lang="en-US" altLang="en-US" sz="1600">
                <a:solidFill>
                  <a:srgbClr val="993366"/>
                </a:solidFill>
                <a:latin typeface="Comic Sans MS" charset="0"/>
                <a:sym typeface="Symbol" charset="2"/>
              </a:rPr>
              <a:t>(purple bars)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 (N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 * r) = total # tokens = N </a:t>
            </a:r>
            <a:r>
              <a:rPr kumimoji="0" lang="en-US" altLang="en-US" sz="1600">
                <a:solidFill>
                  <a:srgbClr val="FF9933"/>
                </a:solidFill>
                <a:latin typeface="Comic Sans MS" charset="0"/>
              </a:rPr>
              <a:t>(all bars)</a:t>
            </a:r>
          </a:p>
        </p:txBody>
      </p:sp>
    </p:spTree>
    <p:extLst>
      <p:ext uri="{BB962C8B-B14F-4D97-AF65-F5344CB8AC3E}">
        <p14:creationId xmlns:p14="http://schemas.microsoft.com/office/powerpoint/2010/main" val="17713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396" grpId="0"/>
      <p:bldP spid="101397" grpId="0" animBg="1"/>
      <p:bldP spid="101398" grpId="0" animBg="1"/>
      <p:bldP spid="101399" grpId="0" build="p"/>
      <p:bldP spid="1014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1"/>
          <p:cNvGraphicFramePr>
            <a:graphicFrameLocks noChangeAspect="1"/>
          </p:cNvGraphicFramePr>
          <p:nvPr/>
        </p:nvGraphicFramePr>
        <p:xfrm>
          <a:off x="1524000" y="1371600"/>
          <a:ext cx="9677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4" name="Chart" r:id="rId4" imgW="4886249" imgH="2571902" progId="Excel.Chart.8">
                  <p:embed/>
                </p:oleObj>
              </mc:Choice>
              <mc:Fallback>
                <p:oleObj name="Chart" r:id="rId4" imgW="4886249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9677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pSp>
        <p:nvGrpSpPr>
          <p:cNvPr id="71685" name="Group 29"/>
          <p:cNvGrpSpPr>
            <a:grpSpLocks/>
          </p:cNvGrpSpPr>
          <p:nvPr/>
        </p:nvGrpSpPr>
        <p:grpSpPr bwMode="auto">
          <a:xfrm>
            <a:off x="1752600" y="2508251"/>
            <a:ext cx="615950" cy="2917825"/>
            <a:chOff x="188" y="1104"/>
            <a:chExt cx="388" cy="2374"/>
          </a:xfrm>
        </p:grpSpPr>
        <p:sp>
          <p:nvSpPr>
            <p:cNvPr id="71698" name="Text Box 22"/>
            <p:cNvSpPr txBox="1">
              <a:spLocks noChangeArrowheads="1"/>
            </p:cNvSpPr>
            <p:nvPr/>
          </p:nvSpPr>
          <p:spPr bwMode="auto">
            <a:xfrm>
              <a:off x="188" y="3180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0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699" name="Text Box 23"/>
            <p:cNvSpPr txBox="1">
              <a:spLocks noChangeArrowheads="1"/>
            </p:cNvSpPr>
            <p:nvPr/>
          </p:nvSpPr>
          <p:spPr bwMode="auto">
            <a:xfrm>
              <a:off x="188" y="2832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1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0" name="Text Box 24"/>
            <p:cNvSpPr txBox="1">
              <a:spLocks noChangeArrowheads="1"/>
            </p:cNvSpPr>
            <p:nvPr/>
          </p:nvSpPr>
          <p:spPr bwMode="auto">
            <a:xfrm>
              <a:off x="188" y="2499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2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1" name="Text Box 25"/>
            <p:cNvSpPr txBox="1">
              <a:spLocks noChangeArrowheads="1"/>
            </p:cNvSpPr>
            <p:nvPr/>
          </p:nvSpPr>
          <p:spPr bwMode="auto">
            <a:xfrm>
              <a:off x="188" y="2145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3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2" name="Text Box 26"/>
            <p:cNvSpPr txBox="1">
              <a:spLocks noChangeArrowheads="1"/>
            </p:cNvSpPr>
            <p:nvPr/>
          </p:nvSpPr>
          <p:spPr bwMode="auto">
            <a:xfrm>
              <a:off x="188" y="180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4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3" name="Text Box 27"/>
            <p:cNvSpPr txBox="1">
              <a:spLocks noChangeArrowheads="1"/>
            </p:cNvSpPr>
            <p:nvPr/>
          </p:nvSpPr>
          <p:spPr bwMode="auto">
            <a:xfrm>
              <a:off x="188" y="145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5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4" name="Text Box 28"/>
            <p:cNvSpPr txBox="1">
              <a:spLocks noChangeArrowheads="1"/>
            </p:cNvSpPr>
            <p:nvPr/>
          </p:nvSpPr>
          <p:spPr bwMode="auto">
            <a:xfrm>
              <a:off x="188" y="1104"/>
              <a:ext cx="37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6 </a:t>
              </a:r>
              <a:r>
                <a:rPr kumimoji="0" lang="en-US" altLang="en-US" sz="1800"/>
                <a:t>*</a:t>
              </a:r>
            </a:p>
          </p:txBody>
        </p:sp>
      </p:grpSp>
      <p:sp>
        <p:nvSpPr>
          <p:cNvPr id="71686" name="Rectangle 31"/>
          <p:cNvSpPr>
            <a:spLocks noChangeArrowheads="1"/>
          </p:cNvSpPr>
          <p:nvPr/>
        </p:nvSpPr>
        <p:spPr bwMode="auto">
          <a:xfrm>
            <a:off x="1447801" y="208280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87" name="Rectangle 32"/>
          <p:cNvSpPr>
            <a:spLocks noChangeArrowheads="1"/>
          </p:cNvSpPr>
          <p:nvPr/>
        </p:nvSpPr>
        <p:spPr bwMode="auto">
          <a:xfrm>
            <a:off x="1447801" y="1649413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90" name="Text Box 44"/>
          <p:cNvSpPr txBox="1">
            <a:spLocks noChangeArrowheads="1"/>
          </p:cNvSpPr>
          <p:nvPr/>
        </p:nvSpPr>
        <p:spPr bwMode="auto">
          <a:xfrm>
            <a:off x="4945064" y="4648201"/>
            <a:ext cx="336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abaringe, Babatinde, cabaret …</a:t>
            </a:r>
          </a:p>
        </p:txBody>
      </p:sp>
      <p:sp>
        <p:nvSpPr>
          <p:cNvPr id="71691" name="Text Box 45"/>
          <p:cNvSpPr txBox="1">
            <a:spLocks noChangeArrowheads="1"/>
          </p:cNvSpPr>
          <p:nvPr/>
        </p:nvSpPr>
        <p:spPr bwMode="auto">
          <a:xfrm>
            <a:off x="4960938" y="4191001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aback, Babbitt, cabanas …</a:t>
            </a:r>
          </a:p>
        </p:txBody>
      </p:sp>
      <p:sp>
        <p:nvSpPr>
          <p:cNvPr id="71692" name="Text Box 46"/>
          <p:cNvSpPr txBox="1">
            <a:spLocks noChangeArrowheads="1"/>
          </p:cNvSpPr>
          <p:nvPr/>
        </p:nvSpPr>
        <p:spPr bwMode="auto">
          <a:xfrm>
            <a:off x="4960938" y="38100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Abbas, babel, Cabot …</a:t>
            </a:r>
          </a:p>
        </p:txBody>
      </p:sp>
      <p:sp>
        <p:nvSpPr>
          <p:cNvPr id="71693" name="Text Box 47"/>
          <p:cNvSpPr txBox="1">
            <a:spLocks noChangeArrowheads="1"/>
          </p:cNvSpPr>
          <p:nvPr/>
        </p:nvSpPr>
        <p:spPr bwMode="auto">
          <a:xfrm>
            <a:off x="4960938" y="3352801"/>
            <a:ext cx="297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abdominal, Bach, cabana …</a:t>
            </a:r>
          </a:p>
        </p:txBody>
      </p:sp>
      <p:sp>
        <p:nvSpPr>
          <p:cNvPr id="71694" name="Text Box 48"/>
          <p:cNvSpPr txBox="1">
            <a:spLocks noChangeArrowheads="1"/>
          </p:cNvSpPr>
          <p:nvPr/>
        </p:nvSpPr>
        <p:spPr bwMode="auto">
          <a:xfrm>
            <a:off x="4960939" y="2921001"/>
            <a:ext cx="318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aberrant, backlog, cabinets …</a:t>
            </a:r>
          </a:p>
        </p:txBody>
      </p:sp>
      <p:sp>
        <p:nvSpPr>
          <p:cNvPr id="71695" name="Text Box 49"/>
          <p:cNvSpPr txBox="1">
            <a:spLocks noChangeArrowheads="1"/>
          </p:cNvSpPr>
          <p:nvPr/>
        </p:nvSpPr>
        <p:spPr bwMode="auto">
          <a:xfrm>
            <a:off x="4960938" y="2528888"/>
            <a:ext cx="3205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abdomen, bachelor, Caesar …</a:t>
            </a:r>
          </a:p>
        </p:txBody>
      </p:sp>
      <p:sp>
        <p:nvSpPr>
          <p:cNvPr id="71696" name="Text Box 50"/>
          <p:cNvSpPr txBox="1">
            <a:spLocks noChangeArrowheads="1"/>
          </p:cNvSpPr>
          <p:nvPr/>
        </p:nvSpPr>
        <p:spPr bwMode="auto">
          <a:xfrm>
            <a:off x="9601200" y="165893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the</a:t>
            </a:r>
          </a:p>
        </p:txBody>
      </p:sp>
      <p:sp>
        <p:nvSpPr>
          <p:cNvPr id="71697" name="Text Box 51"/>
          <p:cNvSpPr txBox="1">
            <a:spLocks noChangeArrowheads="1"/>
          </p:cNvSpPr>
          <p:nvPr/>
        </p:nvSpPr>
        <p:spPr bwMode="auto">
          <a:xfrm>
            <a:off x="7924801" y="2071688"/>
            <a:ext cx="60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29809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Witten-Bell Smoothing Idea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52228C5D-E2F6-41DC-A373-6A6309E1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1505540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</a:t>
            </a: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3108325" y="4572000"/>
            <a:ext cx="160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</a:t>
            </a: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3098801" y="4038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5410200" y="1524001"/>
            <a:ext cx="54102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692150" indent="-2349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If T/N is large, we’ve seen lots of novel types in the past, so we expect lots more.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Imagine scanning the corpus in order.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Each type’s </a:t>
            </a:r>
            <a:r>
              <a:rPr kumimoji="0" lang="en-US" altLang="en-US" sz="2000" u="sng"/>
              <a:t>first</a:t>
            </a:r>
            <a:r>
              <a:rPr kumimoji="0" lang="en-US" altLang="en-US" sz="2000"/>
              <a:t> token was novel.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So we saw T novel types (purple).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6543676" y="35814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7542214" y="40227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2/N </a:t>
            </a:r>
            <a:r>
              <a:rPr kumimoji="0" lang="en-US" altLang="en-US" sz="2000">
                <a:sym typeface="Wingdings" charset="2"/>
              </a:rPr>
              <a:t> 2/(N+T)</a:t>
            </a:r>
            <a:endParaRPr kumimoji="0" lang="en-US" altLang="en-US" sz="200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7564439" y="46323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1/N </a:t>
            </a:r>
            <a:r>
              <a:rPr kumimoji="0" lang="en-US" altLang="en-US" sz="2000">
                <a:sym typeface="Wingdings" charset="2"/>
              </a:rPr>
              <a:t> 1/(N+T)</a:t>
            </a:r>
            <a:endParaRPr kumimoji="0" lang="en-US" altLang="en-US" sz="2000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7564439" y="5165725"/>
            <a:ext cx="2677143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0/N </a:t>
            </a:r>
            <a:r>
              <a:rPr kumimoji="0" lang="en-US" altLang="en-US" sz="2000">
                <a:sym typeface="Wingdings" charset="2"/>
              </a:rPr>
              <a:t> (T/(N+T)) / 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1524000" y="6156326"/>
            <a:ext cx="950366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/>
              <a:t>Intuition: p(novel) is estimated as T/(N+T), divided among N</a:t>
            </a:r>
            <a:r>
              <a:rPr kumimoji="0" lang="en-US" altLang="en-US" sz="2000" baseline="-25000" dirty="0"/>
              <a:t>0 </a:t>
            </a:r>
            <a:r>
              <a:rPr kumimoji="0" lang="en-US" altLang="en-US" sz="2000" dirty="0"/>
              <a:t>specific novel types</a:t>
            </a:r>
            <a:endParaRPr kumimoji="0"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986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build="allAtOnce" animBg="1"/>
      <p:bldP spid="109591" grpId="0" animBg="1"/>
      <p:bldP spid="109592" grpId="0" animBg="1"/>
      <p:bldP spid="109593" grpId="0" animBg="1"/>
      <p:bldP spid="109594" grpId="0" animBg="1"/>
      <p:bldP spid="1095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1"/>
          <p:cNvGraphicFramePr>
            <a:graphicFrameLocks noChangeAspect="1"/>
          </p:cNvGraphicFramePr>
          <p:nvPr/>
        </p:nvGraphicFramePr>
        <p:xfrm>
          <a:off x="2030414" y="1524001"/>
          <a:ext cx="86899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Chart" r:id="rId4" imgW="4896029" imgH="2590740" progId="Excel.Chart.8">
                  <p:embed/>
                </p:oleObj>
              </mc:Choice>
              <mc:Fallback>
                <p:oleObj name="Chart" r:id="rId4" imgW="4896029" imgH="25907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1524001"/>
                        <a:ext cx="8689975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Good-Turing Smoothing Idea</a:t>
            </a:r>
          </a:p>
        </p:txBody>
      </p:sp>
      <p:grpSp>
        <p:nvGrpSpPr>
          <p:cNvPr id="75780" name="Group 23"/>
          <p:cNvGrpSpPr>
            <a:grpSpLocks/>
          </p:cNvGrpSpPr>
          <p:nvPr/>
        </p:nvGrpSpPr>
        <p:grpSpPr bwMode="auto">
          <a:xfrm>
            <a:off x="1828801" y="1866901"/>
            <a:ext cx="506413" cy="3597275"/>
            <a:chOff x="192" y="1192"/>
            <a:chExt cx="319" cy="2288"/>
          </a:xfrm>
        </p:grpSpPr>
        <p:sp>
          <p:nvSpPr>
            <p:cNvPr id="75805" name="Text Box 4"/>
            <p:cNvSpPr txBox="1">
              <a:spLocks noChangeArrowheads="1"/>
            </p:cNvSpPr>
            <p:nvPr/>
          </p:nvSpPr>
          <p:spPr bwMode="auto">
            <a:xfrm>
              <a:off x="192" y="326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0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6" name="Text Box 5"/>
            <p:cNvSpPr txBox="1">
              <a:spLocks noChangeArrowheads="1"/>
            </p:cNvSpPr>
            <p:nvPr/>
          </p:nvSpPr>
          <p:spPr bwMode="auto">
            <a:xfrm>
              <a:off x="192" y="2920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7" name="Text Box 6"/>
            <p:cNvSpPr txBox="1">
              <a:spLocks noChangeArrowheads="1"/>
            </p:cNvSpPr>
            <p:nvPr/>
          </p:nvSpPr>
          <p:spPr bwMode="auto">
            <a:xfrm>
              <a:off x="192" y="258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2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8" name="Text Box 7"/>
            <p:cNvSpPr txBox="1">
              <a:spLocks noChangeArrowheads="1"/>
            </p:cNvSpPr>
            <p:nvPr/>
          </p:nvSpPr>
          <p:spPr bwMode="auto">
            <a:xfrm>
              <a:off x="192" y="2233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3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9" name="Text Box 8"/>
            <p:cNvSpPr txBox="1">
              <a:spLocks noChangeArrowheads="1"/>
            </p:cNvSpPr>
            <p:nvPr/>
          </p:nvSpPr>
          <p:spPr bwMode="auto">
            <a:xfrm>
              <a:off x="192" y="189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4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0" name="Text Box 9"/>
            <p:cNvSpPr txBox="1">
              <a:spLocks noChangeArrowheads="1"/>
            </p:cNvSpPr>
            <p:nvPr/>
          </p:nvSpPr>
          <p:spPr bwMode="auto">
            <a:xfrm>
              <a:off x="192" y="1544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5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1" name="Text Box 10"/>
            <p:cNvSpPr txBox="1">
              <a:spLocks noChangeArrowheads="1"/>
            </p:cNvSpPr>
            <p:nvPr/>
          </p:nvSpPr>
          <p:spPr bwMode="auto">
            <a:xfrm>
              <a:off x="192" y="1192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6</a:t>
              </a:r>
              <a:r>
                <a:rPr kumimoji="0" lang="en-US" altLang="en-US" sz="1600"/>
                <a:t>*</a:t>
              </a:r>
            </a:p>
          </p:txBody>
        </p:sp>
      </p:grp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181600" y="1524001"/>
            <a:ext cx="54864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Partition the type vocabulary into classes </a:t>
            </a:r>
            <a:br>
              <a:rPr kumimoji="0" lang="en-US" altLang="en-US" sz="2000"/>
            </a:br>
            <a:r>
              <a:rPr kumimoji="0" lang="en-US" altLang="en-US" sz="2000"/>
              <a:t>(novel, singletons, doubletons, …) </a:t>
            </a:r>
            <a:br>
              <a:rPr kumimoji="0" lang="en-US" altLang="en-US" sz="2000"/>
            </a:br>
            <a:r>
              <a:rPr kumimoji="0" lang="en-US" altLang="en-US" sz="2000"/>
              <a:t>by how often they occurred in training data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Use </a:t>
            </a:r>
            <a:r>
              <a:rPr kumimoji="0" lang="en-US" altLang="en-US" sz="2000" u="sng"/>
              <a:t>observed</a:t>
            </a:r>
            <a:r>
              <a:rPr kumimoji="0" lang="en-US" altLang="en-US" sz="2000"/>
              <a:t> total probability of class r+1 </a:t>
            </a:r>
            <a:br>
              <a:rPr kumimoji="0" lang="en-US" altLang="en-US" sz="2000"/>
            </a:br>
            <a:r>
              <a:rPr kumimoji="0" lang="en-US" altLang="en-US" sz="2000"/>
              <a:t>to </a:t>
            </a:r>
            <a:r>
              <a:rPr kumimoji="0" lang="en-US" altLang="en-US" sz="2000" u="sng"/>
              <a:t>estimate</a:t>
            </a:r>
            <a:r>
              <a:rPr kumimoji="0" lang="en-US" altLang="en-US" sz="2000"/>
              <a:t> total probability of class r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7086601" y="35052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8971479" y="4021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8971479" y="46307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8971479" y="5164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5105401" y="6310313"/>
            <a:ext cx="5044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r/N = (N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*r/N)/N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        (N</a:t>
            </a:r>
            <a:r>
              <a:rPr kumimoji="0" lang="en-US" altLang="en-US" sz="2000" baseline="-25000">
                <a:sym typeface="Wingdings" charset="2"/>
              </a:rPr>
              <a:t>r+1</a:t>
            </a:r>
            <a:r>
              <a:rPr kumimoji="0" lang="en-US" altLang="en-US" sz="2000">
                <a:sym typeface="Wingdings" charset="2"/>
              </a:rPr>
              <a:t>*(r+1)/N)/N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endParaRPr kumimoji="0" lang="en-US" altLang="en-US" sz="2000">
              <a:sym typeface="Wingdings" charset="2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819401" y="4572003"/>
            <a:ext cx="4238625" cy="903288"/>
            <a:chOff x="816" y="2880"/>
            <a:chExt cx="2670" cy="569"/>
          </a:xfrm>
        </p:grpSpPr>
        <p:sp>
          <p:nvSpPr>
            <p:cNvPr id="111628" name="Text Box 12">
              <a:extLst>
                <a:ext uri="{FF2B5EF4-FFF2-40B4-BE49-F238E27FC236}">
                  <a16:creationId xmlns:a16="http://schemas.microsoft.com/office/drawing/2014/main" id="{EAC4FA7E-266C-4981-BF7E-919BFE05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21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p(singleton)</a:t>
              </a:r>
            </a:p>
          </p:txBody>
        </p:sp>
        <p:sp>
          <p:nvSpPr>
            <p:cNvPr id="111652" name="Rectangle 36">
              <a:extLst>
                <a:ext uri="{FF2B5EF4-FFF2-40B4-BE49-F238E27FC236}">
                  <a16:creationId xmlns:a16="http://schemas.microsoft.com/office/drawing/2014/main" id="{9F343C44-5286-4EFF-8B9B-2DDF1E5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p(novel)</a:t>
              </a:r>
            </a:p>
          </p:txBody>
        </p:sp>
        <p:sp>
          <p:nvSpPr>
            <p:cNvPr id="75803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804" name="Text Box 46"/>
            <p:cNvSpPr txBox="1">
              <a:spLocks noChangeArrowheads="1"/>
            </p:cNvSpPr>
            <p:nvPr/>
          </p:nvSpPr>
          <p:spPr bwMode="auto">
            <a:xfrm>
              <a:off x="2162" y="312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2%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09876" y="4038602"/>
            <a:ext cx="4638675" cy="903288"/>
            <a:chOff x="810" y="2544"/>
            <a:chExt cx="2922" cy="569"/>
          </a:xfrm>
        </p:grpSpPr>
        <p:sp>
          <p:nvSpPr>
            <p:cNvPr id="111640" name="Text Box 24">
              <a:extLst>
                <a:ext uri="{FF2B5EF4-FFF2-40B4-BE49-F238E27FC236}">
                  <a16:creationId xmlns:a16="http://schemas.microsoft.com/office/drawing/2014/main" id="{4A3F3100-9A16-460D-AD73-6176C941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44"/>
              <a:ext cx="1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p(doubleton) </a:t>
              </a:r>
            </a:p>
          </p:txBody>
        </p:sp>
        <p:sp>
          <p:nvSpPr>
            <p:cNvPr id="111655" name="Rectangle 39">
              <a:extLst>
                <a:ext uri="{FF2B5EF4-FFF2-40B4-BE49-F238E27FC236}">
                  <a16:creationId xmlns:a16="http://schemas.microsoft.com/office/drawing/2014/main" id="{4D2B8663-BA76-4B81-BD46-D83EB742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880"/>
              <a:ext cx="120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p(singleton)</a:t>
              </a:r>
            </a:p>
          </p:txBody>
        </p:sp>
        <p:sp>
          <p:nvSpPr>
            <p:cNvPr id="75799" name="Line 40"/>
            <p:cNvSpPr>
              <a:spLocks noChangeShapeType="1"/>
            </p:cNvSpPr>
            <p:nvPr/>
          </p:nvSpPr>
          <p:spPr bwMode="auto">
            <a:xfrm>
              <a:off x="2256" y="2784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00" name="Text Box 47"/>
            <p:cNvSpPr txBox="1">
              <a:spLocks noChangeArrowheads="1"/>
            </p:cNvSpPr>
            <p:nvPr/>
          </p:nvSpPr>
          <p:spPr bwMode="auto">
            <a:xfrm>
              <a:off x="2016" y="2784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1.5%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819401" y="3465515"/>
            <a:ext cx="4733925" cy="903288"/>
            <a:chOff x="816" y="2183"/>
            <a:chExt cx="2982" cy="569"/>
          </a:xfrm>
        </p:grpSpPr>
        <p:sp>
          <p:nvSpPr>
            <p:cNvPr id="111657" name="Text Box 41">
              <a:extLst>
                <a:ext uri="{FF2B5EF4-FFF2-40B4-BE49-F238E27FC236}">
                  <a16:creationId xmlns:a16="http://schemas.microsoft.com/office/drawing/2014/main" id="{64552ED0-D49D-4734-A9D7-4E301936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83"/>
              <a:ext cx="125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</a:t>
              </a:r>
              <a:r>
                <a:rPr lang="en-US" dirty="0" err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tripleton</a:t>
              </a: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) </a:t>
              </a:r>
            </a:p>
          </p:txBody>
        </p:sp>
        <p:sp>
          <p:nvSpPr>
            <p:cNvPr id="111658" name="Rectangle 42">
              <a:extLst>
                <a:ext uri="{FF2B5EF4-FFF2-40B4-BE49-F238E27FC236}">
                  <a16:creationId xmlns:a16="http://schemas.microsoft.com/office/drawing/2014/main" id="{EAFF5416-EEAA-4AD7-911D-013ECC2A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519"/>
              <a:ext cx="1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p(doubleton)</a:t>
              </a:r>
            </a:p>
          </p:txBody>
        </p:sp>
        <p:sp>
          <p:nvSpPr>
            <p:cNvPr id="75795" name="Line 43"/>
            <p:cNvSpPr>
              <a:spLocks noChangeShapeType="1"/>
            </p:cNvSpPr>
            <p:nvPr/>
          </p:nvSpPr>
          <p:spPr bwMode="auto">
            <a:xfrm>
              <a:off x="2208" y="240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96" name="Text Box 48"/>
            <p:cNvSpPr txBox="1">
              <a:spLocks noChangeArrowheads="1"/>
            </p:cNvSpPr>
            <p:nvPr/>
          </p:nvSpPr>
          <p:spPr bwMode="auto">
            <a:xfrm>
              <a:off x="2019" y="2400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1.2%</a:t>
              </a:r>
            </a:p>
          </p:txBody>
        </p:sp>
      </p:grp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8150743" y="4021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2/N  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8150743" y="46307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1/N  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8150743" y="5164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0/N  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4338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build="allAtOnce" animBg="1"/>
      <p:bldP spid="111630" grpId="1" build="allAtOnce" animBg="1"/>
      <p:bldP spid="111641" grpId="0" animBg="1"/>
      <p:bldP spid="111642" grpId="0" animBg="1"/>
      <p:bldP spid="111643" grpId="0" animBg="1"/>
      <p:bldP spid="111644" grpId="0" animBg="1"/>
      <p:bldP spid="111661" grpId="0" animBg="1"/>
      <p:bldP spid="111674" grpId="0" animBg="1"/>
      <p:bldP spid="111675" grpId="0" animBg="1"/>
      <p:bldP spid="1116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C047CB4-E2C0-EC4F-85EB-F4D8DF40B7A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Witten-Bell vs. Good-Turing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24" y="1676400"/>
            <a:ext cx="9251576" cy="4648200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Estimate p(z |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) using just the tokens we’ve seen in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.  Might be a small set …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Witten-Bell intuition</a:t>
            </a:r>
            <a:r>
              <a:rPr lang="en-US" altLang="en-US" dirty="0"/>
              <a:t>: If those tokens were distributed over many </a:t>
            </a:r>
            <a:r>
              <a:rPr lang="en-US" altLang="en-US" dirty="0">
                <a:solidFill>
                  <a:srgbClr val="FF0000"/>
                </a:solidFill>
              </a:rPr>
              <a:t>different types</a:t>
            </a:r>
            <a:r>
              <a:rPr lang="en-US" altLang="en-US" dirty="0"/>
              <a:t>, then novel types are likely in future.  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Good-Turing intuition: </a:t>
            </a:r>
            <a:r>
              <a:rPr lang="en-US" altLang="en-US" dirty="0"/>
              <a:t>If many of those tokens came from </a:t>
            </a:r>
            <a:r>
              <a:rPr lang="en-US" altLang="en-US" dirty="0">
                <a:solidFill>
                  <a:srgbClr val="FF0000"/>
                </a:solidFill>
              </a:rPr>
              <a:t>singleton types </a:t>
            </a:r>
            <a:r>
              <a:rPr lang="en-US" altLang="en-US" dirty="0"/>
              <a:t>, then novel types are likely in future.</a:t>
            </a:r>
          </a:p>
          <a:p>
            <a:pPr lvl="1"/>
            <a:r>
              <a:rPr lang="en-US" altLang="en-US" dirty="0"/>
              <a:t> Very nice idea (but a bit tricky in practice)</a:t>
            </a:r>
          </a:p>
          <a:p>
            <a:pPr lvl="1"/>
            <a:r>
              <a:rPr lang="en-US" altLang="en-US" dirty="0"/>
              <a:t>See the paper “Good-Turing smoothing without tears”</a:t>
            </a:r>
          </a:p>
        </p:txBody>
      </p:sp>
    </p:spTree>
    <p:extLst>
      <p:ext uri="{BB962C8B-B14F-4D97-AF65-F5344CB8AC3E}">
        <p14:creationId xmlns:p14="http://schemas.microsoft.com/office/powerpoint/2010/main" val="5079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Levels of Linguistic Knowledge (L1)</a:t>
            </a:r>
          </a:p>
          <a:p>
            <a:pPr lvl="1"/>
            <a:r>
              <a:rPr lang="en-US" dirty="0"/>
              <a:t>Corpora, Regex, Basic text processing (L2)</a:t>
            </a:r>
          </a:p>
          <a:p>
            <a:pPr lvl="1"/>
            <a:r>
              <a:rPr lang="en-US" dirty="0"/>
              <a:t>Morphology, Finite State Automata and Transducers (L3)</a:t>
            </a:r>
          </a:p>
          <a:p>
            <a:pPr lvl="1"/>
            <a:r>
              <a:rPr lang="en-US" dirty="0"/>
              <a:t>Probability Theory (L4)</a:t>
            </a:r>
          </a:p>
          <a:p>
            <a:pPr lvl="1"/>
            <a:r>
              <a:rPr lang="en-US" dirty="0"/>
              <a:t>Naive Bayes, Features, Perceptron, Logistic Regression (L5)</a:t>
            </a:r>
          </a:p>
          <a:p>
            <a:pPr lvl="1"/>
            <a:r>
              <a:rPr lang="en-US" dirty="0"/>
              <a:t>POS Tagging and HMM tagger, Viterbi Decoding (L6)</a:t>
            </a:r>
          </a:p>
          <a:p>
            <a:pPr lvl="1"/>
            <a:r>
              <a:rPr lang="en-US" dirty="0"/>
              <a:t>Constituency Syntax Trees, Context-Free Grammars, CKY, CNF, Beam Decoding (L7-8)</a:t>
            </a:r>
          </a:p>
          <a:p>
            <a:pPr lvl="1"/>
            <a:r>
              <a:rPr lang="en-US" dirty="0"/>
              <a:t>Dependency Syntax Trees, Arc-Standard and Arc-Eager Dependency Parsing (L9)</a:t>
            </a:r>
          </a:p>
          <a:p>
            <a:pPr lvl="1"/>
            <a:r>
              <a:rPr lang="en-US" dirty="0" err="1"/>
              <a:t>Ngram</a:t>
            </a:r>
            <a:r>
              <a:rPr lang="en-US" dirty="0"/>
              <a:t> Language Models, Smoothing, </a:t>
            </a:r>
            <a:r>
              <a:rPr lang="en-US" dirty="0" err="1"/>
              <a:t>Backoff</a:t>
            </a:r>
            <a:r>
              <a:rPr lang="en-US" dirty="0"/>
              <a:t>, Interpolation, alternate language models (L10-1</a:t>
            </a:r>
            <a:r>
              <a:rPr lang="en-US" altLang="zh-CN" dirty="0"/>
              <a:t>2</a:t>
            </a:r>
            <a:r>
              <a:rPr lang="en-US" dirty="0"/>
              <a:t>) (Probably no neural; depends on how far we get)</a:t>
            </a:r>
          </a:p>
          <a:p>
            <a:r>
              <a:rPr lang="en-US" dirty="0"/>
              <a:t>It won't all be on there because there isn't enough time</a:t>
            </a:r>
          </a:p>
          <a:p>
            <a:pPr lvl="1"/>
            <a:r>
              <a:rPr lang="en-US" dirty="0"/>
              <a:t>But there is plenty of room on the final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2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581B6B-6D74-494E-9E47-074C280B28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/>
              <a:t>(old slides)</a:t>
            </a:r>
            <a:endParaRPr lang="en-US" altLang="en-US" b="1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047" y="1676400"/>
            <a:ext cx="935915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Intuition: Can judge rate of novel events (in a context) by rate of singletons (in that context)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= # of word types with r training tokens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0</a:t>
            </a:r>
            <a:r>
              <a:rPr lang="en-US" altLang="en-US" dirty="0"/>
              <a:t> = number of unobserved words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1</a:t>
            </a:r>
            <a:r>
              <a:rPr lang="en-US" altLang="en-US" dirty="0"/>
              <a:t> = number of singletons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N = </a:t>
            </a:r>
            <a:r>
              <a:rPr lang="en-US" altLang="en-US" dirty="0">
                <a:sym typeface="Symbol" charset="2"/>
              </a:rPr>
              <a:t> r </a:t>
            </a:r>
            <a:r>
              <a:rPr lang="en-US" altLang="en-US" dirty="0" err="1">
                <a:sym typeface="Symbol" charset="2"/>
              </a:rPr>
              <a:t>N</a:t>
            </a:r>
            <a:r>
              <a:rPr lang="en-US" altLang="en-US" baseline="-25000" dirty="0" err="1">
                <a:sym typeface="Symbol" charset="2"/>
              </a:rPr>
              <a:t>r</a:t>
            </a:r>
            <a:r>
              <a:rPr lang="en-US" altLang="en-US" dirty="0">
                <a:sym typeface="Symbol" charset="2"/>
              </a:rPr>
              <a:t> = total # of training tokens</a:t>
            </a:r>
            <a:endParaRPr lang="en-US" altLang="en-US" baseline="-25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30271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8B4ECB8-7D23-2E4E-BC89-26B1C187305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>
                <a:solidFill>
                  <a:srgbClr val="000000"/>
                </a:solidFill>
              </a:rPr>
              <a:t>(old slides)</a:t>
            </a:r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118" y="1676400"/>
            <a:ext cx="10201836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# of word types with r training tokens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 N = </a:t>
            </a:r>
            <a:r>
              <a:rPr lang="en-US" altLang="en-US" sz="2400" dirty="0">
                <a:sym typeface="Symbol" charset="2"/>
              </a:rPr>
              <a:t> r </a:t>
            </a:r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r</a:t>
            </a:r>
            <a:r>
              <a:rPr lang="en-US" altLang="en-US" sz="2400" dirty="0">
                <a:sym typeface="Symbol" charset="2"/>
              </a:rPr>
              <a:t> = total # of training tokens</a:t>
            </a:r>
            <a:endParaRPr lang="en-US" altLang="en-US" sz="2400" baseline="-25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Naïve estimate: if x has r tokens, p(x) = 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r/N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naïve probability of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word types with r tokens?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r / N. 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Good-Turing estimate of this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probability: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Defined as: N</a:t>
            </a:r>
            <a:r>
              <a:rPr lang="en-US" altLang="en-US" sz="2000" baseline="-25000" dirty="0"/>
              <a:t>r+1 </a:t>
            </a:r>
            <a:r>
              <a:rPr lang="en-US" altLang="en-US" sz="2000" dirty="0"/>
              <a:t>(r+1) /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proportion of novel words in test data is estimated by proportion of singletons in training data.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Proportion in test data of the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singletons is estimated by proportion of the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doubletons in training data.   Etc.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 what is Good-Turing estimate of p(x)?</a:t>
            </a:r>
          </a:p>
        </p:txBody>
      </p:sp>
    </p:spTree>
    <p:extLst>
      <p:ext uri="{BB962C8B-B14F-4D97-AF65-F5344CB8AC3E}">
        <p14:creationId xmlns:p14="http://schemas.microsoft.com/office/powerpoint/2010/main" val="14104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23DE41B5-2991-8B4D-9054-E709F397231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5867400"/>
          </a:xfrm>
        </p:spPr>
        <p:txBody>
          <a:bodyPr/>
          <a:lstStyle/>
          <a:p>
            <a:r>
              <a:rPr lang="en-US" altLang="en-US" sz="2400" dirty="0"/>
              <a:t>Basic smoothing (e.g., add-</a:t>
            </a:r>
            <a:r>
              <a:rPr lang="en-US" altLang="en-US" sz="2400" dirty="0">
                <a:sym typeface="Symbol" charset="2"/>
              </a:rPr>
              <a:t>, Good-Turing, Witten-Bell):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Holds out some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Good-Turing gives them total mass of N</a:t>
            </a:r>
            <a:r>
              <a:rPr lang="en-US" altLang="en-US" sz="2000" baseline="-25000" dirty="0">
                <a:sym typeface="Symbol" charset="2"/>
              </a:rPr>
              <a:t>1</a:t>
            </a:r>
            <a:r>
              <a:rPr lang="en-US" altLang="en-US" sz="2000" dirty="0">
                <a:sym typeface="Symbol" charset="2"/>
              </a:rPr>
              <a:t>/N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Divided up </a:t>
            </a:r>
            <a:r>
              <a:rPr lang="en-US" altLang="en-US" sz="2000" b="1" dirty="0">
                <a:sym typeface="Symbol" charset="2"/>
              </a:rPr>
              <a:t>evenly</a:t>
            </a:r>
            <a:r>
              <a:rPr lang="en-US" altLang="en-US" sz="2000" dirty="0">
                <a:sym typeface="Symbol" charset="2"/>
              </a:rPr>
              <a:t> among the novel events</a:t>
            </a:r>
          </a:p>
          <a:p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Holds out same amount</a:t>
            </a:r>
            <a:r>
              <a:rPr lang="en-US" altLang="en-US" sz="2000" dirty="0">
                <a:sym typeface="Symbol" charset="2"/>
              </a:rPr>
              <a:t> of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divide up </a:t>
            </a:r>
            <a:r>
              <a:rPr lang="en-US" altLang="en-US" sz="2000" b="1" dirty="0">
                <a:solidFill>
                  <a:srgbClr val="FF0000"/>
                </a:solidFill>
                <a:sym typeface="Symbol" charset="2"/>
              </a:rPr>
              <a:t>unevenly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u="sng" dirty="0">
                <a:sym typeface="Symbol" charset="2"/>
              </a:rPr>
              <a:t>in proportion to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prob.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</a:t>
            </a:r>
            <a:r>
              <a:rPr lang="en-US" altLang="en-US" sz="2000" dirty="0" err="1">
                <a:sym typeface="Symbol" charset="2"/>
              </a:rPr>
              <a:t>xy</a:t>
            </a:r>
            <a:r>
              <a:rPr lang="en-US" altLang="en-US" sz="2000" dirty="0">
                <a:sym typeface="Symbol" charset="2"/>
              </a:rPr>
              <a:t>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 | y)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Novel events are types z that were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y),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Here novel events are types z that were never observed after y.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Even if z was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, it may have been observed after the shorter, more frequent context y.   Then p(z | y) can be estimated without further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.  If not, we back off further to p(z).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p(z), do we need a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z? 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What are novel z in this case?  What could the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 err="1">
                <a:sym typeface="Symbol" charset="2"/>
              </a:rPr>
              <a:t>prob</a:t>
            </a:r>
            <a:r>
              <a:rPr lang="en-US" altLang="en-US" sz="1800" dirty="0">
                <a:sym typeface="Symbol" charset="2"/>
              </a:rPr>
              <a:t> be?  What if the vocabulary is known and finite?  What if it’s potentially infinite?</a:t>
            </a:r>
          </a:p>
        </p:txBody>
      </p:sp>
    </p:spTree>
    <p:extLst>
      <p:ext uri="{BB962C8B-B14F-4D97-AF65-F5344CB8AC3E}">
        <p14:creationId xmlns:p14="http://schemas.microsoft.com/office/powerpoint/2010/main" val="1699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880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76F2C8DB-3DE2-6948-97E8-85E2B6802B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458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ym typeface="Symbol" charset="2"/>
              </a:rPr>
              <a:t>Note: </a:t>
            </a:r>
            <a:r>
              <a:rPr lang="en-US" altLang="en-US" sz="2400" dirty="0">
                <a:sym typeface="Symbol" charset="2"/>
              </a:rPr>
              <a:t>The best known </a:t>
            </a:r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 methods: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modified </a:t>
            </a:r>
            <a:r>
              <a:rPr lang="en-US" altLang="en-US" sz="2000" dirty="0" err="1">
                <a:sym typeface="Symbol" charset="2"/>
              </a:rPr>
              <a:t>Kneser</a:t>
            </a:r>
            <a:r>
              <a:rPr lang="en-US" altLang="en-US" sz="2000" dirty="0">
                <a:sym typeface="Symbol" charset="2"/>
              </a:rPr>
              <a:t>-Ney (smart engineering)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Witten-Bell + one small improvement (Carpenter 2005)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hierarchical Pitman-</a:t>
            </a:r>
            <a:r>
              <a:rPr lang="en-US" altLang="en-US" sz="2000" dirty="0" err="1">
                <a:sym typeface="Symbol" charset="2"/>
              </a:rPr>
              <a:t>Yor</a:t>
            </a:r>
            <a:r>
              <a:rPr lang="en-US" altLang="en-US" sz="2000" dirty="0">
                <a:sym typeface="Symbol" charset="2"/>
              </a:rPr>
              <a:t> (clean Bayesian statistics)</a:t>
            </a:r>
            <a:endParaRPr lang="en-US" altLang="en-US" sz="2000" b="1" dirty="0">
              <a:sym typeface="Symbol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All are about equally good.</a:t>
            </a:r>
            <a:endParaRPr lang="en-US" altLang="en-US" sz="20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folHlink"/>
                </a:solidFill>
                <a:sym typeface="Symbol" charset="2"/>
              </a:rPr>
              <a:t>Note:</a:t>
            </a:r>
            <a:r>
              <a:rPr lang="en-US" altLang="en-US" sz="2400" dirty="0">
                <a:solidFill>
                  <a:schemeClr val="folHlink"/>
                </a:solidFill>
                <a:sym typeface="Symbol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A given context like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may be quite rare – perhaps we’ve only observed it a few times.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Then it may be hard for Good-Turing, Witten-Bell, etc. to accurately guess that context’s novel-event rate as required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We could try to make a better guess by aggregating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with other contexts (all contexts? similar contexts?).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This is another form of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backoff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.  By contrast, basic Good-Turing, Witten-Bell, etc. were limited to a </a:t>
            </a:r>
            <a:r>
              <a:rPr lang="en-US" altLang="en-US" sz="2000" b="1" i="1" dirty="0">
                <a:solidFill>
                  <a:schemeClr val="folHlink"/>
                </a:solidFill>
                <a:sym typeface="Symbol" charset="2"/>
              </a:rPr>
              <a:t>single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implicit context.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Log-linear models accomplish this very naturally.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927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  <a:endParaRPr lang="en-US" altLang="en-US" dirty="0"/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dirty="0">
                <a:sym typeface="Symbol" charset="2"/>
              </a:rPr>
              <a:t>x  *   (it’s a string: the text of the email)</a:t>
            </a:r>
          </a:p>
          <a:p>
            <a:r>
              <a:rPr lang="en-US" altLang="en-US" dirty="0">
                <a:sym typeface="Symbol" charset="2"/>
              </a:rPr>
              <a:t>Remember: p can be any function over (</a:t>
            </a:r>
            <a:r>
              <a:rPr lang="en-US" altLang="en-US" dirty="0" err="1">
                <a:sym typeface="Symbol" charset="2"/>
              </a:rPr>
              <a:t>x,y</a:t>
            </a:r>
            <a:r>
              <a:rPr lang="en-US" altLang="en-US" dirty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>
                <a:sym typeface="Symbol" charset="2"/>
              </a:rPr>
              <a:t>Provided 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Smoothing as Optimization: Conditional 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5" name="Picture 19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035550"/>
            <a:ext cx="55213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447800"/>
            <a:ext cx="8686800" cy="1600200"/>
          </a:xfrm>
        </p:spPr>
        <p:txBody>
          <a:bodyPr/>
          <a:lstStyle/>
          <a:p>
            <a:r>
              <a:rPr lang="en-US" altLang="en-US" sz="2400"/>
              <a:t>We need a </a:t>
            </a:r>
            <a:r>
              <a:rPr lang="en-US" altLang="en-US" sz="2400" u="sng"/>
              <a:t>conditional</a:t>
            </a:r>
            <a:r>
              <a:rPr lang="en-US" altLang="en-US" sz="2400"/>
              <a:t> distribution p(y | x)</a:t>
            </a:r>
          </a:p>
          <a:p>
            <a:r>
              <a:rPr lang="en-US" altLang="en-US" sz="2400">
                <a:sym typeface="Symbol" charset="2"/>
              </a:rPr>
              <a:t>Convert our linear scoring function to this distribution p</a:t>
            </a:r>
          </a:p>
          <a:p>
            <a:pPr marL="796925" lvl="1" indent="-339725"/>
            <a:r>
              <a:rPr lang="en-US" altLang="en-US" sz="2000">
                <a:sym typeface="Symbol" charset="2"/>
              </a:rPr>
              <a:t>Require that p(y | x)  0, and </a:t>
            </a:r>
            <a:r>
              <a:rPr lang="en-US" altLang="en-US" sz="2000" baseline="-25000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 p(y | x) = 1;  not true of score(x,y)</a:t>
            </a:r>
          </a:p>
        </p:txBody>
      </p:sp>
      <p:sp>
        <p:nvSpPr>
          <p:cNvPr id="9626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/>
              <a:t>Linear Scoring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973263" y="2879726"/>
            <a:ext cx="8355012" cy="1323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How well does y go with x?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Simplest option: a linear function of (x,y).  But (x,y) isn’t a number.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So </a:t>
            </a:r>
            <a:r>
              <a:rPr lang="en-US" altLang="en-US" sz="2000" i="1" u="sng"/>
              <a:t>describe</a:t>
            </a:r>
            <a:r>
              <a:rPr lang="en-US" altLang="en-US" sz="2000" i="1"/>
              <a:t> it by one or more numbers:“numeric features” that </a:t>
            </a:r>
            <a:r>
              <a:rPr lang="en-US" altLang="en-US" sz="2000" i="1" u="sng"/>
              <a:t>you</a:t>
            </a:r>
            <a:r>
              <a:rPr lang="en-US" altLang="en-US" sz="2000" i="1"/>
              <a:t> pick.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Then just use a linear function of </a:t>
            </a:r>
            <a:r>
              <a:rPr lang="en-US" altLang="en-US" sz="2000" i="1" u="sng"/>
              <a:t>those</a:t>
            </a:r>
            <a:r>
              <a:rPr lang="en-US" altLang="en-US" sz="2000" i="1"/>
              <a:t> numbers.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46992" y="5527686"/>
            <a:ext cx="4410182" cy="1261457"/>
            <a:chOff x="545200" y="4584885"/>
            <a:chExt cx="4410945" cy="12614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077B53-F89C-4D11-A6ED-401C8F8E949A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70" name="TextBox 8"/>
            <p:cNvSpPr txBox="1">
              <a:spLocks noChangeArrowheads="1"/>
            </p:cNvSpPr>
            <p:nvPr/>
          </p:nvSpPr>
          <p:spPr bwMode="auto">
            <a:xfrm>
              <a:off x="545200" y="4923012"/>
              <a:ext cx="4410945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e.g.,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=5   (numbered features)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=“see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Det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 Noun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 dirty="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1" y="50180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E8A8D9-7004-48FD-99B7-2453A310AD1E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68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62700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4295775"/>
            <a:ext cx="2390775" cy="1320800"/>
            <a:chOff x="3638556" y="3352800"/>
            <a:chExt cx="2390014" cy="1320093"/>
          </a:xfrm>
        </p:grpSpPr>
        <p:sp>
          <p:nvSpPr>
            <p:cNvPr id="96265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6266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7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1"/>
            <a:ext cx="6000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features should we use?</a:t>
            </a:r>
          </a:p>
        </p:txBody>
      </p:sp>
      <p:sp>
        <p:nvSpPr>
          <p:cNvPr id="98309" name="Content Placeholder 2"/>
          <p:cNvSpPr>
            <a:spLocks/>
          </p:cNvSpPr>
          <p:nvPr/>
        </p:nvSpPr>
        <p:spPr bwMode="auto">
          <a:xfrm>
            <a:off x="1955800" y="2133600"/>
            <a:ext cx="817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96925" indent="-339725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is a unigram</a:t>
            </a:r>
            <a:endParaRPr lang="en-US" altLang="en-US" sz="2000" dirty="0"/>
          </a:p>
          <a:p>
            <a:pPr lvl="2"/>
            <a:r>
              <a:rPr lang="en-US" altLang="en-US" sz="2000" dirty="0"/>
              <a:t>x </a:t>
            </a:r>
            <a:r>
              <a:rPr lang="en-US" altLang="en-US" sz="2000" dirty="0">
                <a:sym typeface="Symbol" charset="2"/>
              </a:rPr>
              <a:t>is an (n-1)-gram</a:t>
            </a:r>
            <a:endParaRPr lang="en-US" altLang="en-US" sz="20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sz="2000" dirty="0">
                <a:sym typeface="Symbol" charset="2"/>
              </a:rPr>
              <a:t>x  *   (it’s a string: the text of the email)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5626" y="2784486"/>
            <a:ext cx="4252913" cy="1254114"/>
            <a:chOff x="623848" y="4584885"/>
            <a:chExt cx="4253649" cy="12541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46024E-F4A2-411E-81C2-4D08FF1474EC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8" name="TextBox 8"/>
            <p:cNvSpPr txBox="1">
              <a:spLocks noChangeArrowheads="1"/>
            </p:cNvSpPr>
            <p:nvPr/>
          </p:nvSpPr>
          <p:spPr bwMode="auto">
            <a:xfrm>
              <a:off x="623848" y="4923012"/>
              <a:ext cx="425364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e.g., k=5   (numbered features)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k=“see Det Noun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48400" y="2274888"/>
            <a:ext cx="4070350" cy="1631950"/>
            <a:chOff x="5146593" y="4075644"/>
            <a:chExt cx="4070638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79996BA-EE7A-412A-AB4E-A450EFEB5A5D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6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70638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 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1552575"/>
            <a:ext cx="2390775" cy="1320800"/>
            <a:chOff x="3638556" y="3352800"/>
            <a:chExt cx="2390014" cy="1320093"/>
          </a:xfrm>
        </p:grpSpPr>
        <p:sp>
          <p:nvSpPr>
            <p:cNvPr id="98313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8314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95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5750"/>
            <a:ext cx="66722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/>
              <a:t>Log-Linear Conditional Probability</a:t>
            </a:r>
            <a:br>
              <a:rPr lang="en-US" altLang="en-US" sz="3200"/>
            </a:b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(interpret score as a log-prob, </a:t>
            </a:r>
            <a:r>
              <a:rPr lang="en-US" altLang="en-US" sz="2800" i="1">
                <a:solidFill>
                  <a:srgbClr val="FF0000"/>
                </a:solidFill>
                <a:latin typeface="Comic Sans MS" charset="0"/>
              </a:rPr>
              <a:t>up to a constant</a:t>
            </a: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)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10035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0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10035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04B7E80-AEF2-7F48-9621-E76DFFC86A57}" type="slidenum">
              <a:rPr kumimoji="0" lang="en-US" altLang="en-US" sz="10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07024" y="2859755"/>
            <a:ext cx="3617976" cy="1097887"/>
            <a:chOff x="3168" y="2288"/>
            <a:chExt cx="1872" cy="490"/>
          </a:xfrm>
        </p:grpSpPr>
        <p:sp>
          <p:nvSpPr>
            <p:cNvPr id="100369" name="Rectangle 9"/>
            <p:cNvSpPr>
              <a:spLocks noChangeArrowheads="1"/>
            </p:cNvSpPr>
            <p:nvPr/>
          </p:nvSpPr>
          <p:spPr bwMode="auto"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pic>
          <p:nvPicPr>
            <p:cNvPr id="100370" name="Picture 10" descr="j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" y="2288"/>
              <a:ext cx="11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41526" y="4078288"/>
            <a:ext cx="6873875" cy="874712"/>
            <a:chOff x="326" y="2569"/>
            <a:chExt cx="4330" cy="551"/>
          </a:xfrm>
        </p:grpSpPr>
        <p:pic>
          <p:nvPicPr>
            <p:cNvPr id="100367" name="Picture 7" descr="j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69"/>
              <a:ext cx="168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8" name="Text Box 12"/>
            <p:cNvSpPr txBox="1">
              <a:spLocks noChangeArrowheads="1"/>
            </p:cNvSpPr>
            <p:nvPr/>
          </p:nvSpPr>
          <p:spPr bwMode="auto">
            <a:xfrm>
              <a:off x="326" y="2596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where we choose Z(x) to ensure that </a:t>
              </a:r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8786814" y="2117726"/>
            <a:ext cx="1804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u="sng">
                <a:solidFill>
                  <a:srgbClr val="3399FF"/>
                </a:solidFill>
                <a:latin typeface="Comic Sans MS" charset="0"/>
              </a:rPr>
              <a:t>unnormalized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prob (at least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it’s positive!)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5167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852614" y="5102225"/>
            <a:ext cx="8967787" cy="1619250"/>
            <a:chOff x="201" y="3214"/>
            <a:chExt cx="5649" cy="1020"/>
          </a:xfrm>
        </p:grpSpPr>
        <p:pic>
          <p:nvPicPr>
            <p:cNvPr id="100363" name="Picture 31" descr="j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3259"/>
              <a:ext cx="279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Text Box 13"/>
            <p:cNvSpPr txBox="1">
              <a:spLocks noChangeArrowheads="1"/>
            </p:cNvSpPr>
            <p:nvPr/>
          </p:nvSpPr>
          <p:spPr bwMode="auto">
            <a:xfrm>
              <a:off x="201" y="3302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thus,  </a:t>
              </a:r>
            </a:p>
          </p:txBody>
        </p:sp>
        <p:sp>
          <p:nvSpPr>
            <p:cNvPr id="100365" name="AutoShape 17"/>
            <p:cNvSpPr>
              <a:spLocks noChangeArrowheads="1"/>
            </p:cNvSpPr>
            <p:nvPr/>
          </p:nvSpPr>
          <p:spPr bwMode="auto"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99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00366" name="Text Box 19"/>
            <p:cNvSpPr txBox="1">
              <a:spLocks noChangeArrowheads="1"/>
            </p:cNvSpPr>
            <p:nvPr/>
          </p:nvSpPr>
          <p:spPr bwMode="auto">
            <a:xfrm>
              <a:off x="3600" y="3216"/>
              <a:ext cx="22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sum of unnormalized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probabilities of </a:t>
              </a:r>
              <a:r>
                <a:rPr kumimoji="0" lang="en-US" altLang="en-US" sz="2000" b="1" u="sng">
                  <a:solidFill>
                    <a:srgbClr val="3399FF"/>
                  </a:solidFill>
                  <a:latin typeface="Comic Sans MS" charset="0"/>
                </a:rPr>
                <a:t>all</a:t>
              </a: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output candidates y’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solidFill>
                  <a:srgbClr val="3399FF"/>
                </a:solidFill>
                <a:latin typeface="Comic Sans MS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Sometimes just written as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8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2406" name="Picture 4" descr="j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7086600" y="3200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620000" y="4724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1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156682" grpId="0" animBg="1"/>
      <p:bldP spid="1566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4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  p</a:t>
            </a:r>
            <a:r>
              <a:rPr lang="en-US" altLang="en-US" baseline="-25000">
                <a:solidFill>
                  <a:srgbClr val="3399FF"/>
                </a:solidFill>
                <a:sym typeface="Symbol" charset="2"/>
              </a:rPr>
              <a:t>prior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()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4453" name="Picture 4" descr="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7543800" y="4648200"/>
            <a:ext cx="1828800" cy="1066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635125" y="5775326"/>
            <a:ext cx="9010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rgbClr val="FF00FF"/>
                </a:solidFill>
                <a:latin typeface="Comic Sans MS" charset="0"/>
              </a:rPr>
              <a:t>Encourages weights close to 0: “L2 regularization” (other choices possible)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en-US" altLang="en-US" sz="2000" dirty="0">
              <a:solidFill>
                <a:srgbClr val="FF00FF"/>
              </a:solidFill>
              <a:latin typeface="Comic Sans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FF"/>
                </a:solidFill>
                <a:latin typeface="Comic Sans MS" charset="0"/>
              </a:rPr>
              <a:t>Corresponds to a Gaussian prior.</a:t>
            </a:r>
          </a:p>
        </p:txBody>
      </p:sp>
      <p:pic>
        <p:nvPicPr>
          <p:cNvPr id="104457" name="Picture 12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Rooms: SAL 101 and HAR 101. HAR 101 is Harris Hall.</a:t>
            </a:r>
          </a:p>
          <a:p>
            <a:r>
              <a:rPr lang="en-US" altLang="zh-CN" dirty="0"/>
              <a:t>Will post latest information on</a:t>
            </a:r>
            <a:r>
              <a:rPr lang="en-US" dirty="0"/>
              <a:t> the course website and blackboard, which has a very prominent link to a roster with </a:t>
            </a:r>
            <a:r>
              <a:rPr lang="en-US" dirty="0" err="1"/>
              <a:t>firstname</a:t>
            </a:r>
            <a:r>
              <a:rPr lang="en-US" dirty="0"/>
              <a:t>, last name, partially masked email address, and assignment</a:t>
            </a:r>
          </a:p>
          <a:p>
            <a:r>
              <a:rPr lang="en-US" dirty="0"/>
              <a:t>If you are still unsure of where to go, contact us on piazza</a:t>
            </a:r>
          </a:p>
        </p:txBody>
      </p:sp>
    </p:spTree>
    <p:extLst>
      <p:ext uri="{BB962C8B-B14F-4D97-AF65-F5344CB8AC3E}">
        <p14:creationId xmlns:p14="http://schemas.microsoft.com/office/powerpoint/2010/main" val="7732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5410200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increases this</a:t>
            </a:r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1352550" y="2743200"/>
            <a:ext cx="9505950" cy="4305300"/>
            <a:chOff x="-108" y="1728"/>
            <a:chExt cx="5988" cy="2712"/>
          </a:xfrm>
        </p:grpSpPr>
        <p:sp>
          <p:nvSpPr>
            <p:cNvPr id="106509" name="Line 36"/>
            <p:cNvSpPr>
              <a:spLocks noChangeShapeType="1"/>
            </p:cNvSpPr>
            <p:nvPr/>
          </p:nvSpPr>
          <p:spPr bwMode="auto">
            <a:xfrm flipH="1" flipV="1">
              <a:off x="3984" y="1728"/>
              <a:ext cx="0" cy="384"/>
            </a:xfrm>
            <a:prstGeom prst="line">
              <a:avLst/>
            </a:prstGeom>
            <a:noFill/>
            <a:ln w="57150">
              <a:solidFill>
                <a:srgbClr val="D1D1D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Freeform 37"/>
            <p:cNvSpPr>
              <a:spLocks/>
            </p:cNvSpPr>
            <p:nvPr/>
          </p:nvSpPr>
          <p:spPr bwMode="auto">
            <a:xfrm>
              <a:off x="-108" y="2004"/>
              <a:ext cx="5988" cy="2436"/>
            </a:xfrm>
            <a:custGeom>
              <a:avLst/>
              <a:gdLst>
                <a:gd name="T0" fmla="*/ 5940 w 5988"/>
                <a:gd name="T1" fmla="*/ 2376 h 2436"/>
                <a:gd name="T2" fmla="*/ 0 w 5988"/>
                <a:gd name="T3" fmla="*/ 2364 h 2436"/>
                <a:gd name="T4" fmla="*/ 96 w 5988"/>
                <a:gd name="T5" fmla="*/ 264 h 2436"/>
                <a:gd name="T6" fmla="*/ 2818 w 5988"/>
                <a:gd name="T7" fmla="*/ 12 h 2436"/>
                <a:gd name="T8" fmla="*/ 5868 w 5988"/>
                <a:gd name="T9" fmla="*/ 260 h 2436"/>
                <a:gd name="T10" fmla="*/ 5940 w 5988"/>
                <a:gd name="T11" fmla="*/ 2376 h 2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8" h="2436">
                  <a:moveTo>
                    <a:pt x="5940" y="2376"/>
                  </a:moveTo>
                  <a:cubicBezTo>
                    <a:pt x="4596" y="2436"/>
                    <a:pt x="1152" y="2364"/>
                    <a:pt x="0" y="2364"/>
                  </a:cubicBezTo>
                  <a:cubicBezTo>
                    <a:pt x="36" y="1392"/>
                    <a:pt x="60" y="900"/>
                    <a:pt x="96" y="264"/>
                  </a:cubicBezTo>
                  <a:cubicBezTo>
                    <a:pt x="708" y="144"/>
                    <a:pt x="1568" y="24"/>
                    <a:pt x="2818" y="12"/>
                  </a:cubicBezTo>
                  <a:cubicBezTo>
                    <a:pt x="4068" y="0"/>
                    <a:pt x="5172" y="120"/>
                    <a:pt x="5868" y="260"/>
                  </a:cubicBezTo>
                  <a:cubicBezTo>
                    <a:pt x="5868" y="1056"/>
                    <a:pt x="5988" y="1260"/>
                    <a:pt x="5940" y="2376"/>
                  </a:cubicBezTo>
                  <a:close/>
                </a:path>
              </a:pathLst>
            </a:custGeom>
            <a:solidFill>
              <a:srgbClr val="D1D1D1"/>
            </a:solidFill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Rectangle 38"/>
            <p:cNvSpPr>
              <a:spLocks noChangeArrowheads="1"/>
            </p:cNvSpPr>
            <p:nvPr/>
          </p:nvSpPr>
          <p:spPr bwMode="auto">
            <a:xfrm>
              <a:off x="480" y="2112"/>
              <a:ext cx="4944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For this, use your favorite function maximization algorithm.</a:t>
              </a:r>
            </a:p>
            <a:p>
              <a:pPr lvl="1"/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gradient descent, conjugate gradient, variable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mic Sans MS" charset="0"/>
                </a:rPr>
                <a:t>metric,etc</a:t>
              </a:r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.</a:t>
              </a:r>
            </a:p>
          </p:txBody>
        </p:sp>
      </p:grp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3200400" y="4994275"/>
            <a:ext cx="2903538" cy="660400"/>
          </a:xfrm>
          <a:custGeom>
            <a:avLst/>
            <a:gdLst>
              <a:gd name="T0" fmla="*/ 0 w 1829"/>
              <a:gd name="T1" fmla="*/ 0 h 416"/>
              <a:gd name="T2" fmla="*/ 2147483646 w 1829"/>
              <a:gd name="T3" fmla="*/ 2147483646 h 416"/>
              <a:gd name="T4" fmla="*/ 2147483646 w 1829"/>
              <a:gd name="T5" fmla="*/ 2147483646 h 416"/>
              <a:gd name="T6" fmla="*/ 2147483646 w 1829"/>
              <a:gd name="T7" fmla="*/ 2147483646 h 416"/>
              <a:gd name="T8" fmla="*/ 2147483646 w 1829"/>
              <a:gd name="T9" fmla="*/ 2147483646 h 416"/>
              <a:gd name="T10" fmla="*/ 2147483646 w 1829"/>
              <a:gd name="T11" fmla="*/ 2147483646 h 416"/>
              <a:gd name="T12" fmla="*/ 2147483646 w 1829"/>
              <a:gd name="T13" fmla="*/ 2147483646 h 416"/>
              <a:gd name="T14" fmla="*/ 2147483646 w 1829"/>
              <a:gd name="T15" fmla="*/ 2147483646 h 416"/>
              <a:gd name="T16" fmla="*/ 2147483646 w 1829"/>
              <a:gd name="T17" fmla="*/ 2147483646 h 416"/>
              <a:gd name="T18" fmla="*/ 2147483646 w 1829"/>
              <a:gd name="T19" fmla="*/ 2147483646 h 416"/>
              <a:gd name="T20" fmla="*/ 2147483646 w 1829"/>
              <a:gd name="T21" fmla="*/ 2147483646 h 416"/>
              <a:gd name="T22" fmla="*/ 2147483646 w 1829"/>
              <a:gd name="T23" fmla="*/ 2147483646 h 416"/>
              <a:gd name="T24" fmla="*/ 2147483646 w 1829"/>
              <a:gd name="T25" fmla="*/ 2147483646 h 4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29" h="416">
                <a:moveTo>
                  <a:pt x="0" y="0"/>
                </a:moveTo>
                <a:lnTo>
                  <a:pt x="166" y="416"/>
                </a:lnTo>
                <a:lnTo>
                  <a:pt x="572" y="81"/>
                </a:lnTo>
                <a:lnTo>
                  <a:pt x="1095" y="81"/>
                </a:lnTo>
                <a:lnTo>
                  <a:pt x="1271" y="328"/>
                </a:lnTo>
                <a:lnTo>
                  <a:pt x="1365" y="199"/>
                </a:lnTo>
                <a:lnTo>
                  <a:pt x="1424" y="158"/>
                </a:lnTo>
                <a:lnTo>
                  <a:pt x="1447" y="187"/>
                </a:lnTo>
                <a:lnTo>
                  <a:pt x="1488" y="181"/>
                </a:lnTo>
                <a:lnTo>
                  <a:pt x="1512" y="81"/>
                </a:lnTo>
                <a:lnTo>
                  <a:pt x="1541" y="111"/>
                </a:lnTo>
                <a:lnTo>
                  <a:pt x="1588" y="76"/>
                </a:lnTo>
                <a:lnTo>
                  <a:pt x="1829" y="7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19401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nasty non-differentiable cost function with local minima</a:t>
            </a:r>
          </a:p>
        </p:txBody>
      </p:sp>
      <p:sp>
        <p:nvSpPr>
          <p:cNvPr id="50198" name="Freeform 22"/>
          <p:cNvSpPr>
            <a:spLocks/>
          </p:cNvSpPr>
          <p:nvPr/>
        </p:nvSpPr>
        <p:spPr bwMode="auto">
          <a:xfrm>
            <a:off x="7759700" y="5113338"/>
            <a:ext cx="1231900" cy="449262"/>
          </a:xfrm>
          <a:custGeom>
            <a:avLst/>
            <a:gdLst>
              <a:gd name="T0" fmla="*/ 0 w 776"/>
              <a:gd name="T1" fmla="*/ 2147483646 h 283"/>
              <a:gd name="T2" fmla="*/ 2147483646 w 776"/>
              <a:gd name="T3" fmla="*/ 2147483646 h 283"/>
              <a:gd name="T4" fmla="*/ 2147483646 w 77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6" h="283">
                <a:moveTo>
                  <a:pt x="0" y="1"/>
                </a:moveTo>
                <a:cubicBezTo>
                  <a:pt x="77" y="48"/>
                  <a:pt x="335" y="283"/>
                  <a:pt x="464" y="283"/>
                </a:cubicBezTo>
                <a:cubicBezTo>
                  <a:pt x="593" y="283"/>
                  <a:pt x="711" y="59"/>
                  <a:pt x="77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13526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nice smooth and convex cost function: pick one of these</a:t>
            </a:r>
          </a:p>
        </p:txBody>
      </p:sp>
      <p:pic>
        <p:nvPicPr>
          <p:cNvPr id="5020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751388"/>
            <a:ext cx="14192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1"/>
            <a:ext cx="11938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8176"/>
            <a:ext cx="1219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6508" name="Picture 42" descr="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047898"/>
            <a:ext cx="5608320" cy="6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  <p:bldP spid="50197" grpId="0"/>
      <p:bldP spid="50198" grpId="0" animBg="1"/>
      <p:bldP spid="501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16526"/>
            <a:ext cx="8534400" cy="5341474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improves this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08548" name="Text Box 16"/>
          <p:cNvSpPr txBox="1">
            <a:spLocks noChangeArrowheads="1"/>
          </p:cNvSpPr>
          <p:nvPr/>
        </p:nvSpPr>
        <p:spPr bwMode="auto">
          <a:xfrm>
            <a:off x="2231136" y="2773363"/>
            <a:ext cx="7883853" cy="383803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/>
              <a:t>Gradient ascent to gradually increase f(</a:t>
            </a:r>
            <a:r>
              <a:rPr kumimoji="0" lang="en-US" altLang="en-US" sz="2400" dirty="0">
                <a:sym typeface="Symbol" charset="2"/>
              </a:rPr>
              <a:t>):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while (f()  0)       // not at a local max or min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r>
              <a:rPr kumimoji="0" lang="en-US" altLang="en-US" sz="2400" dirty="0">
                <a:sym typeface="Symbol" charset="2"/>
              </a:rPr>
              <a:t> =  + f()   // for some small  &gt; 0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Remember:</a:t>
            </a:r>
            <a:r>
              <a:rPr kumimoji="0" lang="en-US" altLang="en-US" sz="2400" dirty="0">
                <a:sym typeface="Symbol" charset="2"/>
              </a:rPr>
              <a:t> f() = (f()/</a:t>
            </a:r>
            <a:r>
              <a:rPr kumimoji="0" lang="en-US" altLang="en-US" sz="2400" baseline="-25000" dirty="0">
                <a:sym typeface="Symbol" charset="2"/>
              </a:rPr>
              <a:t>1</a:t>
            </a:r>
            <a:r>
              <a:rPr kumimoji="0" lang="en-US" altLang="en-US" sz="2400" dirty="0">
                <a:sym typeface="Symbol" charset="2"/>
              </a:rPr>
              <a:t>, f()/</a:t>
            </a:r>
            <a:r>
              <a:rPr kumimoji="0" lang="en-US" altLang="en-US" sz="2400" baseline="-25000" dirty="0">
                <a:sym typeface="Symbol" charset="2"/>
              </a:rPr>
              <a:t>2</a:t>
            </a:r>
            <a:r>
              <a:rPr kumimoji="0" lang="en-US" altLang="en-US" sz="2400" dirty="0">
                <a:sym typeface="Symbol" charset="2"/>
              </a:rPr>
              <a:t>, …)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So update just means:</a:t>
            </a:r>
            <a:r>
              <a:rPr kumimoji="0" lang="en-US" altLang="en-US" sz="2400" dirty="0">
                <a:sym typeface="Symbol" charset="2"/>
              </a:rPr>
              <a:t> 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r>
              <a:rPr kumimoji="0" lang="en-US" altLang="en-US" sz="2400" dirty="0">
                <a:sym typeface="Symbol" charset="2"/>
              </a:rPr>
              <a:t> += f()/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This takes a little step “uphill” </a:t>
            </a:r>
            <a:br>
              <a:rPr kumimoji="0" lang="en-US" altLang="en-US" sz="2400" dirty="0">
                <a:sym typeface="Symbol" charset="2"/>
              </a:rPr>
            </a:br>
            <a:r>
              <a:rPr kumimoji="0" lang="en-US" altLang="en-US" sz="2400" dirty="0">
                <a:sym typeface="Symbol" charset="2"/>
              </a:rPr>
              <a:t>       (direction of steepest increase).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b="1" dirty="0">
              <a:sym typeface="Wingdings" charset="2"/>
            </a:endParaRPr>
          </a:p>
        </p:txBody>
      </p:sp>
      <p:pic>
        <p:nvPicPr>
          <p:cNvPr id="108549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992014"/>
            <a:ext cx="5486400" cy="6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12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981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charset="2"/>
              </a:rPr>
              <a:t> in a direction that improves this</a:t>
            </a: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r>
              <a:rPr lang="en-US" altLang="en-US" sz="2400" b="1" dirty="0">
                <a:solidFill>
                  <a:srgbClr val="3399FF"/>
                </a:solidFill>
                <a:sym typeface="Symbol" charset="2"/>
              </a:rPr>
              <a:t>The key part of the gradient works out as …</a:t>
            </a:r>
          </a:p>
          <a:p>
            <a:endParaRPr lang="en-US" altLang="en-US" sz="2800" dirty="0">
              <a:sym typeface="Symbol" charset="2"/>
            </a:endParaRPr>
          </a:p>
          <a:p>
            <a:endParaRPr lang="en-US" altLang="en-US" sz="2800" dirty="0">
              <a:sym typeface="Symbol" charset="2"/>
            </a:endParaRPr>
          </a:p>
        </p:txBody>
      </p:sp>
      <p:pic>
        <p:nvPicPr>
          <p:cNvPr id="110596" name="Picture 4" descr="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877374"/>
            <a:ext cx="7265932" cy="20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8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70799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7176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6896101" y="1524001"/>
            <a:ext cx="76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895600" y="4205288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6889751" y="4191001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405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9224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5715000" y="3352800"/>
            <a:ext cx="1447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8153401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Smooth out the bumpy histograms to look more like the truth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(we hope!)</a:t>
            </a: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11273" name="Picture 12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13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14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15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2590800" y="3581401"/>
            <a:ext cx="7772400" cy="830997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Different samples of size 20 vary considerably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(though on </a:t>
            </a:r>
            <a:r>
              <a:rPr kumimoji="0" lang="en-US" altLang="en-US" sz="2400" u="sng">
                <a:solidFill>
                  <a:srgbClr val="FF0000"/>
                </a:solidFill>
                <a:latin typeface="Comic Sans MS" charset="0"/>
              </a:rPr>
              <a:t>average</a:t>
            </a: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, they give the correct bell curve!)</a:t>
            </a:r>
          </a:p>
        </p:txBody>
      </p:sp>
    </p:spTree>
    <p:extLst>
      <p:ext uri="{BB962C8B-B14F-4D97-AF65-F5344CB8AC3E}">
        <p14:creationId xmlns:p14="http://schemas.microsoft.com/office/powerpoint/2010/main" val="19374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FC92C8-2D42-9344-A5AE-5B23E59990F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590800" y="1232328"/>
            <a:ext cx="2164766" cy="2259747"/>
            <a:chOff x="1066800" y="1232327"/>
            <a:chExt cx="2164766" cy="2259747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 flipV="1">
              <a:off x="1219200" y="2756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 flipV="1">
              <a:off x="2362200" y="2527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 flipV="1">
              <a:off x="1066800" y="1765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 flipV="1">
              <a:off x="2971800" y="1232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762250" y="1725614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BCC13-148D-448F-B544-A8CE42DD9348}"/>
                </a:ext>
              </a:extLst>
            </p:cNvPr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3DF88A-BEEE-411F-B3AD-01B2DA3B1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BC8B9B-8EDD-479F-A33B-26ABABF4F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0D900E7-893A-4BA4-9DFE-CCC7250236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124201" y="1905000"/>
            <a:ext cx="677863" cy="901274"/>
            <a:chOff x="1600200" y="1905000"/>
            <a:chExt cx="678391" cy="901274"/>
          </a:xfrm>
        </p:grpSpPr>
        <p:sp>
          <p:nvSpPr>
            <p:cNvPr id="13348" name="Oval 6"/>
            <p:cNvSpPr>
              <a:spLocks noChangeArrowheads="1"/>
            </p:cNvSpPr>
            <p:nvPr/>
          </p:nvSpPr>
          <p:spPr bwMode="auto">
            <a:xfrm flipV="1">
              <a:off x="1905000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9" name="TextBox 24"/>
            <p:cNvSpPr txBox="1">
              <a:spLocks noChangeArrowheads="1"/>
            </p:cNvSpPr>
            <p:nvPr/>
          </p:nvSpPr>
          <p:spPr bwMode="auto">
            <a:xfrm>
              <a:off x="16002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2426" y="3811588"/>
            <a:ext cx="4054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kumimoji="0" lang="en-US" altLang="en-US" sz="1800" dirty="0">
                <a:solidFill>
                  <a:srgbClr val="00B0F0"/>
                </a:solidFill>
              </a:rPr>
              <a:t> estimates </a:t>
            </a:r>
            <a:br>
              <a:rPr kumimoji="0" lang="en-US" altLang="en-US" sz="1800" dirty="0">
                <a:solidFill>
                  <a:srgbClr val="00B0F0"/>
                </a:solidFill>
              </a:rPr>
            </a:br>
            <a:r>
              <a:rPr kumimoji="0" lang="en-US" altLang="en-US" sz="1800" dirty="0">
                <a:solidFill>
                  <a:srgbClr val="00B0F0"/>
                </a:solidFill>
              </a:rPr>
              <a:t>from different samples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correct </a:t>
            </a:r>
            <a:r>
              <a:rPr kumimoji="0" lang="en-US" altLang="en-US" sz="1800" dirty="0">
                <a:solidFill>
                  <a:srgbClr val="FF0000"/>
                </a:solidFill>
              </a:rPr>
              <a:t>on average:</a:t>
            </a:r>
            <a:r>
              <a:rPr kumimoji="0" lang="en-US" altLang="en-US" sz="1800" dirty="0">
                <a:solidFill>
                  <a:schemeClr val="tx2"/>
                </a:solidFill>
              </a:rPr>
              <a:t>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such an estimation method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is called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unbiased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typically far from </a:t>
            </a:r>
            <a:r>
              <a:rPr kumimoji="0" lang="en-US" altLang="en-US" sz="1800" dirty="0">
                <a:solidFill>
                  <a:srgbClr val="FF0000"/>
                </a:solidFill>
              </a:rPr>
              <a:t>truth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(high variance (mean squared </a:t>
            </a:r>
            <a:r>
              <a:rPr kumimoji="0" lang="en-US" altLang="en-US" sz="1800" dirty="0">
                <a:solidFill>
                  <a:srgbClr val="00CC00"/>
                </a:solidFill>
              </a:rPr>
              <a:t>error</a:t>
            </a:r>
            <a:r>
              <a:rPr kumimoji="0" lang="en-US" altLang="en-US" sz="1800" dirty="0">
                <a:solidFill>
                  <a:schemeClr val="tx2"/>
                </a:solidFill>
              </a:rPr>
              <a:t>))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endParaRPr kumimoji="0"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B8CB-38F1-465A-AAAD-942A26229F2F}"/>
              </a:ext>
            </a:extLst>
          </p:cNvPr>
          <p:cNvSpPr txBox="1"/>
          <p:nvPr/>
        </p:nvSpPr>
        <p:spPr>
          <a:xfrm>
            <a:off x="5973764" y="3811588"/>
            <a:ext cx="4638675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 dirty="0">
                <a:solidFill>
                  <a:srgbClr val="00B0F0"/>
                </a:solidFill>
                <a:latin typeface="Tahoma" panose="020B0604030504040204" pitchFamily="34" charset="0"/>
              </a:rPr>
              <a:t>smoothed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estimates </a:t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from different samples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incorrect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on average: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such an estimation method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is called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biased</a:t>
            </a:r>
          </a:p>
          <a:p>
            <a:pPr algn="ctr">
              <a:defRPr/>
            </a:pPr>
            <a:endParaRPr lang="en-US" b="1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but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typically close to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average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(low variance (mean squared </a:t>
            </a:r>
            <a:r>
              <a:rPr lang="en-US" dirty="0">
                <a:solidFill>
                  <a:srgbClr val="00CC00"/>
                </a:solidFill>
                <a:latin typeface="Tahoma" panose="020B0604030504040204" pitchFamily="34" charset="0"/>
              </a:rPr>
              <a:t>distance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))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and so may tend to be </a:t>
            </a:r>
            <a:r>
              <a:rPr lang="en-US" dirty="0">
                <a:solidFill>
                  <a:srgbClr val="FF66CC"/>
                </a:solidFill>
                <a:latin typeface="Tahoma" panose="020B0604030504040204" pitchFamily="34" charset="0"/>
              </a:rPr>
              <a:t>closer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truth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, too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832725" y="2070526"/>
            <a:ext cx="1097966" cy="1726347"/>
            <a:chOff x="6309097" y="2375327"/>
            <a:chExt cx="1097966" cy="1726347"/>
          </a:xfrm>
        </p:grpSpPr>
        <p:sp>
          <p:nvSpPr>
            <p:cNvPr id="13344" name="Oval 28"/>
            <p:cNvSpPr>
              <a:spLocks noChangeArrowheads="1"/>
            </p:cNvSpPr>
            <p:nvPr/>
          </p:nvSpPr>
          <p:spPr bwMode="auto">
            <a:xfrm flipV="1">
              <a:off x="6690097" y="33659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5" name="Oval 29"/>
            <p:cNvSpPr>
              <a:spLocks noChangeArrowheads="1"/>
            </p:cNvSpPr>
            <p:nvPr/>
          </p:nvSpPr>
          <p:spPr bwMode="auto">
            <a:xfrm flipV="1">
              <a:off x="7147297" y="3061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6" name="Oval 30"/>
            <p:cNvSpPr>
              <a:spLocks noChangeArrowheads="1"/>
            </p:cNvSpPr>
            <p:nvPr/>
          </p:nvSpPr>
          <p:spPr bwMode="auto">
            <a:xfrm flipV="1">
              <a:off x="6309097" y="2680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7" name="Oval 31"/>
            <p:cNvSpPr>
              <a:spLocks noChangeArrowheads="1"/>
            </p:cNvSpPr>
            <p:nvPr/>
          </p:nvSpPr>
          <p:spPr bwMode="auto">
            <a:xfrm flipV="1">
              <a:off x="6918697" y="2375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13701" y="2544761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296FBF-FD01-4C19-8B22-32BE54612F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1F64098-6B89-4140-AE88-9D5F880BAA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635FE0-BF08-4E27-9A6D-07C8968260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FE30C4-A180-4A2B-BB68-56FC2590B24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467601" y="1600198"/>
            <a:ext cx="677863" cy="901274"/>
            <a:chOff x="5943600" y="1905000"/>
            <a:chExt cx="678391" cy="901274"/>
          </a:xfrm>
        </p:grpSpPr>
        <p:sp>
          <p:nvSpPr>
            <p:cNvPr id="13338" name="TextBox 36"/>
            <p:cNvSpPr txBox="1">
              <a:spLocks noChangeArrowheads="1"/>
            </p:cNvSpPr>
            <p:nvPr/>
          </p:nvSpPr>
          <p:spPr bwMode="auto">
            <a:xfrm>
              <a:off x="59436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  <p:sp>
          <p:nvSpPr>
            <p:cNvPr id="13339" name="Oval 45"/>
            <p:cNvSpPr>
              <a:spLocks noChangeArrowheads="1"/>
            </p:cNvSpPr>
            <p:nvPr/>
          </p:nvSpPr>
          <p:spPr bwMode="auto">
            <a:xfrm flipV="1">
              <a:off x="6232897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BD3656-0615-4003-AAE9-929FCA89BAAE}"/>
              </a:ext>
            </a:extLst>
          </p:cNvPr>
          <p:cNvCxnSpPr>
            <a:cxnSpLocks/>
          </p:cNvCxnSpPr>
          <p:nvPr/>
        </p:nvCxnSpPr>
        <p:spPr bwMode="auto">
          <a:xfrm>
            <a:off x="7923213" y="2236786"/>
            <a:ext cx="387350" cy="48101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0FCB84-5A5E-4AEF-B9C2-513C67761EF8}"/>
              </a:ext>
            </a:extLst>
          </p:cNvPr>
          <p:cNvSpPr txBox="1"/>
          <p:nvPr/>
        </p:nvSpPr>
        <p:spPr>
          <a:xfrm rot="19586210">
            <a:off x="7967663" y="2049461"/>
            <a:ext cx="633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anose="020B0604030504040204" pitchFamily="34" charset="0"/>
              </a:rPr>
              <a:t>bias</a:t>
            </a:r>
          </a:p>
        </p:txBody>
      </p:sp>
      <p:cxnSp>
        <p:nvCxnSpPr>
          <p:cNvPr id="13327" name="Straight Connector 57"/>
          <p:cNvCxnSpPr>
            <a:cxnSpLocks noChangeShapeType="1"/>
          </p:cNvCxnSpPr>
          <p:nvPr/>
        </p:nvCxnSpPr>
        <p:spPr bwMode="auto">
          <a:xfrm>
            <a:off x="5943600" y="15240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305800" y="2451526"/>
            <a:ext cx="1295400" cy="735747"/>
            <a:chOff x="6781800" y="2756536"/>
            <a:chExt cx="1295400" cy="73464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C12B41-7831-43B0-B268-8A0C455F406F}"/>
                </a:ext>
              </a:extLst>
            </p:cNvPr>
            <p:cNvSpPr/>
            <p:nvPr/>
          </p:nvSpPr>
          <p:spPr bwMode="auto">
            <a:xfrm flipV="1">
              <a:off x="6781800" y="2756536"/>
              <a:ext cx="259766" cy="73464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800">
                <a:latin typeface="Tahoma" panose="020B0604030504040204" pitchFamily="34" charset="0"/>
              </a:endParaRPr>
            </a:p>
          </p:txBody>
        </p:sp>
        <p:sp>
          <p:nvSpPr>
            <p:cNvPr id="13337" name="Rectangle 61"/>
            <p:cNvSpPr>
              <a:spLocks noChangeArrowheads="1"/>
            </p:cNvSpPr>
            <p:nvPr/>
          </p:nvSpPr>
          <p:spPr bwMode="auto">
            <a:xfrm>
              <a:off x="7085582" y="2895600"/>
              <a:ext cx="991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</a:rPr>
                <a:t>average</a:t>
              </a:r>
              <a:endParaRPr kumimoji="0" lang="en-US" altLang="en-US" sz="2400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842251" y="1985952"/>
            <a:ext cx="885825" cy="1330327"/>
            <a:chOff x="6317673" y="2290489"/>
            <a:chExt cx="886691" cy="1330166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8FF8A1-142D-4AD5-8710-115E3DF515D0}"/>
                </a:ext>
              </a:extLst>
            </p:cNvPr>
            <p:cNvCxnSpPr>
              <a:endCxn id="13346" idx="4"/>
            </p:cNvCxnSpPr>
            <p:nvPr/>
          </p:nvCxnSpPr>
          <p:spPr bwMode="auto">
            <a:xfrm>
              <a:off x="6317673" y="2290489"/>
              <a:ext cx="120476" cy="8455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CE27A45-8E69-4DBC-998E-38C06A9457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079F3F-D569-400F-AFF9-FB8242421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BA8F2DD-C7C8-4C64-8F57-B3720040A9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 descr="hist20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3689350"/>
            <a:ext cx="9239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4038</Words>
  <Application>Microsoft Macintosh PowerPoint</Application>
  <PresentationFormat>Widescreen</PresentationFormat>
  <Paragraphs>939</Paragraphs>
  <Slides>52</Slides>
  <Notes>47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DengXian</vt:lpstr>
      <vt:lpstr>Arial</vt:lpstr>
      <vt:lpstr>Arial Black</vt:lpstr>
      <vt:lpstr>Calibri</vt:lpstr>
      <vt:lpstr>Calibri Light</vt:lpstr>
      <vt:lpstr>Comic Sans MS</vt:lpstr>
      <vt:lpstr>Courier New</vt:lpstr>
      <vt:lpstr>Symbol</vt:lpstr>
      <vt:lpstr>Tahoma</vt:lpstr>
      <vt:lpstr>Times New Roman</vt:lpstr>
      <vt:lpstr>Wingdings</vt:lpstr>
      <vt:lpstr>Office Theme</vt:lpstr>
      <vt:lpstr>Chart</vt:lpstr>
      <vt:lpstr>Lecture 11: Smoothing for Language Models</vt:lpstr>
      <vt:lpstr>Midterm Logistics</vt:lpstr>
      <vt:lpstr>What's On The Exam?</vt:lpstr>
      <vt:lpstr>What's On The Exam</vt:lpstr>
      <vt:lpstr>Who is Where?</vt:lpstr>
      <vt:lpstr>Never trust a sample under 30</vt:lpstr>
      <vt:lpstr>Never trust a sample under 30</vt:lpstr>
      <vt:lpstr>Smoothing reduces variance</vt:lpstr>
      <vt:lpstr>Smoothing reduces variance</vt:lpstr>
      <vt:lpstr>Parameter Estimation</vt:lpstr>
      <vt:lpstr>How to Estimate?</vt:lpstr>
      <vt:lpstr>Smoothing the Estimates</vt:lpstr>
      <vt:lpstr>Add-One Smoothing</vt:lpstr>
      <vt:lpstr>Add-One Smoothing</vt:lpstr>
      <vt:lpstr>Problem with Add-One Smoothing</vt:lpstr>
      <vt:lpstr>Problem with Add-One Smoothing</vt:lpstr>
      <vt:lpstr>Problem with Add-One Smoothing</vt:lpstr>
      <vt:lpstr>Infinite Dictionary?</vt:lpstr>
      <vt:lpstr>Add-Lambda Smoothing</vt:lpstr>
      <vt:lpstr>Add-0.001 Smoothing</vt:lpstr>
      <vt:lpstr>Add-1000 Smoothing</vt:lpstr>
      <vt:lpstr>Add-Lambda Smoothing</vt:lpstr>
      <vt:lpstr>Setting Smoothing Parameters</vt:lpstr>
      <vt:lpstr>Setting Smoothing Parameters</vt:lpstr>
      <vt:lpstr>Setting Smoothing Parameters</vt:lpstr>
      <vt:lpstr>5-fold Cross-Validation (“Jackknifing”)</vt:lpstr>
      <vt:lpstr>N-fold Cross-Validation (“Leave One Out”)</vt:lpstr>
      <vt:lpstr>Smoothing reduces variance</vt:lpstr>
      <vt:lpstr>Use the backoff</vt:lpstr>
      <vt:lpstr>Early idea: Model averaging</vt:lpstr>
      <vt:lpstr>More Ideas for Smoothing</vt:lpstr>
      <vt:lpstr>How likely are novel events? </vt:lpstr>
      <vt:lpstr>How likely are novel events?</vt:lpstr>
      <vt:lpstr>How likely are novel events? </vt:lpstr>
      <vt:lpstr>How common are novel events?</vt:lpstr>
      <vt:lpstr>How common are novel events?</vt:lpstr>
      <vt:lpstr>Witten-Bell Smoothing Idea</vt:lpstr>
      <vt:lpstr>Good-Turing Smoothing Idea</vt:lpstr>
      <vt:lpstr>Witten-Bell vs. Good-Turing</vt:lpstr>
      <vt:lpstr>Good-Turing (old slides)</vt:lpstr>
      <vt:lpstr>Good-Turing (old slides)</vt:lpstr>
      <vt:lpstr>Smoothing + backoff</vt:lpstr>
      <vt:lpstr>Smoothing + backoff</vt:lpstr>
      <vt:lpstr>Smoothing as Optimization: Conditional Modeling</vt:lpstr>
      <vt:lpstr>Linear Scoring</vt:lpstr>
      <vt:lpstr>What features should we use?</vt:lpstr>
      <vt:lpstr>Log-Linear Conditional Probability (interpret score as a log-prob, up to a constant)</vt:lpstr>
      <vt:lpstr>Training </vt:lpstr>
      <vt:lpstr>Training </vt:lpstr>
      <vt:lpstr>Gradient-based training</vt:lpstr>
      <vt:lpstr>Gradient-based training</vt:lpstr>
      <vt:lpstr>Gradient-based training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Bashar Alhafni</cp:lastModifiedBy>
  <cp:revision>32</cp:revision>
  <dcterms:created xsi:type="dcterms:W3CDTF">2018-09-24T07:33:58Z</dcterms:created>
  <dcterms:modified xsi:type="dcterms:W3CDTF">2018-10-05T03:57:13Z</dcterms:modified>
</cp:coreProperties>
</file>