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301" r:id="rId4"/>
    <p:sldId id="302" r:id="rId5"/>
    <p:sldId id="304" r:id="rId6"/>
    <p:sldId id="338" r:id="rId7"/>
    <p:sldId id="339" r:id="rId8"/>
    <p:sldId id="340" r:id="rId9"/>
    <p:sldId id="341" r:id="rId10"/>
    <p:sldId id="342" r:id="rId11"/>
    <p:sldId id="343" r:id="rId12"/>
    <p:sldId id="306" r:id="rId13"/>
    <p:sldId id="307" r:id="rId14"/>
    <p:sldId id="308" r:id="rId15"/>
    <p:sldId id="309" r:id="rId16"/>
    <p:sldId id="333" r:id="rId17"/>
    <p:sldId id="334" r:id="rId18"/>
    <p:sldId id="310" r:id="rId19"/>
    <p:sldId id="315" r:id="rId20"/>
    <p:sldId id="316" r:id="rId21"/>
    <p:sldId id="335" r:id="rId22"/>
    <p:sldId id="317" r:id="rId23"/>
    <p:sldId id="318" r:id="rId24"/>
    <p:sldId id="322" r:id="rId25"/>
    <p:sldId id="323" r:id="rId26"/>
    <p:sldId id="324" r:id="rId27"/>
    <p:sldId id="325" r:id="rId28"/>
    <p:sldId id="327" r:id="rId29"/>
    <p:sldId id="329" r:id="rId30"/>
    <p:sldId id="328" r:id="rId31"/>
    <p:sldId id="330" r:id="rId32"/>
    <p:sldId id="331" r:id="rId33"/>
    <p:sldId id="332" r:id="rId34"/>
    <p:sldId id="303" r:id="rId35"/>
    <p:sldId id="336" r:id="rId36"/>
    <p:sldId id="337" r:id="rId37"/>
    <p:sldId id="344" r:id="rId38"/>
    <p:sldId id="345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4674"/>
  </p:normalViewPr>
  <p:slideViewPr>
    <p:cSldViewPr snapToGrid="0" snapToObjects="1">
      <p:cViewPr>
        <p:scale>
          <a:sx n="100" d="100"/>
          <a:sy n="100" d="100"/>
        </p:scale>
        <p:origin x="1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Relationship Id="rId3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9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6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5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0.png"/><Relationship Id="rId7" Type="http://schemas.openxmlformats.org/officeDocument/2006/relationships/image" Target="../media/image110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7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5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12: Neural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28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</a:t>
            </a:r>
            <a:r>
              <a:rPr lang="en-US" dirty="0" smtClean="0"/>
              <a:t>of Kai-Wei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982912"/>
          </a:xfrm>
        </p:spPr>
        <p:txBody>
          <a:bodyPr>
            <a:noAutofit/>
          </a:bodyPr>
          <a:lstStyle/>
          <a:p>
            <a:r>
              <a:rPr lang="en-GB" dirty="0" smtClean="0"/>
              <a:t>Compare two words using vector representations:</a:t>
            </a:r>
          </a:p>
          <a:p>
            <a:pPr lvl="1"/>
            <a:r>
              <a:rPr lang="en-GB" dirty="0" smtClean="0"/>
              <a:t>Dot product</a:t>
            </a:r>
          </a:p>
          <a:p>
            <a:pPr lvl="1"/>
            <a:r>
              <a:rPr lang="en-GB" dirty="0" smtClean="0"/>
              <a:t>Cosine similarity</a:t>
            </a:r>
          </a:p>
          <a:p>
            <a:pPr lvl="1"/>
            <a:r>
              <a:rPr lang="en-GB" dirty="0" smtClean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08401"/>
            <a:ext cx="8229600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Normalized probability:</a:t>
            </a:r>
          </a:p>
          <a:p>
            <a:pPr lvl="1"/>
            <a:r>
              <a:rPr lang="en-GB" dirty="0" smtClean="0"/>
              <a:t>Using </a:t>
            </a:r>
            <a:r>
              <a:rPr lang="en-GB" b="1" dirty="0" err="1" smtClean="0"/>
              <a:t>softmax</a:t>
            </a:r>
            <a:r>
              <a:rPr lang="en-GB" dirty="0" smtClean="0"/>
              <a:t> function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0899"/>
              </p:ext>
            </p:extLst>
          </p:nvPr>
        </p:nvGraphicFramePr>
        <p:xfrm>
          <a:off x="3167421" y="4684795"/>
          <a:ext cx="3895425" cy="12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421" y="4684795"/>
                        <a:ext cx="3895425" cy="12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Log-likelihood model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Numerically more stable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b="1" dirty="0" smtClean="0"/>
          </a:p>
          <a:p>
            <a:r>
              <a:rPr lang="en-GB" b="1" dirty="0" smtClean="0"/>
              <a:t>Loss function </a:t>
            </a:r>
            <a:r>
              <a:rPr lang="en-GB" dirty="0" smtClean="0"/>
              <a:t>to maximize:</a:t>
            </a:r>
          </a:p>
          <a:p>
            <a:pPr lvl="1"/>
            <a:r>
              <a:rPr lang="en-GB" dirty="0" smtClean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 general, loss defined as: </a:t>
            </a:r>
            <a:r>
              <a:rPr lang="en-GB" b="1" dirty="0" smtClean="0">
                <a:solidFill>
                  <a:srgbClr val="0070C0"/>
                </a:solidFill>
              </a:rPr>
              <a:t>score of the right answer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chemeClr val="accent5"/>
                </a:solidFill>
              </a:rPr>
              <a:t>normalization term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24868" y="3353944"/>
            <a:ext cx="661344" cy="47355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30984" y="3781204"/>
            <a:ext cx="1172555" cy="47355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7786" y="4797969"/>
            <a:ext cx="1801050" cy="51950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306596" y="4797969"/>
            <a:ext cx="768360" cy="51950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85082"/>
              </p:ext>
            </p:extLst>
          </p:nvPr>
        </p:nvGraphicFramePr>
        <p:xfrm>
          <a:off x="1931988" y="4711155"/>
          <a:ext cx="6132512" cy="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Equation" r:id="rId4" imgW="2869920" imgH="291960" progId="Equation.3">
                  <p:embed/>
                </p:oleObj>
              </mc:Choice>
              <mc:Fallback>
                <p:oleObj name="Equation" r:id="rId4" imgW="2869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988" y="4711155"/>
                        <a:ext cx="6132512" cy="67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8398"/>
              </p:ext>
            </p:extLst>
          </p:nvPr>
        </p:nvGraphicFramePr>
        <p:xfrm>
          <a:off x="2421663" y="2473824"/>
          <a:ext cx="766309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Equation" r:id="rId6" imgW="4241520" imgH="457200" progId="Equation.3">
                  <p:embed/>
                </p:oleObj>
              </mc:Choice>
              <mc:Fallback>
                <p:oleObj name="Equation" r:id="rId6" imgW="4241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1663" y="2473824"/>
                        <a:ext cx="766309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1267"/>
              </p:ext>
            </p:extLst>
          </p:nvPr>
        </p:nvGraphicFramePr>
        <p:xfrm>
          <a:off x="7424656" y="3308350"/>
          <a:ext cx="3148061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7" name="Equation" r:id="rId8" imgW="1739880" imgH="507960" progId="Equation.3">
                  <p:embed/>
                </p:oleObj>
              </mc:Choice>
              <mc:Fallback>
                <p:oleObj name="Equation" r:id="rId8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4656" y="3308350"/>
                        <a:ext cx="3148061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967535"/>
            <a:ext cx="6296980" cy="42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forward propagation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58" y="2982384"/>
            <a:ext cx="4446006" cy="30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our loss function?</a:t>
                </a:r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Loss: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baseline="-25000" smtClean="0">
                        <a:latin typeface="Cambria Math" charset="0"/>
                        <a:cs typeface="Times New Roman" panose="02020603050405020304" pitchFamily="18" charset="0"/>
                      </a:rPr>
                      <m:t>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 Loss: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baseline="-25000" smtClean="0">
                        <a:latin typeface="Cambria Math" charset="0"/>
                        <a:cs typeface="Times New Roman" panose="02020603050405020304" pitchFamily="18" charset="0"/>
                      </a:rPr>
                      <m:t>𝑚𝑠𝑒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baseline="30000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parameters that minimize the loss (or maximizes the likelihood).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minimize the loss function?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–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 batch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gradients of the loss function with respect to the parameters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compute them?</a:t>
                </a:r>
              </a:p>
              <a:p>
                <a:pPr lvl="1"/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Backpropagation algorithm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1521" t="-3916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 smtClean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 (forward </a:t>
            </a:r>
            <a:r>
              <a:rPr lang="en-US" dirty="0" smtClean="0"/>
              <a:t>propagation)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dirty="0" smtClean="0"/>
              <a:t>Compute </a:t>
            </a:r>
            <a:r>
              <a:rPr lang="en-US" dirty="0"/>
              <a:t>local </a:t>
            </a:r>
            <a:r>
              <a:rPr lang="en-US" dirty="0" smtClean="0"/>
              <a:t>gradients</a:t>
            </a:r>
          </a:p>
          <a:p>
            <a:endParaRPr lang="en-US" sz="3600" dirty="0" smtClean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8" y="20889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/>
      <p:bldP spid="38" grpId="0"/>
      <p:bldP spid="4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8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9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0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/>
                  <a:t>Fortunately, most deep </a:t>
                </a:r>
                <a:r>
                  <a:rPr lang="en-US" sz="2800" dirty="0"/>
                  <a:t>learning frameworks can automatically perform </a:t>
                </a:r>
                <a:r>
                  <a:rPr lang="en-US" sz="2800" dirty="0" smtClean="0"/>
                  <a:t>backpropagation for you!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98" y="1560709"/>
            <a:ext cx="519901" cy="5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is to make use of sequential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RNN is different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inputs are independent of each other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(especially for language), it is not true.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RNN does?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same task at every step of a sequence (that’s what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previous computations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interpretation – RNNs have a “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previous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</a:t>
            </a:r>
            <a:r>
              <a:rPr lang="en-US" altLang="en-US" dirty="0" smtClean="0">
                <a:sym typeface="Symbol" charset="2"/>
              </a:rPr>
              <a:t>gram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3" y="1778152"/>
            <a:ext cx="9487391" cy="380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5434827" y="4531427"/>
            <a:ext cx="6158" cy="2113385"/>
          </a:xfrm>
          <a:prstGeom prst="curvedConnector3">
            <a:avLst>
              <a:gd name="adj1" fmla="val -37122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24089" y="113529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Hidden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8251839" y="1708758"/>
            <a:ext cx="1833480" cy="14252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4110" y="145922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738315" y="1643891"/>
            <a:ext cx="2480268" cy="503593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8373" y="21626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1211" y="2532026"/>
            <a:ext cx="1964505" cy="114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14510" y="3467100"/>
            <a:ext cx="26829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830" y="3331954"/>
            <a:ext cx="57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t-1</a:t>
            </a:r>
            <a:endParaRPr lang="en-US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770238" y="346710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/>
                </a:solidFill>
              </a:rPr>
              <a:t>h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11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3530" y="3331954"/>
            <a:ext cx="4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08395" y="3350255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0767" y="3344097"/>
            <a:ext cx="61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 smtClean="0"/>
              <a:t>t+1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536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83"/>
          <a:stretch/>
        </p:blipFill>
        <p:spPr>
          <a:xfrm>
            <a:off x="717550" y="2712244"/>
            <a:ext cx="84518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15" y="1809481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(Bidirectional)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82" y="1858171"/>
            <a:ext cx="4335765" cy="4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RNN capable of capturing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long-term dependencies?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only need to look at recent information to perform present task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word based on the previous words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7" y="3819493"/>
            <a:ext cx="5172075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9500" y="3695399"/>
            <a:ext cx="275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clouds are in the sky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Long-Term Dependencies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3808967"/>
            <a:ext cx="6467475" cy="23336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predict the next word in a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which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predict the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RNNs are capable of handling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24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26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type of recurrent neural networks.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designed to capture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difference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RNN and LSTM?</a:t>
            </a:r>
          </a:p>
        </p:txBody>
      </p:sp>
    </p:spTree>
    <p:extLst>
      <p:ext uri="{BB962C8B-B14F-4D97-AF65-F5344CB8AC3E}">
        <p14:creationId xmlns:p14="http://schemas.microsoft.com/office/powerpoint/2010/main" val="12845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1284661"/>
            <a:ext cx="5923909" cy="256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3844314"/>
            <a:ext cx="5923909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0" y="3871733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33" y="2390006"/>
            <a:ext cx="1390650" cy="16478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4311" y="1560709"/>
            <a:ext cx="7545115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LSTMs is the cell state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line running through the top of the 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memory cells add and remove information as the sequence goes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 Through a structure called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memory in the cells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3321" y="146843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Pointwise multiplication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20075" y="1870163"/>
            <a:ext cx="1" cy="63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6751" y="433929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Sigmoid neural net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 flipH="1">
            <a:off x="9166750" y="3413760"/>
            <a:ext cx="952609" cy="1110204"/>
          </a:xfrm>
          <a:prstGeom prst="curvedConnector4">
            <a:avLst>
              <a:gd name="adj1" fmla="val -24911"/>
              <a:gd name="adj2" fmla="val 99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83" y="4224843"/>
            <a:ext cx="7378563" cy="244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information will be stored in the cell state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parts –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(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layer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decides what values we’ll update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layer: creates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 the gender of the new subject to the cell state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old one we’re forgetting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72897" y="453636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gate 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771" y="4536367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16200000" flipH="1">
            <a:off x="2572711" y="4368461"/>
            <a:ext cx="867140" cy="19416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4836407" y="4737252"/>
            <a:ext cx="2130364" cy="1035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assumption?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 smtClean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What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is P(shoes; blue)?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P(idea; black)?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/>
                  <a:t>Can we learn categories of words(representation) automatically?</a:t>
                </a:r>
              </a:p>
              <a:p>
                <a:r>
                  <a:rPr lang="en-US" altLang="en-US" sz="2600" dirty="0"/>
                  <a:t>Can we build a high order n-gram model without blowing up the model size?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5" y="3488944"/>
            <a:ext cx="8332735" cy="2832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information will be thrown away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a number between 0 and 1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keep this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get rid of this</a:t>
                </a: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forget the gender of the old subject, when we see a new subject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06" y="3454304"/>
            <a:ext cx="7299117" cy="277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Forgetting the things we decided to forget earlier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5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7877001" y="4564508"/>
            <a:ext cx="903442" cy="369741"/>
          </a:xfrm>
          <a:prstGeom prst="arc">
            <a:avLst>
              <a:gd name="adj1" fmla="val 1092779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88954" y="3292736"/>
            <a:ext cx="4362680" cy="1271771"/>
          </a:xfrm>
          <a:custGeom>
            <a:avLst/>
            <a:gdLst>
              <a:gd name="connsiteX0" fmla="*/ 0 w 4406747"/>
              <a:gd name="connsiteY0" fmla="*/ 927786 h 1170157"/>
              <a:gd name="connsiteX1" fmla="*/ 2500829 w 4406747"/>
              <a:gd name="connsiteY1" fmla="*/ 2369 h 1170157"/>
              <a:gd name="connsiteX2" fmla="*/ 4406747 w 4406747"/>
              <a:gd name="connsiteY2" fmla="*/ 1170157 h 117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47" h="1170157">
                <a:moveTo>
                  <a:pt x="0" y="927786"/>
                </a:moveTo>
                <a:cubicBezTo>
                  <a:pt x="883185" y="444880"/>
                  <a:pt x="1766371" y="-38026"/>
                  <a:pt x="2500829" y="2369"/>
                </a:cubicBezTo>
                <a:cubicBezTo>
                  <a:pt x="3235287" y="42764"/>
                  <a:pt x="3821017" y="606460"/>
                  <a:pt x="4406747" y="1170157"/>
                </a:cubicBezTo>
              </a:path>
            </a:pathLst>
          </a:cu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0800000">
            <a:off x="9101347" y="4934249"/>
            <a:ext cx="717992" cy="332812"/>
          </a:xfrm>
          <a:prstGeom prst="arc">
            <a:avLst>
              <a:gd name="adj1" fmla="val 110631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80472" y="5034708"/>
            <a:ext cx="4560983" cy="1158941"/>
          </a:xfrm>
          <a:custGeom>
            <a:avLst/>
            <a:gdLst>
              <a:gd name="connsiteX0" fmla="*/ 0 w 4560983"/>
              <a:gd name="connsiteY0" fmla="*/ 0 h 1158941"/>
              <a:gd name="connsiteX1" fmla="*/ 2577947 w 4560983"/>
              <a:gd name="connsiteY1" fmla="*/ 1156772 h 1158941"/>
              <a:gd name="connsiteX2" fmla="*/ 4560983 w 4560983"/>
              <a:gd name="connsiteY2" fmla="*/ 231355 h 1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983" h="1158941">
                <a:moveTo>
                  <a:pt x="0" y="0"/>
                </a:moveTo>
                <a:cubicBezTo>
                  <a:pt x="908891" y="559106"/>
                  <a:pt x="1817783" y="1118213"/>
                  <a:pt x="2577947" y="1156772"/>
                </a:cubicBezTo>
                <a:cubicBezTo>
                  <a:pt x="3338111" y="1195331"/>
                  <a:pt x="3949547" y="713343"/>
                  <a:pt x="4560983" y="231355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6405" y="3539884"/>
            <a:ext cx="2489812" cy="1208386"/>
          </a:xfrm>
          <a:custGeom>
            <a:avLst/>
            <a:gdLst>
              <a:gd name="connsiteX0" fmla="*/ 2489812 w 2489812"/>
              <a:gd name="connsiteY0" fmla="*/ 1208386 h 1208386"/>
              <a:gd name="connsiteX1" fmla="*/ 1266940 w 2489812"/>
              <a:gd name="connsiteY1" fmla="*/ 7547 h 1208386"/>
              <a:gd name="connsiteX2" fmla="*/ 0 w 2489812"/>
              <a:gd name="connsiteY2" fmla="*/ 789745 h 1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812" h="1208386">
                <a:moveTo>
                  <a:pt x="2489812" y="1208386"/>
                </a:moveTo>
                <a:cubicBezTo>
                  <a:pt x="2085860" y="642853"/>
                  <a:pt x="1681909" y="77320"/>
                  <a:pt x="1266940" y="7547"/>
                </a:cubicBezTo>
                <a:cubicBezTo>
                  <a:pt x="851971" y="-62227"/>
                  <a:pt x="425985" y="363759"/>
                  <a:pt x="0" y="78974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701667"/>
            <a:ext cx="7536914" cy="2708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step: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we’re going to output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run a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layer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decides what parts of the cell state we’re going to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put the cell state through </a:t>
            </a:r>
            <a:r>
              <a:rPr lang="en-US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multiply it by the output of the sigmoid gate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an (advanced) variation of RNNs.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long-term dependencies of the inputs.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 to be efficient in many NLP tasks.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component to encode text inputs.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700931"/>
            <a:chOff x="445273" y="5050516"/>
            <a:chExt cx="4558142" cy="700931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Learned matrices to project the input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80199" y="3235001"/>
            <a:ext cx="4198729" cy="728222"/>
            <a:chOff x="6058892" y="4350653"/>
            <a:chExt cx="3530814" cy="746058"/>
          </a:xfrm>
        </p:grpSpPr>
        <p:sp>
          <p:nvSpPr>
            <p:cNvPr id="31" name="TextBox 30"/>
            <p:cNvSpPr txBox="1"/>
            <p:nvPr/>
          </p:nvSpPr>
          <p:spPr>
            <a:xfrm>
              <a:off x="7363341" y="4434549"/>
              <a:ext cx="2226365" cy="6621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(</a:t>
              </a:r>
              <a:r>
                <a:rPr lang="en-US" dirty="0" err="1"/>
                <a:t>y|x</a:t>
              </a:r>
              <a:r>
                <a:rPr lang="en-US" dirty="0"/>
                <a:t>) by performing </a:t>
              </a:r>
              <a:r>
                <a:rPr lang="en-US" dirty="0" err="1"/>
                <a:t>softmax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6058892" y="4350653"/>
              <a:ext cx="1304530" cy="158629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3"/>
            <a:ext cx="4402357" cy="1622095"/>
            <a:chOff x="6304864" y="4180166"/>
            <a:chExt cx="4309618" cy="1713761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390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05643"/>
            <a:chOff x="4077349" y="4397669"/>
            <a:chExt cx="4037153" cy="705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t="-3306" b="-56198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the Early Neural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World Similarity – Solved</a:t>
            </a:r>
          </a:p>
          <a:p>
            <a:pPr algn="just"/>
            <a:r>
              <a:rPr lang="en-US" altLang="en-US" dirty="0"/>
              <a:t>Finite Context – </a:t>
            </a:r>
            <a:r>
              <a:rPr lang="en-US" altLang="en-US" dirty="0" smtClean="0"/>
              <a:t>Not solved yet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Language Model</a:t>
            </a:r>
            <a:endParaRPr lang="en-US" dirty="0"/>
          </a:p>
        </p:txBody>
      </p:sp>
      <p:pic>
        <p:nvPicPr>
          <p:cNvPr id="4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1117600" y="1487197"/>
            <a:ext cx="6680200" cy="5145584"/>
          </a:xfrm>
        </p:spPr>
      </p:pic>
      <p:sp>
        <p:nvSpPr>
          <p:cNvPr id="5" name="TextBox 4"/>
          <p:cNvSpPr txBox="1"/>
          <p:nvPr/>
        </p:nvSpPr>
        <p:spPr>
          <a:xfrm>
            <a:off x="8077200" y="4059989"/>
            <a:ext cx="308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Handles infinite context in theory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1456" y="5193890"/>
            <a:ext cx="25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LSTMs has shown to be efficient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neural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Maximize the log-likelihood</a:t>
            </a:r>
            <a:r>
              <a:rPr lang="en-GB" dirty="0" smtClean="0"/>
              <a:t> of observed data,</a:t>
            </a:r>
            <a:br>
              <a:rPr lang="en-GB" dirty="0" smtClean="0"/>
            </a:br>
            <a:r>
              <a:rPr lang="en-GB" dirty="0" smtClean="0"/>
              <a:t>w.r.t. </a:t>
            </a:r>
            <a:r>
              <a:rPr lang="en-GB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/>
              <a:t> of the neural language model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(in a neural language model):</a:t>
            </a:r>
          </a:p>
          <a:p>
            <a:pPr lvl="1"/>
            <a:r>
              <a:rPr lang="en-GB" dirty="0" smtClean="0"/>
              <a:t>Word embedding matrix </a:t>
            </a:r>
            <a:r>
              <a:rPr lang="en-GB" b="1" dirty="0" smtClean="0"/>
              <a:t>R</a:t>
            </a:r>
            <a:r>
              <a:rPr lang="en-GB" dirty="0" smtClean="0"/>
              <a:t> and bias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v</a:t>
            </a:r>
            <a:endParaRPr lang="en-GB" i="1" baseline="-25000" dirty="0" smtClean="0"/>
          </a:p>
          <a:p>
            <a:pPr lvl="1"/>
            <a:r>
              <a:rPr lang="en-GB" dirty="0" smtClean="0"/>
              <a:t>Neural weights: </a:t>
            </a:r>
            <a:r>
              <a:rPr lang="en-GB" b="1" dirty="0" smtClean="0"/>
              <a:t>A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A</a:t>
            </a:r>
            <a:r>
              <a:rPr lang="en-GB" dirty="0" smtClean="0"/>
              <a:t>, </a:t>
            </a:r>
            <a:r>
              <a:rPr lang="en-GB" b="1" dirty="0" smtClean="0"/>
              <a:t>B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B</a:t>
            </a:r>
            <a:endParaRPr lang="en-GB" i="1" baseline="-25000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Gradient descent </a:t>
            </a:r>
            <a:r>
              <a:rPr lang="en-GB" dirty="0" smtClean="0"/>
              <a:t>with learning rate </a:t>
            </a:r>
            <a:r>
              <a:rPr lang="el-GR" i="1" dirty="0" smtClean="0"/>
              <a:t>η</a:t>
            </a:r>
            <a:r>
              <a:rPr lang="en-GB" dirty="0" smtClean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96408" y="3100949"/>
            <a:ext cx="4319270" cy="496391"/>
            <a:chOff x="872408" y="2935848"/>
            <a:chExt cx="4319270" cy="496391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935848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935848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72408" y="2957576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9"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2408" y="2957576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680"/>
              </p:ext>
            </p:extLst>
          </p:nvPr>
        </p:nvGraphicFramePr>
        <p:xfrm>
          <a:off x="2396408" y="3678397"/>
          <a:ext cx="2795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5" imgW="1866600" imgH="291960" progId="Equation.3">
                  <p:embed/>
                </p:oleObj>
              </mc:Choice>
              <mc:Fallback>
                <p:oleObj name="Equation" r:id="rId5" imgW="1866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6408" y="3678397"/>
                        <a:ext cx="27955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4493"/>
              </p:ext>
            </p:extLst>
          </p:nvPr>
        </p:nvGraphicFramePr>
        <p:xfrm>
          <a:off x="1739977" y="6032499"/>
          <a:ext cx="1312862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7" imgW="876240" imgH="393480" progId="Equation.3">
                  <p:embed/>
                </p:oleObj>
              </mc:Choice>
              <mc:Fallback>
                <p:oleObj name="Equation" r:id="rId7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9977" y="6032499"/>
                        <a:ext cx="1312862" cy="599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Maximum Likelihood learning:</a:t>
            </a:r>
            <a:endParaRPr lang="en-GB" dirty="0" smtClean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Gradient of log-likelihood w.r.t. </a:t>
            </a:r>
            <a:r>
              <a:rPr lang="en-GB" b="1" dirty="0" smtClean="0">
                <a:solidFill>
                  <a:schemeClr val="tx1"/>
                </a:solidFill>
              </a:rPr>
              <a:t>parameters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/>
              <a:t>Use the chain rule of gradients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0950" y="1940924"/>
            <a:ext cx="563217" cy="392113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938338" y="2368184"/>
            <a:ext cx="1065213" cy="392113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F5897"/>
                </a:solidFill>
              </a:rPr>
              <a:t>Maximizing the 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96185" y="3229749"/>
            <a:ext cx="4349452" cy="497385"/>
            <a:chOff x="972185" y="2993528"/>
            <a:chExt cx="4349452" cy="497385"/>
          </a:xfrm>
        </p:grpSpPr>
        <p:sp>
          <p:nvSpPr>
            <p:cNvPr id="12" name="Rounded Rectangle 11"/>
            <p:cNvSpPr/>
            <p:nvPr/>
          </p:nvSpPr>
          <p:spPr>
            <a:xfrm>
              <a:off x="3858130" y="2993528"/>
              <a:ext cx="1463507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8845" y="2993528"/>
              <a:ext cx="489284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72185" y="3016250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6"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2185" y="3016250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6772" y="1958658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7" name="Equation" r:id="rId5" imgW="1739880" imgH="507960" progId="Equation.3">
                  <p:embed/>
                </p:oleObj>
              </mc:Choice>
              <mc:Fallback>
                <p:oleObj name="Equation" r:id="rId5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6772" y="1958658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414271" y="4092893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Equation" r:id="rId7" imgW="1752480" imgH="393480" progId="Equation.3">
                  <p:embed/>
                </p:oleObj>
              </mc:Choice>
              <mc:Fallback>
                <p:oleObj name="Equation" r:id="rId7" imgW="1752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4271" y="4092893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4912043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name="Equation" r:id="rId9" imgW="2476440" imgH="393480" progId="Equation.3">
                    <p:embed/>
                  </p:oleObj>
                </mc:Choice>
                <mc:Fallback>
                  <p:oleObj name="Equation" r:id="rId9" imgW="247644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14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neural language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3866" y="3703049"/>
            <a:ext cx="457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Forward-propagate through 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word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embeddings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through </a:t>
            </a:r>
            <a:r>
              <a:rPr lang="en-US" sz="2400" b="1" dirty="0">
                <a:latin typeface="+mj-lt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Estimate word likelihood (loss)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Back-propagate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Gradient step to update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6545" y="2015696"/>
            <a:ext cx="397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Randomly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choose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mini-batch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(e.g., 1000 consecutive words)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2446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8211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8108" r="10724"/>
          <a:stretch/>
        </p:blipFill>
        <p:spPr>
          <a:xfrm>
            <a:off x="5732010" y="2334451"/>
            <a:ext cx="5757179" cy="384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700" y="2743201"/>
            <a:ext cx="403794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  One hot vector: each component of the vector represents one word</a:t>
            </a:r>
          </a:p>
          <a:p>
            <a:r>
              <a:rPr lang="en-US" sz="2000" dirty="0"/>
              <a:t>[0, 0, 1, 0, 0] </a:t>
            </a:r>
          </a:p>
          <a:p>
            <a:endParaRPr lang="en-US" sz="2000" dirty="0"/>
          </a:p>
          <a:p>
            <a:r>
              <a:rPr lang="en-US" sz="2000" dirty="0"/>
              <a:t>Example 2: </a:t>
            </a:r>
            <a:br>
              <a:rPr lang="en-US" sz="2000" dirty="0"/>
            </a:br>
            <a:r>
              <a:rPr lang="en-US" sz="2000" dirty="0"/>
              <a:t>word </a:t>
            </a:r>
            <a:r>
              <a:rPr lang="en-US" sz="2000" dirty="0" err="1"/>
              <a:t>embeddings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3002" y="3695641"/>
            <a:ext cx="1082999" cy="28271"/>
          </a:xfrm>
          <a:prstGeom prst="straightConnector1">
            <a:avLst/>
          </a:prstGeom>
          <a:ln w="57150">
            <a:solidFill>
              <a:srgbClr val="3C5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generalize to unseen contexts </a:t>
            </a:r>
          </a:p>
          <a:p>
            <a:pPr lvl="1"/>
            <a:r>
              <a:rPr lang="en-US" dirty="0" smtClean="0"/>
              <a:t>Example: P(“blue” | “the”, “shoes”, “are”)</a:t>
            </a:r>
          </a:p>
          <a:p>
            <a:pPr lvl="1"/>
            <a:r>
              <a:rPr lang="en-US" dirty="0" smtClean="0"/>
              <a:t>This does not occurs in training corpus but</a:t>
            </a:r>
            <a:br>
              <a:rPr lang="en-US" dirty="0" smtClean="0"/>
            </a:br>
            <a:r>
              <a:rPr lang="en-US" dirty="0" smtClean="0"/>
              <a:t>[“the”, ”glasses”, ”are”, “red”] does.</a:t>
            </a:r>
          </a:p>
          <a:p>
            <a:pPr lvl="1"/>
            <a:r>
              <a:rPr lang="en-US" dirty="0" smtClean="0"/>
              <a:t>If the word representations of “red” and “blue” are similar, then the model can generalize.</a:t>
            </a:r>
          </a:p>
          <a:p>
            <a:r>
              <a:rPr lang="en-US" dirty="0" smtClean="0"/>
              <a:t>Why are “red” and “blue” similar?</a:t>
            </a:r>
          </a:p>
          <a:p>
            <a:pPr lvl="1"/>
            <a:r>
              <a:rPr lang="en-US" dirty="0" smtClean="0"/>
              <a:t>Because NN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 tokens </a:t>
            </a:r>
            <a:r>
              <a:rPr lang="en-GB" dirty="0" smtClean="0"/>
              <a:t>map to </a:t>
            </a:r>
            <a:r>
              <a:rPr lang="en-GB" dirty="0"/>
              <a:t>vectors in a </a:t>
            </a:r>
            <a:r>
              <a:rPr lang="en-GB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dirty="0"/>
              <a:t>Conditional word probabilities replaced </a:t>
            </a:r>
            <a:r>
              <a:rPr lang="en-GB" dirty="0" smtClean="0"/>
              <a:t>by </a:t>
            </a:r>
            <a:r>
              <a:rPr lang="en-GB" b="1" dirty="0" smtClean="0">
                <a:solidFill>
                  <a:schemeClr val="tx2"/>
                </a:solidFill>
              </a:rPr>
              <a:t>normalized </a:t>
            </a:r>
            <a:r>
              <a:rPr lang="en-GB" b="1" dirty="0">
                <a:solidFill>
                  <a:schemeClr val="tx2"/>
                </a:solidFill>
              </a:rPr>
              <a:t>dynamical </a:t>
            </a:r>
            <a:r>
              <a:rPr lang="en-GB" b="1" dirty="0" smtClean="0">
                <a:solidFill>
                  <a:schemeClr val="tx2"/>
                </a:solidFill>
              </a:rPr>
              <a:t>models </a:t>
            </a:r>
            <a:r>
              <a:rPr lang="en-GB" dirty="0" smtClean="0"/>
              <a:t>on </a:t>
            </a:r>
            <a:r>
              <a:rPr lang="en-GB" dirty="0"/>
              <a:t>vectors of </a:t>
            </a:r>
            <a:r>
              <a:rPr lang="en-GB" b="1" dirty="0">
                <a:solidFill>
                  <a:schemeClr val="tx2"/>
                </a:solidFill>
              </a:rPr>
              <a:t>word </a:t>
            </a:r>
            <a:r>
              <a:rPr lang="en-GB" b="1" dirty="0" err="1">
                <a:solidFill>
                  <a:schemeClr val="tx2"/>
                </a:solidFill>
              </a:rPr>
              <a:t>embeddings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Vector-space representation </a:t>
            </a:r>
            <a:r>
              <a:rPr lang="en-GB" dirty="0"/>
              <a:t>enables semantic/syntactic </a:t>
            </a:r>
            <a:r>
              <a:rPr lang="en-GB" b="1" dirty="0">
                <a:solidFill>
                  <a:schemeClr val="tx2"/>
                </a:solidFill>
              </a:rPr>
              <a:t>similarity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between words/sentences</a:t>
            </a:r>
          </a:p>
          <a:p>
            <a:pPr lvl="1"/>
            <a:r>
              <a:rPr lang="en-GB" dirty="0"/>
              <a:t>Use cosine similarity </a:t>
            </a:r>
            <a:r>
              <a:rPr lang="en-GB" dirty="0" smtClean="0"/>
              <a:t>can measure </a:t>
            </a:r>
            <a:r>
              <a:rPr lang="en-GB" dirty="0"/>
              <a:t>word similarity</a:t>
            </a:r>
          </a:p>
          <a:p>
            <a:pPr lvl="1"/>
            <a:r>
              <a:rPr lang="en-GB" dirty="0"/>
              <a:t>Find nearest neighbours: synonyms, antonyms</a:t>
            </a:r>
          </a:p>
          <a:p>
            <a:pPr lvl="1"/>
            <a:r>
              <a:rPr lang="en-GB" dirty="0"/>
              <a:t>Algebra on words: {king} – {man} + {woman} = {queen</a:t>
            </a:r>
            <a:r>
              <a:rPr lang="en-GB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00050"/>
              </p:ext>
            </p:extLst>
          </p:nvPr>
        </p:nvGraphicFramePr>
        <p:xfrm>
          <a:off x="43832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32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727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215328" y="2139285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lang="en-GB" dirty="0">
                <a:solidFill>
                  <a:schemeClr val="tx1"/>
                </a:solidFill>
                <a:latin typeface="+mj-lt"/>
              </a:rPr>
              <a:t>representation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 word token at position </a:t>
            </a:r>
            <a:r>
              <a:rPr lang="en-GB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the text corpus,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44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34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944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0185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097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0009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92200" y="4487879"/>
            <a:ext cx="4222098" cy="1577671"/>
            <a:chOff x="971617" y="4113600"/>
            <a:chExt cx="5194364" cy="2103561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898362" y="4113600"/>
            <a:ext cx="328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7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8362" y="4113600"/>
                          <a:ext cx="328612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v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any word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v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in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the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vocabulary using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a vector of </a:t>
              </a: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  <a:p>
              <a:pPr marL="0" indent="0">
                <a:buNone/>
              </a:pPr>
              <a:r>
                <a:rPr lang="en-GB" dirty="0">
                  <a:latin typeface="+mj-lt"/>
                </a:rPr>
                <a:t>Also </a:t>
              </a:r>
              <a:r>
                <a:rPr lang="en-GB" dirty="0" smtClean="0">
                  <a:latin typeface="+mj-lt"/>
                </a:rPr>
                <a:t>called </a:t>
              </a:r>
              <a:r>
                <a:rPr lang="en-GB" b="1" dirty="0" smtClean="0">
                  <a:latin typeface="+mj-lt"/>
                </a:rPr>
                <a:t>distributed </a:t>
              </a:r>
              <a:r>
                <a:rPr lang="en-GB" b="1" dirty="0">
                  <a:latin typeface="+mj-lt"/>
                </a:rPr>
                <a:t>representation</a:t>
              </a:r>
              <a:endParaRPr lang="en-GB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772939"/>
            <a:ext cx="3553842" cy="2471497"/>
            <a:chOff x="4844160" y="3227510"/>
            <a:chExt cx="3553842" cy="2471497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61402" y="3227510"/>
            <a:ext cx="513159" cy="39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8" name="Equation" r:id="rId7" imgW="342720" imgH="241200" progId="Equation.3">
                    <p:embed/>
                  </p:oleObj>
                </mc:Choice>
                <mc:Fallback>
                  <p:oleObj name="Equation" r:id="rId7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1402" y="3227510"/>
                          <a:ext cx="513159" cy="391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t-2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</a:t>
              </a:r>
              <a:r>
                <a:rPr lang="en-GB" b="1" i="1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baseline="30000" dirty="0" err="1">
                  <a:solidFill>
                    <a:schemeClr val="tx2"/>
                  </a:solidFill>
                  <a:latin typeface="+mj-lt"/>
                </a:rPr>
                <a:t>th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b="1" dirty="0" smtClean="0">
                  <a:solidFill>
                    <a:schemeClr val="tx2"/>
                  </a:solidFill>
                  <a:latin typeface="+mj-lt"/>
                </a:rPr>
                <a:t>word’s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history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: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e.g., concatenation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9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ẑ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t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prediction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target word </a:t>
              </a:r>
              <a:r>
                <a:rPr lang="en-GB" b="1" i="1" dirty="0" err="1" smtClean="0">
                  <a:solidFill>
                    <a:schemeClr val="tx2"/>
                  </a:solidFill>
                  <a:latin typeface="+mj-lt"/>
                </a:rPr>
                <a:t>w</a:t>
              </a:r>
              <a:r>
                <a:rPr lang="en-GB" b="1" i="1" baseline="-25000" dirty="0" err="1" smtClean="0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(we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predict a vector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Input: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/>
              <a:t>Output: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word likelihood: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Linear transform 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Continuous bag-of-words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continuous space language models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 z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/>
              <a:t>each word in the vocabulary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How do we </a:t>
            </a:r>
            <a:r>
              <a:rPr lang="en-GB" b="1" dirty="0"/>
              <a:t>learn the model </a:t>
            </a:r>
            <a:r>
              <a:rPr lang="en-GB" dirty="0"/>
              <a:t>that predicts </a:t>
            </a:r>
            <a:r>
              <a:rPr lang="en-GB" dirty="0" smtClean="0"/>
              <a:t>the </a:t>
            </a:r>
            <a:r>
              <a:rPr lang="en-GB" dirty="0"/>
              <a:t>next word or </a:t>
            </a:r>
            <a:r>
              <a:rPr lang="en-GB" dirty="0" smtClean="0"/>
              <a:t>its representation </a:t>
            </a:r>
            <a:r>
              <a:rPr lang="en-GB" dirty="0" err="1" smtClean="0"/>
              <a:t>ẑ</a:t>
            </a:r>
            <a:r>
              <a:rPr lang="en-GB" i="1" baseline="-25000" dirty="0" err="1" smtClean="0"/>
              <a:t>t</a:t>
            </a:r>
            <a:r>
              <a:rPr lang="en-GB" dirty="0" smtClean="0"/>
              <a:t> given </a:t>
            </a:r>
            <a:r>
              <a:rPr lang="en-GB" dirty="0"/>
              <a:t>a word history?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/>
              <a:t>model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accent5"/>
                </a:solidFill>
              </a:rPr>
              <a:t>representation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1951</Words>
  <Application>Microsoft Macintosh PowerPoint</Application>
  <PresentationFormat>Widescreen</PresentationFormat>
  <Paragraphs>349</Paragraphs>
  <Slides>39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Calibri</vt:lpstr>
      <vt:lpstr>Calibri Light</vt:lpstr>
      <vt:lpstr>Cambria Math</vt:lpstr>
      <vt:lpstr>Courier New</vt:lpstr>
      <vt:lpstr>DengXian</vt:lpstr>
      <vt:lpstr>DengXian Light</vt:lpstr>
      <vt:lpstr>Gill Sans</vt:lpstr>
      <vt:lpstr>Symbol</vt:lpstr>
      <vt:lpstr>Times</vt:lpstr>
      <vt:lpstr>Times New Roman</vt:lpstr>
      <vt:lpstr>Arial</vt:lpstr>
      <vt:lpstr>Office Theme</vt:lpstr>
      <vt:lpstr>Equation</vt:lpstr>
      <vt:lpstr>Lecture 12: Neural Language Models</vt:lpstr>
      <vt:lpstr>Smoothing as Optimization: Conditional Modeling</vt:lpstr>
      <vt:lpstr>More complex assumption?</vt:lpstr>
      <vt:lpstr>Neural language model</vt:lpstr>
      <vt:lpstr>Why?</vt:lpstr>
      <vt:lpstr>Continuous Space Language Models</vt:lpstr>
      <vt:lpstr>Vector-space representation of words</vt:lpstr>
      <vt:lpstr>Learning continuous space language models</vt:lpstr>
      <vt:lpstr>Learning continuous space language models</vt:lpstr>
      <vt:lpstr>Vector-space representation of words</vt:lpstr>
      <vt:lpstr>Loss function</vt:lpstr>
      <vt:lpstr>Neural Networks 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Recurrent Neural Networks (RNNs)</vt:lpstr>
      <vt:lpstr>Recurrent Neural Networks (RNNs)</vt:lpstr>
      <vt:lpstr>Recurrent Neural Networks (RNNs)</vt:lpstr>
      <vt:lpstr>RNN Extensions</vt:lpstr>
      <vt:lpstr>RNN Extensions</vt:lpstr>
      <vt:lpstr>Long-Term Dependencies</vt:lpstr>
      <vt:lpstr>Problem of Long-Term Dependencies</vt:lpstr>
      <vt:lpstr>Long Short Term Memory (LSTM)</vt:lpstr>
      <vt:lpstr>Difference between RNN and LSTM</vt:lpstr>
      <vt:lpstr>Core Idea Behind LSTM</vt:lpstr>
      <vt:lpstr>Step-by-Step LSTM Walk Through</vt:lpstr>
      <vt:lpstr>Step-by-Step LSTM Walk Through</vt:lpstr>
      <vt:lpstr>Step-by-Step LSTM Walk Through</vt:lpstr>
      <vt:lpstr>Step-by-Step LSTM Walk Through</vt:lpstr>
      <vt:lpstr>LSTMs Summary</vt:lpstr>
      <vt:lpstr>Neural language model</vt:lpstr>
      <vt:lpstr>Limitation of the Early Neural Language Model</vt:lpstr>
      <vt:lpstr>RNN Language Model</vt:lpstr>
      <vt:lpstr>Learning neural language models</vt:lpstr>
      <vt:lpstr>Maximizing the loss function</vt:lpstr>
      <vt:lpstr>Learning  neural language models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62</cp:revision>
  <dcterms:created xsi:type="dcterms:W3CDTF">2018-09-24T07:33:58Z</dcterms:created>
  <dcterms:modified xsi:type="dcterms:W3CDTF">2018-09-28T13:16:34Z</dcterms:modified>
</cp:coreProperties>
</file>