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tif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6" r:id="rId2"/>
    <p:sldId id="300" r:id="rId3"/>
    <p:sldId id="301" r:id="rId4"/>
    <p:sldId id="302" r:id="rId5"/>
    <p:sldId id="304" r:id="rId6"/>
    <p:sldId id="338" r:id="rId7"/>
    <p:sldId id="339" r:id="rId8"/>
    <p:sldId id="340" r:id="rId9"/>
    <p:sldId id="341" r:id="rId10"/>
    <p:sldId id="342" r:id="rId11"/>
    <p:sldId id="343" r:id="rId12"/>
    <p:sldId id="306" r:id="rId13"/>
    <p:sldId id="307" r:id="rId14"/>
    <p:sldId id="308" r:id="rId15"/>
    <p:sldId id="309" r:id="rId16"/>
    <p:sldId id="333" r:id="rId17"/>
    <p:sldId id="334" r:id="rId18"/>
    <p:sldId id="310" r:id="rId19"/>
    <p:sldId id="315" r:id="rId20"/>
    <p:sldId id="316" r:id="rId21"/>
    <p:sldId id="335" r:id="rId22"/>
    <p:sldId id="317" r:id="rId23"/>
    <p:sldId id="318" r:id="rId24"/>
    <p:sldId id="322" r:id="rId25"/>
    <p:sldId id="323" r:id="rId26"/>
    <p:sldId id="324" r:id="rId27"/>
    <p:sldId id="325" r:id="rId28"/>
    <p:sldId id="327" r:id="rId29"/>
    <p:sldId id="329" r:id="rId30"/>
    <p:sldId id="328" r:id="rId31"/>
    <p:sldId id="330" r:id="rId32"/>
    <p:sldId id="331" r:id="rId33"/>
    <p:sldId id="332" r:id="rId34"/>
    <p:sldId id="303" r:id="rId35"/>
    <p:sldId id="336" r:id="rId36"/>
    <p:sldId id="337" r:id="rId37"/>
    <p:sldId id="344" r:id="rId38"/>
    <p:sldId id="345" r:id="rId39"/>
    <p:sldId id="34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37"/>
    <p:restoredTop sz="94651"/>
  </p:normalViewPr>
  <p:slideViewPr>
    <p:cSldViewPr snapToGrid="0" snapToObjects="1">
      <p:cViewPr varScale="1">
        <p:scale>
          <a:sx n="124" d="100"/>
          <a:sy n="124" d="100"/>
        </p:scale>
        <p:origin x="79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4" Type="http://schemas.openxmlformats.org/officeDocument/2006/relationships/image" Target="../media/image5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27065D-CFE8-E24C-A215-C0B70AB19EDA}" type="datetimeFigureOut">
              <a:rPr lang="en-US" smtClean="0"/>
              <a:t>9/28/18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6E3F2F-7406-874B-B859-6F6D807BCEDC}" type="slidenum">
              <a:rPr lang="en-US" smtClean="0"/>
              <a:t>‹#›</a:t>
            </a:fld>
            <a:endParaRPr lang="en-US"/>
          </a:p>
        </p:txBody>
      </p:sp>
    </p:spTree>
    <p:extLst>
      <p:ext uri="{BB962C8B-B14F-4D97-AF65-F5344CB8AC3E}">
        <p14:creationId xmlns:p14="http://schemas.microsoft.com/office/powerpoint/2010/main" val="1157839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6E3F2F-7406-874B-B859-6F6D807BCEDC}" type="slidenum">
              <a:rPr lang="en-US" smtClean="0"/>
              <a:t>1</a:t>
            </a:fld>
            <a:endParaRPr lang="en-US"/>
          </a:p>
        </p:txBody>
      </p:sp>
    </p:spTree>
    <p:extLst>
      <p:ext uri="{BB962C8B-B14F-4D97-AF65-F5344CB8AC3E}">
        <p14:creationId xmlns:p14="http://schemas.microsoft.com/office/powerpoint/2010/main" val="1890697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90BBE1-2F7F-462B-948A-F73CE40686D9}" type="slidenum">
              <a:rPr lang="en-US" smtClean="0"/>
              <a:t>12</a:t>
            </a:fld>
            <a:endParaRPr lang="en-US"/>
          </a:p>
        </p:txBody>
      </p:sp>
    </p:spTree>
    <p:extLst>
      <p:ext uri="{BB962C8B-B14F-4D97-AF65-F5344CB8AC3E}">
        <p14:creationId xmlns:p14="http://schemas.microsoft.com/office/powerpoint/2010/main" val="1077827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90BBE1-2F7F-462B-948A-F73CE40686D9}" type="slidenum">
              <a:rPr lang="en-US" smtClean="0"/>
              <a:t>13</a:t>
            </a:fld>
            <a:endParaRPr lang="en-US"/>
          </a:p>
        </p:txBody>
      </p:sp>
    </p:spTree>
    <p:extLst>
      <p:ext uri="{BB962C8B-B14F-4D97-AF65-F5344CB8AC3E}">
        <p14:creationId xmlns:p14="http://schemas.microsoft.com/office/powerpoint/2010/main" val="642398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90BBE1-2F7F-462B-948A-F73CE40686D9}" type="slidenum">
              <a:rPr lang="en-US" smtClean="0"/>
              <a:t>14</a:t>
            </a:fld>
            <a:endParaRPr lang="en-US"/>
          </a:p>
        </p:txBody>
      </p:sp>
    </p:spTree>
    <p:extLst>
      <p:ext uri="{BB962C8B-B14F-4D97-AF65-F5344CB8AC3E}">
        <p14:creationId xmlns:p14="http://schemas.microsoft.com/office/powerpoint/2010/main" val="2078367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90BBE1-2F7F-462B-948A-F73CE40686D9}" type="slidenum">
              <a:rPr lang="en-US" smtClean="0"/>
              <a:t>15</a:t>
            </a:fld>
            <a:endParaRPr lang="en-US"/>
          </a:p>
        </p:txBody>
      </p:sp>
    </p:spTree>
    <p:extLst>
      <p:ext uri="{BB962C8B-B14F-4D97-AF65-F5344CB8AC3E}">
        <p14:creationId xmlns:p14="http://schemas.microsoft.com/office/powerpoint/2010/main" val="708491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Mse</a:t>
            </a:r>
            <a:r>
              <a:rPr lang="en-US" dirty="0"/>
              <a:t>: minimum square error loss</a:t>
            </a:r>
          </a:p>
        </p:txBody>
      </p:sp>
      <p:sp>
        <p:nvSpPr>
          <p:cNvPr id="4" name="Slide Number Placeholder 3"/>
          <p:cNvSpPr>
            <a:spLocks noGrp="1"/>
          </p:cNvSpPr>
          <p:nvPr>
            <p:ph type="sldNum" sz="quarter" idx="10"/>
          </p:nvPr>
        </p:nvSpPr>
        <p:spPr/>
        <p:txBody>
          <a:bodyPr/>
          <a:lstStyle/>
          <a:p>
            <a:fld id="{0B6E3F2F-7406-874B-B859-6F6D807BCEDC}" type="slidenum">
              <a:rPr lang="en-US" smtClean="0"/>
              <a:t>17</a:t>
            </a:fld>
            <a:endParaRPr lang="en-US"/>
          </a:p>
        </p:txBody>
      </p:sp>
    </p:spTree>
    <p:extLst>
      <p:ext uri="{BB962C8B-B14F-4D97-AF65-F5344CB8AC3E}">
        <p14:creationId xmlns:p14="http://schemas.microsoft.com/office/powerpoint/2010/main" val="4272197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90BBE1-2F7F-462B-948A-F73CE40686D9}" type="slidenum">
              <a:rPr lang="en-US" smtClean="0"/>
              <a:t>18</a:t>
            </a:fld>
            <a:endParaRPr lang="en-US"/>
          </a:p>
        </p:txBody>
      </p:sp>
    </p:spTree>
    <p:extLst>
      <p:ext uri="{BB962C8B-B14F-4D97-AF65-F5344CB8AC3E}">
        <p14:creationId xmlns:p14="http://schemas.microsoft.com/office/powerpoint/2010/main" val="843125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90BBE1-2F7F-462B-948A-F73CE40686D9}" type="slidenum">
              <a:rPr lang="en-US" smtClean="0"/>
              <a:t>19</a:t>
            </a:fld>
            <a:endParaRPr lang="en-US"/>
          </a:p>
        </p:txBody>
      </p:sp>
    </p:spTree>
    <p:extLst>
      <p:ext uri="{BB962C8B-B14F-4D97-AF65-F5344CB8AC3E}">
        <p14:creationId xmlns:p14="http://schemas.microsoft.com/office/powerpoint/2010/main" val="954296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90BBE1-2F7F-462B-948A-F73CE40686D9}" type="slidenum">
              <a:rPr lang="en-US" smtClean="0"/>
              <a:t>20</a:t>
            </a:fld>
            <a:endParaRPr lang="en-US"/>
          </a:p>
        </p:txBody>
      </p:sp>
    </p:spTree>
    <p:extLst>
      <p:ext uri="{BB962C8B-B14F-4D97-AF65-F5344CB8AC3E}">
        <p14:creationId xmlns:p14="http://schemas.microsoft.com/office/powerpoint/2010/main" val="14695103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 </a:t>
            </a:r>
            <a:r>
              <a:rPr lang="en-US" dirty="0" err="1"/>
              <a:t>biderctional</a:t>
            </a:r>
            <a:r>
              <a:rPr lang="en-US" dirty="0"/>
              <a:t> because we want to capture information from left to right and from right to left. Because RNNs depend on the previous values</a:t>
            </a:r>
          </a:p>
        </p:txBody>
      </p:sp>
      <p:sp>
        <p:nvSpPr>
          <p:cNvPr id="4" name="Slide Number Placeholder 3"/>
          <p:cNvSpPr>
            <a:spLocks noGrp="1"/>
          </p:cNvSpPr>
          <p:nvPr>
            <p:ph type="sldNum" sz="quarter" idx="10"/>
          </p:nvPr>
        </p:nvSpPr>
        <p:spPr/>
        <p:txBody>
          <a:bodyPr/>
          <a:lstStyle/>
          <a:p>
            <a:fld id="{D890BBE1-2F7F-462B-948A-F73CE40686D9}" type="slidenum">
              <a:rPr lang="en-US" smtClean="0"/>
              <a:t>22</a:t>
            </a:fld>
            <a:endParaRPr lang="en-US"/>
          </a:p>
        </p:txBody>
      </p:sp>
    </p:spTree>
    <p:extLst>
      <p:ext uri="{BB962C8B-B14F-4D97-AF65-F5344CB8AC3E}">
        <p14:creationId xmlns:p14="http://schemas.microsoft.com/office/powerpoint/2010/main" val="863025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90BBE1-2F7F-462B-948A-F73CE40686D9}" type="slidenum">
              <a:rPr lang="en-US" smtClean="0"/>
              <a:t>23</a:t>
            </a:fld>
            <a:endParaRPr lang="en-US"/>
          </a:p>
        </p:txBody>
      </p:sp>
    </p:spTree>
    <p:extLst>
      <p:ext uri="{BB962C8B-B14F-4D97-AF65-F5344CB8AC3E}">
        <p14:creationId xmlns:p14="http://schemas.microsoft.com/office/powerpoint/2010/main" val="474965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9191186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90BBE1-2F7F-462B-948A-F73CE40686D9}" type="slidenum">
              <a:rPr lang="en-US" smtClean="0"/>
              <a:t>24</a:t>
            </a:fld>
            <a:endParaRPr lang="en-US"/>
          </a:p>
        </p:txBody>
      </p:sp>
    </p:spTree>
    <p:extLst>
      <p:ext uri="{BB962C8B-B14F-4D97-AF65-F5344CB8AC3E}">
        <p14:creationId xmlns:p14="http://schemas.microsoft.com/office/powerpoint/2010/main" val="11982511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90BBE1-2F7F-462B-948A-F73CE40686D9}" type="slidenum">
              <a:rPr lang="en-US" smtClean="0"/>
              <a:t>25</a:t>
            </a:fld>
            <a:endParaRPr lang="en-US"/>
          </a:p>
        </p:txBody>
      </p:sp>
    </p:spTree>
    <p:extLst>
      <p:ext uri="{BB962C8B-B14F-4D97-AF65-F5344CB8AC3E}">
        <p14:creationId xmlns:p14="http://schemas.microsoft.com/office/powerpoint/2010/main" val="20720461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90BBE1-2F7F-462B-948A-F73CE40686D9}" type="slidenum">
              <a:rPr lang="en-US" smtClean="0"/>
              <a:t>26</a:t>
            </a:fld>
            <a:endParaRPr lang="en-US"/>
          </a:p>
        </p:txBody>
      </p:sp>
    </p:spTree>
    <p:extLst>
      <p:ext uri="{BB962C8B-B14F-4D97-AF65-F5344CB8AC3E}">
        <p14:creationId xmlns:p14="http://schemas.microsoft.com/office/powerpoint/2010/main" val="569986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90BBE1-2F7F-462B-948A-F73CE40686D9}" type="slidenum">
              <a:rPr lang="en-US" smtClean="0"/>
              <a:t>27</a:t>
            </a:fld>
            <a:endParaRPr lang="en-US"/>
          </a:p>
        </p:txBody>
      </p:sp>
    </p:spTree>
    <p:extLst>
      <p:ext uri="{BB962C8B-B14F-4D97-AF65-F5344CB8AC3E}">
        <p14:creationId xmlns:p14="http://schemas.microsoft.com/office/powerpoint/2010/main" val="5410004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90BBE1-2F7F-462B-948A-F73CE40686D9}" type="slidenum">
              <a:rPr lang="en-US" smtClean="0"/>
              <a:t>28</a:t>
            </a:fld>
            <a:endParaRPr lang="en-US"/>
          </a:p>
        </p:txBody>
      </p:sp>
    </p:spTree>
    <p:extLst>
      <p:ext uri="{BB962C8B-B14F-4D97-AF65-F5344CB8AC3E}">
        <p14:creationId xmlns:p14="http://schemas.microsoft.com/office/powerpoint/2010/main" val="8958016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90BBE1-2F7F-462B-948A-F73CE40686D9}" type="slidenum">
              <a:rPr lang="en-US" smtClean="0"/>
              <a:t>29</a:t>
            </a:fld>
            <a:endParaRPr lang="en-US"/>
          </a:p>
        </p:txBody>
      </p:sp>
    </p:spTree>
    <p:extLst>
      <p:ext uri="{BB962C8B-B14F-4D97-AF65-F5344CB8AC3E}">
        <p14:creationId xmlns:p14="http://schemas.microsoft.com/office/powerpoint/2010/main" val="3442297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90BBE1-2F7F-462B-948A-F73CE40686D9}" type="slidenum">
              <a:rPr lang="en-US" smtClean="0"/>
              <a:t>30</a:t>
            </a:fld>
            <a:endParaRPr lang="en-US"/>
          </a:p>
        </p:txBody>
      </p:sp>
    </p:spTree>
    <p:extLst>
      <p:ext uri="{BB962C8B-B14F-4D97-AF65-F5344CB8AC3E}">
        <p14:creationId xmlns:p14="http://schemas.microsoft.com/office/powerpoint/2010/main" val="12385896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90BBE1-2F7F-462B-948A-F73CE40686D9}" type="slidenum">
              <a:rPr lang="en-US" smtClean="0"/>
              <a:t>31</a:t>
            </a:fld>
            <a:endParaRPr lang="en-US"/>
          </a:p>
        </p:txBody>
      </p:sp>
    </p:spTree>
    <p:extLst>
      <p:ext uri="{BB962C8B-B14F-4D97-AF65-F5344CB8AC3E}">
        <p14:creationId xmlns:p14="http://schemas.microsoft.com/office/powerpoint/2010/main" val="19930260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90BBE1-2F7F-462B-948A-F73CE40686D9}" type="slidenum">
              <a:rPr lang="en-US" smtClean="0"/>
              <a:t>32</a:t>
            </a:fld>
            <a:endParaRPr lang="en-US"/>
          </a:p>
        </p:txBody>
      </p:sp>
    </p:spTree>
    <p:extLst>
      <p:ext uri="{BB962C8B-B14F-4D97-AF65-F5344CB8AC3E}">
        <p14:creationId xmlns:p14="http://schemas.microsoft.com/office/powerpoint/2010/main" val="5357455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90BBE1-2F7F-462B-948A-F73CE40686D9}" type="slidenum">
              <a:rPr lang="en-US" smtClean="0"/>
              <a:t>33</a:t>
            </a:fld>
            <a:endParaRPr lang="en-US"/>
          </a:p>
        </p:txBody>
      </p:sp>
    </p:spTree>
    <p:extLst>
      <p:ext uri="{BB962C8B-B14F-4D97-AF65-F5344CB8AC3E}">
        <p14:creationId xmlns:p14="http://schemas.microsoft.com/office/powerpoint/2010/main" val="208289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brief introduction</a:t>
            </a:r>
          </a:p>
        </p:txBody>
      </p:sp>
      <p:sp>
        <p:nvSpPr>
          <p:cNvPr id="4" name="Slide Number Placeholder 3"/>
          <p:cNvSpPr>
            <a:spLocks noGrp="1"/>
          </p:cNvSpPr>
          <p:nvPr>
            <p:ph type="sldNum" sz="quarter" idx="10"/>
          </p:nvPr>
        </p:nvSpPr>
        <p:spPr/>
        <p:txBody>
          <a:bodyPr/>
          <a:lstStyle/>
          <a:p>
            <a:fld id="{0B6E3F2F-7406-874B-B859-6F6D807BCEDC}" type="slidenum">
              <a:rPr lang="en-US" smtClean="0"/>
              <a:t>4</a:t>
            </a:fld>
            <a:endParaRPr lang="en-US"/>
          </a:p>
        </p:txBody>
      </p:sp>
    </p:spTree>
    <p:extLst>
      <p:ext uri="{BB962C8B-B14F-4D97-AF65-F5344CB8AC3E}">
        <p14:creationId xmlns:p14="http://schemas.microsoft.com/office/powerpoint/2010/main" val="18853221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6E3F2F-7406-874B-B859-6F6D807BCEDC}" type="slidenum">
              <a:rPr lang="en-US" smtClean="0"/>
              <a:t>36</a:t>
            </a:fld>
            <a:endParaRPr lang="en-US"/>
          </a:p>
        </p:txBody>
      </p:sp>
    </p:spTree>
    <p:extLst>
      <p:ext uri="{BB962C8B-B14F-4D97-AF65-F5344CB8AC3E}">
        <p14:creationId xmlns:p14="http://schemas.microsoft.com/office/powerpoint/2010/main" val="879447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Neural models are better than smoothing is because of many reasons. One of these reasons is that smoothing assign the same probability for unseen words. However, neural models assign different probabilities to different words.</a:t>
            </a:r>
          </a:p>
        </p:txBody>
      </p:sp>
      <p:sp>
        <p:nvSpPr>
          <p:cNvPr id="4" name="Slide Number Placeholder 3"/>
          <p:cNvSpPr>
            <a:spLocks noGrp="1"/>
          </p:cNvSpPr>
          <p:nvPr>
            <p:ph type="sldNum" sz="quarter" idx="10"/>
          </p:nvPr>
        </p:nvSpPr>
        <p:spPr/>
        <p:txBody>
          <a:bodyPr/>
          <a:lstStyle/>
          <a:p>
            <a:fld id="{0B6E3F2F-7406-874B-B859-6F6D807BCEDC}" type="slidenum">
              <a:rPr lang="en-US" smtClean="0"/>
              <a:t>5</a:t>
            </a:fld>
            <a:endParaRPr lang="en-US"/>
          </a:p>
        </p:txBody>
      </p:sp>
    </p:spTree>
    <p:extLst>
      <p:ext uri="{BB962C8B-B14F-4D97-AF65-F5344CB8AC3E}">
        <p14:creationId xmlns:p14="http://schemas.microsoft.com/office/powerpoint/2010/main" val="1768042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BC0F227-238B-4D73-8B10-D1C7C97E0172}" type="slidenum">
              <a:rPr lang="en-GB" smtClean="0"/>
              <a:t>6</a:t>
            </a:fld>
            <a:endParaRPr lang="en-GB"/>
          </a:p>
        </p:txBody>
      </p:sp>
    </p:spTree>
    <p:extLst>
      <p:ext uri="{BB962C8B-B14F-4D97-AF65-F5344CB8AC3E}">
        <p14:creationId xmlns:p14="http://schemas.microsoft.com/office/powerpoint/2010/main" val="874016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BC0F227-238B-4D73-8B10-D1C7C97E0172}" type="slidenum">
              <a:rPr lang="en-GB" smtClean="0"/>
              <a:t>8</a:t>
            </a:fld>
            <a:endParaRPr lang="en-GB"/>
          </a:p>
        </p:txBody>
      </p:sp>
    </p:spTree>
    <p:extLst>
      <p:ext uri="{BB962C8B-B14F-4D97-AF65-F5344CB8AC3E}">
        <p14:creationId xmlns:p14="http://schemas.microsoft.com/office/powerpoint/2010/main" val="1860883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BC0F227-238B-4D73-8B10-D1C7C97E0172}" type="slidenum">
              <a:rPr lang="en-GB" smtClean="0"/>
              <a:t>9</a:t>
            </a:fld>
            <a:endParaRPr lang="en-GB"/>
          </a:p>
        </p:txBody>
      </p:sp>
    </p:spTree>
    <p:extLst>
      <p:ext uri="{BB962C8B-B14F-4D97-AF65-F5344CB8AC3E}">
        <p14:creationId xmlns:p14="http://schemas.microsoft.com/office/powerpoint/2010/main" val="1709429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r>
              <a:rPr lang="en-US" dirty="0" err="1"/>
              <a:t>z,v</a:t>
            </a:r>
            <a:r>
              <a:rPr lang="en-US" dirty="0"/>
              <a:t>) the score of a word and it’s representation</a:t>
            </a:r>
          </a:p>
        </p:txBody>
      </p:sp>
      <p:sp>
        <p:nvSpPr>
          <p:cNvPr id="4" name="Slide Number Placeholder 3"/>
          <p:cNvSpPr>
            <a:spLocks noGrp="1"/>
          </p:cNvSpPr>
          <p:nvPr>
            <p:ph type="sldNum" sz="quarter" idx="10"/>
          </p:nvPr>
        </p:nvSpPr>
        <p:spPr/>
        <p:txBody>
          <a:bodyPr/>
          <a:lstStyle/>
          <a:p>
            <a:fld id="{0B6E3F2F-7406-874B-B859-6F6D807BCEDC}" type="slidenum">
              <a:rPr lang="en-US" smtClean="0"/>
              <a:t>10</a:t>
            </a:fld>
            <a:endParaRPr lang="en-US"/>
          </a:p>
        </p:txBody>
      </p:sp>
    </p:spTree>
    <p:extLst>
      <p:ext uri="{BB962C8B-B14F-4D97-AF65-F5344CB8AC3E}">
        <p14:creationId xmlns:p14="http://schemas.microsoft.com/office/powerpoint/2010/main" val="4077409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6E3F2F-7406-874B-B859-6F6D807BCEDC}" type="slidenum">
              <a:rPr lang="en-US" smtClean="0"/>
              <a:t>11</a:t>
            </a:fld>
            <a:endParaRPr lang="en-US"/>
          </a:p>
        </p:txBody>
      </p:sp>
    </p:spTree>
    <p:extLst>
      <p:ext uri="{BB962C8B-B14F-4D97-AF65-F5344CB8AC3E}">
        <p14:creationId xmlns:p14="http://schemas.microsoft.com/office/powerpoint/2010/main" val="929853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0FA8735-98C6-1A46-B17C-DAA0904BFDD3}" type="datetimeFigureOut">
              <a:rPr lang="en-US" smtClean="0"/>
              <a:t>9/28/18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E6320-D9AF-C94F-AD93-CABD839F434E}" type="slidenum">
              <a:rPr lang="en-US" smtClean="0"/>
              <a:t>‹#›</a:t>
            </a:fld>
            <a:endParaRPr lang="en-US"/>
          </a:p>
        </p:txBody>
      </p:sp>
    </p:spTree>
    <p:extLst>
      <p:ext uri="{BB962C8B-B14F-4D97-AF65-F5344CB8AC3E}">
        <p14:creationId xmlns:p14="http://schemas.microsoft.com/office/powerpoint/2010/main" val="625770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A8735-98C6-1A46-B17C-DAA0904BFDD3}" type="datetimeFigureOut">
              <a:rPr lang="en-US" smtClean="0"/>
              <a:t>9/28/18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E6320-D9AF-C94F-AD93-CABD839F434E}" type="slidenum">
              <a:rPr lang="en-US" smtClean="0"/>
              <a:t>‹#›</a:t>
            </a:fld>
            <a:endParaRPr lang="en-US"/>
          </a:p>
        </p:txBody>
      </p:sp>
    </p:spTree>
    <p:extLst>
      <p:ext uri="{BB962C8B-B14F-4D97-AF65-F5344CB8AC3E}">
        <p14:creationId xmlns:p14="http://schemas.microsoft.com/office/powerpoint/2010/main" val="2033103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A8735-98C6-1A46-B17C-DAA0904BFDD3}" type="datetimeFigureOut">
              <a:rPr lang="en-US" smtClean="0"/>
              <a:t>9/28/18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E6320-D9AF-C94F-AD93-CABD839F434E}" type="slidenum">
              <a:rPr lang="en-US" smtClean="0"/>
              <a:t>‹#›</a:t>
            </a:fld>
            <a:endParaRPr lang="en-US"/>
          </a:p>
        </p:txBody>
      </p:sp>
    </p:spTree>
    <p:extLst>
      <p:ext uri="{BB962C8B-B14F-4D97-AF65-F5344CB8AC3E}">
        <p14:creationId xmlns:p14="http://schemas.microsoft.com/office/powerpoint/2010/main" val="1766502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A8735-98C6-1A46-B17C-DAA0904BFDD3}" type="datetimeFigureOut">
              <a:rPr lang="en-US" smtClean="0"/>
              <a:t>9/28/18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E6320-D9AF-C94F-AD93-CABD839F434E}" type="slidenum">
              <a:rPr lang="en-US" smtClean="0"/>
              <a:t>‹#›</a:t>
            </a:fld>
            <a:endParaRPr lang="en-US"/>
          </a:p>
        </p:txBody>
      </p:sp>
    </p:spTree>
    <p:extLst>
      <p:ext uri="{BB962C8B-B14F-4D97-AF65-F5344CB8AC3E}">
        <p14:creationId xmlns:p14="http://schemas.microsoft.com/office/powerpoint/2010/main" val="1104584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FA8735-98C6-1A46-B17C-DAA0904BFDD3}" type="datetimeFigureOut">
              <a:rPr lang="en-US" smtClean="0"/>
              <a:t>9/28/18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E6320-D9AF-C94F-AD93-CABD839F434E}" type="slidenum">
              <a:rPr lang="en-US" smtClean="0"/>
              <a:t>‹#›</a:t>
            </a:fld>
            <a:endParaRPr lang="en-US"/>
          </a:p>
        </p:txBody>
      </p:sp>
    </p:spTree>
    <p:extLst>
      <p:ext uri="{BB962C8B-B14F-4D97-AF65-F5344CB8AC3E}">
        <p14:creationId xmlns:p14="http://schemas.microsoft.com/office/powerpoint/2010/main" val="1900424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FA8735-98C6-1A46-B17C-DAA0904BFDD3}" type="datetimeFigureOut">
              <a:rPr lang="en-US" smtClean="0"/>
              <a:t>9/28/18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6E6320-D9AF-C94F-AD93-CABD839F434E}" type="slidenum">
              <a:rPr lang="en-US" smtClean="0"/>
              <a:t>‹#›</a:t>
            </a:fld>
            <a:endParaRPr lang="en-US"/>
          </a:p>
        </p:txBody>
      </p:sp>
    </p:spTree>
    <p:extLst>
      <p:ext uri="{BB962C8B-B14F-4D97-AF65-F5344CB8AC3E}">
        <p14:creationId xmlns:p14="http://schemas.microsoft.com/office/powerpoint/2010/main" val="917684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0FA8735-98C6-1A46-B17C-DAA0904BFDD3}" type="datetimeFigureOut">
              <a:rPr lang="en-US" smtClean="0"/>
              <a:t>9/28/18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6E6320-D9AF-C94F-AD93-CABD839F434E}" type="slidenum">
              <a:rPr lang="en-US" smtClean="0"/>
              <a:t>‹#›</a:t>
            </a:fld>
            <a:endParaRPr lang="en-US"/>
          </a:p>
        </p:txBody>
      </p:sp>
    </p:spTree>
    <p:extLst>
      <p:ext uri="{BB962C8B-B14F-4D97-AF65-F5344CB8AC3E}">
        <p14:creationId xmlns:p14="http://schemas.microsoft.com/office/powerpoint/2010/main" val="300023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FA8735-98C6-1A46-B17C-DAA0904BFDD3}" type="datetimeFigureOut">
              <a:rPr lang="en-US" smtClean="0"/>
              <a:t>9/28/18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6E6320-D9AF-C94F-AD93-CABD839F434E}" type="slidenum">
              <a:rPr lang="en-US" smtClean="0"/>
              <a:t>‹#›</a:t>
            </a:fld>
            <a:endParaRPr lang="en-US"/>
          </a:p>
        </p:txBody>
      </p:sp>
    </p:spTree>
    <p:extLst>
      <p:ext uri="{BB962C8B-B14F-4D97-AF65-F5344CB8AC3E}">
        <p14:creationId xmlns:p14="http://schemas.microsoft.com/office/powerpoint/2010/main" val="206537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FA8735-98C6-1A46-B17C-DAA0904BFDD3}" type="datetimeFigureOut">
              <a:rPr lang="en-US" smtClean="0"/>
              <a:t>9/28/18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6E6320-D9AF-C94F-AD93-CABD839F434E}" type="slidenum">
              <a:rPr lang="en-US" smtClean="0"/>
              <a:t>‹#›</a:t>
            </a:fld>
            <a:endParaRPr lang="en-US"/>
          </a:p>
        </p:txBody>
      </p:sp>
    </p:spTree>
    <p:extLst>
      <p:ext uri="{BB962C8B-B14F-4D97-AF65-F5344CB8AC3E}">
        <p14:creationId xmlns:p14="http://schemas.microsoft.com/office/powerpoint/2010/main" val="948357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FA8735-98C6-1A46-B17C-DAA0904BFDD3}" type="datetimeFigureOut">
              <a:rPr lang="en-US" smtClean="0"/>
              <a:t>9/28/18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6E6320-D9AF-C94F-AD93-CABD839F434E}" type="slidenum">
              <a:rPr lang="en-US" smtClean="0"/>
              <a:t>‹#›</a:t>
            </a:fld>
            <a:endParaRPr lang="en-US"/>
          </a:p>
        </p:txBody>
      </p:sp>
    </p:spTree>
    <p:extLst>
      <p:ext uri="{BB962C8B-B14F-4D97-AF65-F5344CB8AC3E}">
        <p14:creationId xmlns:p14="http://schemas.microsoft.com/office/powerpoint/2010/main" val="414437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FA8735-98C6-1A46-B17C-DAA0904BFDD3}" type="datetimeFigureOut">
              <a:rPr lang="en-US" smtClean="0"/>
              <a:t>9/28/18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6E6320-D9AF-C94F-AD93-CABD839F434E}" type="slidenum">
              <a:rPr lang="en-US" smtClean="0"/>
              <a:t>‹#›</a:t>
            </a:fld>
            <a:endParaRPr lang="en-US"/>
          </a:p>
        </p:txBody>
      </p:sp>
    </p:spTree>
    <p:extLst>
      <p:ext uri="{BB962C8B-B14F-4D97-AF65-F5344CB8AC3E}">
        <p14:creationId xmlns:p14="http://schemas.microsoft.com/office/powerpoint/2010/main" val="1159662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FA8735-98C6-1A46-B17C-DAA0904BFDD3}" type="datetimeFigureOut">
              <a:rPr lang="en-US" smtClean="0"/>
              <a:t>9/28/18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6E6320-D9AF-C94F-AD93-CABD839F434E}" type="slidenum">
              <a:rPr lang="en-US" smtClean="0"/>
              <a:t>‹#›</a:t>
            </a:fld>
            <a:endParaRPr lang="en-US"/>
          </a:p>
        </p:txBody>
      </p:sp>
    </p:spTree>
    <p:extLst>
      <p:ext uri="{BB962C8B-B14F-4D97-AF65-F5344CB8AC3E}">
        <p14:creationId xmlns:p14="http://schemas.microsoft.com/office/powerpoint/2010/main" val="292510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9.xm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7.wmf"/><Relationship Id="rId4" Type="http://schemas.openxmlformats.org/officeDocument/2006/relationships/oleObject" Target="../embeddings/oleObject6.bin"/><Relationship Id="rId9" Type="http://schemas.openxmlformats.org/officeDocument/2006/relationships/image" Target="../media/image9.wmf"/></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3" Type="http://schemas.openxmlformats.org/officeDocument/2006/relationships/image" Target="../media/image17.png"/><Relationship Id="rId7" Type="http://schemas.openxmlformats.org/officeDocument/2006/relationships/image" Target="../media/image110.png"/><Relationship Id="rId12" Type="http://schemas.openxmlformats.org/officeDocument/2006/relationships/image" Target="../media/image16.png"/><Relationship Id="rId2" Type="http://schemas.openxmlformats.org/officeDocument/2006/relationships/notesSlide" Target="../notesSlides/notesSlide11.xml"/><Relationship Id="rId16"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00.png"/><Relationship Id="rId11" Type="http://schemas.openxmlformats.org/officeDocument/2006/relationships/image" Target="../media/image15.png"/><Relationship Id="rId5" Type="http://schemas.openxmlformats.org/officeDocument/2006/relationships/image" Target="../media/image12.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12.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7.png"/><Relationship Id="rId5" Type="http://schemas.openxmlformats.org/officeDocument/2006/relationships/image" Target="../media/image24.png"/><Relationship Id="rId10" Type="http://schemas.openxmlformats.org/officeDocument/2006/relationships/image" Target="../media/image16.png"/><Relationship Id="rId4" Type="http://schemas.openxmlformats.org/officeDocument/2006/relationships/image" Target="../media/image23.png"/><Relationship Id="rId9" Type="http://schemas.openxmlformats.org/officeDocument/2006/relationships/image" Target="../media/image25.png"/></Relationships>
</file>

<file path=ppt/slides/_rels/slide1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12.png"/><Relationship Id="rId9"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NULL"/></Relationships>
</file>

<file path=ppt/slides/_rels/slide21.xml.rels><?xml version="1.0" encoding="UTF-8" standalone="yes"?>
<Relationships xmlns="http://schemas.openxmlformats.org/package/2006/relationships"><Relationship Id="rId2" Type="http://schemas.openxmlformats.org/officeDocument/2006/relationships/image" Target="../media/image36.tif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NULL"/></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53.wmf"/><Relationship Id="rId5" Type="http://schemas.openxmlformats.org/officeDocument/2006/relationships/oleObject" Target="../embeddings/oleObject10.bin"/><Relationship Id="rId4" Type="http://schemas.openxmlformats.org/officeDocument/2006/relationships/image" Target="../media/image52.wmf"/></Relationships>
</file>

<file path=ppt/slides/_rels/slide38.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56.wmf"/><Relationship Id="rId5" Type="http://schemas.openxmlformats.org/officeDocument/2006/relationships/oleObject" Target="../embeddings/oleObject13.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15.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tif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12: Neural Language Models</a:t>
            </a:r>
          </a:p>
        </p:txBody>
      </p:sp>
      <p:sp>
        <p:nvSpPr>
          <p:cNvPr id="3" name="Subtitle 2"/>
          <p:cNvSpPr>
            <a:spLocks noGrp="1"/>
          </p:cNvSpPr>
          <p:nvPr>
            <p:ph type="subTitle" idx="1"/>
          </p:nvPr>
        </p:nvSpPr>
        <p:spPr/>
        <p:txBody>
          <a:bodyPr>
            <a:normAutofit lnSpcReduction="10000"/>
          </a:bodyPr>
          <a:lstStyle/>
          <a:p>
            <a:r>
              <a:rPr lang="en-US" dirty="0"/>
              <a:t>USC CSCI 544: Applied Natural Language Processing</a:t>
            </a:r>
          </a:p>
          <a:p>
            <a:r>
              <a:rPr lang="en-US" dirty="0"/>
              <a:t>Jonathan May -- 梅約納</a:t>
            </a:r>
          </a:p>
          <a:p>
            <a:r>
              <a:rPr lang="en-US" altLang="zh-CN" dirty="0" err="1"/>
              <a:t>Nanyun</a:t>
            </a:r>
            <a:r>
              <a:rPr lang="en-US" altLang="zh-CN" dirty="0"/>
              <a:t> (Violet) Peng -- </a:t>
            </a:r>
            <a:r>
              <a:rPr lang="zh-CN" altLang="en-US" dirty="0"/>
              <a:t>彭楠赟</a:t>
            </a:r>
            <a:endParaRPr lang="en-US" dirty="0"/>
          </a:p>
          <a:p>
            <a:r>
              <a:rPr lang="en-US" dirty="0"/>
              <a:t>September </a:t>
            </a:r>
            <a:r>
              <a:rPr lang="en-US" altLang="zh-CN" dirty="0"/>
              <a:t>28</a:t>
            </a:r>
            <a:r>
              <a:rPr lang="en-US" dirty="0"/>
              <a:t>, 2018</a:t>
            </a:r>
          </a:p>
          <a:p>
            <a:endParaRPr lang="en-US" dirty="0"/>
          </a:p>
        </p:txBody>
      </p:sp>
      <p:sp>
        <p:nvSpPr>
          <p:cNvPr id="4" name="TextBox 3"/>
          <p:cNvSpPr txBox="1"/>
          <p:nvPr/>
        </p:nvSpPr>
        <p:spPr>
          <a:xfrm>
            <a:off x="182880" y="6336255"/>
            <a:ext cx="3269613" cy="369332"/>
          </a:xfrm>
          <a:prstGeom prst="rect">
            <a:avLst/>
          </a:prstGeom>
          <a:noFill/>
        </p:spPr>
        <p:txBody>
          <a:bodyPr wrap="none" rtlCol="0">
            <a:spAutoFit/>
          </a:bodyPr>
          <a:lstStyle/>
          <a:p>
            <a:r>
              <a:rPr lang="en-US" dirty="0"/>
              <a:t>based on slides of Kai-Wei Chang</a:t>
            </a:r>
          </a:p>
        </p:txBody>
      </p:sp>
    </p:spTree>
    <p:extLst>
      <p:ext uri="{BB962C8B-B14F-4D97-AF65-F5344CB8AC3E}">
        <p14:creationId xmlns:p14="http://schemas.microsoft.com/office/powerpoint/2010/main" val="653391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Vector-space representation of words</a:t>
            </a:r>
          </a:p>
        </p:txBody>
      </p:sp>
      <p:sp>
        <p:nvSpPr>
          <p:cNvPr id="3" name="Content Placeholder 2"/>
          <p:cNvSpPr>
            <a:spLocks noGrp="1"/>
          </p:cNvSpPr>
          <p:nvPr>
            <p:ph idx="1"/>
          </p:nvPr>
        </p:nvSpPr>
        <p:spPr>
          <a:xfrm>
            <a:off x="838200" y="1690688"/>
            <a:ext cx="8229600" cy="2982912"/>
          </a:xfrm>
        </p:spPr>
        <p:txBody>
          <a:bodyPr>
            <a:noAutofit/>
          </a:bodyPr>
          <a:lstStyle/>
          <a:p>
            <a:r>
              <a:rPr lang="en-GB" dirty="0"/>
              <a:t>Compare two words using vector representations:</a:t>
            </a:r>
          </a:p>
          <a:p>
            <a:pPr lvl="1"/>
            <a:r>
              <a:rPr lang="en-GB" dirty="0"/>
              <a:t>Dot product</a:t>
            </a:r>
          </a:p>
          <a:p>
            <a:pPr lvl="1"/>
            <a:r>
              <a:rPr lang="en-GB" dirty="0"/>
              <a:t>Cosine similarity</a:t>
            </a:r>
          </a:p>
          <a:p>
            <a:pPr lvl="1"/>
            <a:r>
              <a:rPr lang="en-GB" dirty="0"/>
              <a:t>Euclidean distance</a:t>
            </a:r>
          </a:p>
        </p:txBody>
      </p:sp>
      <p:sp>
        <p:nvSpPr>
          <p:cNvPr id="4" name="Slide Number Placeholder 3"/>
          <p:cNvSpPr>
            <a:spLocks noGrp="1"/>
          </p:cNvSpPr>
          <p:nvPr>
            <p:ph type="sldNum" sz="quarter" idx="12"/>
          </p:nvPr>
        </p:nvSpPr>
        <p:spPr/>
        <p:txBody>
          <a:bodyPr/>
          <a:lstStyle/>
          <a:p>
            <a:fld id="{4CE482DC-2269-4F26-9D2A-7E44B1A4CD85}" type="slidenum">
              <a:rPr lang="en-US" smtClean="0"/>
              <a:t>10</a:t>
            </a:fld>
            <a:endParaRPr lang="en-US" dirty="0"/>
          </a:p>
        </p:txBody>
      </p:sp>
      <p:sp>
        <p:nvSpPr>
          <p:cNvPr id="8" name="Content Placeholder 2"/>
          <p:cNvSpPr txBox="1">
            <a:spLocks/>
          </p:cNvSpPr>
          <p:nvPr/>
        </p:nvSpPr>
        <p:spPr>
          <a:xfrm>
            <a:off x="838200" y="3708401"/>
            <a:ext cx="8229600" cy="1736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dirty="0"/>
              <a:t>Normalized probability:</a:t>
            </a:r>
          </a:p>
          <a:p>
            <a:pPr lvl="1"/>
            <a:r>
              <a:rPr lang="en-GB" dirty="0"/>
              <a:t>Using </a:t>
            </a:r>
            <a:r>
              <a:rPr lang="en-GB" b="1" dirty="0" err="1"/>
              <a:t>softmax</a:t>
            </a:r>
            <a:r>
              <a:rPr lang="en-GB" dirty="0"/>
              <a:t> function</a:t>
            </a:r>
          </a:p>
        </p:txBody>
      </p:sp>
      <p:graphicFrame>
        <p:nvGraphicFramePr>
          <p:cNvPr id="9" name="Object 8"/>
          <p:cNvGraphicFramePr>
            <a:graphicFrameLocks noChangeAspect="1"/>
          </p:cNvGraphicFramePr>
          <p:nvPr>
            <p:extLst>
              <p:ext uri="{D42A27DB-BD31-4B8C-83A1-F6EECF244321}">
                <p14:modId xmlns:p14="http://schemas.microsoft.com/office/powerpoint/2010/main" val="1618460899"/>
              </p:ext>
            </p:extLst>
          </p:nvPr>
        </p:nvGraphicFramePr>
        <p:xfrm>
          <a:off x="3167421" y="4684795"/>
          <a:ext cx="3895425" cy="1215859"/>
        </p:xfrm>
        <a:graphic>
          <a:graphicData uri="http://schemas.openxmlformats.org/presentationml/2006/ole">
            <mc:AlternateContent xmlns:mc="http://schemas.openxmlformats.org/markup-compatibility/2006">
              <mc:Choice xmlns:v="urn:schemas-microsoft-com:vml" Requires="v">
                <p:oleObj spid="_x0000_s72749" name="Equation" r:id="rId4" imgW="1765080" imgH="507960" progId="Equation.3">
                  <p:embed/>
                </p:oleObj>
              </mc:Choice>
              <mc:Fallback>
                <p:oleObj name="Equation" r:id="rId4" imgW="1765080" imgH="507960" progId="Equation.3">
                  <p:embed/>
                  <p:pic>
                    <p:nvPicPr>
                      <p:cNvPr id="0" name=""/>
                      <p:cNvPicPr/>
                      <p:nvPr/>
                    </p:nvPicPr>
                    <p:blipFill>
                      <a:blip r:embed="rId5"/>
                      <a:stretch>
                        <a:fillRect/>
                      </a:stretch>
                    </p:blipFill>
                    <p:spPr>
                      <a:xfrm>
                        <a:off x="3167421" y="4684795"/>
                        <a:ext cx="3895425" cy="1215859"/>
                      </a:xfrm>
                      <a:prstGeom prst="rect">
                        <a:avLst/>
                      </a:prstGeom>
                    </p:spPr>
                  </p:pic>
                </p:oleObj>
              </mc:Fallback>
            </mc:AlternateContent>
          </a:graphicData>
        </a:graphic>
      </p:graphicFrame>
    </p:spTree>
    <p:extLst>
      <p:ext uri="{BB962C8B-B14F-4D97-AF65-F5344CB8AC3E}">
        <p14:creationId xmlns:p14="http://schemas.microsoft.com/office/powerpoint/2010/main" val="1342788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GB" b="1" dirty="0">
                <a:solidFill>
                  <a:schemeClr val="tx1"/>
                </a:solidFill>
              </a:rPr>
              <a:t>Log-likelihood model</a:t>
            </a:r>
            <a:r>
              <a:rPr lang="en-GB" dirty="0"/>
              <a:t>:</a:t>
            </a:r>
          </a:p>
          <a:p>
            <a:pPr lvl="1"/>
            <a:r>
              <a:rPr lang="en-GB" dirty="0"/>
              <a:t>Numerically more stable</a:t>
            </a:r>
          </a:p>
          <a:p>
            <a:endParaRPr lang="en-GB" dirty="0"/>
          </a:p>
          <a:p>
            <a:endParaRPr lang="en-GB" dirty="0"/>
          </a:p>
          <a:p>
            <a:endParaRPr lang="en-GB" b="1" dirty="0"/>
          </a:p>
          <a:p>
            <a:r>
              <a:rPr lang="en-GB" b="1" dirty="0"/>
              <a:t>Loss function </a:t>
            </a:r>
            <a:r>
              <a:rPr lang="en-GB" dirty="0"/>
              <a:t>to maximize:</a:t>
            </a:r>
          </a:p>
          <a:p>
            <a:pPr lvl="1"/>
            <a:r>
              <a:rPr lang="en-GB" dirty="0"/>
              <a:t>Log-likelihood</a:t>
            </a:r>
          </a:p>
          <a:p>
            <a:pPr lvl="1"/>
            <a:endParaRPr lang="en-GB" dirty="0"/>
          </a:p>
          <a:p>
            <a:pPr lvl="1"/>
            <a:endParaRPr lang="en-GB" dirty="0"/>
          </a:p>
          <a:p>
            <a:pPr lvl="1"/>
            <a:endParaRPr lang="en-GB" dirty="0"/>
          </a:p>
          <a:p>
            <a:pPr lvl="1"/>
            <a:r>
              <a:rPr lang="en-GB" dirty="0"/>
              <a:t>In general, loss defined as: </a:t>
            </a:r>
            <a:r>
              <a:rPr lang="en-GB" b="1" dirty="0">
                <a:solidFill>
                  <a:srgbClr val="0070C0"/>
                </a:solidFill>
              </a:rPr>
              <a:t>score of the right answer </a:t>
            </a:r>
            <a:r>
              <a:rPr lang="en-GB" dirty="0"/>
              <a:t>+ </a:t>
            </a:r>
            <a:r>
              <a:rPr lang="en-GB" b="1" dirty="0">
                <a:solidFill>
                  <a:schemeClr val="accent5"/>
                </a:solidFill>
              </a:rPr>
              <a:t>normalization term</a:t>
            </a:r>
          </a:p>
        </p:txBody>
      </p:sp>
      <p:sp>
        <p:nvSpPr>
          <p:cNvPr id="10" name="Rounded Rectangle 9"/>
          <p:cNvSpPr/>
          <p:nvPr/>
        </p:nvSpPr>
        <p:spPr>
          <a:xfrm>
            <a:off x="9524868" y="3353944"/>
            <a:ext cx="661344" cy="473552"/>
          </a:xfrm>
          <a:prstGeom prst="roundRect">
            <a:avLst/>
          </a:prstGeom>
          <a:solidFill>
            <a:schemeClr val="tx2">
              <a:lumMod val="40000"/>
              <a:lumOff val="60000"/>
              <a:alpha val="49804"/>
            </a:schemeClr>
          </a:solidFill>
          <a:ln>
            <a:solidFill>
              <a:schemeClr val="tx2">
                <a:alpha val="50196"/>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1" name="Rounded Rectangle 10"/>
          <p:cNvSpPr/>
          <p:nvPr/>
        </p:nvSpPr>
        <p:spPr>
          <a:xfrm>
            <a:off x="9330984" y="3781204"/>
            <a:ext cx="1172555" cy="473552"/>
          </a:xfrm>
          <a:prstGeom prst="roundRect">
            <a:avLst/>
          </a:prstGeom>
          <a:solidFill>
            <a:schemeClr val="accent5">
              <a:alpha val="49804"/>
            </a:schemeClr>
          </a:solidFill>
          <a:ln>
            <a:solidFill>
              <a:schemeClr val="accent5">
                <a:lumMod val="50000"/>
                <a:alpha val="50196"/>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2" name="Rounded Rectangle 11"/>
          <p:cNvSpPr/>
          <p:nvPr/>
        </p:nvSpPr>
        <p:spPr>
          <a:xfrm>
            <a:off x="6267786" y="4797969"/>
            <a:ext cx="1801050" cy="519502"/>
          </a:xfrm>
          <a:prstGeom prst="roundRect">
            <a:avLst/>
          </a:prstGeom>
          <a:solidFill>
            <a:schemeClr val="accent5">
              <a:alpha val="49804"/>
            </a:schemeClr>
          </a:solidFill>
          <a:ln>
            <a:solidFill>
              <a:schemeClr val="accent5">
                <a:lumMod val="50000"/>
                <a:alpha val="50196"/>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3" name="Rounded Rectangle 12"/>
          <p:cNvSpPr/>
          <p:nvPr/>
        </p:nvSpPr>
        <p:spPr>
          <a:xfrm>
            <a:off x="5306596" y="4797969"/>
            <a:ext cx="768360" cy="519502"/>
          </a:xfrm>
          <a:prstGeom prst="roundRect">
            <a:avLst/>
          </a:prstGeom>
          <a:solidFill>
            <a:schemeClr val="tx2">
              <a:lumMod val="40000"/>
              <a:lumOff val="60000"/>
              <a:alpha val="49804"/>
            </a:schemeClr>
          </a:solidFill>
          <a:ln>
            <a:solidFill>
              <a:schemeClr val="tx2">
                <a:alpha val="50196"/>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sz="4800" dirty="0"/>
              <a:t>Loss function</a:t>
            </a:r>
            <a:endParaRPr lang="en-GB" dirty="0"/>
          </a:p>
        </p:txBody>
      </p:sp>
      <p:sp>
        <p:nvSpPr>
          <p:cNvPr id="4" name="Slide Number Placeholder 3"/>
          <p:cNvSpPr>
            <a:spLocks noGrp="1"/>
          </p:cNvSpPr>
          <p:nvPr>
            <p:ph type="sldNum" sz="quarter" idx="12"/>
          </p:nvPr>
        </p:nvSpPr>
        <p:spPr/>
        <p:txBody>
          <a:bodyPr/>
          <a:lstStyle/>
          <a:p>
            <a:fld id="{4CE482DC-2269-4F26-9D2A-7E44B1A4CD85}" type="slidenum">
              <a:rPr lang="en-US" smtClean="0"/>
              <a:t>11</a:t>
            </a:fld>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1042585082"/>
              </p:ext>
            </p:extLst>
          </p:nvPr>
        </p:nvGraphicFramePr>
        <p:xfrm>
          <a:off x="1931988" y="4711155"/>
          <a:ext cx="6132512" cy="677363"/>
        </p:xfrm>
        <a:graphic>
          <a:graphicData uri="http://schemas.openxmlformats.org/presentationml/2006/ole">
            <mc:AlternateContent xmlns:mc="http://schemas.openxmlformats.org/markup-compatibility/2006">
              <mc:Choice xmlns:v="urn:schemas-microsoft-com:vml" Requires="v">
                <p:oleObj spid="_x0000_s74879" name="Equation" r:id="rId4" imgW="2869920" imgH="291960" progId="Equation.3">
                  <p:embed/>
                </p:oleObj>
              </mc:Choice>
              <mc:Fallback>
                <p:oleObj name="Equation" r:id="rId4" imgW="2869920" imgH="291960" progId="Equation.3">
                  <p:embed/>
                  <p:pic>
                    <p:nvPicPr>
                      <p:cNvPr id="0" name=""/>
                      <p:cNvPicPr/>
                      <p:nvPr/>
                    </p:nvPicPr>
                    <p:blipFill>
                      <a:blip r:embed="rId5"/>
                      <a:stretch>
                        <a:fillRect/>
                      </a:stretch>
                    </p:blipFill>
                    <p:spPr>
                      <a:xfrm>
                        <a:off x="1931988" y="4711155"/>
                        <a:ext cx="6132512" cy="677363"/>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785318398"/>
              </p:ext>
            </p:extLst>
          </p:nvPr>
        </p:nvGraphicFramePr>
        <p:xfrm>
          <a:off x="2421663" y="2473824"/>
          <a:ext cx="7663095" cy="897255"/>
        </p:xfrm>
        <a:graphic>
          <a:graphicData uri="http://schemas.openxmlformats.org/presentationml/2006/ole">
            <mc:AlternateContent xmlns:mc="http://schemas.openxmlformats.org/markup-compatibility/2006">
              <mc:Choice xmlns:v="urn:schemas-microsoft-com:vml" Requires="v">
                <p:oleObj spid="_x0000_s74880" name="Equation" r:id="rId6" imgW="4241520" imgH="457200" progId="Equation.3">
                  <p:embed/>
                </p:oleObj>
              </mc:Choice>
              <mc:Fallback>
                <p:oleObj name="Equation" r:id="rId6" imgW="4241520" imgH="457200" progId="Equation.3">
                  <p:embed/>
                  <p:pic>
                    <p:nvPicPr>
                      <p:cNvPr id="0" name=""/>
                      <p:cNvPicPr/>
                      <p:nvPr/>
                    </p:nvPicPr>
                    <p:blipFill>
                      <a:blip r:embed="rId7"/>
                      <a:stretch>
                        <a:fillRect/>
                      </a:stretch>
                    </p:blipFill>
                    <p:spPr>
                      <a:xfrm>
                        <a:off x="2421663" y="2473824"/>
                        <a:ext cx="7663095" cy="897255"/>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920621267"/>
              </p:ext>
            </p:extLst>
          </p:nvPr>
        </p:nvGraphicFramePr>
        <p:xfrm>
          <a:off x="7424656" y="3308350"/>
          <a:ext cx="3148061" cy="996950"/>
        </p:xfrm>
        <a:graphic>
          <a:graphicData uri="http://schemas.openxmlformats.org/presentationml/2006/ole">
            <mc:AlternateContent xmlns:mc="http://schemas.openxmlformats.org/markup-compatibility/2006">
              <mc:Choice xmlns:v="urn:schemas-microsoft-com:vml" Requires="v">
                <p:oleObj spid="_x0000_s74881" name="Equation" r:id="rId8" imgW="1739880" imgH="507960" progId="Equation.3">
                  <p:embed/>
                </p:oleObj>
              </mc:Choice>
              <mc:Fallback>
                <p:oleObj name="Equation" r:id="rId8" imgW="1739880" imgH="507960" progId="Equation.3">
                  <p:embed/>
                  <p:pic>
                    <p:nvPicPr>
                      <p:cNvPr id="0" name=""/>
                      <p:cNvPicPr/>
                      <p:nvPr/>
                    </p:nvPicPr>
                    <p:blipFill>
                      <a:blip r:embed="rId9"/>
                      <a:stretch>
                        <a:fillRect/>
                      </a:stretch>
                    </p:blipFill>
                    <p:spPr>
                      <a:xfrm>
                        <a:off x="7424656" y="3308350"/>
                        <a:ext cx="3148061" cy="996950"/>
                      </a:xfrm>
                      <a:prstGeom prst="rect">
                        <a:avLst/>
                      </a:prstGeom>
                    </p:spPr>
                  </p:pic>
                </p:oleObj>
              </mc:Fallback>
            </mc:AlternateContent>
          </a:graphicData>
        </a:graphic>
      </p:graphicFrame>
    </p:spTree>
    <p:extLst>
      <p:ext uri="{BB962C8B-B14F-4D97-AF65-F5344CB8AC3E}">
        <p14:creationId xmlns:p14="http://schemas.microsoft.com/office/powerpoint/2010/main" val="220343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84310" y="476480"/>
            <a:ext cx="10018713" cy="922662"/>
          </a:xfrm>
        </p:spPr>
        <p:txBody>
          <a:bodyPr>
            <a:normAutofit/>
          </a:bodyPr>
          <a:lstStyle/>
          <a:p>
            <a:pPr algn="l"/>
            <a:r>
              <a:rPr lang="en-US" dirty="0">
                <a:latin typeface="Times New Roman" panose="02020603050405020304" pitchFamily="18" charset="0"/>
                <a:cs typeface="Times New Roman" panose="02020603050405020304" pitchFamily="18" charset="0"/>
              </a:rPr>
              <a:t>Neural Networks </a:t>
            </a:r>
          </a:p>
        </p:txBody>
      </p:sp>
      <p:sp>
        <p:nvSpPr>
          <p:cNvPr id="12" name="Slide Number Placeholder 11"/>
          <p:cNvSpPr>
            <a:spLocks noGrp="1"/>
          </p:cNvSpPr>
          <p:nvPr>
            <p:ph type="sldNum" sz="quarter" idx="12"/>
          </p:nvPr>
        </p:nvSpPr>
        <p:spPr/>
        <p:txBody>
          <a:bodyPr/>
          <a:lstStyle/>
          <a:p>
            <a:fld id="{A87AB4FD-5280-400C-A576-39B31E1468B0}" type="slidenum">
              <a:rPr lang="en-US" smtClean="0"/>
              <a:t>12</a:t>
            </a:fld>
            <a:endParaRPr lang="en-US" dirty="0"/>
          </a:p>
        </p:txBody>
      </p:sp>
      <p:sp>
        <p:nvSpPr>
          <p:cNvPr id="8" name="Rectangle 3"/>
          <p:cNvSpPr txBox="1">
            <a:spLocks noChangeArrowheads="1"/>
          </p:cNvSpPr>
          <p:nvPr/>
        </p:nvSpPr>
        <p:spPr>
          <a:xfrm>
            <a:off x="1484311" y="1560709"/>
            <a:ext cx="10018712" cy="4671547"/>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2800" dirty="0">
                <a:latin typeface="Times New Roman" panose="02020603050405020304" pitchFamily="18" charset="0"/>
                <a:cs typeface="Times New Roman" panose="02020603050405020304" pitchFamily="18" charset="0"/>
              </a:rPr>
              <a:t>Let’s consider a </a:t>
            </a:r>
            <a:r>
              <a:rPr lang="en-US" sz="2800" dirty="0">
                <a:solidFill>
                  <a:srgbClr val="0066FF"/>
                </a:solidFill>
                <a:latin typeface="Times New Roman" panose="02020603050405020304" pitchFamily="18" charset="0"/>
                <a:cs typeface="Times New Roman" panose="02020603050405020304" pitchFamily="18" charset="0"/>
              </a:rPr>
              <a:t>3-layer</a:t>
            </a:r>
            <a:r>
              <a:rPr lang="en-US" sz="2800" dirty="0">
                <a:latin typeface="Times New Roman" panose="02020603050405020304" pitchFamily="18" charset="0"/>
                <a:cs typeface="Times New Roman" panose="02020603050405020304" pitchFamily="18" charset="0"/>
              </a:rPr>
              <a:t> neural network</a:t>
            </a:r>
            <a:endParaRPr lang="en-US" sz="2800" dirty="0">
              <a:solidFill>
                <a:srgbClr val="0066FF"/>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11501" y="1967535"/>
            <a:ext cx="6296980" cy="4261244"/>
          </a:xfrm>
          <a:prstGeom prst="rect">
            <a:avLst/>
          </a:prstGeom>
        </p:spPr>
      </p:pic>
    </p:spTree>
    <p:extLst>
      <p:ext uri="{BB962C8B-B14F-4D97-AF65-F5344CB8AC3E}">
        <p14:creationId xmlns:p14="http://schemas.microsoft.com/office/powerpoint/2010/main" val="1263357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84310" y="476480"/>
            <a:ext cx="10018713" cy="922662"/>
          </a:xfrm>
        </p:spPr>
        <p:txBody>
          <a:bodyPr>
            <a:normAutofit/>
          </a:bodyPr>
          <a:lstStyle/>
          <a:p>
            <a:pPr algn="l"/>
            <a:r>
              <a:rPr lang="en-US" dirty="0">
                <a:latin typeface="Times New Roman" panose="02020603050405020304" pitchFamily="18" charset="0"/>
                <a:cs typeface="Times New Roman" panose="02020603050405020304" pitchFamily="18" charset="0"/>
              </a:rPr>
              <a:t>How NN Makes Predictions</a:t>
            </a:r>
          </a:p>
        </p:txBody>
      </p:sp>
      <p:sp>
        <p:nvSpPr>
          <p:cNvPr id="12" name="Slide Number Placeholder 11"/>
          <p:cNvSpPr>
            <a:spLocks noGrp="1"/>
          </p:cNvSpPr>
          <p:nvPr>
            <p:ph type="sldNum" sz="quarter" idx="12"/>
          </p:nvPr>
        </p:nvSpPr>
        <p:spPr>
          <a:xfrm>
            <a:off x="8610600" y="6369050"/>
            <a:ext cx="2743200" cy="365125"/>
          </a:xfrm>
        </p:spPr>
        <p:txBody>
          <a:bodyPr/>
          <a:lstStyle/>
          <a:p>
            <a:fld id="{A87AB4FD-5280-400C-A576-39B31E1468B0}" type="slidenum">
              <a:rPr lang="en-US" smtClean="0"/>
              <a:t>13</a:t>
            </a:fld>
            <a:endParaRPr lang="en-US" dirty="0"/>
          </a:p>
        </p:txBody>
      </p:sp>
      <p:sp>
        <p:nvSpPr>
          <p:cNvPr id="8" name="Rectangle 3"/>
          <p:cNvSpPr txBox="1">
            <a:spLocks noChangeArrowheads="1"/>
          </p:cNvSpPr>
          <p:nvPr/>
        </p:nvSpPr>
        <p:spPr>
          <a:xfrm>
            <a:off x="1484311" y="1560709"/>
            <a:ext cx="10018712" cy="4671547"/>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2800" dirty="0">
                <a:latin typeface="Times New Roman" panose="02020603050405020304" pitchFamily="18" charset="0"/>
                <a:cs typeface="Times New Roman" panose="02020603050405020304" pitchFamily="18" charset="0"/>
              </a:rPr>
              <a:t>Uses forward propagation</a:t>
            </a:r>
          </a:p>
          <a:p>
            <a:r>
              <a:rPr lang="en-US" sz="2800" dirty="0">
                <a:latin typeface="Times New Roman" panose="02020603050405020304" pitchFamily="18" charset="0"/>
                <a:cs typeface="Times New Roman" panose="02020603050405020304" pitchFamily="18" charset="0"/>
              </a:rPr>
              <a:t>Just a bunch of </a:t>
            </a:r>
            <a:r>
              <a:rPr lang="en-US" sz="2800" dirty="0">
                <a:solidFill>
                  <a:srgbClr val="0066FF"/>
                </a:solidFill>
                <a:latin typeface="Times New Roman" panose="02020603050405020304" pitchFamily="18" charset="0"/>
                <a:cs typeface="Times New Roman" panose="02020603050405020304" pitchFamily="18" charset="0"/>
              </a:rPr>
              <a:t>linear transformation </a:t>
            </a:r>
            <a:r>
              <a:rPr lang="en-US" sz="2800" dirty="0">
                <a:latin typeface="Times New Roman" panose="02020603050405020304" pitchFamily="18" charset="0"/>
                <a:cs typeface="Times New Roman" panose="02020603050405020304" pitchFamily="18" charset="0"/>
              </a:rPr>
              <a:t>and applying the </a:t>
            </a:r>
            <a:r>
              <a:rPr lang="en-US" sz="2800" dirty="0">
                <a:solidFill>
                  <a:srgbClr val="0066FF"/>
                </a:solidFill>
                <a:latin typeface="Times New Roman" panose="02020603050405020304" pitchFamily="18" charset="0"/>
                <a:cs typeface="Times New Roman" panose="02020603050405020304" pitchFamily="18" charset="0"/>
              </a:rPr>
              <a:t>activation functions </a:t>
            </a:r>
            <a:r>
              <a:rPr lang="en-US" sz="2800" dirty="0">
                <a:latin typeface="Times New Roman" panose="02020603050405020304" pitchFamily="18" charset="0"/>
                <a:cs typeface="Times New Roman" panose="02020603050405020304" pitchFamily="18" charset="0"/>
              </a:rPr>
              <a:t>to introduce non-linearity</a:t>
            </a:r>
          </a:p>
        </p:txBody>
      </p:sp>
      <mc:AlternateContent xmlns:mc="http://schemas.openxmlformats.org/markup-compatibility/2006" xmlns:a14="http://schemas.microsoft.com/office/drawing/2010/main">
        <mc:Choice Requires="a14">
          <p:sp>
            <p:nvSpPr>
              <p:cNvPr id="2" name="TextBox 1"/>
              <p:cNvSpPr txBox="1"/>
              <p:nvPr/>
            </p:nvSpPr>
            <p:spPr>
              <a:xfrm>
                <a:off x="1872803" y="3212757"/>
                <a:ext cx="195585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1</m:t>
                          </m:r>
                        </m:sub>
                      </m:sSub>
                    </m:oMath>
                  </m:oMathPara>
                </a14:m>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1872803" y="3212757"/>
                <a:ext cx="1955856" cy="369332"/>
              </a:xfrm>
              <a:prstGeom prst="rect">
                <a:avLst/>
              </a:prstGeom>
              <a:blipFill rotWithShape="0">
                <a:blip r:embed="rId4"/>
                <a:stretch>
                  <a:fillRect l="-1869" r="-935"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872803" y="3718033"/>
                <a:ext cx="149669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𝜎</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oMath>
                  </m:oMathPara>
                </a14:m>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1872803" y="3718033"/>
                <a:ext cx="1496692" cy="369332"/>
              </a:xfrm>
              <a:prstGeom prst="rect">
                <a:avLst/>
              </a:prstGeom>
              <a:blipFill rotWithShape="0">
                <a:blip r:embed="rId5"/>
                <a:stretch>
                  <a:fillRect l="-2033" t="-143333" r="-6911" b="-17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872803" y="4223309"/>
                <a:ext cx="210429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2</m:t>
                          </m:r>
                        </m:sub>
                      </m:sSub>
                    </m:oMath>
                  </m:oMathPara>
                </a14:m>
                <a:endParaRPr lang="en-US"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1872803" y="4223309"/>
                <a:ext cx="2104294" cy="369332"/>
              </a:xfrm>
              <a:prstGeom prst="rect">
                <a:avLst/>
              </a:prstGeom>
              <a:blipFill rotWithShape="0">
                <a:blip r:embed="rId6"/>
                <a:stretch>
                  <a:fillRect l="-1739" r="-870"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872803" y="4754208"/>
                <a:ext cx="316048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r>
                        <a:rPr lang="en-US" sz="2400" b="0" i="1" smtClean="0">
                          <a:latin typeface="Cambria Math" panose="02040503050406030204" pitchFamily="18" charset="0"/>
                        </a:rPr>
                        <m:t>=</m:t>
                      </m:r>
                      <m:r>
                        <a:rPr lang="en-US" sz="2400" b="0" i="1" smtClean="0">
                          <a:latin typeface="Cambria Math" panose="02040503050406030204" pitchFamily="18" charset="0"/>
                        </a:rPr>
                        <m:t>𝑠𝑜𝑓𝑡𝑚𝑎𝑥</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oMath>
                  </m:oMathPara>
                </a14:m>
                <a:endParaRPr lang="en-US" sz="2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1872803" y="4754208"/>
                <a:ext cx="3160481" cy="369332"/>
              </a:xfrm>
              <a:prstGeom prst="rect">
                <a:avLst/>
              </a:prstGeom>
              <a:blipFill rotWithShape="0">
                <a:blip r:embed="rId7"/>
                <a:stretch>
                  <a:fillRect l="-963" t="-18333" r="-3083" b="-3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5426842" y="3115148"/>
                <a:ext cx="8284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𝑊</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1</m:t>
                          </m:r>
                        </m:sub>
                      </m:sSub>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5426842" y="3115148"/>
                <a:ext cx="828432" cy="369332"/>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10178576" y="3146443"/>
                <a:ext cx="8390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𝑊</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2</m:t>
                          </m:r>
                        </m:sub>
                      </m:sSub>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10178576" y="3146443"/>
                <a:ext cx="839076" cy="369332"/>
              </a:xfrm>
              <a:prstGeom prst="rect">
                <a:avLst/>
              </a:prstGeom>
              <a:blipFill rotWithShape="0">
                <a:blip r:embed="rId10"/>
                <a:stretch>
                  <a:fillRect/>
                </a:stretch>
              </a:blipFill>
            </p:spPr>
            <p:txBody>
              <a:bodyPr/>
              <a:lstStyle/>
              <a:p>
                <a:r>
                  <a:rPr lang="en-US">
                    <a:noFill/>
                  </a:rPr>
                  <a:t> </a:t>
                </a:r>
              </a:p>
            </p:txBody>
          </p:sp>
        </mc:Fallback>
      </mc:AlternateContent>
      <p:sp>
        <p:nvSpPr>
          <p:cNvPr id="19" name="Freeform 18"/>
          <p:cNvSpPr/>
          <p:nvPr/>
        </p:nvSpPr>
        <p:spPr>
          <a:xfrm>
            <a:off x="5877352" y="3552363"/>
            <a:ext cx="1549544" cy="522514"/>
          </a:xfrm>
          <a:custGeom>
            <a:avLst/>
            <a:gdLst>
              <a:gd name="connsiteX0" fmla="*/ 914 w 1549544"/>
              <a:gd name="connsiteY0" fmla="*/ 0 h 522514"/>
              <a:gd name="connsiteX1" fmla="*/ 218629 w 1549544"/>
              <a:gd name="connsiteY1" fmla="*/ 313508 h 522514"/>
              <a:gd name="connsiteX2" fmla="*/ 1350743 w 1549544"/>
              <a:gd name="connsiteY2" fmla="*/ 261257 h 522514"/>
              <a:gd name="connsiteX3" fmla="*/ 1542332 w 1549544"/>
              <a:gd name="connsiteY3" fmla="*/ 522514 h 522514"/>
            </a:gdLst>
            <a:ahLst/>
            <a:cxnLst>
              <a:cxn ang="0">
                <a:pos x="connsiteX0" y="connsiteY0"/>
              </a:cxn>
              <a:cxn ang="0">
                <a:pos x="connsiteX1" y="connsiteY1"/>
              </a:cxn>
              <a:cxn ang="0">
                <a:pos x="connsiteX2" y="connsiteY2"/>
              </a:cxn>
              <a:cxn ang="0">
                <a:pos x="connsiteX3" y="connsiteY3"/>
              </a:cxn>
            </a:cxnLst>
            <a:rect l="l" t="t" r="r" b="b"/>
            <a:pathLst>
              <a:path w="1549544" h="522514">
                <a:moveTo>
                  <a:pt x="914" y="0"/>
                </a:moveTo>
                <a:cubicBezTo>
                  <a:pt x="-2714" y="134982"/>
                  <a:pt x="-6342" y="269965"/>
                  <a:pt x="218629" y="313508"/>
                </a:cubicBezTo>
                <a:cubicBezTo>
                  <a:pt x="443600" y="357051"/>
                  <a:pt x="1130126" y="226423"/>
                  <a:pt x="1350743" y="261257"/>
                </a:cubicBezTo>
                <a:cubicBezTo>
                  <a:pt x="1571360" y="296091"/>
                  <a:pt x="1556846" y="409302"/>
                  <a:pt x="1542332" y="522514"/>
                </a:cubicBezTo>
              </a:path>
            </a:pathLst>
          </a:custGeom>
          <a:ln>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1" name="Freeform 20"/>
          <p:cNvSpPr/>
          <p:nvPr/>
        </p:nvSpPr>
        <p:spPr>
          <a:xfrm>
            <a:off x="8508255" y="3543654"/>
            <a:ext cx="2253521" cy="557349"/>
          </a:xfrm>
          <a:custGeom>
            <a:avLst/>
            <a:gdLst>
              <a:gd name="connsiteX0" fmla="*/ 2107474 w 2253521"/>
              <a:gd name="connsiteY0" fmla="*/ 0 h 557349"/>
              <a:gd name="connsiteX1" fmla="*/ 2081349 w 2253521"/>
              <a:gd name="connsiteY1" fmla="*/ 182880 h 557349"/>
              <a:gd name="connsiteX2" fmla="*/ 383177 w 2253521"/>
              <a:gd name="connsiteY2" fmla="*/ 209006 h 557349"/>
              <a:gd name="connsiteX3" fmla="*/ 0 w 2253521"/>
              <a:gd name="connsiteY3" fmla="*/ 557349 h 557349"/>
            </a:gdLst>
            <a:ahLst/>
            <a:cxnLst>
              <a:cxn ang="0">
                <a:pos x="connsiteX0" y="connsiteY0"/>
              </a:cxn>
              <a:cxn ang="0">
                <a:pos x="connsiteX1" y="connsiteY1"/>
              </a:cxn>
              <a:cxn ang="0">
                <a:pos x="connsiteX2" y="connsiteY2"/>
              </a:cxn>
              <a:cxn ang="0">
                <a:pos x="connsiteX3" y="connsiteY3"/>
              </a:cxn>
            </a:cxnLst>
            <a:rect l="l" t="t" r="r" b="b"/>
            <a:pathLst>
              <a:path w="2253521" h="557349">
                <a:moveTo>
                  <a:pt x="2107474" y="0"/>
                </a:moveTo>
                <a:cubicBezTo>
                  <a:pt x="2238103" y="74023"/>
                  <a:pt x="2368732" y="148046"/>
                  <a:pt x="2081349" y="182880"/>
                </a:cubicBezTo>
                <a:cubicBezTo>
                  <a:pt x="1793966" y="217714"/>
                  <a:pt x="730068" y="146595"/>
                  <a:pt x="383177" y="209006"/>
                </a:cubicBezTo>
                <a:cubicBezTo>
                  <a:pt x="36285" y="271418"/>
                  <a:pt x="18142" y="414383"/>
                  <a:pt x="0" y="557349"/>
                </a:cubicBezTo>
              </a:path>
            </a:pathLst>
          </a:custGeom>
          <a:ln>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p:cNvSpPr txBox="1"/>
              <p:nvPr/>
            </p:nvSpPr>
            <p:spPr>
              <a:xfrm>
                <a:off x="6305901" y="5483183"/>
                <a:ext cx="4397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𝑧</m:t>
                          </m:r>
                        </m:e>
                        <m:sub>
                          <m:r>
                            <a:rPr lang="en-US" b="0" i="1" dirty="0" smtClean="0">
                              <a:latin typeface="Cambria Math" panose="02040503050406030204" pitchFamily="18" charset="0"/>
                            </a:rPr>
                            <m:t>1</m:t>
                          </m:r>
                        </m:sub>
                      </m:sSub>
                    </m:oMath>
                  </m:oMathPara>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6305901" y="5483183"/>
                <a:ext cx="439736" cy="369332"/>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4944567" y="4221311"/>
                <a:ext cx="10132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𝑖𝑛𝑝𝑢𝑡</m:t>
                      </m:r>
                      <m:r>
                        <a:rPr lang="en-US" b="0" i="1" dirty="0" smtClean="0">
                          <a:latin typeface="Cambria Math" panose="02040503050406030204" pitchFamily="18" charset="0"/>
                        </a:rPr>
                        <m:t>, </m:t>
                      </m:r>
                      <m:r>
                        <a:rPr lang="en-US" i="1" dirty="0" smtClean="0">
                          <a:latin typeface="Cambria Math" panose="02040503050406030204" pitchFamily="18" charset="0"/>
                        </a:rPr>
                        <m:t>𝑥</m:t>
                      </m:r>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4944567" y="4221311"/>
                <a:ext cx="1013226" cy="369332"/>
              </a:xfrm>
              <a:prstGeom prst="rect">
                <a:avLst/>
              </a:prstGeom>
              <a:blipFill rotWithShape="0">
                <a:blip r:embed="rId12"/>
                <a:stretch>
                  <a:fillRect b="-11475"/>
                </a:stretch>
              </a:blipFill>
            </p:spPr>
            <p:txBody>
              <a:bodyPr/>
              <a:lstStyle/>
              <a:p>
                <a:r>
                  <a:rPr lang="en-US">
                    <a:noFill/>
                  </a:rPr>
                  <a:t> </a:t>
                </a:r>
              </a:p>
            </p:txBody>
          </p:sp>
        </mc:Fallback>
      </mc:AlternateContent>
      <p:sp>
        <p:nvSpPr>
          <p:cNvPr id="26" name="Freeform 25"/>
          <p:cNvSpPr/>
          <p:nvPr/>
        </p:nvSpPr>
        <p:spPr>
          <a:xfrm>
            <a:off x="5922806" y="4131106"/>
            <a:ext cx="278691" cy="618309"/>
          </a:xfrm>
          <a:custGeom>
            <a:avLst/>
            <a:gdLst>
              <a:gd name="connsiteX0" fmla="*/ 252565 w 278691"/>
              <a:gd name="connsiteY0" fmla="*/ 0 h 618309"/>
              <a:gd name="connsiteX1" fmla="*/ 113228 w 278691"/>
              <a:gd name="connsiteY1" fmla="*/ 60960 h 618309"/>
              <a:gd name="connsiteX2" fmla="*/ 104520 w 278691"/>
              <a:gd name="connsiteY2" fmla="*/ 252549 h 618309"/>
              <a:gd name="connsiteX3" fmla="*/ 17 w 278691"/>
              <a:gd name="connsiteY3" fmla="*/ 313509 h 618309"/>
              <a:gd name="connsiteX4" fmla="*/ 113228 w 278691"/>
              <a:gd name="connsiteY4" fmla="*/ 348343 h 618309"/>
              <a:gd name="connsiteX5" fmla="*/ 121937 w 278691"/>
              <a:gd name="connsiteY5" fmla="*/ 566058 h 618309"/>
              <a:gd name="connsiteX6" fmla="*/ 278691 w 278691"/>
              <a:gd name="connsiteY6" fmla="*/ 618309 h 618309"/>
              <a:gd name="connsiteX7" fmla="*/ 278691 w 278691"/>
              <a:gd name="connsiteY7" fmla="*/ 618309 h 618309"/>
              <a:gd name="connsiteX8" fmla="*/ 278691 w 278691"/>
              <a:gd name="connsiteY8" fmla="*/ 618309 h 61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91" h="618309">
                <a:moveTo>
                  <a:pt x="252565" y="0"/>
                </a:moveTo>
                <a:cubicBezTo>
                  <a:pt x="195233" y="9434"/>
                  <a:pt x="137902" y="18869"/>
                  <a:pt x="113228" y="60960"/>
                </a:cubicBezTo>
                <a:cubicBezTo>
                  <a:pt x="88554" y="103052"/>
                  <a:pt x="123388" y="210458"/>
                  <a:pt x="104520" y="252549"/>
                </a:cubicBezTo>
                <a:cubicBezTo>
                  <a:pt x="85651" y="294641"/>
                  <a:pt x="-1434" y="297543"/>
                  <a:pt x="17" y="313509"/>
                </a:cubicBezTo>
                <a:cubicBezTo>
                  <a:pt x="1468" y="329475"/>
                  <a:pt x="92908" y="306252"/>
                  <a:pt x="113228" y="348343"/>
                </a:cubicBezTo>
                <a:cubicBezTo>
                  <a:pt x="133548" y="390434"/>
                  <a:pt x="94360" y="521064"/>
                  <a:pt x="121937" y="566058"/>
                </a:cubicBezTo>
                <a:cubicBezTo>
                  <a:pt x="149514" y="611052"/>
                  <a:pt x="278691" y="618309"/>
                  <a:pt x="278691" y="618309"/>
                </a:cubicBezTo>
                <a:lnTo>
                  <a:pt x="278691" y="618309"/>
                </a:lnTo>
                <a:lnTo>
                  <a:pt x="278691" y="618309"/>
                </a:ln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7" name="Freeform 26"/>
          <p:cNvSpPr/>
          <p:nvPr/>
        </p:nvSpPr>
        <p:spPr>
          <a:xfrm>
            <a:off x="7549539" y="4105801"/>
            <a:ext cx="278691" cy="1517126"/>
          </a:xfrm>
          <a:custGeom>
            <a:avLst/>
            <a:gdLst>
              <a:gd name="connsiteX0" fmla="*/ 252565 w 278691"/>
              <a:gd name="connsiteY0" fmla="*/ 0 h 618309"/>
              <a:gd name="connsiteX1" fmla="*/ 113228 w 278691"/>
              <a:gd name="connsiteY1" fmla="*/ 60960 h 618309"/>
              <a:gd name="connsiteX2" fmla="*/ 104520 w 278691"/>
              <a:gd name="connsiteY2" fmla="*/ 252549 h 618309"/>
              <a:gd name="connsiteX3" fmla="*/ 17 w 278691"/>
              <a:gd name="connsiteY3" fmla="*/ 313509 h 618309"/>
              <a:gd name="connsiteX4" fmla="*/ 113228 w 278691"/>
              <a:gd name="connsiteY4" fmla="*/ 348343 h 618309"/>
              <a:gd name="connsiteX5" fmla="*/ 121937 w 278691"/>
              <a:gd name="connsiteY5" fmla="*/ 566058 h 618309"/>
              <a:gd name="connsiteX6" fmla="*/ 278691 w 278691"/>
              <a:gd name="connsiteY6" fmla="*/ 618309 h 618309"/>
              <a:gd name="connsiteX7" fmla="*/ 278691 w 278691"/>
              <a:gd name="connsiteY7" fmla="*/ 618309 h 618309"/>
              <a:gd name="connsiteX8" fmla="*/ 278691 w 278691"/>
              <a:gd name="connsiteY8" fmla="*/ 618309 h 61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91" h="618309">
                <a:moveTo>
                  <a:pt x="252565" y="0"/>
                </a:moveTo>
                <a:cubicBezTo>
                  <a:pt x="195233" y="9434"/>
                  <a:pt x="137902" y="18869"/>
                  <a:pt x="113228" y="60960"/>
                </a:cubicBezTo>
                <a:cubicBezTo>
                  <a:pt x="88554" y="103052"/>
                  <a:pt x="123388" y="210458"/>
                  <a:pt x="104520" y="252549"/>
                </a:cubicBezTo>
                <a:cubicBezTo>
                  <a:pt x="85651" y="294641"/>
                  <a:pt x="-1434" y="297543"/>
                  <a:pt x="17" y="313509"/>
                </a:cubicBezTo>
                <a:cubicBezTo>
                  <a:pt x="1468" y="329475"/>
                  <a:pt x="92908" y="306252"/>
                  <a:pt x="113228" y="348343"/>
                </a:cubicBezTo>
                <a:cubicBezTo>
                  <a:pt x="133548" y="390434"/>
                  <a:pt x="94360" y="521064"/>
                  <a:pt x="121937" y="566058"/>
                </a:cubicBezTo>
                <a:cubicBezTo>
                  <a:pt x="149514" y="611052"/>
                  <a:pt x="278691" y="618309"/>
                  <a:pt x="278691" y="618309"/>
                </a:cubicBezTo>
                <a:lnTo>
                  <a:pt x="278691" y="618309"/>
                </a:lnTo>
                <a:lnTo>
                  <a:pt x="278691" y="618309"/>
                </a:ln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cxnSp>
        <p:nvCxnSpPr>
          <p:cNvPr id="29" name="Straight Arrow Connector 28"/>
          <p:cNvCxnSpPr/>
          <p:nvPr/>
        </p:nvCxnSpPr>
        <p:spPr>
          <a:xfrm flipV="1">
            <a:off x="6588356" y="4928317"/>
            <a:ext cx="838540" cy="6452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2" name="Freeform 31"/>
          <p:cNvSpPr/>
          <p:nvPr/>
        </p:nvSpPr>
        <p:spPr>
          <a:xfrm rot="10800000">
            <a:off x="8278903" y="4101003"/>
            <a:ext cx="278691" cy="1517126"/>
          </a:xfrm>
          <a:custGeom>
            <a:avLst/>
            <a:gdLst>
              <a:gd name="connsiteX0" fmla="*/ 252565 w 278691"/>
              <a:gd name="connsiteY0" fmla="*/ 0 h 618309"/>
              <a:gd name="connsiteX1" fmla="*/ 113228 w 278691"/>
              <a:gd name="connsiteY1" fmla="*/ 60960 h 618309"/>
              <a:gd name="connsiteX2" fmla="*/ 104520 w 278691"/>
              <a:gd name="connsiteY2" fmla="*/ 252549 h 618309"/>
              <a:gd name="connsiteX3" fmla="*/ 17 w 278691"/>
              <a:gd name="connsiteY3" fmla="*/ 313509 h 618309"/>
              <a:gd name="connsiteX4" fmla="*/ 113228 w 278691"/>
              <a:gd name="connsiteY4" fmla="*/ 348343 h 618309"/>
              <a:gd name="connsiteX5" fmla="*/ 121937 w 278691"/>
              <a:gd name="connsiteY5" fmla="*/ 566058 h 618309"/>
              <a:gd name="connsiteX6" fmla="*/ 278691 w 278691"/>
              <a:gd name="connsiteY6" fmla="*/ 618309 h 618309"/>
              <a:gd name="connsiteX7" fmla="*/ 278691 w 278691"/>
              <a:gd name="connsiteY7" fmla="*/ 618309 h 618309"/>
              <a:gd name="connsiteX8" fmla="*/ 278691 w 278691"/>
              <a:gd name="connsiteY8" fmla="*/ 618309 h 61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91" h="618309">
                <a:moveTo>
                  <a:pt x="252565" y="0"/>
                </a:moveTo>
                <a:cubicBezTo>
                  <a:pt x="195233" y="9434"/>
                  <a:pt x="137902" y="18869"/>
                  <a:pt x="113228" y="60960"/>
                </a:cubicBezTo>
                <a:cubicBezTo>
                  <a:pt x="88554" y="103052"/>
                  <a:pt x="123388" y="210458"/>
                  <a:pt x="104520" y="252549"/>
                </a:cubicBezTo>
                <a:cubicBezTo>
                  <a:pt x="85651" y="294641"/>
                  <a:pt x="-1434" y="297543"/>
                  <a:pt x="17" y="313509"/>
                </a:cubicBezTo>
                <a:cubicBezTo>
                  <a:pt x="1468" y="329475"/>
                  <a:pt x="92908" y="306252"/>
                  <a:pt x="113228" y="348343"/>
                </a:cubicBezTo>
                <a:cubicBezTo>
                  <a:pt x="133548" y="390434"/>
                  <a:pt x="94360" y="521064"/>
                  <a:pt x="121937" y="566058"/>
                </a:cubicBezTo>
                <a:cubicBezTo>
                  <a:pt x="149514" y="611052"/>
                  <a:pt x="278691" y="618309"/>
                  <a:pt x="278691" y="618309"/>
                </a:cubicBezTo>
                <a:lnTo>
                  <a:pt x="278691" y="618309"/>
                </a:lnTo>
                <a:lnTo>
                  <a:pt x="278691" y="618309"/>
                </a:ln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TextBox 32"/>
              <p:cNvSpPr txBox="1"/>
              <p:nvPr/>
            </p:nvSpPr>
            <p:spPr>
              <a:xfrm>
                <a:off x="9318243" y="5534223"/>
                <a:ext cx="46140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1</m:t>
                          </m:r>
                        </m:sub>
                      </m:sSub>
                    </m:oMath>
                  </m:oMathPara>
                </a14:m>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9318243" y="5534223"/>
                <a:ext cx="461408" cy="369332"/>
              </a:xfrm>
              <a:prstGeom prst="rect">
                <a:avLst/>
              </a:prstGeom>
              <a:blipFill rotWithShape="0">
                <a:blip r:embed="rId13"/>
                <a:stretch>
                  <a:fillRect/>
                </a:stretch>
              </a:blipFill>
            </p:spPr>
            <p:txBody>
              <a:bodyPr/>
              <a:lstStyle/>
              <a:p>
                <a:r>
                  <a:rPr lang="en-US">
                    <a:noFill/>
                  </a:rPr>
                  <a:t> </a:t>
                </a:r>
              </a:p>
            </p:txBody>
          </p:sp>
        </mc:Fallback>
      </mc:AlternateContent>
      <p:cxnSp>
        <p:nvCxnSpPr>
          <p:cNvPr id="34" name="Straight Arrow Connector 33"/>
          <p:cNvCxnSpPr/>
          <p:nvPr/>
        </p:nvCxnSpPr>
        <p:spPr>
          <a:xfrm flipH="1" flipV="1">
            <a:off x="8632134" y="4922011"/>
            <a:ext cx="804195" cy="74254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8" name="TextBox 37"/>
              <p:cNvSpPr txBox="1"/>
              <p:nvPr/>
            </p:nvSpPr>
            <p:spPr>
              <a:xfrm>
                <a:off x="7149817" y="6129588"/>
                <a:ext cx="175881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i="0" dirty="0" smtClean="0">
                          <a:latin typeface="Cambria Math" panose="02040503050406030204" pitchFamily="18" charset="0"/>
                        </a:rPr>
                        <m:t>a</m:t>
                      </m:r>
                      <m:r>
                        <m:rPr>
                          <m:sty m:val="p"/>
                        </m:rPr>
                        <a:rPr lang="en-US" b="0" i="0" dirty="0" smtClean="0">
                          <a:latin typeface="Cambria Math" panose="02040503050406030204" pitchFamily="18" charset="0"/>
                        </a:rPr>
                        <m:t>ctivation</m:t>
                      </m:r>
                      <m:r>
                        <a:rPr lang="en-US" b="0" i="0" dirty="0" smtClean="0">
                          <a:latin typeface="Cambria Math" panose="02040503050406030204" pitchFamily="18" charset="0"/>
                        </a:rPr>
                        <m:t> </m:t>
                      </m:r>
                      <m:r>
                        <m:rPr>
                          <m:sty m:val="p"/>
                        </m:rPr>
                        <a:rPr lang="en-US" b="0" i="0" dirty="0" smtClean="0">
                          <a:latin typeface="Cambria Math" panose="02040503050406030204" pitchFamily="18" charset="0"/>
                        </a:rPr>
                        <m:t>units</m:t>
                      </m:r>
                    </m:oMath>
                  </m:oMathPara>
                </a14:m>
                <a:endParaRPr lang="en-US" dirty="0"/>
              </a:p>
            </p:txBody>
          </p:sp>
        </mc:Choice>
        <mc:Fallback xmlns="">
          <p:sp>
            <p:nvSpPr>
              <p:cNvPr id="38" name="TextBox 37"/>
              <p:cNvSpPr txBox="1">
                <a:spLocks noRot="1" noChangeAspect="1" noMove="1" noResize="1" noEditPoints="1" noAdjustHandles="1" noChangeArrowheads="1" noChangeShapeType="1" noTextEdit="1"/>
              </p:cNvSpPr>
              <p:nvPr/>
            </p:nvSpPr>
            <p:spPr>
              <a:xfrm>
                <a:off x="7149817" y="6129588"/>
                <a:ext cx="1758815" cy="369332"/>
              </a:xfrm>
              <a:prstGeom prst="rect">
                <a:avLst/>
              </a:prstGeom>
              <a:blipFill rotWithShape="0">
                <a:blip r:embed="rId14"/>
                <a:stretch>
                  <a:fillRect t="-98333" b="-123333"/>
                </a:stretch>
              </a:blipFill>
            </p:spPr>
            <p:txBody>
              <a:bodyPr/>
              <a:lstStyle/>
              <a:p>
                <a:r>
                  <a:rPr lang="en-US">
                    <a:noFill/>
                  </a:rPr>
                  <a:t> </a:t>
                </a:r>
              </a:p>
            </p:txBody>
          </p:sp>
        </mc:Fallback>
      </mc:AlternateContent>
      <p:cxnSp>
        <p:nvCxnSpPr>
          <p:cNvPr id="39" name="Straight Arrow Connector 38"/>
          <p:cNvCxnSpPr>
            <a:stCxn id="38" idx="0"/>
          </p:cNvCxnSpPr>
          <p:nvPr/>
        </p:nvCxnSpPr>
        <p:spPr>
          <a:xfrm flipH="1" flipV="1">
            <a:off x="8026400" y="5852515"/>
            <a:ext cx="2825" cy="27707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2" name="Freeform 41"/>
          <p:cNvSpPr/>
          <p:nvPr/>
        </p:nvSpPr>
        <p:spPr>
          <a:xfrm rot="10800000">
            <a:off x="9981739" y="4134613"/>
            <a:ext cx="278691" cy="618309"/>
          </a:xfrm>
          <a:custGeom>
            <a:avLst/>
            <a:gdLst>
              <a:gd name="connsiteX0" fmla="*/ 252565 w 278691"/>
              <a:gd name="connsiteY0" fmla="*/ 0 h 618309"/>
              <a:gd name="connsiteX1" fmla="*/ 113228 w 278691"/>
              <a:gd name="connsiteY1" fmla="*/ 60960 h 618309"/>
              <a:gd name="connsiteX2" fmla="*/ 104520 w 278691"/>
              <a:gd name="connsiteY2" fmla="*/ 252549 h 618309"/>
              <a:gd name="connsiteX3" fmla="*/ 17 w 278691"/>
              <a:gd name="connsiteY3" fmla="*/ 313509 h 618309"/>
              <a:gd name="connsiteX4" fmla="*/ 113228 w 278691"/>
              <a:gd name="connsiteY4" fmla="*/ 348343 h 618309"/>
              <a:gd name="connsiteX5" fmla="*/ 121937 w 278691"/>
              <a:gd name="connsiteY5" fmla="*/ 566058 h 618309"/>
              <a:gd name="connsiteX6" fmla="*/ 278691 w 278691"/>
              <a:gd name="connsiteY6" fmla="*/ 618309 h 618309"/>
              <a:gd name="connsiteX7" fmla="*/ 278691 w 278691"/>
              <a:gd name="connsiteY7" fmla="*/ 618309 h 618309"/>
              <a:gd name="connsiteX8" fmla="*/ 278691 w 278691"/>
              <a:gd name="connsiteY8" fmla="*/ 618309 h 61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91" h="618309">
                <a:moveTo>
                  <a:pt x="252565" y="0"/>
                </a:moveTo>
                <a:cubicBezTo>
                  <a:pt x="195233" y="9434"/>
                  <a:pt x="137902" y="18869"/>
                  <a:pt x="113228" y="60960"/>
                </a:cubicBezTo>
                <a:cubicBezTo>
                  <a:pt x="88554" y="103052"/>
                  <a:pt x="123388" y="210458"/>
                  <a:pt x="104520" y="252549"/>
                </a:cubicBezTo>
                <a:cubicBezTo>
                  <a:pt x="85651" y="294641"/>
                  <a:pt x="-1434" y="297543"/>
                  <a:pt x="17" y="313509"/>
                </a:cubicBezTo>
                <a:cubicBezTo>
                  <a:pt x="1468" y="329475"/>
                  <a:pt x="92908" y="306252"/>
                  <a:pt x="113228" y="348343"/>
                </a:cubicBezTo>
                <a:cubicBezTo>
                  <a:pt x="133548" y="390434"/>
                  <a:pt x="94360" y="521064"/>
                  <a:pt x="121937" y="566058"/>
                </a:cubicBezTo>
                <a:cubicBezTo>
                  <a:pt x="149514" y="611052"/>
                  <a:pt x="278691" y="618309"/>
                  <a:pt x="278691" y="618309"/>
                </a:cubicBezTo>
                <a:lnTo>
                  <a:pt x="278691" y="618309"/>
                </a:lnTo>
                <a:lnTo>
                  <a:pt x="278691" y="618309"/>
                </a:ln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3" name="TextBox 42"/>
              <p:cNvSpPr txBox="1"/>
              <p:nvPr/>
            </p:nvSpPr>
            <p:spPr>
              <a:xfrm>
                <a:off x="10220649" y="4221311"/>
                <a:ext cx="11576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𝑜𝑢𝑡𝑝𝑢𝑡</m:t>
                      </m:r>
                      <m:r>
                        <a:rPr lang="en-US" b="0" i="1" dirty="0" smtClean="0">
                          <a:latin typeface="Cambria Math" panose="02040503050406030204" pitchFamily="18" charset="0"/>
                        </a:rPr>
                        <m:t>, </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𝑦</m:t>
                          </m:r>
                        </m:e>
                      </m:acc>
                    </m:oMath>
                  </m:oMathPara>
                </a14:m>
                <a:endParaRPr 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10220649" y="4221311"/>
                <a:ext cx="1157689" cy="369332"/>
              </a:xfrm>
              <a:prstGeom prst="rect">
                <a:avLst/>
              </a:prstGeom>
              <a:blipFill rotWithShape="0">
                <a:blip r:embed="rId15"/>
                <a:stretch>
                  <a:fillRect t="-3279" r="-20000" b="-8197"/>
                </a:stretch>
              </a:blipFill>
            </p:spPr>
            <p:txBody>
              <a:bodyPr/>
              <a:lstStyle/>
              <a:p>
                <a:r>
                  <a:rPr lang="en-US">
                    <a:noFill/>
                  </a:rPr>
                  <a:t> </a:t>
                </a:r>
              </a:p>
            </p:txBody>
          </p:sp>
        </mc:Fallback>
      </mc:AlternateContent>
      <p:pic>
        <p:nvPicPr>
          <p:cNvPr id="30" name="Picture 29"/>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841058" y="2982384"/>
            <a:ext cx="4446006" cy="3008667"/>
          </a:xfrm>
          <a:prstGeom prst="rect">
            <a:avLst/>
          </a:prstGeom>
        </p:spPr>
      </p:pic>
    </p:spTree>
    <p:extLst>
      <p:ext uri="{BB962C8B-B14F-4D97-AF65-F5344CB8AC3E}">
        <p14:creationId xmlns:p14="http://schemas.microsoft.com/office/powerpoint/2010/main" val="1021456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22" presetClass="entr" presetSubtype="8"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10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childTnLst>
                                </p:cTn>
                              </p:par>
                              <p:par>
                                <p:cTn id="22" presetID="22" presetClass="entr" presetSubtype="2"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wipe(right)">
                                      <p:cBhvr>
                                        <p:cTn id="24" dur="1000"/>
                                        <p:tgtEl>
                                          <p:spTgt spid="4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22" presetClass="entr" presetSubtype="4"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down)">
                                      <p:cBhvr>
                                        <p:cTn id="31" dur="1000"/>
                                        <p:tgtEl>
                                          <p:spTgt spid="39"/>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childTnLst>
                                </p:cTn>
                              </p:par>
                              <p:par>
                                <p:cTn id="36" presetID="22" presetClass="entr" presetSubtype="1"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up)">
                                      <p:cBhvr>
                                        <p:cTn id="38" dur="10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22" presetClass="entr" presetSubtype="1"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up)">
                                      <p:cBhvr>
                                        <p:cTn id="45" dur="1000"/>
                                        <p:tgtEl>
                                          <p:spTgt spid="21"/>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2"/>
                                        </p:tgtEl>
                                        <p:attrNameLst>
                                          <p:attrName>style.visibility</p:attrName>
                                        </p:attrNameLst>
                                      </p:cBhvr>
                                      <p:to>
                                        <p:strVal val="visible"/>
                                      </p:to>
                                    </p:set>
                                  </p:childTnLst>
                                </p:cTn>
                              </p:par>
                              <p:par>
                                <p:cTn id="50" presetID="22" presetClass="entr" presetSubtype="8"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left)">
                                      <p:cBhvr>
                                        <p:cTn id="52" dur="1000"/>
                                        <p:tgtEl>
                                          <p:spTgt spid="27"/>
                                        </p:tgtEl>
                                      </p:cBhvr>
                                    </p:animEffect>
                                  </p:childTnLst>
                                </p:cTn>
                              </p:par>
                              <p:par>
                                <p:cTn id="53" presetID="22" presetClass="entr" presetSubtype="4" fill="hold"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down)">
                                      <p:cBhvr>
                                        <p:cTn id="55" dur="1000"/>
                                        <p:tgtEl>
                                          <p:spTgt spid="29"/>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3"/>
                                        </p:tgtEl>
                                        <p:attrNameLst>
                                          <p:attrName>style.visibility</p:attrName>
                                        </p:attrNameLst>
                                      </p:cBhvr>
                                      <p:to>
                                        <p:strVal val="visible"/>
                                      </p:to>
                                    </p:set>
                                  </p:childTnLst>
                                </p:cTn>
                              </p:par>
                              <p:par>
                                <p:cTn id="60" presetID="22" presetClass="entr" presetSubtype="2"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wipe(right)">
                                      <p:cBhvr>
                                        <p:cTn id="62" dur="1000"/>
                                        <p:tgtEl>
                                          <p:spTgt spid="32"/>
                                        </p:tgtEl>
                                      </p:cBhvr>
                                    </p:animEffect>
                                  </p:childTnLst>
                                </p:cTn>
                              </p:par>
                              <p:par>
                                <p:cTn id="63" presetID="22" presetClass="entr" presetSubtype="4" fill="hold" nodeType="with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wipe(down)">
                                      <p:cBhvr>
                                        <p:cTn id="65" dur="1000"/>
                                        <p:tgtEl>
                                          <p:spTgt spid="34"/>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9"/>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10"/>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13"/>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53" presetClass="entr" presetSubtype="16" fill="hold" nodeType="clickEffect">
                                  <p:stCondLst>
                                    <p:cond delay="0"/>
                                  </p:stCondLst>
                                  <p:childTnLst>
                                    <p:set>
                                      <p:cBhvr>
                                        <p:cTn id="85" dur="1" fill="hold">
                                          <p:stCondLst>
                                            <p:cond delay="0"/>
                                          </p:stCondLst>
                                        </p:cTn>
                                        <p:tgtEl>
                                          <p:spTgt spid="30"/>
                                        </p:tgtEl>
                                        <p:attrNameLst>
                                          <p:attrName>style.visibility</p:attrName>
                                        </p:attrNameLst>
                                      </p:cBhvr>
                                      <p:to>
                                        <p:strVal val="visible"/>
                                      </p:to>
                                    </p:set>
                                    <p:anim calcmode="lin" valueType="num">
                                      <p:cBhvr>
                                        <p:cTn id="86" dur="1000" fill="hold"/>
                                        <p:tgtEl>
                                          <p:spTgt spid="30"/>
                                        </p:tgtEl>
                                        <p:attrNameLst>
                                          <p:attrName>ppt_w</p:attrName>
                                        </p:attrNameLst>
                                      </p:cBhvr>
                                      <p:tavLst>
                                        <p:tav tm="0">
                                          <p:val>
                                            <p:fltVal val="0"/>
                                          </p:val>
                                        </p:tav>
                                        <p:tav tm="100000">
                                          <p:val>
                                            <p:strVal val="#ppt_w"/>
                                          </p:val>
                                        </p:tav>
                                      </p:tavLst>
                                    </p:anim>
                                    <p:anim calcmode="lin" valueType="num">
                                      <p:cBhvr>
                                        <p:cTn id="87" dur="1000" fill="hold"/>
                                        <p:tgtEl>
                                          <p:spTgt spid="30"/>
                                        </p:tgtEl>
                                        <p:attrNameLst>
                                          <p:attrName>ppt_h</p:attrName>
                                        </p:attrNameLst>
                                      </p:cBhvr>
                                      <p:tavLst>
                                        <p:tav tm="0">
                                          <p:val>
                                            <p:fltVal val="0"/>
                                          </p:val>
                                        </p:tav>
                                        <p:tav tm="100000">
                                          <p:val>
                                            <p:strVal val="#ppt_h"/>
                                          </p:val>
                                        </p:tav>
                                      </p:tavLst>
                                    </p:anim>
                                    <p:animEffect transition="in" filter="fade">
                                      <p:cBhvr>
                                        <p:cTn id="88"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3" grpId="0"/>
      <p:bldP spid="4" grpId="0"/>
      <p:bldP spid="15" grpId="0"/>
      <p:bldP spid="19" grpId="0" animBg="1"/>
      <p:bldP spid="21" grpId="0" animBg="1"/>
      <p:bldP spid="22" grpId="0"/>
      <p:bldP spid="25" grpId="0"/>
      <p:bldP spid="26" grpId="0" animBg="1"/>
      <p:bldP spid="27" grpId="0" animBg="1"/>
      <p:bldP spid="32" grpId="0" animBg="1"/>
      <p:bldP spid="33" grpId="0"/>
      <p:bldP spid="38" grpId="0"/>
      <p:bldP spid="42" grpId="0" animBg="1"/>
      <p:bldP spid="4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84310" y="476480"/>
            <a:ext cx="10018713" cy="922662"/>
          </a:xfrm>
        </p:spPr>
        <p:txBody>
          <a:bodyPr>
            <a:normAutofit/>
          </a:bodyPr>
          <a:lstStyle/>
          <a:p>
            <a:pPr algn="l"/>
            <a:r>
              <a:rPr lang="en-US" dirty="0">
                <a:latin typeface="Times New Roman" panose="02020603050405020304" pitchFamily="18" charset="0"/>
                <a:cs typeface="Times New Roman" panose="02020603050405020304" pitchFamily="18" charset="0"/>
              </a:rPr>
              <a:t>Learning the Parameters</a:t>
            </a:r>
          </a:p>
        </p:txBody>
      </p:sp>
      <p:sp>
        <p:nvSpPr>
          <p:cNvPr id="12" name="Slide Number Placeholder 11"/>
          <p:cNvSpPr>
            <a:spLocks noGrp="1"/>
          </p:cNvSpPr>
          <p:nvPr>
            <p:ph type="sldNum" sz="quarter" idx="12"/>
          </p:nvPr>
        </p:nvSpPr>
        <p:spPr/>
        <p:txBody>
          <a:bodyPr/>
          <a:lstStyle/>
          <a:p>
            <a:fld id="{A87AB4FD-5280-400C-A576-39B31E1468B0}" type="slidenum">
              <a:rPr lang="en-US" smtClean="0"/>
              <a:t>14</a:t>
            </a:fld>
            <a:endParaRPr lang="en-US" dirty="0"/>
          </a:p>
        </p:txBody>
      </p:sp>
      <mc:AlternateContent xmlns:mc="http://schemas.openxmlformats.org/markup-compatibility/2006" xmlns:a14="http://schemas.microsoft.com/office/drawing/2010/main">
        <mc:Choice Requires="a14">
          <p:sp>
            <p:nvSpPr>
              <p:cNvPr id="8" name="Rectangle 3"/>
              <p:cNvSpPr txBox="1">
                <a:spLocks noChangeArrowheads="1"/>
              </p:cNvSpPr>
              <p:nvPr/>
            </p:nvSpPr>
            <p:spPr>
              <a:xfrm>
                <a:off x="1484311" y="1560709"/>
                <a:ext cx="10018712" cy="4671547"/>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latin typeface="Times New Roman" panose="02020603050405020304" pitchFamily="18" charset="0"/>
                    <a:cs typeface="Times New Roman" panose="02020603050405020304" pitchFamily="18" charset="0"/>
                  </a:rPr>
                  <a:t>What is our loss function?</a:t>
                </a:r>
                <a:endParaRPr lang="en-US" dirty="0">
                  <a:solidFill>
                    <a:srgbClr val="0066FF"/>
                  </a:solidFill>
                  <a:latin typeface="Times New Roman" panose="02020603050405020304" pitchFamily="18" charset="0"/>
                  <a:cs typeface="Times New Roman" panose="02020603050405020304" pitchFamily="18" charset="0"/>
                </a:endParaRPr>
              </a:p>
              <a:p>
                <a:pPr marL="457200" lvl="1" indent="0">
                  <a:buNone/>
                </a:pPr>
                <a:r>
                  <a:rPr lang="en-US" dirty="0">
                    <a:latin typeface="Times New Roman" panose="02020603050405020304" pitchFamily="18" charset="0"/>
                    <a:cs typeface="Times New Roman" panose="02020603050405020304" pitchFamily="18" charset="0"/>
                  </a:rPr>
                  <a:t>Cross Entropy Loss:</a:t>
                </a:r>
                <a:r>
                  <a:rPr lang="en-US" dirty="0">
                    <a:solidFill>
                      <a:srgbClr val="0066FF"/>
                    </a:solidFill>
                    <a:latin typeface="Times New Roman" panose="02020603050405020304" pitchFamily="18" charset="0"/>
                    <a:cs typeface="Times New Roman" panose="02020603050405020304" pitchFamily="18" charset="0"/>
                  </a:rPr>
                  <a:t> </a:t>
                </a:r>
                <a14:m>
                  <m:oMath xmlns:m="http://schemas.openxmlformats.org/officeDocument/2006/math">
                    <m:r>
                      <a:rPr lang="en-US" b="0" i="1" smtClean="0">
                        <a:latin typeface="Cambria Math" panose="02040503050406030204" pitchFamily="18" charset="0"/>
                        <a:cs typeface="Times New Roman" panose="02020603050405020304" pitchFamily="18" charset="0"/>
                      </a:rPr>
                      <m:t>𝐿</m:t>
                    </m:r>
                    <m:r>
                      <a:rPr lang="en-US" b="0" i="1" baseline="-25000" smtClean="0">
                        <a:latin typeface="Cambria Math" charset="0"/>
                        <a:cs typeface="Times New Roman" panose="02020603050405020304" pitchFamily="18" charset="0"/>
                      </a:rPr>
                      <m:t>𝑒𝑛𝑡</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𝑦</m:t>
                    </m:r>
                    <m:r>
                      <a:rPr lang="en-US" b="0" i="1" smtClean="0">
                        <a:latin typeface="Cambria Math" panose="02040503050406030204" pitchFamily="18" charset="0"/>
                        <a:cs typeface="Times New Roman" panose="02020603050405020304" pitchFamily="18" charset="0"/>
                      </a:rPr>
                      <m:t>, </m:t>
                    </m:r>
                    <m:acc>
                      <m:accPr>
                        <m:chr m:val="̂"/>
                        <m:ctrlPr>
                          <a:rPr lang="en-US" b="0" i="1" smtClean="0">
                            <a:latin typeface="Cambria Math" panose="02040503050406030204" pitchFamily="18" charset="0"/>
                            <a:cs typeface="Times New Roman" panose="02020603050405020304" pitchFamily="18" charset="0"/>
                          </a:rPr>
                        </m:ctrlPr>
                      </m:accPr>
                      <m:e>
                        <m:r>
                          <a:rPr lang="en-US" b="0" i="1" smtClean="0">
                            <a:latin typeface="Cambria Math" panose="02040503050406030204" pitchFamily="18" charset="0"/>
                            <a:cs typeface="Times New Roman" panose="02020603050405020304" pitchFamily="18" charset="0"/>
                          </a:rPr>
                          <m:t>𝑦</m:t>
                        </m:r>
                      </m:e>
                    </m:acc>
                    <m:r>
                      <a:rPr lang="en-US" b="0" i="1" smtClean="0">
                        <a:latin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1</m:t>
                        </m:r>
                      </m:num>
                      <m:den>
                        <m:r>
                          <a:rPr lang="en-US" b="0" i="1" smtClean="0">
                            <a:latin typeface="Cambria Math" panose="02040503050406030204" pitchFamily="18" charset="0"/>
                            <a:cs typeface="Times New Roman" panose="02020603050405020304" pitchFamily="18" charset="0"/>
                          </a:rPr>
                          <m:t>𝑁</m:t>
                        </m:r>
                      </m:den>
                    </m:f>
                    <m:nary>
                      <m:naryPr>
                        <m:chr m:val="∑"/>
                        <m:supHide m:val="on"/>
                        <m:ctrlPr>
                          <a:rPr lang="en-US" b="0" i="1" smtClean="0">
                            <a:latin typeface="Cambria Math" panose="02040503050406030204" pitchFamily="18" charset="0"/>
                            <a:cs typeface="Times New Roman" panose="02020603050405020304" pitchFamily="18" charset="0"/>
                          </a:rPr>
                        </m:ctrlPr>
                      </m:naryPr>
                      <m:sub>
                        <m:r>
                          <m:rPr>
                            <m:brk m:alnAt="7"/>
                          </m:rP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𝑁</m:t>
                        </m:r>
                      </m:sub>
                      <m:sup/>
                      <m:e>
                        <m:r>
                          <a:rPr lang="en-US" b="0" i="1" smtClean="0">
                            <a:latin typeface="Cambria Math" charset="0"/>
                            <a:ea typeface="Cambria Math" panose="02040503050406030204" pitchFamily="18" charset="0"/>
                            <a:cs typeface="Times New Roman" panose="02020603050405020304" pitchFamily="18" charset="0"/>
                          </a:rPr>
                          <m:t>𝑦</m:t>
                        </m:r>
                        <m:r>
                          <a:rPr lang="en-US" b="0" i="1" baseline="-25000" smtClean="0">
                            <a:latin typeface="Cambria Math" charset="0"/>
                            <a:ea typeface="Cambria Math" panose="02040503050406030204" pitchFamily="18" charset="0"/>
                            <a:cs typeface="Times New Roman" panose="02020603050405020304" pitchFamily="18" charset="0"/>
                          </a:rPr>
                          <m:t>𝑛</m:t>
                        </m:r>
                        <m:r>
                          <a:rPr lang="en-US" b="0" i="1" smtClean="0">
                            <a:latin typeface="Cambria Math" charset="0"/>
                            <a:ea typeface="Cambria Math" panose="02040503050406030204" pitchFamily="18" charset="0"/>
                            <a:cs typeface="Times New Roman" panose="02020603050405020304" pitchFamily="18" charset="0"/>
                          </a:rPr>
                          <m:t> </m:t>
                        </m:r>
                        <m:r>
                          <a:rPr lang="en-US" b="0" i="1" smtClean="0">
                            <a:latin typeface="Cambria Math" charset="0"/>
                            <a:ea typeface="Cambria Math" panose="02040503050406030204" pitchFamily="18" charset="0"/>
                            <a:cs typeface="Times New Roman" panose="02020603050405020304" pitchFamily="18" charset="0"/>
                          </a:rPr>
                          <m:t>𝑙𝑜𝑔</m:t>
                        </m:r>
                      </m:e>
                    </m:nary>
                    <m:sSub>
                      <m:sSubPr>
                        <m:ctrlPr>
                          <a:rPr lang="en-US" i="1">
                            <a:latin typeface="Cambria Math" panose="02040503050406030204" pitchFamily="18" charset="0"/>
                            <a:cs typeface="Times New Roman" panose="02020603050405020304" pitchFamily="18" charset="0"/>
                          </a:rPr>
                        </m:ctrlPr>
                      </m:sSubPr>
                      <m:e>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𝑦</m:t>
                            </m:r>
                          </m:e>
                        </m:acc>
                      </m:e>
                      <m:sub>
                        <m:r>
                          <a:rPr lang="en-US" i="1">
                            <a:latin typeface="Cambria Math" panose="02040503050406030204" pitchFamily="18" charset="0"/>
                            <a:cs typeface="Times New Roman" panose="02020603050405020304" pitchFamily="18" charset="0"/>
                          </a:rPr>
                          <m:t>𝑛</m:t>
                        </m:r>
                      </m:sub>
                    </m:sSub>
                  </m:oMath>
                </a14:m>
                <a:endParaRPr lang="en-US" dirty="0">
                  <a:latin typeface="Times New Roman" panose="02020603050405020304" pitchFamily="18" charset="0"/>
                  <a:cs typeface="Times New Roman" panose="02020603050405020304" pitchFamily="18" charset="0"/>
                </a:endParaRPr>
              </a:p>
              <a:p>
                <a:pPr marL="457200" lvl="1" indent="0">
                  <a:buNone/>
                </a:pPr>
                <a:r>
                  <a:rPr lang="en-US" dirty="0">
                    <a:latin typeface="Times New Roman" panose="02020603050405020304" pitchFamily="18" charset="0"/>
                    <a:cs typeface="Times New Roman" panose="02020603050405020304" pitchFamily="18" charset="0"/>
                  </a:rPr>
                  <a:t>Mean Square Loss: </a:t>
                </a:r>
                <a14:m>
                  <m:oMath xmlns:m="http://schemas.openxmlformats.org/officeDocument/2006/math">
                    <m:r>
                      <a:rPr lang="en-US" i="1">
                        <a:latin typeface="Cambria Math" panose="02040503050406030204" pitchFamily="18" charset="0"/>
                        <a:cs typeface="Times New Roman" panose="02020603050405020304" pitchFamily="18" charset="0"/>
                      </a:rPr>
                      <m:t>𝐿</m:t>
                    </m:r>
                    <m:r>
                      <a:rPr lang="en-US" b="0" i="1" baseline="-25000" smtClean="0">
                        <a:latin typeface="Cambria Math" charset="0"/>
                        <a:cs typeface="Times New Roman" panose="02020603050405020304" pitchFamily="18" charset="0"/>
                      </a:rPr>
                      <m:t>𝑚𝑠𝑒</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𝑦</m:t>
                    </m:r>
                    <m:r>
                      <a:rPr lang="en-US" i="1">
                        <a:latin typeface="Cambria Math" panose="02040503050406030204" pitchFamily="18" charset="0"/>
                        <a:cs typeface="Times New Roman" panose="02020603050405020304" pitchFamily="18" charset="0"/>
                      </a:rPr>
                      <m:t>, </m:t>
                    </m:r>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𝑦</m:t>
                        </m:r>
                      </m:e>
                    </m:acc>
                    <m:r>
                      <a:rPr lang="en-US" i="1">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1</m:t>
                        </m:r>
                      </m:num>
                      <m:den>
                        <m:r>
                          <a:rPr lang="en-US" i="1">
                            <a:latin typeface="Cambria Math" panose="02040503050406030204" pitchFamily="18" charset="0"/>
                            <a:cs typeface="Times New Roman" panose="02020603050405020304" pitchFamily="18" charset="0"/>
                          </a:rPr>
                          <m:t>𝑁</m:t>
                        </m:r>
                      </m:den>
                    </m:f>
                    <m:nary>
                      <m:naryPr>
                        <m:chr m:val="∑"/>
                        <m:supHide m:val="on"/>
                        <m:ctrlPr>
                          <a:rPr lang="en-US" i="1">
                            <a:latin typeface="Cambria Math" panose="02040503050406030204" pitchFamily="18" charset="0"/>
                            <a:cs typeface="Times New Roman" panose="02020603050405020304" pitchFamily="18" charset="0"/>
                          </a:rPr>
                        </m:ctrlPr>
                      </m:naryPr>
                      <m:sub>
                        <m:r>
                          <m:rPr>
                            <m:brk m:alnAt="7"/>
                          </m:rPr>
                          <a:rPr lang="en-US" i="1">
                            <a:latin typeface="Cambria Math" panose="02040503050406030204" pitchFamily="18" charset="0"/>
                            <a:cs typeface="Times New Roman" panose="02020603050405020304" pitchFamily="18" charset="0"/>
                          </a:rPr>
                          <m:t>𝑛</m:t>
                        </m:r>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𝑁</m:t>
                        </m:r>
                      </m:sub>
                      <m:sup/>
                      <m:e>
                        <m:d>
                          <m:d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b="0" i="1" smtClean="0">
                                <a:latin typeface="Cambria Math" charset="0"/>
                                <a:ea typeface="Cambria Math" panose="02040503050406030204" pitchFamily="18" charset="0"/>
                                <a:cs typeface="Times New Roman" panose="02020603050405020304" pitchFamily="18" charset="0"/>
                              </a:rPr>
                              <m:t>𝑦</m:t>
                            </m:r>
                            <m:r>
                              <a:rPr lang="en-US" b="0" i="1" baseline="-25000" smtClean="0">
                                <a:latin typeface="Cambria Math" charset="0"/>
                                <a:ea typeface="Cambria Math" panose="02040503050406030204" pitchFamily="18" charset="0"/>
                                <a:cs typeface="Times New Roman" panose="02020603050405020304" pitchFamily="18" charset="0"/>
                              </a:rPr>
                              <m:t>𝑛</m:t>
                            </m:r>
                            <m:r>
                              <a:rPr lang="en-US" b="0" i="1" smtClean="0">
                                <a:latin typeface="Cambria Math" charset="0"/>
                                <a:ea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𝑦</m:t>
                                    </m:r>
                                  </m:e>
                                </m:acc>
                              </m:e>
                              <m:sub>
                                <m:r>
                                  <a:rPr lang="en-US" i="1">
                                    <a:latin typeface="Cambria Math" panose="02040503050406030204" pitchFamily="18" charset="0"/>
                                    <a:cs typeface="Times New Roman" panose="02020603050405020304" pitchFamily="18" charset="0"/>
                                  </a:rPr>
                                  <m:t>𝑛</m:t>
                                </m:r>
                              </m:sub>
                            </m:sSub>
                          </m:e>
                        </m:d>
                        <m:r>
                          <a:rPr lang="en-US" b="0" i="1" baseline="30000" smtClean="0">
                            <a:latin typeface="Cambria Math" charset="0"/>
                            <a:ea typeface="Cambria Math" panose="02040503050406030204" pitchFamily="18" charset="0"/>
                            <a:cs typeface="Times New Roman" panose="02020603050405020304" pitchFamily="18" charset="0"/>
                          </a:rPr>
                          <m:t>2</m:t>
                        </m:r>
                      </m:e>
                    </m:nary>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Find parameters that minimize the loss (or maximizes the likelihood).</a:t>
                </a:r>
              </a:p>
              <a:p>
                <a:r>
                  <a:rPr lang="en-US" dirty="0">
                    <a:latin typeface="Times New Roman" panose="02020603050405020304" pitchFamily="18" charset="0"/>
                    <a:cs typeface="Times New Roman" panose="02020603050405020304" pitchFamily="18" charset="0"/>
                  </a:rPr>
                  <a:t>How to minimize the loss function?</a:t>
                </a:r>
              </a:p>
              <a:p>
                <a:pPr lvl="1"/>
                <a:r>
                  <a:rPr lang="en-US" dirty="0">
                    <a:latin typeface="Times New Roman" panose="02020603050405020304" pitchFamily="18" charset="0"/>
                    <a:cs typeface="Times New Roman" panose="02020603050405020304" pitchFamily="18" charset="0"/>
                  </a:rPr>
                  <a:t>Gradient Descent – </a:t>
                </a:r>
                <a:r>
                  <a:rPr lang="en-US" dirty="0">
                    <a:solidFill>
                      <a:srgbClr val="0066FF"/>
                    </a:solidFill>
                    <a:latin typeface="Times New Roman" panose="02020603050405020304" pitchFamily="18" charset="0"/>
                    <a:cs typeface="Times New Roman" panose="02020603050405020304" pitchFamily="18" charset="0"/>
                  </a:rPr>
                  <a:t>batch</a:t>
                </a:r>
                <a:r>
                  <a:rPr lang="en-US" dirty="0">
                    <a:latin typeface="Times New Roman" panose="02020603050405020304" pitchFamily="18" charset="0"/>
                    <a:cs typeface="Times New Roman" panose="02020603050405020304" pitchFamily="18" charset="0"/>
                  </a:rPr>
                  <a:t> or </a:t>
                </a:r>
                <a:r>
                  <a:rPr lang="en-US" dirty="0">
                    <a:solidFill>
                      <a:srgbClr val="0066FF"/>
                    </a:solidFill>
                    <a:latin typeface="Times New Roman" panose="02020603050405020304" pitchFamily="18" charset="0"/>
                    <a:cs typeface="Times New Roman" panose="02020603050405020304" pitchFamily="18" charset="0"/>
                  </a:rPr>
                  <a:t>mini batch </a:t>
                </a:r>
                <a:r>
                  <a:rPr lang="en-US" dirty="0">
                    <a:latin typeface="Times New Roman" panose="02020603050405020304" pitchFamily="18" charset="0"/>
                    <a:cs typeface="Times New Roman" panose="02020603050405020304" pitchFamily="18" charset="0"/>
                  </a:rPr>
                  <a:t>or </a:t>
                </a:r>
                <a:r>
                  <a:rPr lang="en-US" dirty="0">
                    <a:solidFill>
                      <a:srgbClr val="0066FF"/>
                    </a:solidFill>
                    <a:latin typeface="Times New Roman" panose="02020603050405020304" pitchFamily="18" charset="0"/>
                    <a:cs typeface="Times New Roman" panose="02020603050405020304" pitchFamily="18" charset="0"/>
                  </a:rPr>
                  <a:t>stochastic</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We need gradients of the loss function with respect to the parameters</a:t>
                </a:r>
              </a:p>
              <a:p>
                <a:r>
                  <a:rPr lang="en-US" dirty="0">
                    <a:latin typeface="Times New Roman" panose="02020603050405020304" pitchFamily="18" charset="0"/>
                    <a:cs typeface="Times New Roman" panose="02020603050405020304" pitchFamily="18" charset="0"/>
                  </a:rPr>
                  <a:t>How to compute them?</a:t>
                </a:r>
              </a:p>
              <a:p>
                <a:pPr lvl="1"/>
                <a:r>
                  <a:rPr lang="en-US" dirty="0">
                    <a:solidFill>
                      <a:srgbClr val="0066FF"/>
                    </a:solidFill>
                    <a:latin typeface="Times New Roman" panose="02020603050405020304" pitchFamily="18" charset="0"/>
                    <a:cs typeface="Times New Roman" panose="02020603050405020304" pitchFamily="18" charset="0"/>
                  </a:rPr>
                  <a:t>Backpropagation algorithm</a:t>
                </a:r>
                <a:r>
                  <a:rPr lang="en-US" dirty="0">
                    <a:latin typeface="Times New Roman" panose="02020603050405020304" pitchFamily="18" charset="0"/>
                    <a:cs typeface="Times New Roman" panose="02020603050405020304" pitchFamily="18" charset="0"/>
                  </a:rPr>
                  <a:t>!</a:t>
                </a:r>
              </a:p>
            </p:txBody>
          </p:sp>
        </mc:Choice>
        <mc:Fallback xmlns="">
          <p:sp>
            <p:nvSpPr>
              <p:cNvPr id="8" name="Rectangle 3"/>
              <p:cNvSpPr txBox="1">
                <a:spLocks noRot="1" noChangeAspect="1" noMove="1" noResize="1" noEditPoints="1" noAdjustHandles="1" noChangeArrowheads="1" noChangeShapeType="1" noTextEdit="1"/>
              </p:cNvSpPr>
              <p:nvPr/>
            </p:nvSpPr>
            <p:spPr>
              <a:xfrm>
                <a:off x="1484311" y="1560709"/>
                <a:ext cx="10018712" cy="4671547"/>
              </a:xfrm>
              <a:prstGeom prst="rect">
                <a:avLst/>
              </a:prstGeom>
              <a:blipFill rotWithShape="0">
                <a:blip r:embed="rId3"/>
                <a:stretch>
                  <a:fillRect l="-1521" t="-3916" b="-2219"/>
                </a:stretch>
              </a:blipFill>
            </p:spPr>
            <p:txBody>
              <a:bodyPr/>
              <a:lstStyle/>
              <a:p>
                <a:r>
                  <a:rPr lang="en-US">
                    <a:noFill/>
                  </a:rPr>
                  <a:t> </a:t>
                </a:r>
              </a:p>
            </p:txBody>
          </p:sp>
        </mc:Fallback>
      </mc:AlternateContent>
    </p:spTree>
    <p:extLst>
      <p:ext uri="{BB962C8B-B14F-4D97-AF65-F5344CB8AC3E}">
        <p14:creationId xmlns:p14="http://schemas.microsoft.com/office/powerpoint/2010/main" val="1396556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84310" y="476480"/>
            <a:ext cx="10018713" cy="922662"/>
          </a:xfrm>
        </p:spPr>
        <p:txBody>
          <a:bodyPr>
            <a:normAutofit/>
          </a:bodyPr>
          <a:lstStyle/>
          <a:p>
            <a:pPr algn="l"/>
            <a:r>
              <a:rPr lang="en-US" dirty="0">
                <a:latin typeface="Times New Roman" panose="02020603050405020304" pitchFamily="18" charset="0"/>
                <a:cs typeface="Times New Roman" panose="02020603050405020304" pitchFamily="18" charset="0"/>
              </a:rPr>
              <a:t>Backpropagation</a:t>
            </a:r>
            <a:endParaRPr lang="en-US" sz="3200" dirty="0">
              <a:latin typeface="Times New Roman" panose="02020603050405020304" pitchFamily="18" charset="0"/>
              <a:cs typeface="Times New Roman" panose="02020603050405020304" pitchFamily="18" charset="0"/>
            </a:endParaRPr>
          </a:p>
        </p:txBody>
      </p:sp>
      <p:sp>
        <p:nvSpPr>
          <p:cNvPr id="12" name="Slide Number Placeholder 11"/>
          <p:cNvSpPr>
            <a:spLocks noGrp="1"/>
          </p:cNvSpPr>
          <p:nvPr>
            <p:ph type="sldNum" sz="quarter" idx="12"/>
          </p:nvPr>
        </p:nvSpPr>
        <p:spPr/>
        <p:txBody>
          <a:bodyPr/>
          <a:lstStyle/>
          <a:p>
            <a:fld id="{A87AB4FD-5280-400C-A576-39B31E1468B0}" type="slidenum">
              <a:rPr lang="en-US" smtClean="0"/>
              <a:t>15</a:t>
            </a:fld>
            <a:endParaRPr lang="en-US" dirty="0"/>
          </a:p>
        </p:txBody>
      </p:sp>
      <mc:AlternateContent xmlns:mc="http://schemas.openxmlformats.org/markup-compatibility/2006" xmlns:a14="http://schemas.microsoft.com/office/drawing/2010/main">
        <mc:Choice Requires="a14">
          <p:sp>
            <p:nvSpPr>
              <p:cNvPr id="8" name="Rectangle 3"/>
              <p:cNvSpPr txBox="1">
                <a:spLocks noChangeArrowheads="1"/>
              </p:cNvSpPr>
              <p:nvPr/>
            </p:nvSpPr>
            <p:spPr>
              <a:xfrm>
                <a:off x="1484311" y="1560709"/>
                <a:ext cx="10018712" cy="4671547"/>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2800" dirty="0">
                    <a:latin typeface="Times New Roman" panose="02020603050405020304" pitchFamily="18" charset="0"/>
                    <a:cs typeface="Times New Roman" panose="02020603050405020304" pitchFamily="18" charset="0"/>
                  </a:rPr>
                  <a:t>Using backpropagation formula, we can find the gradients. </a:t>
                </a:r>
              </a:p>
              <a:p>
                <a:pPr marL="914400" lvl="2" indent="0">
                  <a:buNone/>
                </a:pPr>
                <a:r>
                  <a:rPr lang="en-US" sz="2400" dirty="0">
                    <a:latin typeface="Times New Roman" panose="02020603050405020304" pitchFamily="18" charset="0"/>
                    <a:cs typeface="Times New Roman" panose="02020603050405020304" pitchFamily="18" charset="0"/>
                  </a:rPr>
                  <a:t>The chain rule:</a:t>
                </a:r>
                <a:r>
                  <a:rPr lang="en-US" sz="2800"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en-US" sz="2400" b="0" i="0" dirty="0" smtClean="0">
                        <a:latin typeface="Cambria Math" charset="0"/>
                        <a:cs typeface="Times New Roman" panose="02020603050405020304" pitchFamily="18" charset="0"/>
                      </a:rPr>
                      <m:t>z</m:t>
                    </m:r>
                    <m:r>
                      <a:rPr lang="en-US" sz="2400" b="0" i="0" dirty="0" smtClean="0">
                        <a:latin typeface="Cambria Math" charset="0"/>
                        <a:cs typeface="Times New Roman" panose="02020603050405020304" pitchFamily="18" charset="0"/>
                      </a:rPr>
                      <m:t>=</m:t>
                    </m:r>
                    <m:r>
                      <m:rPr>
                        <m:sty m:val="p"/>
                      </m:rPr>
                      <a:rPr lang="en-US" sz="2400" b="0" i="0" dirty="0" smtClean="0">
                        <a:latin typeface="Cambria Math" charset="0"/>
                        <a:cs typeface="Times New Roman" panose="02020603050405020304" pitchFamily="18" charset="0"/>
                      </a:rPr>
                      <m:t>g</m:t>
                    </m:r>
                    <m:d>
                      <m:dPr>
                        <m:ctrlPr>
                          <a:rPr lang="en-US" sz="2400" b="0" i="1" dirty="0" smtClean="0">
                            <a:latin typeface="Cambria Math" panose="02040503050406030204" pitchFamily="18" charset="0"/>
                            <a:cs typeface="Times New Roman" panose="02020603050405020304" pitchFamily="18" charset="0"/>
                          </a:rPr>
                        </m:ctrlPr>
                      </m:dPr>
                      <m:e>
                        <m:r>
                          <m:rPr>
                            <m:sty m:val="p"/>
                          </m:rPr>
                          <a:rPr lang="en-US" sz="2400" b="0" i="0" dirty="0" smtClean="0">
                            <a:latin typeface="Cambria Math" charset="0"/>
                            <a:cs typeface="Times New Roman" panose="02020603050405020304" pitchFamily="18" charset="0"/>
                          </a:rPr>
                          <m:t>x</m:t>
                        </m:r>
                      </m:e>
                    </m:d>
                    <m:r>
                      <a:rPr lang="en-US" sz="2400" b="0" i="0" dirty="0" smtClean="0">
                        <a:latin typeface="Cambria Math" charset="0"/>
                        <a:cs typeface="Times New Roman" panose="02020603050405020304" pitchFamily="18" charset="0"/>
                      </a:rPr>
                      <m:t>,  </m:t>
                    </m:r>
                    <m:r>
                      <m:rPr>
                        <m:sty m:val="p"/>
                      </m:rPr>
                      <a:rPr lang="en-US" sz="2400" dirty="0" smtClean="0">
                        <a:latin typeface="Cambria Math" charset="0"/>
                        <a:cs typeface="Times New Roman" panose="02020603050405020304" pitchFamily="18" charset="0"/>
                      </a:rPr>
                      <m:t>y</m:t>
                    </m:r>
                    <m:r>
                      <a:rPr lang="en-US" sz="2400" i="1">
                        <a:latin typeface="Cambria Math" panose="02040503050406030204" pitchFamily="18" charset="0"/>
                        <a:cs typeface="Times New Roman" panose="02020603050405020304" pitchFamily="18" charset="0"/>
                      </a:rPr>
                      <m:t>=</m:t>
                    </m:r>
                    <m:r>
                      <a:rPr lang="en-US" sz="2400" b="0" i="1" smtClean="0">
                        <a:latin typeface="Cambria Math" charset="0"/>
                        <a:cs typeface="Times New Roman" panose="02020603050405020304" pitchFamily="18" charset="0"/>
                      </a:rPr>
                      <m:t>𝑓</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charset="0"/>
                            <a:cs typeface="Times New Roman" panose="02020603050405020304" pitchFamily="18" charset="0"/>
                          </a:rPr>
                          <m:t>𝑧</m:t>
                        </m:r>
                      </m:e>
                    </m:d>
                    <m:r>
                      <a:rPr lang="en-US" sz="2400" b="0" i="1" smtClean="0">
                        <a:latin typeface="Cambria Math" charset="0"/>
                        <a:cs typeface="Times New Roman" panose="02020603050405020304" pitchFamily="18" charset="0"/>
                      </a:rPr>
                      <m:t>=</m:t>
                    </m:r>
                    <m:r>
                      <a:rPr lang="en-US" sz="2400" b="0" i="1" smtClean="0">
                        <a:latin typeface="Cambria Math" charset="0"/>
                        <a:cs typeface="Times New Roman" panose="02020603050405020304" pitchFamily="18" charset="0"/>
                      </a:rPr>
                      <m:t>𝑓</m:t>
                    </m:r>
                    <m:r>
                      <a:rPr lang="en-US" sz="2400" b="0" i="1" smtClean="0">
                        <a:latin typeface="Cambria Math" charset="0"/>
                        <a:cs typeface="Times New Roman" panose="02020603050405020304" pitchFamily="18" charset="0"/>
                      </a:rPr>
                      <m:t>(</m:t>
                    </m:r>
                    <m:r>
                      <a:rPr lang="en-US" sz="2400" b="0" i="1" smtClean="0">
                        <a:latin typeface="Cambria Math" charset="0"/>
                        <a:cs typeface="Times New Roman" panose="02020603050405020304" pitchFamily="18" charset="0"/>
                      </a:rPr>
                      <m:t>𝑔</m:t>
                    </m:r>
                    <m:r>
                      <a:rPr lang="en-US" sz="2400" b="0" i="1" smtClean="0">
                        <a:latin typeface="Cambria Math" charset="0"/>
                        <a:cs typeface="Times New Roman" panose="02020603050405020304" pitchFamily="18" charset="0"/>
                      </a:rPr>
                      <m:t>(</m:t>
                    </m:r>
                    <m:r>
                      <a:rPr lang="en-US" sz="2400" b="0" i="1" smtClean="0">
                        <a:latin typeface="Cambria Math" charset="0"/>
                        <a:cs typeface="Times New Roman" panose="02020603050405020304" pitchFamily="18" charset="0"/>
                      </a:rPr>
                      <m:t>𝑥</m:t>
                    </m:r>
                    <m:r>
                      <a:rPr lang="en-US" sz="2400" b="0" i="1" smtClean="0">
                        <a:latin typeface="Cambria Math" charset="0"/>
                        <a:cs typeface="Times New Roman" panose="02020603050405020304" pitchFamily="18" charset="0"/>
                      </a:rPr>
                      <m:t>))</m:t>
                    </m:r>
                  </m:oMath>
                </a14:m>
                <a:endParaRPr lang="en-US" sz="2800" b="0" i="1" dirty="0">
                  <a:latin typeface="Cambria Math" charset="0"/>
                  <a:cs typeface="Times New Roman" panose="02020603050405020304" pitchFamily="18" charset="0"/>
                </a:endParaRPr>
              </a:p>
              <a:p>
                <a:pPr marL="914400" lvl="2" indent="0">
                  <a:buNone/>
                </a:pPr>
                <a14:m>
                  <m:oMath xmlns:m="http://schemas.openxmlformats.org/officeDocument/2006/math">
                    <m:f>
                      <m:fPr>
                        <m:ctrlPr>
                          <a:rPr lang="en-US" sz="2400" b="0" i="1" dirty="0" smtClean="0">
                            <a:latin typeface="Cambria Math" panose="02040503050406030204" pitchFamily="18" charset="0"/>
                            <a:cs typeface="Times New Roman" panose="02020603050405020304" pitchFamily="18" charset="0"/>
                          </a:rPr>
                        </m:ctrlPr>
                      </m:fPr>
                      <m:num>
                        <m:r>
                          <a:rPr lang="en-US" sz="2400" b="0" i="0" dirty="0" smtClean="0">
                            <a:latin typeface="Cambria Math" charset="0"/>
                            <a:cs typeface="Times New Roman" panose="02020603050405020304" pitchFamily="18" charset="0"/>
                          </a:rPr>
                          <m:t>𝜕</m:t>
                        </m:r>
                        <m:r>
                          <m:rPr>
                            <m:sty m:val="p"/>
                          </m:rPr>
                          <a:rPr lang="en-US" sz="2400" b="0" i="0" dirty="0" smtClean="0">
                            <a:latin typeface="Cambria Math" charset="0"/>
                            <a:cs typeface="Times New Roman" panose="02020603050405020304" pitchFamily="18" charset="0"/>
                          </a:rPr>
                          <m:t>y</m:t>
                        </m:r>
                      </m:num>
                      <m:den>
                        <m:r>
                          <a:rPr lang="en-US" sz="2400" dirty="0">
                            <a:latin typeface="Cambria Math" charset="0"/>
                            <a:cs typeface="Times New Roman" panose="02020603050405020304" pitchFamily="18" charset="0"/>
                          </a:rPr>
                          <m:t>𝜕</m:t>
                        </m:r>
                        <m:r>
                          <m:rPr>
                            <m:sty m:val="p"/>
                          </m:rPr>
                          <a:rPr lang="en-US" sz="2400" b="0" i="0" dirty="0" smtClean="0">
                            <a:latin typeface="Cambria Math" charset="0"/>
                            <a:cs typeface="Times New Roman" panose="02020603050405020304" pitchFamily="18" charset="0"/>
                          </a:rPr>
                          <m:t>x</m:t>
                        </m:r>
                      </m:den>
                    </m:f>
                    <m:r>
                      <a:rPr lang="en-US" sz="2400" dirty="0">
                        <a:latin typeface="Cambria Math" charset="0"/>
                        <a:cs typeface="Times New Roman" panose="02020603050405020304" pitchFamily="18" charset="0"/>
                      </a:rPr>
                      <m:t>=</m:t>
                    </m:r>
                    <m:f>
                      <m:fPr>
                        <m:ctrlPr>
                          <a:rPr lang="en-US" sz="2400" b="0" i="1" dirty="0" smtClean="0">
                            <a:latin typeface="Cambria Math" panose="02040503050406030204" pitchFamily="18" charset="0"/>
                            <a:cs typeface="Times New Roman" panose="02020603050405020304" pitchFamily="18" charset="0"/>
                          </a:rPr>
                        </m:ctrlPr>
                      </m:fPr>
                      <m:num>
                        <m:r>
                          <a:rPr lang="en-US" sz="2400" dirty="0">
                            <a:latin typeface="Cambria Math" charset="0"/>
                            <a:cs typeface="Times New Roman" panose="02020603050405020304" pitchFamily="18" charset="0"/>
                          </a:rPr>
                          <m:t>𝜕</m:t>
                        </m:r>
                        <m:r>
                          <a:rPr lang="en-US" sz="2400" b="0" i="1" dirty="0" smtClean="0">
                            <a:latin typeface="Cambria Math" charset="0"/>
                            <a:cs typeface="Times New Roman" panose="02020603050405020304" pitchFamily="18" charset="0"/>
                          </a:rPr>
                          <m:t>𝑓</m:t>
                        </m:r>
                        <m:r>
                          <a:rPr lang="en-US" sz="2400" b="0" i="1" dirty="0" smtClean="0">
                            <a:latin typeface="Cambria Math" charset="0"/>
                            <a:cs typeface="Times New Roman" panose="02020603050405020304" pitchFamily="18" charset="0"/>
                          </a:rPr>
                          <m:t>(</m:t>
                        </m:r>
                        <m:r>
                          <a:rPr lang="en-US" sz="2400" b="0" i="1" dirty="0" smtClean="0">
                            <a:latin typeface="Cambria Math" charset="0"/>
                            <a:cs typeface="Times New Roman" panose="02020603050405020304" pitchFamily="18" charset="0"/>
                          </a:rPr>
                          <m:t>𝑧</m:t>
                        </m:r>
                        <m:r>
                          <a:rPr lang="en-US" sz="2400" b="0" i="1" dirty="0" smtClean="0">
                            <a:latin typeface="Cambria Math" charset="0"/>
                            <a:cs typeface="Times New Roman" panose="02020603050405020304" pitchFamily="18" charset="0"/>
                          </a:rPr>
                          <m:t>) </m:t>
                        </m:r>
                      </m:num>
                      <m:den>
                        <m:r>
                          <a:rPr lang="en-US" sz="2400" dirty="0">
                            <a:latin typeface="Cambria Math" charset="0"/>
                            <a:cs typeface="Times New Roman" panose="02020603050405020304" pitchFamily="18" charset="0"/>
                          </a:rPr>
                          <m:t>𝜕</m:t>
                        </m:r>
                        <m:r>
                          <a:rPr lang="en-US" sz="2400" b="0" i="1" dirty="0" smtClean="0">
                            <a:latin typeface="Cambria Math" charset="0"/>
                            <a:cs typeface="Times New Roman" panose="02020603050405020304" pitchFamily="18" charset="0"/>
                          </a:rPr>
                          <m:t>𝑧</m:t>
                        </m:r>
                      </m:den>
                    </m:f>
                    <m:f>
                      <m:fPr>
                        <m:ctrlPr>
                          <a:rPr lang="en-US" sz="2400" i="1" dirty="0">
                            <a:latin typeface="Cambria Math" panose="02040503050406030204" pitchFamily="18" charset="0"/>
                            <a:cs typeface="Times New Roman" panose="02020603050405020304" pitchFamily="18" charset="0"/>
                          </a:rPr>
                        </m:ctrlPr>
                      </m:fPr>
                      <m:num>
                        <m:r>
                          <a:rPr lang="en-US" sz="2400" dirty="0">
                            <a:latin typeface="Cambria Math" charset="0"/>
                            <a:cs typeface="Times New Roman" panose="02020603050405020304" pitchFamily="18" charset="0"/>
                          </a:rPr>
                          <m:t>𝜕</m:t>
                        </m:r>
                        <m:r>
                          <m:rPr>
                            <m:sty m:val="p"/>
                          </m:rPr>
                          <a:rPr lang="en-US" sz="2400" b="0" i="0" dirty="0" smtClean="0">
                            <a:latin typeface="Cambria Math" charset="0"/>
                            <a:cs typeface="Times New Roman" panose="02020603050405020304" pitchFamily="18" charset="0"/>
                          </a:rPr>
                          <m:t>g</m:t>
                        </m:r>
                        <m:r>
                          <a:rPr lang="en-US" sz="2400" b="0" i="0" dirty="0" smtClean="0">
                            <a:latin typeface="Cambria Math" charset="0"/>
                            <a:cs typeface="Times New Roman" panose="02020603050405020304" pitchFamily="18" charset="0"/>
                          </a:rPr>
                          <m:t>(</m:t>
                        </m:r>
                        <m:r>
                          <m:rPr>
                            <m:sty m:val="p"/>
                          </m:rPr>
                          <a:rPr lang="en-US" sz="2400" b="0" i="0" dirty="0" smtClean="0">
                            <a:latin typeface="Cambria Math" charset="0"/>
                            <a:cs typeface="Times New Roman" panose="02020603050405020304" pitchFamily="18" charset="0"/>
                          </a:rPr>
                          <m:t>x</m:t>
                        </m:r>
                        <m:r>
                          <a:rPr lang="en-US" sz="2400" b="0" i="0" dirty="0" smtClean="0">
                            <a:latin typeface="Cambria Math" charset="0"/>
                            <a:cs typeface="Times New Roman" panose="02020603050405020304" pitchFamily="18" charset="0"/>
                          </a:rPr>
                          <m:t>)</m:t>
                        </m:r>
                      </m:num>
                      <m:den>
                        <m:r>
                          <a:rPr lang="en-US" sz="2400" dirty="0">
                            <a:latin typeface="Cambria Math" charset="0"/>
                            <a:cs typeface="Times New Roman" panose="02020603050405020304" pitchFamily="18" charset="0"/>
                          </a:rPr>
                          <m:t>𝜕</m:t>
                        </m:r>
                        <m:r>
                          <m:rPr>
                            <m:sty m:val="p"/>
                          </m:rPr>
                          <a:rPr lang="en-US" sz="2400" dirty="0">
                            <a:latin typeface="Cambria Math" charset="0"/>
                            <a:cs typeface="Times New Roman" panose="02020603050405020304" pitchFamily="18" charset="0"/>
                          </a:rPr>
                          <m:t>x</m:t>
                        </m:r>
                      </m:den>
                    </m:f>
                  </m:oMath>
                </a14:m>
                <a:r>
                  <a:rPr lang="en-US" sz="2400" dirty="0">
                    <a:latin typeface="Times New Roman" panose="02020603050405020304" pitchFamily="18" charset="0"/>
                    <a:cs typeface="Times New Roman" panose="02020603050405020304" pitchFamily="18" charset="0"/>
                  </a:rPr>
                  <a:t>  </a:t>
                </a:r>
              </a:p>
              <a:p>
                <a:r>
                  <a:rPr lang="en-US" altLang="zh-CN" sz="2800" dirty="0">
                    <a:solidFill>
                      <a:prstClr val="black"/>
                    </a:solidFill>
                    <a:latin typeface="Times New Roman" panose="02020603050405020304" pitchFamily="18" charset="0"/>
                    <a:cs typeface="Times New Roman" panose="02020603050405020304" pitchFamily="18" charset="0"/>
                  </a:rPr>
                  <a:t>Neural</a:t>
                </a:r>
                <a:r>
                  <a:rPr lang="zh-CN" altLang="en-US" sz="2800" dirty="0">
                    <a:solidFill>
                      <a:prstClr val="black"/>
                    </a:solidFill>
                    <a:latin typeface="Times New Roman" panose="02020603050405020304" pitchFamily="18" charset="0"/>
                    <a:cs typeface="Times New Roman" panose="02020603050405020304" pitchFamily="18" charset="0"/>
                  </a:rPr>
                  <a:t> </a:t>
                </a:r>
                <a:r>
                  <a:rPr lang="en-US" altLang="zh-CN" sz="2800" dirty="0">
                    <a:solidFill>
                      <a:prstClr val="black"/>
                    </a:solidFill>
                    <a:latin typeface="Times New Roman" panose="02020603050405020304" pitchFamily="18" charset="0"/>
                    <a:cs typeface="Times New Roman" panose="02020603050405020304" pitchFamily="18" charset="0"/>
                  </a:rPr>
                  <a:t>networks usually take</a:t>
                </a:r>
                <a:r>
                  <a:rPr lang="zh-CN" altLang="en-US" sz="2800" dirty="0">
                    <a:solidFill>
                      <a:prstClr val="black"/>
                    </a:solidFill>
                    <a:latin typeface="Times New Roman" panose="02020603050405020304" pitchFamily="18" charset="0"/>
                    <a:cs typeface="Times New Roman" panose="02020603050405020304" pitchFamily="18" charset="0"/>
                  </a:rPr>
                  <a:t> </a:t>
                </a:r>
                <a:r>
                  <a:rPr lang="en-US" altLang="zh-CN" sz="2800" dirty="0">
                    <a:solidFill>
                      <a:prstClr val="black"/>
                    </a:solidFill>
                    <a:latin typeface="Times New Roman" panose="02020603050405020304" pitchFamily="18" charset="0"/>
                    <a:cs typeface="Times New Roman" panose="02020603050405020304" pitchFamily="18" charset="0"/>
                  </a:rPr>
                  <a:t>this form: a chain of functions.</a:t>
                </a:r>
                <a:endParaRPr lang="en-US" sz="1800" dirty="0">
                  <a:solidFill>
                    <a:srgbClr val="0066FF"/>
                  </a:solidFill>
                  <a:latin typeface="Times New Roman" panose="02020603050405020304" pitchFamily="18" charset="0"/>
                  <a:cs typeface="Times New Roman" panose="02020603050405020304" pitchFamily="18" charset="0"/>
                </a:endParaRPr>
              </a:p>
            </p:txBody>
          </p:sp>
        </mc:Choice>
        <mc:Fallback xmlns="">
          <p:sp>
            <p:nvSpPr>
              <p:cNvPr id="8" name="Rectangle 3"/>
              <p:cNvSpPr txBox="1">
                <a:spLocks noRot="1" noChangeAspect="1" noMove="1" noResize="1" noEditPoints="1" noAdjustHandles="1" noChangeArrowheads="1" noChangeShapeType="1" noTextEdit="1"/>
              </p:cNvSpPr>
              <p:nvPr/>
            </p:nvSpPr>
            <p:spPr>
              <a:xfrm>
                <a:off x="1484311" y="1560709"/>
                <a:ext cx="10018712" cy="4671547"/>
              </a:xfrm>
              <a:prstGeom prst="rect">
                <a:avLst/>
              </a:prstGeom>
              <a:blipFill rotWithShape="0">
                <a:blip r:embed="rId3"/>
                <a:stretch>
                  <a:fillRect l="-2007" t="-4961"/>
                </a:stretch>
              </a:blipFill>
            </p:spPr>
            <p:txBody>
              <a:bodyPr/>
              <a:lstStyle/>
              <a:p>
                <a:r>
                  <a:rPr lang="en-US">
                    <a:noFill/>
                  </a:rPr>
                  <a:t> </a:t>
                </a:r>
              </a:p>
            </p:txBody>
          </p:sp>
        </mc:Fallback>
      </mc:AlternateContent>
    </p:spTree>
    <p:extLst>
      <p:ext uri="{BB962C8B-B14F-4D97-AF65-F5344CB8AC3E}">
        <p14:creationId xmlns:p14="http://schemas.microsoft.com/office/powerpoint/2010/main" val="16014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Recipe</a:t>
            </a:r>
            <a:r>
              <a:rPr lang="en-US" dirty="0"/>
              <a:t> </a:t>
            </a:r>
            <a:r>
              <a:rPr lang="en-US" dirty="0">
                <a:latin typeface="Times New Roman" panose="02020603050405020304" pitchFamily="18" charset="0"/>
                <a:cs typeface="Times New Roman" panose="02020603050405020304" pitchFamily="18" charset="0"/>
              </a:rPr>
              <a:t>for</a:t>
            </a:r>
            <a:r>
              <a:rPr lang="en-US" dirty="0"/>
              <a:t> </a:t>
            </a:r>
            <a:r>
              <a:rPr lang="en-US" dirty="0">
                <a:latin typeface="Times New Roman" panose="02020603050405020304" pitchFamily="18" charset="0"/>
                <a:cs typeface="Times New Roman" panose="02020603050405020304" pitchFamily="18" charset="0"/>
              </a:rPr>
              <a:t>Backpropagation</a:t>
            </a:r>
            <a:endParaRPr lang="en-US" dirty="0"/>
          </a:p>
        </p:txBody>
      </p:sp>
      <p:sp>
        <p:nvSpPr>
          <p:cNvPr id="3" name="Content Placeholder 2"/>
          <p:cNvSpPr>
            <a:spLocks noGrp="1"/>
          </p:cNvSpPr>
          <p:nvPr>
            <p:ph idx="1"/>
          </p:nvPr>
        </p:nvSpPr>
        <p:spPr/>
        <p:txBody>
          <a:bodyPr>
            <a:normAutofit lnSpcReduction="10000"/>
          </a:bodyPr>
          <a:lstStyle/>
          <a:p>
            <a:r>
              <a:rPr lang="en-US" dirty="0"/>
              <a:t>Identify intermediate functions (forward propagation)</a:t>
            </a:r>
          </a:p>
          <a:p>
            <a:pPr lvl="1"/>
            <a:endParaRPr lang="en-US" dirty="0"/>
          </a:p>
          <a:p>
            <a:endParaRPr lang="en-US" dirty="0"/>
          </a:p>
          <a:p>
            <a:endParaRPr lang="en-US" dirty="0"/>
          </a:p>
          <a:p>
            <a:endParaRPr lang="en-US" dirty="0"/>
          </a:p>
          <a:p>
            <a:endParaRPr lang="en-US" sz="3600" dirty="0"/>
          </a:p>
          <a:p>
            <a:r>
              <a:rPr lang="en-US" dirty="0"/>
              <a:t>Compute local gradients</a:t>
            </a:r>
          </a:p>
          <a:p>
            <a:endParaRPr lang="en-US" sz="3600" dirty="0"/>
          </a:p>
          <a:p>
            <a:r>
              <a:rPr lang="en-US" dirty="0"/>
              <a:t>Combine with upstream error signal to get full gradient</a:t>
            </a:r>
          </a:p>
        </p:txBody>
      </p:sp>
      <mc:AlternateContent xmlns:mc="http://schemas.openxmlformats.org/markup-compatibility/2006" xmlns:a14="http://schemas.microsoft.com/office/drawing/2010/main">
        <mc:Choice Requires="a14">
          <p:sp>
            <p:nvSpPr>
              <p:cNvPr id="4" name="TextBox 3"/>
              <p:cNvSpPr txBox="1"/>
              <p:nvPr/>
            </p:nvSpPr>
            <p:spPr>
              <a:xfrm>
                <a:off x="1656903" y="2285657"/>
                <a:ext cx="195585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1</m:t>
                          </m:r>
                        </m:sub>
                      </m:sSub>
                    </m:oMath>
                  </m:oMathPara>
                </a14:m>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1656903" y="2285657"/>
                <a:ext cx="1955856" cy="369332"/>
              </a:xfrm>
              <a:prstGeom prst="rect">
                <a:avLst/>
              </a:prstGeom>
              <a:blipFill rotWithShape="0">
                <a:blip r:embed="rId2"/>
                <a:stretch>
                  <a:fillRect l="-1869" r="-935"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656903" y="2790933"/>
                <a:ext cx="149669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𝜎</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1656903" y="2790933"/>
                <a:ext cx="1496692" cy="369332"/>
              </a:xfrm>
              <a:prstGeom prst="rect">
                <a:avLst/>
              </a:prstGeom>
              <a:blipFill rotWithShape="0">
                <a:blip r:embed="rId3"/>
                <a:stretch>
                  <a:fillRect l="-2449" t="-143333" r="-6939" b="-17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656903" y="3296209"/>
                <a:ext cx="210429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2</m:t>
                          </m:r>
                        </m:sub>
                      </m:sSub>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1656903" y="3296209"/>
                <a:ext cx="2104294" cy="369332"/>
              </a:xfrm>
              <a:prstGeom prst="rect">
                <a:avLst/>
              </a:prstGeom>
              <a:blipFill rotWithShape="0">
                <a:blip r:embed="rId4"/>
                <a:stretch>
                  <a:fillRect l="-1739" r="-870"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656903" y="3827108"/>
                <a:ext cx="316048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r>
                        <a:rPr lang="en-US" sz="2400" b="0" i="1" smtClean="0">
                          <a:latin typeface="Cambria Math" panose="02040503050406030204" pitchFamily="18" charset="0"/>
                        </a:rPr>
                        <m:t>=</m:t>
                      </m:r>
                      <m:r>
                        <a:rPr lang="en-US" sz="2400" b="0" i="1" smtClean="0">
                          <a:latin typeface="Cambria Math" panose="02040503050406030204" pitchFamily="18" charset="0"/>
                        </a:rPr>
                        <m:t>𝑠𝑜𝑓𝑡𝑚𝑎𝑥</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oMath>
                  </m:oMathPara>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1656903" y="3827108"/>
                <a:ext cx="3160481" cy="369332"/>
              </a:xfrm>
              <a:prstGeom prst="rect">
                <a:avLst/>
              </a:prstGeom>
              <a:blipFill rotWithShape="0">
                <a:blip r:embed="rId5"/>
                <a:stretch>
                  <a:fillRect l="-1158" t="-143333" r="-3089" b="-178333"/>
                </a:stretch>
              </a:blipFill>
            </p:spPr>
            <p:txBody>
              <a:bodyPr/>
              <a:lstStyle/>
              <a:p>
                <a:r>
                  <a:rPr lang="en-US">
                    <a:noFill/>
                  </a:rPr>
                  <a:t> </a:t>
                </a:r>
              </a:p>
            </p:txBody>
          </p:sp>
        </mc:Fallback>
      </mc:AlternateContent>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48958" y="2088998"/>
            <a:ext cx="4446006" cy="3008667"/>
          </a:xfrm>
          <a:prstGeom prst="rect">
            <a:avLst/>
          </a:prstGeom>
        </p:spPr>
      </p:pic>
      <mc:AlternateContent xmlns:mc="http://schemas.openxmlformats.org/markup-compatibility/2006" xmlns:a14="http://schemas.microsoft.com/office/drawing/2010/main">
        <mc:Choice Requires="a14">
          <p:sp>
            <p:nvSpPr>
              <p:cNvPr id="26" name="TextBox 25"/>
              <p:cNvSpPr txBox="1"/>
              <p:nvPr/>
            </p:nvSpPr>
            <p:spPr>
              <a:xfrm>
                <a:off x="5134742" y="2200748"/>
                <a:ext cx="8284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𝑊</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1</m:t>
                          </m:r>
                        </m:sub>
                      </m:sSub>
                    </m:oMath>
                  </m:oMathPara>
                </a14:m>
                <a:endParaRPr 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5134742" y="2200748"/>
                <a:ext cx="828432" cy="369332"/>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9886476" y="2232043"/>
                <a:ext cx="8390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𝑊</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2</m:t>
                          </m:r>
                        </m:sub>
                      </m:sSub>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9886476" y="2232043"/>
                <a:ext cx="839076" cy="369332"/>
              </a:xfrm>
              <a:prstGeom prst="rect">
                <a:avLst/>
              </a:prstGeom>
              <a:blipFill rotWithShape="0">
                <a:blip r:embed="rId8"/>
                <a:stretch>
                  <a:fillRect/>
                </a:stretch>
              </a:blipFill>
            </p:spPr>
            <p:txBody>
              <a:bodyPr/>
              <a:lstStyle/>
              <a:p>
                <a:r>
                  <a:rPr lang="en-US">
                    <a:noFill/>
                  </a:rPr>
                  <a:t> </a:t>
                </a:r>
              </a:p>
            </p:txBody>
          </p:sp>
        </mc:Fallback>
      </mc:AlternateContent>
      <p:sp>
        <p:nvSpPr>
          <p:cNvPr id="28" name="Freeform 27"/>
          <p:cNvSpPr/>
          <p:nvPr/>
        </p:nvSpPr>
        <p:spPr>
          <a:xfrm>
            <a:off x="5585252" y="2637963"/>
            <a:ext cx="1549544" cy="522514"/>
          </a:xfrm>
          <a:custGeom>
            <a:avLst/>
            <a:gdLst>
              <a:gd name="connsiteX0" fmla="*/ 914 w 1549544"/>
              <a:gd name="connsiteY0" fmla="*/ 0 h 522514"/>
              <a:gd name="connsiteX1" fmla="*/ 218629 w 1549544"/>
              <a:gd name="connsiteY1" fmla="*/ 313508 h 522514"/>
              <a:gd name="connsiteX2" fmla="*/ 1350743 w 1549544"/>
              <a:gd name="connsiteY2" fmla="*/ 261257 h 522514"/>
              <a:gd name="connsiteX3" fmla="*/ 1542332 w 1549544"/>
              <a:gd name="connsiteY3" fmla="*/ 522514 h 522514"/>
            </a:gdLst>
            <a:ahLst/>
            <a:cxnLst>
              <a:cxn ang="0">
                <a:pos x="connsiteX0" y="connsiteY0"/>
              </a:cxn>
              <a:cxn ang="0">
                <a:pos x="connsiteX1" y="connsiteY1"/>
              </a:cxn>
              <a:cxn ang="0">
                <a:pos x="connsiteX2" y="connsiteY2"/>
              </a:cxn>
              <a:cxn ang="0">
                <a:pos x="connsiteX3" y="connsiteY3"/>
              </a:cxn>
            </a:cxnLst>
            <a:rect l="l" t="t" r="r" b="b"/>
            <a:pathLst>
              <a:path w="1549544" h="522514">
                <a:moveTo>
                  <a:pt x="914" y="0"/>
                </a:moveTo>
                <a:cubicBezTo>
                  <a:pt x="-2714" y="134982"/>
                  <a:pt x="-6342" y="269965"/>
                  <a:pt x="218629" y="313508"/>
                </a:cubicBezTo>
                <a:cubicBezTo>
                  <a:pt x="443600" y="357051"/>
                  <a:pt x="1130126" y="226423"/>
                  <a:pt x="1350743" y="261257"/>
                </a:cubicBezTo>
                <a:cubicBezTo>
                  <a:pt x="1571360" y="296091"/>
                  <a:pt x="1556846" y="409302"/>
                  <a:pt x="1542332" y="522514"/>
                </a:cubicBezTo>
              </a:path>
            </a:pathLst>
          </a:custGeom>
          <a:ln>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9" name="Freeform 28"/>
          <p:cNvSpPr/>
          <p:nvPr/>
        </p:nvSpPr>
        <p:spPr>
          <a:xfrm>
            <a:off x="8216155" y="2629254"/>
            <a:ext cx="2253521" cy="557349"/>
          </a:xfrm>
          <a:custGeom>
            <a:avLst/>
            <a:gdLst>
              <a:gd name="connsiteX0" fmla="*/ 2107474 w 2253521"/>
              <a:gd name="connsiteY0" fmla="*/ 0 h 557349"/>
              <a:gd name="connsiteX1" fmla="*/ 2081349 w 2253521"/>
              <a:gd name="connsiteY1" fmla="*/ 182880 h 557349"/>
              <a:gd name="connsiteX2" fmla="*/ 383177 w 2253521"/>
              <a:gd name="connsiteY2" fmla="*/ 209006 h 557349"/>
              <a:gd name="connsiteX3" fmla="*/ 0 w 2253521"/>
              <a:gd name="connsiteY3" fmla="*/ 557349 h 557349"/>
            </a:gdLst>
            <a:ahLst/>
            <a:cxnLst>
              <a:cxn ang="0">
                <a:pos x="connsiteX0" y="connsiteY0"/>
              </a:cxn>
              <a:cxn ang="0">
                <a:pos x="connsiteX1" y="connsiteY1"/>
              </a:cxn>
              <a:cxn ang="0">
                <a:pos x="connsiteX2" y="connsiteY2"/>
              </a:cxn>
              <a:cxn ang="0">
                <a:pos x="connsiteX3" y="connsiteY3"/>
              </a:cxn>
            </a:cxnLst>
            <a:rect l="l" t="t" r="r" b="b"/>
            <a:pathLst>
              <a:path w="2253521" h="557349">
                <a:moveTo>
                  <a:pt x="2107474" y="0"/>
                </a:moveTo>
                <a:cubicBezTo>
                  <a:pt x="2238103" y="74023"/>
                  <a:pt x="2368732" y="148046"/>
                  <a:pt x="2081349" y="182880"/>
                </a:cubicBezTo>
                <a:cubicBezTo>
                  <a:pt x="1793966" y="217714"/>
                  <a:pt x="730068" y="146595"/>
                  <a:pt x="383177" y="209006"/>
                </a:cubicBezTo>
                <a:cubicBezTo>
                  <a:pt x="36285" y="271418"/>
                  <a:pt x="18142" y="414383"/>
                  <a:pt x="0" y="557349"/>
                </a:cubicBezTo>
              </a:path>
            </a:pathLst>
          </a:custGeom>
          <a:ln>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 name="TextBox 29"/>
              <p:cNvSpPr txBox="1"/>
              <p:nvPr/>
            </p:nvSpPr>
            <p:spPr>
              <a:xfrm>
                <a:off x="6013801" y="4568783"/>
                <a:ext cx="4397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𝑧</m:t>
                          </m:r>
                        </m:e>
                        <m:sub>
                          <m:r>
                            <a:rPr lang="en-US" b="0" i="1" dirty="0" smtClean="0">
                              <a:latin typeface="Cambria Math" panose="02040503050406030204" pitchFamily="18" charset="0"/>
                            </a:rPr>
                            <m:t>1</m:t>
                          </m:r>
                        </m:sub>
                      </m:sSub>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6013801" y="4568783"/>
                <a:ext cx="439736" cy="369332"/>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4652467" y="3306911"/>
                <a:ext cx="10132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𝑖𝑛𝑝𝑢𝑡</m:t>
                      </m:r>
                      <m:r>
                        <a:rPr lang="en-US" b="0" i="1" dirty="0" smtClean="0">
                          <a:latin typeface="Cambria Math" panose="02040503050406030204" pitchFamily="18" charset="0"/>
                        </a:rPr>
                        <m:t>, </m:t>
                      </m:r>
                      <m:r>
                        <a:rPr lang="en-US" i="1" dirty="0" smtClean="0">
                          <a:latin typeface="Cambria Math" panose="02040503050406030204" pitchFamily="18" charset="0"/>
                        </a:rPr>
                        <m:t>𝑥</m:t>
                      </m:r>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4652467" y="3306911"/>
                <a:ext cx="1013226" cy="369332"/>
              </a:xfrm>
              <a:prstGeom prst="rect">
                <a:avLst/>
              </a:prstGeom>
              <a:blipFill rotWithShape="0">
                <a:blip r:embed="rId10"/>
                <a:stretch>
                  <a:fillRect b="-11475"/>
                </a:stretch>
              </a:blipFill>
            </p:spPr>
            <p:txBody>
              <a:bodyPr/>
              <a:lstStyle/>
              <a:p>
                <a:r>
                  <a:rPr lang="en-US">
                    <a:noFill/>
                  </a:rPr>
                  <a:t> </a:t>
                </a:r>
              </a:p>
            </p:txBody>
          </p:sp>
        </mc:Fallback>
      </mc:AlternateContent>
      <p:sp>
        <p:nvSpPr>
          <p:cNvPr id="32" name="Freeform 31"/>
          <p:cNvSpPr/>
          <p:nvPr/>
        </p:nvSpPr>
        <p:spPr>
          <a:xfrm>
            <a:off x="5630706" y="3216706"/>
            <a:ext cx="278691" cy="618309"/>
          </a:xfrm>
          <a:custGeom>
            <a:avLst/>
            <a:gdLst>
              <a:gd name="connsiteX0" fmla="*/ 252565 w 278691"/>
              <a:gd name="connsiteY0" fmla="*/ 0 h 618309"/>
              <a:gd name="connsiteX1" fmla="*/ 113228 w 278691"/>
              <a:gd name="connsiteY1" fmla="*/ 60960 h 618309"/>
              <a:gd name="connsiteX2" fmla="*/ 104520 w 278691"/>
              <a:gd name="connsiteY2" fmla="*/ 252549 h 618309"/>
              <a:gd name="connsiteX3" fmla="*/ 17 w 278691"/>
              <a:gd name="connsiteY3" fmla="*/ 313509 h 618309"/>
              <a:gd name="connsiteX4" fmla="*/ 113228 w 278691"/>
              <a:gd name="connsiteY4" fmla="*/ 348343 h 618309"/>
              <a:gd name="connsiteX5" fmla="*/ 121937 w 278691"/>
              <a:gd name="connsiteY5" fmla="*/ 566058 h 618309"/>
              <a:gd name="connsiteX6" fmla="*/ 278691 w 278691"/>
              <a:gd name="connsiteY6" fmla="*/ 618309 h 618309"/>
              <a:gd name="connsiteX7" fmla="*/ 278691 w 278691"/>
              <a:gd name="connsiteY7" fmla="*/ 618309 h 618309"/>
              <a:gd name="connsiteX8" fmla="*/ 278691 w 278691"/>
              <a:gd name="connsiteY8" fmla="*/ 618309 h 61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91" h="618309">
                <a:moveTo>
                  <a:pt x="252565" y="0"/>
                </a:moveTo>
                <a:cubicBezTo>
                  <a:pt x="195233" y="9434"/>
                  <a:pt x="137902" y="18869"/>
                  <a:pt x="113228" y="60960"/>
                </a:cubicBezTo>
                <a:cubicBezTo>
                  <a:pt x="88554" y="103052"/>
                  <a:pt x="123388" y="210458"/>
                  <a:pt x="104520" y="252549"/>
                </a:cubicBezTo>
                <a:cubicBezTo>
                  <a:pt x="85651" y="294641"/>
                  <a:pt x="-1434" y="297543"/>
                  <a:pt x="17" y="313509"/>
                </a:cubicBezTo>
                <a:cubicBezTo>
                  <a:pt x="1468" y="329475"/>
                  <a:pt x="92908" y="306252"/>
                  <a:pt x="113228" y="348343"/>
                </a:cubicBezTo>
                <a:cubicBezTo>
                  <a:pt x="133548" y="390434"/>
                  <a:pt x="94360" y="521064"/>
                  <a:pt x="121937" y="566058"/>
                </a:cubicBezTo>
                <a:cubicBezTo>
                  <a:pt x="149514" y="611052"/>
                  <a:pt x="278691" y="618309"/>
                  <a:pt x="278691" y="618309"/>
                </a:cubicBezTo>
                <a:lnTo>
                  <a:pt x="278691" y="618309"/>
                </a:lnTo>
                <a:lnTo>
                  <a:pt x="278691" y="618309"/>
                </a:ln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3" name="Freeform 32"/>
          <p:cNvSpPr/>
          <p:nvPr/>
        </p:nvSpPr>
        <p:spPr>
          <a:xfrm>
            <a:off x="7257439" y="3191401"/>
            <a:ext cx="278691" cy="1517126"/>
          </a:xfrm>
          <a:custGeom>
            <a:avLst/>
            <a:gdLst>
              <a:gd name="connsiteX0" fmla="*/ 252565 w 278691"/>
              <a:gd name="connsiteY0" fmla="*/ 0 h 618309"/>
              <a:gd name="connsiteX1" fmla="*/ 113228 w 278691"/>
              <a:gd name="connsiteY1" fmla="*/ 60960 h 618309"/>
              <a:gd name="connsiteX2" fmla="*/ 104520 w 278691"/>
              <a:gd name="connsiteY2" fmla="*/ 252549 h 618309"/>
              <a:gd name="connsiteX3" fmla="*/ 17 w 278691"/>
              <a:gd name="connsiteY3" fmla="*/ 313509 h 618309"/>
              <a:gd name="connsiteX4" fmla="*/ 113228 w 278691"/>
              <a:gd name="connsiteY4" fmla="*/ 348343 h 618309"/>
              <a:gd name="connsiteX5" fmla="*/ 121937 w 278691"/>
              <a:gd name="connsiteY5" fmla="*/ 566058 h 618309"/>
              <a:gd name="connsiteX6" fmla="*/ 278691 w 278691"/>
              <a:gd name="connsiteY6" fmla="*/ 618309 h 618309"/>
              <a:gd name="connsiteX7" fmla="*/ 278691 w 278691"/>
              <a:gd name="connsiteY7" fmla="*/ 618309 h 618309"/>
              <a:gd name="connsiteX8" fmla="*/ 278691 w 278691"/>
              <a:gd name="connsiteY8" fmla="*/ 618309 h 61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91" h="618309">
                <a:moveTo>
                  <a:pt x="252565" y="0"/>
                </a:moveTo>
                <a:cubicBezTo>
                  <a:pt x="195233" y="9434"/>
                  <a:pt x="137902" y="18869"/>
                  <a:pt x="113228" y="60960"/>
                </a:cubicBezTo>
                <a:cubicBezTo>
                  <a:pt x="88554" y="103052"/>
                  <a:pt x="123388" y="210458"/>
                  <a:pt x="104520" y="252549"/>
                </a:cubicBezTo>
                <a:cubicBezTo>
                  <a:pt x="85651" y="294641"/>
                  <a:pt x="-1434" y="297543"/>
                  <a:pt x="17" y="313509"/>
                </a:cubicBezTo>
                <a:cubicBezTo>
                  <a:pt x="1468" y="329475"/>
                  <a:pt x="92908" y="306252"/>
                  <a:pt x="113228" y="348343"/>
                </a:cubicBezTo>
                <a:cubicBezTo>
                  <a:pt x="133548" y="390434"/>
                  <a:pt x="94360" y="521064"/>
                  <a:pt x="121937" y="566058"/>
                </a:cubicBezTo>
                <a:cubicBezTo>
                  <a:pt x="149514" y="611052"/>
                  <a:pt x="278691" y="618309"/>
                  <a:pt x="278691" y="618309"/>
                </a:cubicBezTo>
                <a:lnTo>
                  <a:pt x="278691" y="618309"/>
                </a:lnTo>
                <a:lnTo>
                  <a:pt x="278691" y="618309"/>
                </a:ln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cxnSp>
        <p:nvCxnSpPr>
          <p:cNvPr id="34" name="Straight Arrow Connector 33"/>
          <p:cNvCxnSpPr/>
          <p:nvPr/>
        </p:nvCxnSpPr>
        <p:spPr>
          <a:xfrm flipV="1">
            <a:off x="6296256" y="4013917"/>
            <a:ext cx="838540" cy="6452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5" name="Freeform 34"/>
          <p:cNvSpPr/>
          <p:nvPr/>
        </p:nvSpPr>
        <p:spPr>
          <a:xfrm rot="10800000">
            <a:off x="7986803" y="3186603"/>
            <a:ext cx="278691" cy="1517126"/>
          </a:xfrm>
          <a:custGeom>
            <a:avLst/>
            <a:gdLst>
              <a:gd name="connsiteX0" fmla="*/ 252565 w 278691"/>
              <a:gd name="connsiteY0" fmla="*/ 0 h 618309"/>
              <a:gd name="connsiteX1" fmla="*/ 113228 w 278691"/>
              <a:gd name="connsiteY1" fmla="*/ 60960 h 618309"/>
              <a:gd name="connsiteX2" fmla="*/ 104520 w 278691"/>
              <a:gd name="connsiteY2" fmla="*/ 252549 h 618309"/>
              <a:gd name="connsiteX3" fmla="*/ 17 w 278691"/>
              <a:gd name="connsiteY3" fmla="*/ 313509 h 618309"/>
              <a:gd name="connsiteX4" fmla="*/ 113228 w 278691"/>
              <a:gd name="connsiteY4" fmla="*/ 348343 h 618309"/>
              <a:gd name="connsiteX5" fmla="*/ 121937 w 278691"/>
              <a:gd name="connsiteY5" fmla="*/ 566058 h 618309"/>
              <a:gd name="connsiteX6" fmla="*/ 278691 w 278691"/>
              <a:gd name="connsiteY6" fmla="*/ 618309 h 618309"/>
              <a:gd name="connsiteX7" fmla="*/ 278691 w 278691"/>
              <a:gd name="connsiteY7" fmla="*/ 618309 h 618309"/>
              <a:gd name="connsiteX8" fmla="*/ 278691 w 278691"/>
              <a:gd name="connsiteY8" fmla="*/ 618309 h 61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91" h="618309">
                <a:moveTo>
                  <a:pt x="252565" y="0"/>
                </a:moveTo>
                <a:cubicBezTo>
                  <a:pt x="195233" y="9434"/>
                  <a:pt x="137902" y="18869"/>
                  <a:pt x="113228" y="60960"/>
                </a:cubicBezTo>
                <a:cubicBezTo>
                  <a:pt x="88554" y="103052"/>
                  <a:pt x="123388" y="210458"/>
                  <a:pt x="104520" y="252549"/>
                </a:cubicBezTo>
                <a:cubicBezTo>
                  <a:pt x="85651" y="294641"/>
                  <a:pt x="-1434" y="297543"/>
                  <a:pt x="17" y="313509"/>
                </a:cubicBezTo>
                <a:cubicBezTo>
                  <a:pt x="1468" y="329475"/>
                  <a:pt x="92908" y="306252"/>
                  <a:pt x="113228" y="348343"/>
                </a:cubicBezTo>
                <a:cubicBezTo>
                  <a:pt x="133548" y="390434"/>
                  <a:pt x="94360" y="521064"/>
                  <a:pt x="121937" y="566058"/>
                </a:cubicBezTo>
                <a:cubicBezTo>
                  <a:pt x="149514" y="611052"/>
                  <a:pt x="278691" y="618309"/>
                  <a:pt x="278691" y="618309"/>
                </a:cubicBezTo>
                <a:lnTo>
                  <a:pt x="278691" y="618309"/>
                </a:lnTo>
                <a:lnTo>
                  <a:pt x="278691" y="618309"/>
                </a:ln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TextBox 35"/>
              <p:cNvSpPr txBox="1"/>
              <p:nvPr/>
            </p:nvSpPr>
            <p:spPr>
              <a:xfrm>
                <a:off x="9026143" y="4619823"/>
                <a:ext cx="46140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1</m:t>
                          </m:r>
                        </m:sub>
                      </m:sSub>
                    </m:oMath>
                  </m:oMathPara>
                </a14:m>
                <a:endParaRPr 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9026143" y="4619823"/>
                <a:ext cx="461408" cy="369332"/>
              </a:xfrm>
              <a:prstGeom prst="rect">
                <a:avLst/>
              </a:prstGeom>
              <a:blipFill rotWithShape="0">
                <a:blip r:embed="rId11"/>
                <a:stretch>
                  <a:fillRect/>
                </a:stretch>
              </a:blipFill>
            </p:spPr>
            <p:txBody>
              <a:bodyPr/>
              <a:lstStyle/>
              <a:p>
                <a:r>
                  <a:rPr lang="en-US">
                    <a:noFill/>
                  </a:rPr>
                  <a:t> </a:t>
                </a:r>
              </a:p>
            </p:txBody>
          </p:sp>
        </mc:Fallback>
      </mc:AlternateContent>
      <p:cxnSp>
        <p:nvCxnSpPr>
          <p:cNvPr id="37" name="Straight Arrow Connector 36"/>
          <p:cNvCxnSpPr/>
          <p:nvPr/>
        </p:nvCxnSpPr>
        <p:spPr>
          <a:xfrm flipH="1" flipV="1">
            <a:off x="8340034" y="4007611"/>
            <a:ext cx="804195" cy="74254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8" name="TextBox 37"/>
              <p:cNvSpPr txBox="1"/>
              <p:nvPr/>
            </p:nvSpPr>
            <p:spPr>
              <a:xfrm>
                <a:off x="6857717" y="5215188"/>
                <a:ext cx="175881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i="0" dirty="0" smtClean="0">
                          <a:latin typeface="Cambria Math" panose="02040503050406030204" pitchFamily="18" charset="0"/>
                        </a:rPr>
                        <m:t>a</m:t>
                      </m:r>
                      <m:r>
                        <m:rPr>
                          <m:sty m:val="p"/>
                        </m:rPr>
                        <a:rPr lang="en-US" b="0" i="0" dirty="0" smtClean="0">
                          <a:latin typeface="Cambria Math" panose="02040503050406030204" pitchFamily="18" charset="0"/>
                        </a:rPr>
                        <m:t>ctivation</m:t>
                      </m:r>
                      <m:r>
                        <a:rPr lang="en-US" b="0" i="0" dirty="0" smtClean="0">
                          <a:latin typeface="Cambria Math" panose="02040503050406030204" pitchFamily="18" charset="0"/>
                        </a:rPr>
                        <m:t> </m:t>
                      </m:r>
                      <m:r>
                        <m:rPr>
                          <m:sty m:val="p"/>
                        </m:rPr>
                        <a:rPr lang="en-US" b="0" i="0" dirty="0" smtClean="0">
                          <a:latin typeface="Cambria Math" panose="02040503050406030204" pitchFamily="18" charset="0"/>
                        </a:rPr>
                        <m:t>units</m:t>
                      </m:r>
                    </m:oMath>
                  </m:oMathPara>
                </a14:m>
                <a:endParaRPr lang="en-US" dirty="0"/>
              </a:p>
            </p:txBody>
          </p:sp>
        </mc:Choice>
        <mc:Fallback xmlns="">
          <p:sp>
            <p:nvSpPr>
              <p:cNvPr id="38" name="TextBox 37"/>
              <p:cNvSpPr txBox="1">
                <a:spLocks noRot="1" noChangeAspect="1" noMove="1" noResize="1" noEditPoints="1" noAdjustHandles="1" noChangeArrowheads="1" noChangeShapeType="1" noTextEdit="1"/>
              </p:cNvSpPr>
              <p:nvPr/>
            </p:nvSpPr>
            <p:spPr>
              <a:xfrm>
                <a:off x="6857717" y="5215188"/>
                <a:ext cx="1758815" cy="369332"/>
              </a:xfrm>
              <a:prstGeom prst="rect">
                <a:avLst/>
              </a:prstGeom>
              <a:blipFill rotWithShape="0">
                <a:blip r:embed="rId12"/>
                <a:stretch>
                  <a:fillRect t="-98333" b="-123333"/>
                </a:stretch>
              </a:blipFill>
            </p:spPr>
            <p:txBody>
              <a:bodyPr/>
              <a:lstStyle/>
              <a:p>
                <a:r>
                  <a:rPr lang="en-US">
                    <a:noFill/>
                  </a:rPr>
                  <a:t> </a:t>
                </a:r>
              </a:p>
            </p:txBody>
          </p:sp>
        </mc:Fallback>
      </mc:AlternateContent>
      <p:cxnSp>
        <p:nvCxnSpPr>
          <p:cNvPr id="39" name="Straight Arrow Connector 38"/>
          <p:cNvCxnSpPr/>
          <p:nvPr/>
        </p:nvCxnSpPr>
        <p:spPr>
          <a:xfrm flipH="1" flipV="1">
            <a:off x="7734300" y="4938115"/>
            <a:ext cx="2825" cy="27707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0" name="Freeform 39"/>
          <p:cNvSpPr/>
          <p:nvPr/>
        </p:nvSpPr>
        <p:spPr>
          <a:xfrm rot="10800000">
            <a:off x="9689639" y="3220213"/>
            <a:ext cx="278691" cy="618309"/>
          </a:xfrm>
          <a:custGeom>
            <a:avLst/>
            <a:gdLst>
              <a:gd name="connsiteX0" fmla="*/ 252565 w 278691"/>
              <a:gd name="connsiteY0" fmla="*/ 0 h 618309"/>
              <a:gd name="connsiteX1" fmla="*/ 113228 w 278691"/>
              <a:gd name="connsiteY1" fmla="*/ 60960 h 618309"/>
              <a:gd name="connsiteX2" fmla="*/ 104520 w 278691"/>
              <a:gd name="connsiteY2" fmla="*/ 252549 h 618309"/>
              <a:gd name="connsiteX3" fmla="*/ 17 w 278691"/>
              <a:gd name="connsiteY3" fmla="*/ 313509 h 618309"/>
              <a:gd name="connsiteX4" fmla="*/ 113228 w 278691"/>
              <a:gd name="connsiteY4" fmla="*/ 348343 h 618309"/>
              <a:gd name="connsiteX5" fmla="*/ 121937 w 278691"/>
              <a:gd name="connsiteY5" fmla="*/ 566058 h 618309"/>
              <a:gd name="connsiteX6" fmla="*/ 278691 w 278691"/>
              <a:gd name="connsiteY6" fmla="*/ 618309 h 618309"/>
              <a:gd name="connsiteX7" fmla="*/ 278691 w 278691"/>
              <a:gd name="connsiteY7" fmla="*/ 618309 h 618309"/>
              <a:gd name="connsiteX8" fmla="*/ 278691 w 278691"/>
              <a:gd name="connsiteY8" fmla="*/ 618309 h 61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91" h="618309">
                <a:moveTo>
                  <a:pt x="252565" y="0"/>
                </a:moveTo>
                <a:cubicBezTo>
                  <a:pt x="195233" y="9434"/>
                  <a:pt x="137902" y="18869"/>
                  <a:pt x="113228" y="60960"/>
                </a:cubicBezTo>
                <a:cubicBezTo>
                  <a:pt x="88554" y="103052"/>
                  <a:pt x="123388" y="210458"/>
                  <a:pt x="104520" y="252549"/>
                </a:cubicBezTo>
                <a:cubicBezTo>
                  <a:pt x="85651" y="294641"/>
                  <a:pt x="-1434" y="297543"/>
                  <a:pt x="17" y="313509"/>
                </a:cubicBezTo>
                <a:cubicBezTo>
                  <a:pt x="1468" y="329475"/>
                  <a:pt x="92908" y="306252"/>
                  <a:pt x="113228" y="348343"/>
                </a:cubicBezTo>
                <a:cubicBezTo>
                  <a:pt x="133548" y="390434"/>
                  <a:pt x="94360" y="521064"/>
                  <a:pt x="121937" y="566058"/>
                </a:cubicBezTo>
                <a:cubicBezTo>
                  <a:pt x="149514" y="611052"/>
                  <a:pt x="278691" y="618309"/>
                  <a:pt x="278691" y="618309"/>
                </a:cubicBezTo>
                <a:lnTo>
                  <a:pt x="278691" y="618309"/>
                </a:lnTo>
                <a:lnTo>
                  <a:pt x="278691" y="618309"/>
                </a:ln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p:cNvSpPr txBox="1"/>
              <p:nvPr/>
            </p:nvSpPr>
            <p:spPr>
              <a:xfrm>
                <a:off x="9928549" y="3306911"/>
                <a:ext cx="11576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𝑜𝑢𝑡𝑝𝑢𝑡</m:t>
                      </m:r>
                      <m:r>
                        <a:rPr lang="en-US" b="0" i="1" dirty="0" smtClean="0">
                          <a:latin typeface="Cambria Math" panose="02040503050406030204" pitchFamily="18" charset="0"/>
                        </a:rPr>
                        <m:t>, </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𝑦</m:t>
                          </m:r>
                        </m:e>
                      </m:acc>
                    </m:oMath>
                  </m:oMathPara>
                </a14:m>
                <a:endParaRPr lang="en-US" dirty="0"/>
              </a:p>
            </p:txBody>
          </p:sp>
        </mc:Choice>
        <mc:Fallback xmlns="">
          <p:sp>
            <p:nvSpPr>
              <p:cNvPr id="41" name="TextBox 40"/>
              <p:cNvSpPr txBox="1">
                <a:spLocks noRot="1" noChangeAspect="1" noMove="1" noResize="1" noEditPoints="1" noAdjustHandles="1" noChangeArrowheads="1" noChangeShapeType="1" noTextEdit="1"/>
              </p:cNvSpPr>
              <p:nvPr/>
            </p:nvSpPr>
            <p:spPr>
              <a:xfrm>
                <a:off x="9928549" y="3306911"/>
                <a:ext cx="1157689" cy="369332"/>
              </a:xfrm>
              <a:prstGeom prst="rect">
                <a:avLst/>
              </a:prstGeom>
              <a:blipFill rotWithShape="0">
                <a:blip r:embed="rId13"/>
                <a:stretch>
                  <a:fillRect t="-3279" r="-20000" b="-8197"/>
                </a:stretch>
              </a:blipFill>
            </p:spPr>
            <p:txBody>
              <a:bodyPr/>
              <a:lstStyle/>
              <a:p>
                <a:r>
                  <a:rPr lang="en-US">
                    <a:noFill/>
                  </a:rPr>
                  <a:t> </a:t>
                </a:r>
              </a:p>
            </p:txBody>
          </p:sp>
        </mc:Fallback>
      </mc:AlternateContent>
    </p:spTree>
    <p:extLst>
      <p:ext uri="{BB962C8B-B14F-4D97-AF65-F5344CB8AC3E}">
        <p14:creationId xmlns:p14="http://schemas.microsoft.com/office/powerpoint/2010/main" val="1919679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1"/>
                                        </p:tgtEl>
                                        <p:attrNameLst>
                                          <p:attrName>style.visibility</p:attrName>
                                        </p:attrNameLst>
                                      </p:cBhvr>
                                      <p:to>
                                        <p:strVal val="visible"/>
                                      </p:to>
                                    </p:set>
                                  </p:childTnLst>
                                </p:cTn>
                              </p:par>
                              <p:par>
                                <p:cTn id="30" presetID="22" presetClass="entr" presetSubtype="8"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left)">
                                      <p:cBhvr>
                                        <p:cTn id="32" dur="10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22" presetClass="entr" presetSubtype="2"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wipe(right)">
                                      <p:cBhvr>
                                        <p:cTn id="39" dur="1000"/>
                                        <p:tgtEl>
                                          <p:spTgt spid="40"/>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8"/>
                                        </p:tgtEl>
                                        <p:attrNameLst>
                                          <p:attrName>style.visibility</p:attrName>
                                        </p:attrNameLst>
                                      </p:cBhvr>
                                      <p:to>
                                        <p:strVal val="visible"/>
                                      </p:to>
                                    </p:set>
                                  </p:childTnLst>
                                </p:cTn>
                              </p:par>
                              <p:par>
                                <p:cTn id="44" presetID="22" presetClass="entr" presetSubtype="4" fill="hold"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wipe(down)">
                                      <p:cBhvr>
                                        <p:cTn id="46" dur="1000"/>
                                        <p:tgtEl>
                                          <p:spTgt spid="39"/>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22" presetClass="entr" presetSubtype="1"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wipe(up)">
                                      <p:cBhvr>
                                        <p:cTn id="53" dur="1000"/>
                                        <p:tgtEl>
                                          <p:spTgt spid="28"/>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7"/>
                                        </p:tgtEl>
                                        <p:attrNameLst>
                                          <p:attrName>style.visibility</p:attrName>
                                        </p:attrNameLst>
                                      </p:cBhvr>
                                      <p:to>
                                        <p:strVal val="visible"/>
                                      </p:to>
                                    </p:set>
                                  </p:childTnLst>
                                </p:cTn>
                              </p:par>
                              <p:par>
                                <p:cTn id="58" presetID="22" presetClass="entr" presetSubtype="1" fill="hold" grpId="0"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wipe(up)">
                                      <p:cBhvr>
                                        <p:cTn id="60" dur="10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22" presetClass="entr" presetSubtype="8"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left)">
                                      <p:cBhvr>
                                        <p:cTn id="67" dur="1000"/>
                                        <p:tgtEl>
                                          <p:spTgt spid="33"/>
                                        </p:tgtEl>
                                      </p:cBhvr>
                                    </p:animEffect>
                                  </p:childTnLst>
                                </p:cTn>
                              </p:par>
                              <p:par>
                                <p:cTn id="68" presetID="22" presetClass="entr" presetSubtype="4" fill="hold" nodeType="with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wipe(down)">
                                      <p:cBhvr>
                                        <p:cTn id="70" dur="1000"/>
                                        <p:tgtEl>
                                          <p:spTgt spid="34"/>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par>
                                <p:cTn id="75" presetID="22" presetClass="entr" presetSubtype="2" fill="hold" grpId="0" nodeType="withEffect">
                                  <p:stCondLst>
                                    <p:cond delay="0"/>
                                  </p:stCondLst>
                                  <p:childTnLst>
                                    <p:set>
                                      <p:cBhvr>
                                        <p:cTn id="76" dur="1" fill="hold">
                                          <p:stCondLst>
                                            <p:cond delay="0"/>
                                          </p:stCondLst>
                                        </p:cTn>
                                        <p:tgtEl>
                                          <p:spTgt spid="35"/>
                                        </p:tgtEl>
                                        <p:attrNameLst>
                                          <p:attrName>style.visibility</p:attrName>
                                        </p:attrNameLst>
                                      </p:cBhvr>
                                      <p:to>
                                        <p:strVal val="visible"/>
                                      </p:to>
                                    </p:set>
                                    <p:animEffect transition="in" filter="wipe(right)">
                                      <p:cBhvr>
                                        <p:cTn id="77" dur="1000"/>
                                        <p:tgtEl>
                                          <p:spTgt spid="35"/>
                                        </p:tgtEl>
                                      </p:cBhvr>
                                    </p:animEffect>
                                  </p:childTnLst>
                                </p:cTn>
                              </p:par>
                              <p:par>
                                <p:cTn id="78" presetID="22" presetClass="entr" presetSubtype="4" fill="hold" nodeType="withEffect">
                                  <p:stCondLst>
                                    <p:cond delay="0"/>
                                  </p:stCondLst>
                                  <p:childTnLst>
                                    <p:set>
                                      <p:cBhvr>
                                        <p:cTn id="79" dur="1" fill="hold">
                                          <p:stCondLst>
                                            <p:cond delay="0"/>
                                          </p:stCondLst>
                                        </p:cTn>
                                        <p:tgtEl>
                                          <p:spTgt spid="37"/>
                                        </p:tgtEl>
                                        <p:attrNameLst>
                                          <p:attrName>style.visibility</p:attrName>
                                        </p:attrNameLst>
                                      </p:cBhvr>
                                      <p:to>
                                        <p:strVal val="visible"/>
                                      </p:to>
                                    </p:set>
                                    <p:animEffect transition="in" filter="wipe(down)">
                                      <p:cBhvr>
                                        <p:cTn id="80"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26" grpId="0"/>
      <p:bldP spid="27" grpId="0"/>
      <p:bldP spid="28" grpId="0" animBg="1"/>
      <p:bldP spid="29" grpId="0" animBg="1"/>
      <p:bldP spid="30" grpId="0"/>
      <p:bldP spid="31" grpId="0"/>
      <p:bldP spid="32" grpId="0" animBg="1"/>
      <p:bldP spid="33" grpId="0" animBg="1"/>
      <p:bldP spid="35" grpId="0" animBg="1"/>
      <p:bldP spid="36" grpId="0"/>
      <p:bldP spid="38" grpId="0"/>
      <p:bldP spid="40" grpId="0" animBg="1"/>
      <p:bldP spid="4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839788" y="500063"/>
            <a:ext cx="5157787" cy="823912"/>
          </a:xfrm>
        </p:spPr>
        <p:txBody>
          <a:bodyPr/>
          <a:lstStyle/>
          <a:p>
            <a:r>
              <a:rPr lang="en-US" dirty="0"/>
              <a:t>Intermediate Variables </a:t>
            </a:r>
            <a:r>
              <a:rPr lang="en-US" b="0" dirty="0"/>
              <a:t>(forward propagation)</a:t>
            </a:r>
          </a:p>
        </p:txBody>
      </p:sp>
      <p:sp>
        <p:nvSpPr>
          <p:cNvPr id="10" name="Text Placeholder 9"/>
          <p:cNvSpPr>
            <a:spLocks noGrp="1"/>
          </p:cNvSpPr>
          <p:nvPr>
            <p:ph type="body" sz="quarter" idx="3"/>
          </p:nvPr>
        </p:nvSpPr>
        <p:spPr>
          <a:xfrm>
            <a:off x="6172200" y="500063"/>
            <a:ext cx="5183188" cy="823912"/>
          </a:xfrm>
        </p:spPr>
        <p:txBody>
          <a:bodyPr/>
          <a:lstStyle/>
          <a:p>
            <a:r>
              <a:rPr lang="en-US" dirty="0"/>
              <a:t>Intermediate Gradients </a:t>
            </a:r>
            <a:r>
              <a:rPr lang="en-US" b="0" dirty="0"/>
              <a:t>(backward propagation)</a:t>
            </a:r>
          </a:p>
        </p:txBody>
      </p:sp>
      <mc:AlternateContent xmlns:mc="http://schemas.openxmlformats.org/markup-compatibility/2006" xmlns:a14="http://schemas.microsoft.com/office/drawing/2010/main">
        <mc:Choice Requires="a14">
          <p:sp>
            <p:nvSpPr>
              <p:cNvPr id="12" name="TextBox 11"/>
              <p:cNvSpPr txBox="1"/>
              <p:nvPr/>
            </p:nvSpPr>
            <p:spPr>
              <a:xfrm>
                <a:off x="1004026" y="1549057"/>
                <a:ext cx="195585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1</m:t>
                          </m:r>
                        </m:sub>
                      </m:sSub>
                    </m:oMath>
                  </m:oMathPara>
                </a14:m>
                <a:endParaRPr lang="en-US"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1004026" y="1549057"/>
                <a:ext cx="1955856" cy="369332"/>
              </a:xfrm>
              <a:prstGeom prst="rect">
                <a:avLst/>
              </a:prstGeom>
              <a:blipFill rotWithShape="0">
                <a:blip r:embed="rId3"/>
                <a:stretch>
                  <a:fillRect l="-1869" r="-935"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004026" y="2613133"/>
                <a:ext cx="149669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𝜎</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oMath>
                  </m:oMathPara>
                </a14:m>
                <a:endParaRPr lang="en-US" sz="2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1004026" y="2613133"/>
                <a:ext cx="1496692" cy="369332"/>
              </a:xfrm>
              <a:prstGeom prst="rect">
                <a:avLst/>
              </a:prstGeom>
              <a:blipFill rotWithShape="0">
                <a:blip r:embed="rId4"/>
                <a:stretch>
                  <a:fillRect l="-2449" t="-143333" r="-6939" b="-17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004026" y="3651809"/>
                <a:ext cx="210429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2</m:t>
                          </m:r>
                        </m:sub>
                      </m:sSub>
                    </m:oMath>
                  </m:oMathPara>
                </a14:m>
                <a:endParaRPr lang="en-US" sz="2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1004026" y="3651809"/>
                <a:ext cx="2104294" cy="369332"/>
              </a:xfrm>
              <a:prstGeom prst="rect">
                <a:avLst/>
              </a:prstGeom>
              <a:blipFill rotWithShape="0">
                <a:blip r:embed="rId5"/>
                <a:stretch>
                  <a:fillRect l="-1739" r="-870"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874518" y="4662361"/>
                <a:ext cx="324499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cs typeface="Times New Roman" panose="02020603050405020304" pitchFamily="18" charset="0"/>
                        </a:rPr>
                        <m:t>𝐿</m:t>
                      </m:r>
                      <m:r>
                        <a:rPr lang="en-US" sz="2400" i="1" baseline="-25000">
                          <a:latin typeface="Cambria Math" charset="0"/>
                          <a:cs typeface="Times New Roman" panose="02020603050405020304" pitchFamily="18" charset="0"/>
                        </a:rPr>
                        <m:t>𝑚𝑠𝑒</m:t>
                      </m:r>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𝑦</m:t>
                      </m:r>
                      <m:r>
                        <a:rPr lang="en-US" sz="2400" i="1">
                          <a:latin typeface="Cambria Math" panose="02040503050406030204" pitchFamily="18" charset="0"/>
                          <a:cs typeface="Times New Roman" panose="02020603050405020304" pitchFamily="18" charset="0"/>
                        </a:rPr>
                        <m:t>,</m:t>
                      </m:r>
                      <m:r>
                        <a:rPr lang="en-US" sz="2400" b="0" i="1" smtClean="0">
                          <a:latin typeface="Cambria Math" charset="0"/>
                          <a:cs typeface="Times New Roman" panose="02020603050405020304" pitchFamily="18" charset="0"/>
                        </a:rPr>
                        <m:t>𝑧</m:t>
                      </m:r>
                      <m:r>
                        <a:rPr lang="en-US" sz="2400" b="0" i="1" baseline="-25000" smtClean="0">
                          <a:latin typeface="Cambria Math" charset="0"/>
                          <a:cs typeface="Times New Roman" panose="02020603050405020304" pitchFamily="18" charset="0"/>
                        </a:rPr>
                        <m:t>2</m:t>
                      </m:r>
                      <m:r>
                        <a:rPr lang="en-US" sz="2400" i="1">
                          <a:latin typeface="Cambria Math" panose="02040503050406030204" pitchFamily="18" charset="0"/>
                          <a:cs typeface="Times New Roman" panose="02020603050405020304" pitchFamily="18" charset="0"/>
                        </a:rPr>
                        <m:t>)=</m:t>
                      </m:r>
                      <m:d>
                        <m:d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latin typeface="Cambria Math" charset="0"/>
                              <a:ea typeface="Cambria Math" panose="02040503050406030204" pitchFamily="18" charset="0"/>
                              <a:cs typeface="Times New Roman" panose="02020603050405020304" pitchFamily="18" charset="0"/>
                            </a:rPr>
                            <m:t>𝑧</m:t>
                          </m:r>
                          <m:r>
                            <a:rPr lang="en-US" sz="2400" b="0" i="1" baseline="-25000" smtClean="0">
                              <a:latin typeface="Cambria Math" charset="0"/>
                              <a:ea typeface="Cambria Math" panose="02040503050406030204" pitchFamily="18" charset="0"/>
                              <a:cs typeface="Times New Roman" panose="02020603050405020304" pitchFamily="18" charset="0"/>
                            </a:rPr>
                            <m:t>2</m:t>
                          </m:r>
                          <m:r>
                            <a:rPr lang="en-US" sz="2400" i="1">
                              <a:latin typeface="Cambria Math" charset="0"/>
                              <a:ea typeface="Cambria Math" panose="02040503050406030204" pitchFamily="18" charset="0"/>
                              <a:cs typeface="Times New Roman" panose="02020603050405020304" pitchFamily="18" charset="0"/>
                            </a:rPr>
                            <m:t> −</m:t>
                          </m:r>
                          <m:r>
                            <a:rPr lang="en-US" sz="2400" b="0" i="1" smtClean="0">
                              <a:latin typeface="Cambria Math" charset="0"/>
                              <a:ea typeface="Cambria Math" panose="02040503050406030204" pitchFamily="18" charset="0"/>
                              <a:cs typeface="Times New Roman" panose="02020603050405020304" pitchFamily="18" charset="0"/>
                            </a:rPr>
                            <m:t>𝑦</m:t>
                          </m:r>
                        </m:e>
                      </m:d>
                      <m:r>
                        <a:rPr lang="en-US" sz="2400" i="1" baseline="30000">
                          <a:latin typeface="Cambria Math" charset="0"/>
                          <a:ea typeface="Cambria Math" panose="02040503050406030204" pitchFamily="18" charset="0"/>
                          <a:cs typeface="Times New Roman" panose="02020603050405020304" pitchFamily="18" charset="0"/>
                        </a:rPr>
                        <m:t>2</m:t>
                      </m:r>
                    </m:oMath>
                  </m:oMathPara>
                </a14:m>
                <a:endParaRPr lang="en-US" sz="2400" dirty="0"/>
              </a:p>
            </p:txBody>
          </p:sp>
        </mc:Choice>
        <mc:Fallback xmlns="">
          <p:sp>
            <p:nvSpPr>
              <p:cNvPr id="16" name="TextBox 15"/>
              <p:cNvSpPr txBox="1">
                <a:spLocks noRot="1" noChangeAspect="1" noMove="1" noResize="1" noEditPoints="1" noAdjustHandles="1" noChangeArrowheads="1" noChangeShapeType="1" noTextEdit="1"/>
              </p:cNvSpPr>
              <p:nvPr/>
            </p:nvSpPr>
            <p:spPr>
              <a:xfrm>
                <a:off x="874518" y="4662361"/>
                <a:ext cx="3244991" cy="461665"/>
              </a:xfrm>
              <a:prstGeom prst="rect">
                <a:avLst/>
              </a:prstGeom>
              <a:blipFill rotWithShape="0">
                <a:blip r:embed="rId6"/>
                <a:stretch>
                  <a:fillRect t="-103947" b="-130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6426926" y="1498257"/>
                <a:ext cx="1410194" cy="7023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sSub>
                            <m:sSubPr>
                              <m:ctrlPr>
                                <a:rPr lang="en-US" sz="2400" i="1" smtClean="0">
                                  <a:latin typeface="Cambria Math" panose="02040503050406030204" pitchFamily="18" charset="0"/>
                                </a:rPr>
                              </m:ctrlPr>
                            </m:sSubPr>
                            <m:e>
                              <m:r>
                                <a:rPr lang="en-US" sz="2400" i="1">
                                  <a:latin typeface="Cambria Math" charset="0"/>
                                  <a:cs typeface="Times New Roman" panose="02020603050405020304" pitchFamily="18" charset="0"/>
                                </a:rPr>
                                <m:t>𝜕</m:t>
                              </m:r>
                              <m:r>
                                <a:rPr lang="en-US" sz="2400" b="0" i="1" smtClean="0">
                                  <a:latin typeface="Cambria Math" panose="02040503050406030204" pitchFamily="18" charset="0"/>
                                </a:rPr>
                                <m:t>𝑧</m:t>
                              </m:r>
                            </m:e>
                            <m:sub>
                              <m:r>
                                <a:rPr lang="en-US" sz="2400" b="0" i="1" smtClean="0">
                                  <a:latin typeface="Cambria Math" panose="02040503050406030204" pitchFamily="18" charset="0"/>
                                </a:rPr>
                                <m:t>1</m:t>
                              </m:r>
                            </m:sub>
                          </m:sSub>
                        </m:num>
                        <m:den>
                          <m:r>
                            <a:rPr lang="en-US" sz="2400" i="1">
                              <a:latin typeface="Cambria Math" charset="0"/>
                              <a:cs typeface="Times New Roman" panose="02020603050405020304" pitchFamily="18" charset="0"/>
                            </a:rPr>
                            <m:t>𝜕</m:t>
                          </m:r>
                          <m:r>
                            <a:rPr lang="en-US" sz="2400" b="0" i="1" smtClean="0">
                              <a:latin typeface="Cambria Math" charset="0"/>
                              <a:cs typeface="Times New Roman" panose="02020603050405020304" pitchFamily="18" charset="0"/>
                            </a:rPr>
                            <m:t>𝑥</m:t>
                          </m:r>
                        </m:den>
                      </m:f>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1</m:t>
                          </m:r>
                        </m:sub>
                      </m:sSub>
                      <m:r>
                        <a:rPr lang="en-US" sz="2400" b="0" i="1" baseline="30000" smtClean="0">
                          <a:latin typeface="Cambria Math" charset="0"/>
                        </a:rPr>
                        <m:t>𝑇</m:t>
                      </m:r>
                    </m:oMath>
                  </m:oMathPara>
                </a14:m>
                <a:endParaRPr lang="en-US" sz="2400" baseline="30000" dirty="0"/>
              </a:p>
            </p:txBody>
          </p:sp>
        </mc:Choice>
        <mc:Fallback xmlns="">
          <p:sp>
            <p:nvSpPr>
              <p:cNvPr id="21" name="TextBox 20"/>
              <p:cNvSpPr txBox="1">
                <a:spLocks noRot="1" noChangeAspect="1" noMove="1" noResize="1" noEditPoints="1" noAdjustHandles="1" noChangeArrowheads="1" noChangeShapeType="1" noTextEdit="1"/>
              </p:cNvSpPr>
              <p:nvPr/>
            </p:nvSpPr>
            <p:spPr>
              <a:xfrm>
                <a:off x="6426926" y="1498257"/>
                <a:ext cx="1410194" cy="702308"/>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6426926" y="2435333"/>
                <a:ext cx="1718419" cy="7022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sSub>
                            <m:sSubPr>
                              <m:ctrlPr>
                                <a:rPr lang="en-US" sz="2400" i="1" smtClean="0">
                                  <a:latin typeface="Cambria Math" panose="02040503050406030204" pitchFamily="18" charset="0"/>
                                </a:rPr>
                              </m:ctrlPr>
                            </m:sSubPr>
                            <m:e>
                              <m:r>
                                <a:rPr lang="en-US" sz="2400" i="1">
                                  <a:latin typeface="Cambria Math" charset="0"/>
                                  <a:cs typeface="Times New Roman" panose="02020603050405020304" pitchFamily="18" charset="0"/>
                                </a:rPr>
                                <m:t>𝜕</m:t>
                              </m:r>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Sub>
                        </m:num>
                        <m:den>
                          <m:r>
                            <a:rPr lang="en-US" sz="2400" i="1">
                              <a:latin typeface="Cambria Math" charset="0"/>
                              <a:cs typeface="Times New Roman" panose="02020603050405020304" pitchFamily="18" charset="0"/>
                            </a:rPr>
                            <m:t>𝜕</m:t>
                          </m:r>
                          <m:r>
                            <a:rPr lang="en-US" sz="2400" b="0" i="1" smtClean="0">
                              <a:latin typeface="Cambria Math" charset="0"/>
                              <a:cs typeface="Times New Roman" panose="02020603050405020304" pitchFamily="18" charset="0"/>
                            </a:rPr>
                            <m:t>𝑧</m:t>
                          </m:r>
                          <m:r>
                            <a:rPr lang="en-US" sz="2400" b="0" i="1" baseline="-25000" smtClean="0">
                              <a:latin typeface="Cambria Math" charset="0"/>
                              <a:cs typeface="Times New Roman" panose="02020603050405020304" pitchFamily="18" charset="0"/>
                            </a:rPr>
                            <m:t>1</m:t>
                          </m:r>
                        </m:den>
                      </m:f>
                      <m:r>
                        <a:rPr lang="en-US" sz="2400" b="0" i="1" smtClean="0">
                          <a:latin typeface="Cambria Math" panose="02040503050406030204" pitchFamily="18" charset="0"/>
                        </a:rPr>
                        <m:t>=</m:t>
                      </m:r>
                      <m:r>
                        <a:rPr lang="en-US" sz="2400" b="0" i="1" smtClean="0">
                          <a:latin typeface="Cambria Math" panose="02040503050406030204" pitchFamily="18" charset="0"/>
                        </a:rPr>
                        <m:t>𝜎</m:t>
                      </m:r>
                      <m:r>
                        <a:rPr lang="en-US" sz="2400" b="0" i="1" smtClean="0">
                          <a:latin typeface="Cambria Math" charset="0"/>
                        </a:rPr>
                        <m:t>′</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oMath>
                  </m:oMathPara>
                </a14:m>
                <a:endParaRPr lang="en-US" sz="2400" baseline="-25000" dirty="0"/>
              </a:p>
            </p:txBody>
          </p:sp>
        </mc:Choice>
        <mc:Fallback xmlns="">
          <p:sp>
            <p:nvSpPr>
              <p:cNvPr id="22" name="TextBox 21"/>
              <p:cNvSpPr txBox="1">
                <a:spLocks noRot="1" noChangeAspect="1" noMove="1" noResize="1" noEditPoints="1" noAdjustHandles="1" noChangeArrowheads="1" noChangeShapeType="1" noTextEdit="1"/>
              </p:cNvSpPr>
              <p:nvPr/>
            </p:nvSpPr>
            <p:spPr>
              <a:xfrm>
                <a:off x="6426926" y="2435333"/>
                <a:ext cx="1718419" cy="702244"/>
              </a:xfrm>
              <a:prstGeom prst="rect">
                <a:avLst/>
              </a:prstGeom>
              <a:blipFill rotWithShape="0">
                <a:blip r:embed="rId8"/>
                <a:stretch>
                  <a:fillRect b="-86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6426926" y="3499409"/>
                <a:ext cx="1425582" cy="7023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sSub>
                            <m:sSubPr>
                              <m:ctrlPr>
                                <a:rPr lang="en-US" sz="2400" i="1" smtClean="0">
                                  <a:latin typeface="Cambria Math" panose="02040503050406030204" pitchFamily="18" charset="0"/>
                                </a:rPr>
                              </m:ctrlPr>
                            </m:sSubPr>
                            <m:e>
                              <m:r>
                                <a:rPr lang="en-US" sz="2400" i="1">
                                  <a:latin typeface="Cambria Math" charset="0"/>
                                  <a:cs typeface="Times New Roman" panose="02020603050405020304" pitchFamily="18" charset="0"/>
                                </a:rPr>
                                <m:t>𝜕</m:t>
                              </m:r>
                              <m:r>
                                <a:rPr lang="en-US" sz="2400" b="0" i="1" smtClean="0">
                                  <a:latin typeface="Cambria Math" panose="02040503050406030204" pitchFamily="18" charset="0"/>
                                </a:rPr>
                                <m:t>𝑧</m:t>
                              </m:r>
                            </m:e>
                            <m:sub>
                              <m:r>
                                <a:rPr lang="en-US" sz="2400" b="0" i="1" smtClean="0">
                                  <a:latin typeface="Cambria Math" panose="02040503050406030204" pitchFamily="18" charset="0"/>
                                </a:rPr>
                                <m:t>2</m:t>
                              </m:r>
                            </m:sub>
                          </m:sSub>
                        </m:num>
                        <m:den>
                          <m:r>
                            <a:rPr lang="en-US" sz="2400" i="1">
                              <a:latin typeface="Cambria Math" charset="0"/>
                              <a:cs typeface="Times New Roman" panose="02020603050405020304" pitchFamily="18" charset="0"/>
                            </a:rPr>
                            <m:t>𝜕</m:t>
                          </m:r>
                          <m:r>
                            <a:rPr lang="en-US" sz="2400" b="0" i="1" smtClean="0">
                              <a:latin typeface="Cambria Math" charset="0"/>
                              <a:cs typeface="Times New Roman" panose="02020603050405020304" pitchFamily="18" charset="0"/>
                            </a:rPr>
                            <m:t>𝑎</m:t>
                          </m:r>
                          <m:r>
                            <a:rPr lang="en-US" sz="2400" b="0" i="1" baseline="-25000" smtClean="0">
                              <a:latin typeface="Cambria Math" charset="0"/>
                              <a:cs typeface="Times New Roman" panose="02020603050405020304" pitchFamily="18" charset="0"/>
                            </a:rPr>
                            <m:t>1</m:t>
                          </m:r>
                        </m:den>
                      </m:f>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2</m:t>
                          </m:r>
                        </m:sub>
                      </m:sSub>
                      <m:r>
                        <a:rPr lang="en-US" sz="2400" b="0" i="1" baseline="30000" smtClean="0">
                          <a:latin typeface="Cambria Math" charset="0"/>
                        </a:rPr>
                        <m:t>𝑇</m:t>
                      </m:r>
                    </m:oMath>
                  </m:oMathPara>
                </a14:m>
                <a:endParaRPr lang="en-US" sz="2400" baseline="30000" dirty="0"/>
              </a:p>
            </p:txBody>
          </p:sp>
        </mc:Choice>
        <mc:Fallback xmlns="">
          <p:sp>
            <p:nvSpPr>
              <p:cNvPr id="23" name="TextBox 22"/>
              <p:cNvSpPr txBox="1">
                <a:spLocks noRot="1" noChangeAspect="1" noMove="1" noResize="1" noEditPoints="1" noAdjustHandles="1" noChangeArrowheads="1" noChangeShapeType="1" noTextEdit="1"/>
              </p:cNvSpPr>
              <p:nvPr/>
            </p:nvSpPr>
            <p:spPr>
              <a:xfrm>
                <a:off x="6426926" y="3499409"/>
                <a:ext cx="1425582" cy="702308"/>
              </a:xfrm>
              <a:prstGeom prst="rect">
                <a:avLst/>
              </a:prstGeom>
              <a:blipFill rotWithShape="0">
                <a:blip r:embed="rId9"/>
                <a:stretch>
                  <a:fillRect b="-95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6297418" y="4535361"/>
                <a:ext cx="3319114" cy="7945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cs typeface="Times New Roman" panose="02020603050405020304" pitchFamily="18" charset="0"/>
                            </a:rPr>
                          </m:ctrlPr>
                        </m:fPr>
                        <m:num>
                          <m:r>
                            <a:rPr lang="en-US" sz="2400" i="1">
                              <a:latin typeface="Cambria Math" charset="0"/>
                              <a:cs typeface="Times New Roman" panose="02020603050405020304" pitchFamily="18" charset="0"/>
                            </a:rPr>
                            <m:t>𝜕</m:t>
                          </m:r>
                          <m:r>
                            <a:rPr lang="en-US" sz="2400" i="1" smtClean="0">
                              <a:latin typeface="Cambria Math" panose="02040503050406030204" pitchFamily="18" charset="0"/>
                              <a:cs typeface="Times New Roman" panose="02020603050405020304" pitchFamily="18" charset="0"/>
                            </a:rPr>
                            <m:t>𝐿</m:t>
                          </m:r>
                          <m:r>
                            <a:rPr lang="en-US" sz="2400" i="1" baseline="-25000">
                              <a:latin typeface="Cambria Math" charset="0"/>
                              <a:cs typeface="Times New Roman" panose="02020603050405020304" pitchFamily="18" charset="0"/>
                            </a:rPr>
                            <m:t>𝑚𝑠𝑒</m:t>
                          </m:r>
                          <m:d>
                            <m:dPr>
                              <m:ctrlPr>
                                <a:rPr lang="en-US" sz="2400" i="1" baseline="-2500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𝑦</m:t>
                              </m:r>
                              <m:r>
                                <a:rPr lang="en-US" sz="2400" i="1">
                                  <a:latin typeface="Cambria Math" panose="02040503050406030204" pitchFamily="18" charset="0"/>
                                  <a:cs typeface="Times New Roman" panose="02020603050405020304" pitchFamily="18" charset="0"/>
                                </a:rPr>
                                <m:t>, </m:t>
                              </m:r>
                              <m:r>
                                <a:rPr lang="en-US" sz="2400" b="0" i="1" smtClean="0">
                                  <a:latin typeface="Cambria Math" charset="0"/>
                                  <a:cs typeface="Times New Roman" panose="02020603050405020304" pitchFamily="18" charset="0"/>
                                </a:rPr>
                                <m:t>𝑧</m:t>
                              </m:r>
                              <m:r>
                                <a:rPr lang="en-US" sz="2400" b="0" i="1" baseline="-25000" smtClean="0">
                                  <a:latin typeface="Cambria Math" charset="0"/>
                                  <a:cs typeface="Times New Roman" panose="02020603050405020304" pitchFamily="18" charset="0"/>
                                </a:rPr>
                                <m:t>2</m:t>
                              </m:r>
                            </m:e>
                          </m:d>
                        </m:num>
                        <m:den>
                          <m:r>
                            <a:rPr lang="en-US" sz="2400" b="0" i="1" smtClean="0">
                              <a:latin typeface="Cambria Math" charset="0"/>
                              <a:cs typeface="Times New Roman" panose="02020603050405020304" pitchFamily="18" charset="0"/>
                            </a:rPr>
                            <m:t>𝜕</m:t>
                          </m:r>
                          <m:r>
                            <a:rPr lang="en-US" sz="2400" b="0" i="1" smtClean="0">
                              <a:latin typeface="Cambria Math" charset="0"/>
                              <a:cs typeface="Times New Roman" panose="02020603050405020304" pitchFamily="18" charset="0"/>
                            </a:rPr>
                            <m:t>𝑧</m:t>
                          </m:r>
                          <m:r>
                            <a:rPr lang="en-US" sz="2400" b="0" i="1" baseline="-25000" smtClean="0">
                              <a:latin typeface="Cambria Math" charset="0"/>
                              <a:cs typeface="Times New Roman" panose="02020603050405020304" pitchFamily="18" charset="0"/>
                            </a:rPr>
                            <m:t>2</m:t>
                          </m:r>
                        </m:den>
                      </m:f>
                      <m:r>
                        <a:rPr lang="en-US" sz="2400" i="1">
                          <a:latin typeface="Cambria Math" panose="02040503050406030204" pitchFamily="18" charset="0"/>
                          <a:cs typeface="Times New Roman" panose="02020603050405020304" pitchFamily="18" charset="0"/>
                        </a:rPr>
                        <m:t>=</m:t>
                      </m:r>
                      <m:r>
                        <a:rPr lang="en-US" sz="2400" i="1">
                          <a:latin typeface="Cambria Math" charset="0"/>
                          <a:ea typeface="Cambria Math" panose="02040503050406030204" pitchFamily="18" charset="0"/>
                          <a:cs typeface="Times New Roman" panose="02020603050405020304" pitchFamily="18" charset="0"/>
                        </a:rPr>
                        <m:t>2</m:t>
                      </m:r>
                      <m:d>
                        <m:d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latin typeface="Cambria Math" charset="0"/>
                              <a:ea typeface="Cambria Math" panose="02040503050406030204" pitchFamily="18" charset="0"/>
                              <a:cs typeface="Times New Roman" panose="02020603050405020304" pitchFamily="18" charset="0"/>
                            </a:rPr>
                            <m:t>𝑧</m:t>
                          </m:r>
                          <m:r>
                            <a:rPr lang="en-US" sz="2400" b="0" i="1" baseline="-25000" smtClean="0">
                              <a:latin typeface="Cambria Math" charset="0"/>
                              <a:ea typeface="Cambria Math" panose="02040503050406030204" pitchFamily="18" charset="0"/>
                              <a:cs typeface="Times New Roman" panose="02020603050405020304" pitchFamily="18" charset="0"/>
                            </a:rPr>
                            <m:t>2</m:t>
                          </m:r>
                          <m:r>
                            <a:rPr lang="en-US" sz="2400" b="0" i="1" smtClean="0">
                              <a:latin typeface="Cambria Math" charset="0"/>
                              <a:ea typeface="Cambria Math" panose="02040503050406030204" pitchFamily="18" charset="0"/>
                              <a:cs typeface="Times New Roman" panose="02020603050405020304" pitchFamily="18" charset="0"/>
                            </a:rPr>
                            <m:t>−</m:t>
                          </m:r>
                          <m:r>
                            <a:rPr lang="en-US" sz="2400" i="1">
                              <a:latin typeface="Cambria Math" charset="0"/>
                              <a:ea typeface="Cambria Math" panose="02040503050406030204" pitchFamily="18" charset="0"/>
                              <a:cs typeface="Times New Roman" panose="02020603050405020304" pitchFamily="18" charset="0"/>
                            </a:rPr>
                            <m:t>𝑦</m:t>
                          </m:r>
                        </m:e>
                      </m:d>
                    </m:oMath>
                  </m:oMathPara>
                </a14:m>
                <a:endParaRPr lang="en-US" sz="2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6297418" y="4535361"/>
                <a:ext cx="3319114" cy="794576"/>
              </a:xfrm>
              <a:prstGeom prst="rect">
                <a:avLst/>
              </a:prstGeom>
              <a:blipFill rotWithShape="0">
                <a:blip r:embed="rId10"/>
                <a:stretch>
                  <a:fillRect b="-23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2807426" y="5663581"/>
                <a:ext cx="4660174" cy="725776"/>
              </a:xfrm>
              <a:prstGeom prst="rect">
                <a:avLst/>
              </a:prstGeom>
              <a:noFill/>
            </p:spPr>
            <p:txBody>
              <a:bodyPr wrap="square" rtlCol="0">
                <a:spAutoFit/>
              </a:bodyPr>
              <a:lstStyle/>
              <a:p>
                <a14:m>
                  <m:oMath xmlns:m="http://schemas.openxmlformats.org/officeDocument/2006/math">
                    <m:f>
                      <m:fPr>
                        <m:ctrlPr>
                          <a:rPr lang="en-US" sz="2800" i="1" smtClean="0">
                            <a:latin typeface="Cambria Math" panose="02040503050406030204" pitchFamily="18" charset="0"/>
                            <a:cs typeface="Times New Roman" panose="02020603050405020304" pitchFamily="18" charset="0"/>
                          </a:rPr>
                        </m:ctrlPr>
                      </m:fPr>
                      <m:num>
                        <m:r>
                          <a:rPr lang="en-US" sz="2800" i="1">
                            <a:latin typeface="Cambria Math" charset="0"/>
                            <a:cs typeface="Times New Roman" panose="02020603050405020304" pitchFamily="18" charset="0"/>
                          </a:rPr>
                          <m:t>𝜕</m:t>
                        </m:r>
                        <m:r>
                          <a:rPr lang="en-US" sz="2800" i="1">
                            <a:latin typeface="Cambria Math" panose="02040503050406030204" pitchFamily="18" charset="0"/>
                            <a:cs typeface="Times New Roman" panose="02020603050405020304" pitchFamily="18" charset="0"/>
                          </a:rPr>
                          <m:t>𝐿</m:t>
                        </m:r>
                        <m:r>
                          <a:rPr lang="en-US" sz="2800" i="1" baseline="-25000">
                            <a:latin typeface="Cambria Math" charset="0"/>
                            <a:cs typeface="Times New Roman" panose="02020603050405020304" pitchFamily="18" charset="0"/>
                          </a:rPr>
                          <m:t>𝑚𝑠𝑒</m:t>
                        </m:r>
                        <m:d>
                          <m:dPr>
                            <m:ctrlPr>
                              <a:rPr lang="en-US" sz="2800" i="1" baseline="-25000">
                                <a:latin typeface="Cambria Math" panose="02040503050406030204" pitchFamily="18" charset="0"/>
                                <a:cs typeface="Times New Roman" panose="02020603050405020304" pitchFamily="18" charset="0"/>
                              </a:rPr>
                            </m:ctrlPr>
                          </m:dPr>
                          <m:e>
                            <m:r>
                              <a:rPr lang="en-US" sz="2800" i="1">
                                <a:latin typeface="Cambria Math" panose="02040503050406030204" pitchFamily="18" charset="0"/>
                                <a:cs typeface="Times New Roman" panose="02020603050405020304" pitchFamily="18" charset="0"/>
                              </a:rPr>
                              <m:t>𝑦</m:t>
                            </m:r>
                            <m:r>
                              <a:rPr lang="en-US" sz="2800" i="1">
                                <a:latin typeface="Cambria Math" panose="02040503050406030204" pitchFamily="18" charset="0"/>
                                <a:cs typeface="Times New Roman" panose="02020603050405020304" pitchFamily="18" charset="0"/>
                              </a:rPr>
                              <m:t>, </m:t>
                            </m:r>
                            <m:r>
                              <a:rPr lang="en-US" sz="2800" i="1">
                                <a:latin typeface="Cambria Math" charset="0"/>
                                <a:cs typeface="Times New Roman" panose="02020603050405020304" pitchFamily="18" charset="0"/>
                              </a:rPr>
                              <m:t>𝑧</m:t>
                            </m:r>
                            <m:r>
                              <a:rPr lang="en-US" sz="2800" i="1" baseline="-25000">
                                <a:latin typeface="Cambria Math" charset="0"/>
                                <a:cs typeface="Times New Roman" panose="02020603050405020304" pitchFamily="18" charset="0"/>
                              </a:rPr>
                              <m:t>2</m:t>
                            </m:r>
                          </m:e>
                        </m:d>
                      </m:num>
                      <m:den>
                        <m:r>
                          <a:rPr lang="en-US" sz="2800" i="1">
                            <a:latin typeface="Cambria Math" charset="0"/>
                            <a:cs typeface="Times New Roman" panose="02020603050405020304" pitchFamily="18" charset="0"/>
                          </a:rPr>
                          <m:t>𝜕</m:t>
                        </m:r>
                        <m:r>
                          <a:rPr lang="en-US" sz="2800" b="0" i="1" smtClean="0">
                            <a:latin typeface="Cambria Math" charset="0"/>
                            <a:cs typeface="Times New Roman" panose="02020603050405020304" pitchFamily="18" charset="0"/>
                          </a:rPr>
                          <m:t>𝑥</m:t>
                        </m:r>
                      </m:den>
                    </m:f>
                  </m:oMath>
                </a14:m>
                <a:r>
                  <a:rPr lang="en-US" sz="2800" dirty="0"/>
                  <a:t> = </a:t>
                </a:r>
                <a14:m>
                  <m:oMath xmlns:m="http://schemas.openxmlformats.org/officeDocument/2006/math">
                    <m:f>
                      <m:fPr>
                        <m:ctrlPr>
                          <a:rPr lang="en-US" sz="2800" i="1">
                            <a:latin typeface="Cambria Math" panose="02040503050406030204" pitchFamily="18" charset="0"/>
                            <a:cs typeface="Times New Roman" panose="02020603050405020304" pitchFamily="18" charset="0"/>
                          </a:rPr>
                        </m:ctrlPr>
                      </m:fPr>
                      <m:num>
                        <m:r>
                          <a:rPr lang="en-US" sz="2800" i="1">
                            <a:latin typeface="Cambria Math" charset="0"/>
                            <a:cs typeface="Times New Roman" panose="02020603050405020304" pitchFamily="18" charset="0"/>
                          </a:rPr>
                          <m:t>𝜕</m:t>
                        </m:r>
                        <m:r>
                          <a:rPr lang="en-US" sz="2800" i="1">
                            <a:latin typeface="Cambria Math" panose="02040503050406030204" pitchFamily="18" charset="0"/>
                            <a:cs typeface="Times New Roman" panose="02020603050405020304" pitchFamily="18" charset="0"/>
                          </a:rPr>
                          <m:t>𝐿</m:t>
                        </m:r>
                        <m:r>
                          <a:rPr lang="en-US" sz="2800" i="1" baseline="-25000">
                            <a:latin typeface="Cambria Math" charset="0"/>
                            <a:cs typeface="Times New Roman" panose="02020603050405020304" pitchFamily="18" charset="0"/>
                          </a:rPr>
                          <m:t>𝑚𝑠𝑒</m:t>
                        </m:r>
                        <m:d>
                          <m:dPr>
                            <m:ctrlPr>
                              <a:rPr lang="en-US" sz="2800" i="1" baseline="-25000">
                                <a:latin typeface="Cambria Math" panose="02040503050406030204" pitchFamily="18" charset="0"/>
                                <a:cs typeface="Times New Roman" panose="02020603050405020304" pitchFamily="18" charset="0"/>
                              </a:rPr>
                            </m:ctrlPr>
                          </m:dPr>
                          <m:e>
                            <m:r>
                              <a:rPr lang="en-US" sz="2800" i="1">
                                <a:latin typeface="Cambria Math" panose="02040503050406030204" pitchFamily="18" charset="0"/>
                                <a:cs typeface="Times New Roman" panose="02020603050405020304" pitchFamily="18" charset="0"/>
                              </a:rPr>
                              <m:t>𝑦</m:t>
                            </m:r>
                            <m:r>
                              <a:rPr lang="en-US" sz="2800" i="1">
                                <a:latin typeface="Cambria Math" panose="02040503050406030204" pitchFamily="18" charset="0"/>
                                <a:cs typeface="Times New Roman" panose="02020603050405020304" pitchFamily="18" charset="0"/>
                              </a:rPr>
                              <m:t>, </m:t>
                            </m:r>
                            <m:r>
                              <a:rPr lang="en-US" sz="2800" i="1">
                                <a:latin typeface="Cambria Math" charset="0"/>
                                <a:cs typeface="Times New Roman" panose="02020603050405020304" pitchFamily="18" charset="0"/>
                              </a:rPr>
                              <m:t>𝑧</m:t>
                            </m:r>
                            <m:r>
                              <a:rPr lang="en-US" sz="2800" i="1" baseline="-25000">
                                <a:latin typeface="Cambria Math" charset="0"/>
                                <a:cs typeface="Times New Roman" panose="02020603050405020304" pitchFamily="18" charset="0"/>
                              </a:rPr>
                              <m:t>2</m:t>
                            </m:r>
                          </m:e>
                        </m:d>
                      </m:num>
                      <m:den>
                        <m:r>
                          <a:rPr lang="en-US" sz="2800" i="1">
                            <a:latin typeface="Cambria Math" charset="0"/>
                            <a:cs typeface="Times New Roman" panose="02020603050405020304" pitchFamily="18" charset="0"/>
                          </a:rPr>
                          <m:t>𝜕</m:t>
                        </m:r>
                        <m:r>
                          <a:rPr lang="en-US" sz="2800" i="1">
                            <a:latin typeface="Cambria Math" charset="0"/>
                            <a:cs typeface="Times New Roman" panose="02020603050405020304" pitchFamily="18" charset="0"/>
                          </a:rPr>
                          <m:t>𝑧</m:t>
                        </m:r>
                        <m:r>
                          <a:rPr lang="en-US" sz="2800" i="1" baseline="-25000">
                            <a:latin typeface="Cambria Math" charset="0"/>
                            <a:cs typeface="Times New Roman" panose="02020603050405020304" pitchFamily="18" charset="0"/>
                          </a:rPr>
                          <m:t>2</m:t>
                        </m:r>
                      </m:den>
                    </m:f>
                  </m:oMath>
                </a14:m>
                <a:r>
                  <a:rPr lang="en-US" sz="2800" dirty="0"/>
                  <a:t> </a:t>
                </a:r>
                <a14:m>
                  <m:oMath xmlns:m="http://schemas.openxmlformats.org/officeDocument/2006/math">
                    <m:f>
                      <m:fPr>
                        <m:ctrlPr>
                          <a:rPr lang="en-US" sz="2800" i="1">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charset="0"/>
                                <a:cs typeface="Times New Roman" panose="02020603050405020304" pitchFamily="18" charset="0"/>
                              </a:rPr>
                              <m:t>𝜕</m:t>
                            </m:r>
                            <m:r>
                              <a:rPr lang="en-US" sz="2800" i="1">
                                <a:latin typeface="Cambria Math" panose="02040503050406030204" pitchFamily="18" charset="0"/>
                              </a:rPr>
                              <m:t>𝑧</m:t>
                            </m:r>
                          </m:e>
                          <m:sub>
                            <m:r>
                              <a:rPr lang="en-US" sz="2800" i="1">
                                <a:latin typeface="Cambria Math" panose="02040503050406030204" pitchFamily="18" charset="0"/>
                              </a:rPr>
                              <m:t>2</m:t>
                            </m:r>
                          </m:sub>
                        </m:sSub>
                      </m:num>
                      <m:den>
                        <m:r>
                          <a:rPr lang="en-US" sz="2800" i="1">
                            <a:latin typeface="Cambria Math" charset="0"/>
                            <a:cs typeface="Times New Roman" panose="02020603050405020304" pitchFamily="18" charset="0"/>
                          </a:rPr>
                          <m:t>𝜕</m:t>
                        </m:r>
                        <m:r>
                          <a:rPr lang="en-US" sz="2800" i="1">
                            <a:latin typeface="Cambria Math" charset="0"/>
                            <a:cs typeface="Times New Roman" panose="02020603050405020304" pitchFamily="18" charset="0"/>
                          </a:rPr>
                          <m:t>𝑎</m:t>
                        </m:r>
                        <m:r>
                          <a:rPr lang="en-US" sz="2800" i="1" baseline="-25000">
                            <a:latin typeface="Cambria Math" charset="0"/>
                            <a:cs typeface="Times New Roman" panose="02020603050405020304" pitchFamily="18" charset="0"/>
                          </a:rPr>
                          <m:t>1</m:t>
                        </m:r>
                      </m:den>
                    </m:f>
                    <m:f>
                      <m:fPr>
                        <m:ctrlPr>
                          <a:rPr lang="en-US" sz="2800" i="1">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charset="0"/>
                                <a:cs typeface="Times New Roman" panose="02020603050405020304" pitchFamily="18" charset="0"/>
                              </a:rPr>
                              <m:t>𝜕</m:t>
                            </m:r>
                            <m:r>
                              <a:rPr lang="en-US" sz="2800" i="1">
                                <a:latin typeface="Cambria Math" panose="02040503050406030204" pitchFamily="18" charset="0"/>
                              </a:rPr>
                              <m:t>𝑎</m:t>
                            </m:r>
                          </m:e>
                          <m:sub>
                            <m:r>
                              <a:rPr lang="en-US" sz="2800" i="1">
                                <a:latin typeface="Cambria Math" panose="02040503050406030204" pitchFamily="18" charset="0"/>
                              </a:rPr>
                              <m:t>1</m:t>
                            </m:r>
                          </m:sub>
                        </m:sSub>
                      </m:num>
                      <m:den>
                        <m:r>
                          <a:rPr lang="en-US" sz="2800" i="1">
                            <a:latin typeface="Cambria Math" charset="0"/>
                            <a:cs typeface="Times New Roman" panose="02020603050405020304" pitchFamily="18" charset="0"/>
                          </a:rPr>
                          <m:t>𝜕</m:t>
                        </m:r>
                        <m:r>
                          <a:rPr lang="en-US" sz="2800" i="1">
                            <a:latin typeface="Cambria Math" charset="0"/>
                            <a:cs typeface="Times New Roman" panose="02020603050405020304" pitchFamily="18" charset="0"/>
                          </a:rPr>
                          <m:t>𝑧</m:t>
                        </m:r>
                        <m:r>
                          <a:rPr lang="en-US" sz="2800" i="1" baseline="-25000">
                            <a:latin typeface="Cambria Math" charset="0"/>
                            <a:cs typeface="Times New Roman" panose="02020603050405020304" pitchFamily="18" charset="0"/>
                          </a:rPr>
                          <m:t>1</m:t>
                        </m:r>
                      </m:den>
                    </m:f>
                    <m:f>
                      <m:fPr>
                        <m:ctrlPr>
                          <a:rPr lang="en-US" sz="2800" i="1">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charset="0"/>
                                <a:cs typeface="Times New Roman" panose="02020603050405020304" pitchFamily="18" charset="0"/>
                              </a:rPr>
                              <m:t>𝜕</m:t>
                            </m:r>
                            <m:r>
                              <a:rPr lang="en-US" sz="2800" i="1">
                                <a:latin typeface="Cambria Math" panose="02040503050406030204" pitchFamily="18" charset="0"/>
                              </a:rPr>
                              <m:t>𝑧</m:t>
                            </m:r>
                          </m:e>
                          <m:sub>
                            <m:r>
                              <a:rPr lang="en-US" sz="2800" i="1">
                                <a:latin typeface="Cambria Math" panose="02040503050406030204" pitchFamily="18" charset="0"/>
                              </a:rPr>
                              <m:t>1</m:t>
                            </m:r>
                          </m:sub>
                        </m:sSub>
                      </m:num>
                      <m:den>
                        <m:r>
                          <a:rPr lang="en-US" sz="2800" i="1">
                            <a:latin typeface="Cambria Math" charset="0"/>
                            <a:cs typeface="Times New Roman" panose="02020603050405020304" pitchFamily="18" charset="0"/>
                          </a:rPr>
                          <m:t>𝜕</m:t>
                        </m:r>
                        <m:r>
                          <a:rPr lang="en-US" sz="2800" i="1">
                            <a:latin typeface="Cambria Math" charset="0"/>
                            <a:cs typeface="Times New Roman" panose="02020603050405020304" pitchFamily="18" charset="0"/>
                          </a:rPr>
                          <m:t>𝑥</m:t>
                        </m:r>
                      </m:den>
                    </m:f>
                  </m:oMath>
                </a14:m>
                <a:endParaRPr lang="en-US" sz="2800" dirty="0"/>
              </a:p>
            </p:txBody>
          </p:sp>
        </mc:Choice>
        <mc:Fallback xmlns="">
          <p:sp>
            <p:nvSpPr>
              <p:cNvPr id="33" name="TextBox 32"/>
              <p:cNvSpPr txBox="1">
                <a:spLocks noRot="1" noChangeAspect="1" noMove="1" noResize="1" noEditPoints="1" noAdjustHandles="1" noChangeArrowheads="1" noChangeShapeType="1" noTextEdit="1"/>
              </p:cNvSpPr>
              <p:nvPr/>
            </p:nvSpPr>
            <p:spPr>
              <a:xfrm>
                <a:off x="2807426" y="5663581"/>
                <a:ext cx="4660174" cy="725776"/>
              </a:xfrm>
              <a:prstGeom prst="rect">
                <a:avLst/>
              </a:prstGeom>
              <a:blipFill rotWithShape="0">
                <a:blip r:embed="rId11"/>
                <a:stretch>
                  <a:fillRect b="-10924"/>
                </a:stretch>
              </a:blipFill>
            </p:spPr>
            <p:txBody>
              <a:bodyPr/>
              <a:lstStyle/>
              <a:p>
                <a:r>
                  <a:rPr lang="en-US">
                    <a:noFill/>
                  </a:rPr>
                  <a:t> </a:t>
                </a:r>
              </a:p>
            </p:txBody>
          </p:sp>
        </mc:Fallback>
      </mc:AlternateContent>
    </p:spTree>
    <p:extLst>
      <p:ext uri="{BB962C8B-B14F-4D97-AF65-F5344CB8AC3E}">
        <p14:creationId xmlns:p14="http://schemas.microsoft.com/office/powerpoint/2010/main" val="52227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21" grpId="0"/>
      <p:bldP spid="22" grpId="0"/>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84310" y="476480"/>
            <a:ext cx="10018713" cy="922662"/>
          </a:xfrm>
        </p:spPr>
        <p:txBody>
          <a:bodyPr>
            <a:normAutofit/>
          </a:bodyPr>
          <a:lstStyle/>
          <a:p>
            <a:pPr algn="l"/>
            <a:r>
              <a:rPr lang="en-US" dirty="0">
                <a:latin typeface="Times New Roman" panose="02020603050405020304" pitchFamily="18" charset="0"/>
                <a:cs typeface="Times New Roman" panose="02020603050405020304" pitchFamily="18" charset="0"/>
              </a:rPr>
              <a:t>Update the Parameters</a:t>
            </a:r>
          </a:p>
        </p:txBody>
      </p:sp>
      <p:sp>
        <p:nvSpPr>
          <p:cNvPr id="12" name="Slide Number Placeholder 11"/>
          <p:cNvSpPr>
            <a:spLocks noGrp="1"/>
          </p:cNvSpPr>
          <p:nvPr>
            <p:ph type="sldNum" sz="quarter" idx="12"/>
          </p:nvPr>
        </p:nvSpPr>
        <p:spPr/>
        <p:txBody>
          <a:bodyPr/>
          <a:lstStyle/>
          <a:p>
            <a:fld id="{A87AB4FD-5280-400C-A576-39B31E1468B0}" type="slidenum">
              <a:rPr lang="en-US" smtClean="0"/>
              <a:t>18</a:t>
            </a:fld>
            <a:endParaRPr lang="en-US" dirty="0"/>
          </a:p>
        </p:txBody>
      </p:sp>
      <mc:AlternateContent xmlns:mc="http://schemas.openxmlformats.org/markup-compatibility/2006" xmlns:a14="http://schemas.microsoft.com/office/drawing/2010/main">
        <mc:Choice Requires="a14">
          <p:sp>
            <p:nvSpPr>
              <p:cNvPr id="8" name="Rectangle 3"/>
              <p:cNvSpPr txBox="1">
                <a:spLocks noChangeArrowheads="1"/>
              </p:cNvSpPr>
              <p:nvPr/>
            </p:nvSpPr>
            <p:spPr>
              <a:xfrm>
                <a:off x="1484311" y="1560709"/>
                <a:ext cx="10018712" cy="4671547"/>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2800" dirty="0">
                    <a:latin typeface="Times New Roman" panose="02020603050405020304" pitchFamily="18" charset="0"/>
                    <a:cs typeface="Times New Roman" panose="02020603050405020304" pitchFamily="18" charset="0"/>
                  </a:rPr>
                  <a:t>We have computed the gradients</a:t>
                </a:r>
              </a:p>
              <a:p>
                <a:r>
                  <a:rPr lang="en-US" sz="2800" dirty="0">
                    <a:latin typeface="Times New Roman" panose="02020603050405020304" pitchFamily="18" charset="0"/>
                    <a:cs typeface="Times New Roman" panose="02020603050405020304" pitchFamily="18" charset="0"/>
                  </a:rPr>
                  <a:t>Now update the </a:t>
                </a:r>
                <a:r>
                  <a:rPr lang="en-US" sz="2800" dirty="0">
                    <a:solidFill>
                      <a:srgbClr val="0066FF"/>
                    </a:solidFill>
                    <a:latin typeface="Times New Roman" panose="02020603050405020304" pitchFamily="18" charset="0"/>
                    <a:cs typeface="Times New Roman" panose="02020603050405020304" pitchFamily="18" charset="0"/>
                  </a:rPr>
                  <a:t>model parameters, </a:t>
                </a:r>
                <a:r>
                  <a:rPr lang="el-GR" sz="2800" dirty="0">
                    <a:solidFill>
                      <a:srgbClr val="0066FF"/>
                    </a:solidFill>
                    <a:latin typeface="Times New Roman" panose="02020603050405020304" pitchFamily="18" charset="0"/>
                    <a:cs typeface="Times New Roman" panose="02020603050405020304" pitchFamily="18" charset="0"/>
                  </a:rPr>
                  <a:t>θ</a:t>
                </a:r>
                <a:endParaRPr lang="en-US" sz="2800" dirty="0">
                  <a:solidFill>
                    <a:srgbClr val="0066FF"/>
                  </a:solidFill>
                  <a:latin typeface="Times New Roman" panose="02020603050405020304" pitchFamily="18"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cs typeface="Times New Roman" panose="02020603050405020304" pitchFamily="18" charset="0"/>
                            </a:rPr>
                          </m:ctrlPr>
                        </m:sSup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𝜃</m:t>
                          </m:r>
                        </m:e>
                        <m:sup>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𝑡</m:t>
                          </m:r>
                          <m:r>
                            <a:rPr lang="en-US" sz="2800" b="0" i="1" smtClean="0">
                              <a:latin typeface="Cambria Math" panose="02040503050406030204" pitchFamily="18" charset="0"/>
                              <a:cs typeface="Times New Roman" panose="02020603050405020304" pitchFamily="18" charset="0"/>
                            </a:rPr>
                            <m:t>+1)</m:t>
                          </m:r>
                        </m:sup>
                      </m:sSup>
                      <m:r>
                        <a:rPr lang="en-US" sz="2800" b="0" i="1" smtClean="0">
                          <a:latin typeface="Cambria Math" panose="02040503050406030204" pitchFamily="18" charset="0"/>
                          <a:cs typeface="Times New Roman" panose="02020603050405020304" pitchFamily="18" charset="0"/>
                        </a:rPr>
                        <m:t>=</m:t>
                      </m:r>
                      <m:sSup>
                        <m:sSupPr>
                          <m:ctrlPr>
                            <a:rPr lang="en-US" sz="2800" i="1">
                              <a:latin typeface="Cambria Math" panose="02040503050406030204" pitchFamily="18" charset="0"/>
                              <a:cs typeface="Times New Roman" panose="02020603050405020304" pitchFamily="18" charset="0"/>
                            </a:rPr>
                          </m:ctrlPr>
                        </m:sSupPr>
                        <m:e>
                          <m:r>
                            <a:rPr lang="en-US" sz="2800" i="1">
                              <a:latin typeface="Cambria Math" panose="02040503050406030204" pitchFamily="18" charset="0"/>
                              <a:ea typeface="Cambria Math" panose="02040503050406030204" pitchFamily="18" charset="0"/>
                              <a:cs typeface="Times New Roman" panose="02020603050405020304" pitchFamily="18" charset="0"/>
                            </a:rPr>
                            <m:t>𝜃</m:t>
                          </m:r>
                        </m:e>
                        <m:sup>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800" i="1">
                              <a:latin typeface="Cambria Math" panose="02040503050406030204" pitchFamily="18" charset="0"/>
                              <a:cs typeface="Times New Roman" panose="02020603050405020304" pitchFamily="18" charset="0"/>
                            </a:rPr>
                            <m:t>𝑡</m:t>
                          </m:r>
                          <m:r>
                            <a:rPr lang="en-US" sz="2800" b="0" i="1" smtClean="0">
                              <a:latin typeface="Cambria Math" panose="02040503050406030204" pitchFamily="18" charset="0"/>
                              <a:cs typeface="Times New Roman" panose="02020603050405020304" pitchFamily="18" charset="0"/>
                            </a:rPr>
                            <m:t>)</m:t>
                          </m:r>
                        </m:sup>
                      </m:sSup>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𝛼</m:t>
                      </m:r>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e>
                        <m:sub>
                          <m:sSup>
                            <m:sSup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𝜃</m:t>
                              </m:r>
                            </m:e>
                            <m:sup>
                              <m:d>
                                <m:d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𝑡</m:t>
                                  </m:r>
                                </m:e>
                              </m:d>
                            </m:sup>
                          </m:sSup>
                        </m:sub>
                      </m:sSub>
                      <m:r>
                        <a:rPr lang="en-US" sz="2800" b="0" i="1" smtClean="0">
                          <a:latin typeface="Cambria Math" charset="0"/>
                          <a:ea typeface="Cambria Math" panose="02040503050406030204" pitchFamily="18" charset="0"/>
                          <a:cs typeface="Times New Roman" panose="02020603050405020304" pitchFamily="18" charset="0"/>
                        </a:rPr>
                        <m:t>𝐿</m:t>
                      </m:r>
                    </m:oMath>
                  </m:oMathPara>
                </a14:m>
                <a:endParaRPr lang="en-US" sz="2800" b="0" dirty="0">
                  <a:latin typeface="Times New Roman" panose="02020603050405020304" pitchFamily="18" charset="0"/>
                  <a:ea typeface="Cambria Math" panose="02040503050406030204" pitchFamily="18" charset="0"/>
                  <a:cs typeface="Times New Roman" panose="02020603050405020304" pitchFamily="18" charset="0"/>
                </a:endParaRPr>
              </a:p>
              <a:p>
                <a:r>
                  <a:rPr lang="en-US" sz="2800" dirty="0"/>
                  <a:t>Fortunately, most deep learning frameworks can automatically perform backpropagation for you!</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mc:Choice>
        <mc:Fallback xmlns="">
          <p:sp>
            <p:nvSpPr>
              <p:cNvPr id="8" name="Rectangle 3"/>
              <p:cNvSpPr txBox="1">
                <a:spLocks noRot="1" noChangeAspect="1" noMove="1" noResize="1" noEditPoints="1" noAdjustHandles="1" noChangeArrowheads="1" noChangeShapeType="1" noTextEdit="1"/>
              </p:cNvSpPr>
              <p:nvPr/>
            </p:nvSpPr>
            <p:spPr>
              <a:xfrm>
                <a:off x="1484311" y="1560709"/>
                <a:ext cx="10018712" cy="4671547"/>
              </a:xfrm>
              <a:prstGeom prst="rect">
                <a:avLst/>
              </a:prstGeom>
              <a:blipFill rotWithShape="0">
                <a:blip r:embed="rId3"/>
                <a:stretch>
                  <a:fillRect l="-2007" t="-4961"/>
                </a:stretch>
              </a:blipFill>
            </p:spPr>
            <p:txBody>
              <a:bodyPr/>
              <a:lstStyle/>
              <a:p>
                <a:r>
                  <a:rPr lang="en-US">
                    <a:noFill/>
                  </a:rPr>
                  <a:t> </a:t>
                </a:r>
              </a:p>
            </p:txBody>
          </p:sp>
        </mc:Fallback>
      </mc:AlternateContent>
      <p:pic>
        <p:nvPicPr>
          <p:cNvPr id="1028" name="Picture 4" descr="Image result for yes baby meme transpare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57198" y="1560709"/>
            <a:ext cx="519901" cy="552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251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84310" y="476480"/>
            <a:ext cx="10018713" cy="922662"/>
          </a:xfrm>
        </p:spPr>
        <p:txBody>
          <a:bodyPr>
            <a:normAutofit/>
          </a:bodyPr>
          <a:lstStyle/>
          <a:p>
            <a:pPr algn="l"/>
            <a:r>
              <a:rPr lang="en-US" altLang="zh-CN" dirty="0">
                <a:latin typeface="Times New Roman" panose="02020603050405020304" pitchFamily="18" charset="0"/>
                <a:cs typeface="Times New Roman" panose="02020603050405020304" pitchFamily="18" charset="0"/>
              </a:rPr>
              <a:t>Recurrent Neural Networks (</a:t>
            </a:r>
            <a:r>
              <a:rPr lang="en-US" dirty="0">
                <a:latin typeface="Times New Roman" panose="02020603050405020304" pitchFamily="18" charset="0"/>
                <a:cs typeface="Times New Roman" panose="02020603050405020304" pitchFamily="18" charset="0"/>
              </a:rPr>
              <a:t>RNNs)</a:t>
            </a:r>
          </a:p>
        </p:txBody>
      </p:sp>
      <p:sp>
        <p:nvSpPr>
          <p:cNvPr id="12" name="Slide Number Placeholder 11"/>
          <p:cNvSpPr>
            <a:spLocks noGrp="1"/>
          </p:cNvSpPr>
          <p:nvPr>
            <p:ph type="sldNum" sz="quarter" idx="12"/>
          </p:nvPr>
        </p:nvSpPr>
        <p:spPr/>
        <p:txBody>
          <a:bodyPr/>
          <a:lstStyle/>
          <a:p>
            <a:fld id="{A87AB4FD-5280-400C-A576-39B31E1468B0}" type="slidenum">
              <a:rPr lang="en-US" smtClean="0"/>
              <a:t>19</a:t>
            </a:fld>
            <a:endParaRPr lang="en-US" dirty="0"/>
          </a:p>
        </p:txBody>
      </p:sp>
      <p:sp>
        <p:nvSpPr>
          <p:cNvPr id="30" name="Rectangle 3"/>
          <p:cNvSpPr txBox="1">
            <a:spLocks noChangeArrowheads="1"/>
          </p:cNvSpPr>
          <p:nvPr/>
        </p:nvSpPr>
        <p:spPr>
          <a:xfrm>
            <a:off x="1484311" y="1560709"/>
            <a:ext cx="10018712" cy="4671547"/>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highlight>
                  <a:srgbClr val="FFFF00"/>
                </a:highlight>
                <a:latin typeface="Times New Roman" panose="02020603050405020304" pitchFamily="18" charset="0"/>
                <a:cs typeface="Times New Roman" panose="02020603050405020304" pitchFamily="18" charset="0"/>
              </a:rPr>
              <a:t>Main idea is to make use of sequential information</a:t>
            </a:r>
          </a:p>
          <a:p>
            <a:r>
              <a:rPr lang="en-US" dirty="0">
                <a:latin typeface="Times New Roman" panose="02020603050405020304" pitchFamily="18" charset="0"/>
                <a:cs typeface="Times New Roman" panose="02020603050405020304" pitchFamily="18" charset="0"/>
              </a:rPr>
              <a:t>How RNN is different from </a:t>
            </a:r>
            <a:r>
              <a:rPr lang="en-US" altLang="zh-CN" dirty="0">
                <a:latin typeface="Times New Roman" panose="02020603050405020304" pitchFamily="18" charset="0"/>
                <a:cs typeface="Times New Roman" panose="02020603050405020304" pitchFamily="18" charset="0"/>
              </a:rPr>
              <a:t>feedforward</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neural network?</a:t>
            </a:r>
          </a:p>
          <a:p>
            <a:pPr lvl="1"/>
            <a:r>
              <a:rPr lang="en-US" altLang="zh-CN" dirty="0">
                <a:highlight>
                  <a:srgbClr val="FFFF00"/>
                </a:highlight>
                <a:latin typeface="Times New Roman" panose="02020603050405020304" pitchFamily="18" charset="0"/>
                <a:cs typeface="Times New Roman" panose="02020603050405020304" pitchFamily="18" charset="0"/>
              </a:rPr>
              <a:t>Feedforward</a:t>
            </a:r>
            <a:r>
              <a:rPr lang="zh-CN" altLang="en-US" dirty="0">
                <a:highlight>
                  <a:srgbClr val="FFFF00"/>
                </a:highlight>
                <a:latin typeface="Times New Roman" panose="02020603050405020304" pitchFamily="18" charset="0"/>
                <a:cs typeface="Times New Roman" panose="02020603050405020304" pitchFamily="18" charset="0"/>
              </a:rPr>
              <a:t> </a:t>
            </a:r>
            <a:r>
              <a:rPr lang="en-US" dirty="0">
                <a:highlight>
                  <a:srgbClr val="FFFF00"/>
                </a:highlight>
                <a:latin typeface="Times New Roman" panose="02020603050405020304" pitchFamily="18" charset="0"/>
                <a:cs typeface="Times New Roman" panose="02020603050405020304" pitchFamily="18" charset="0"/>
              </a:rPr>
              <a:t>neural networks </a:t>
            </a:r>
            <a:r>
              <a:rPr lang="en-US" dirty="0">
                <a:solidFill>
                  <a:srgbClr val="0066FF"/>
                </a:solidFill>
                <a:highlight>
                  <a:srgbClr val="FFFF00"/>
                </a:highlight>
                <a:latin typeface="Times New Roman" panose="02020603050405020304" pitchFamily="18" charset="0"/>
                <a:cs typeface="Times New Roman" panose="02020603050405020304" pitchFamily="18" charset="0"/>
              </a:rPr>
              <a:t>assume</a:t>
            </a:r>
            <a:r>
              <a:rPr lang="en-US" dirty="0">
                <a:highlight>
                  <a:srgbClr val="FFFF00"/>
                </a:highlight>
                <a:latin typeface="Times New Roman" panose="02020603050405020304" pitchFamily="18" charset="0"/>
                <a:cs typeface="Times New Roman" panose="02020603050405020304" pitchFamily="18" charset="0"/>
              </a:rPr>
              <a:t> all inputs are independent of each other</a:t>
            </a:r>
          </a:p>
          <a:p>
            <a:pPr lvl="1"/>
            <a:r>
              <a:rPr lang="en-US" altLang="zh-CN" dirty="0">
                <a:highlight>
                  <a:srgbClr val="FFFF00"/>
                </a:highlight>
                <a:latin typeface="Times New Roman" panose="02020603050405020304" pitchFamily="18" charset="0"/>
                <a:cs typeface="Times New Roman" panose="02020603050405020304" pitchFamily="18" charset="0"/>
              </a:rPr>
              <a:t>In many cases (especially for language), it is not true</a:t>
            </a:r>
            <a:r>
              <a:rPr lang="en-US" altLang="zh-C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What RNN does?</a:t>
            </a:r>
          </a:p>
          <a:p>
            <a:pPr lvl="1"/>
            <a:r>
              <a:rPr lang="en-US" dirty="0">
                <a:highlight>
                  <a:srgbClr val="FFFF00"/>
                </a:highlight>
                <a:latin typeface="Times New Roman" panose="02020603050405020304" pitchFamily="18" charset="0"/>
                <a:cs typeface="Times New Roman" panose="02020603050405020304" pitchFamily="18" charset="0"/>
              </a:rPr>
              <a:t>Perform the same task at every step of a sequence (that’s what </a:t>
            </a:r>
            <a:r>
              <a:rPr lang="en-US" dirty="0">
                <a:solidFill>
                  <a:srgbClr val="0066FF"/>
                </a:solidFill>
                <a:highlight>
                  <a:srgbClr val="FFFF00"/>
                </a:highlight>
                <a:latin typeface="Times New Roman" panose="02020603050405020304" pitchFamily="18" charset="0"/>
                <a:cs typeface="Times New Roman" panose="02020603050405020304" pitchFamily="18" charset="0"/>
              </a:rPr>
              <a:t>recurrent</a:t>
            </a:r>
            <a:r>
              <a:rPr lang="en-US" dirty="0">
                <a:highlight>
                  <a:srgbClr val="FFFF00"/>
                </a:highlight>
                <a:latin typeface="Times New Roman" panose="02020603050405020304" pitchFamily="18" charset="0"/>
                <a:cs typeface="Times New Roman" panose="02020603050405020304" pitchFamily="18" charset="0"/>
              </a:rPr>
              <a:t> stands for)</a:t>
            </a:r>
          </a:p>
          <a:p>
            <a:pPr lvl="1"/>
            <a:r>
              <a:rPr lang="en-US" dirty="0">
                <a:highlight>
                  <a:srgbClr val="FFFF00"/>
                </a:highlight>
                <a:latin typeface="Times New Roman" panose="02020603050405020304" pitchFamily="18" charset="0"/>
                <a:cs typeface="Times New Roman" panose="02020603050405020304" pitchFamily="18" charset="0"/>
              </a:rPr>
              <a:t>Output depends on the previous computations</a:t>
            </a:r>
          </a:p>
          <a:p>
            <a:r>
              <a:rPr lang="en-US" dirty="0">
                <a:highlight>
                  <a:srgbClr val="FFFF00"/>
                </a:highlight>
                <a:latin typeface="Times New Roman" panose="02020603050405020304" pitchFamily="18" charset="0"/>
                <a:cs typeface="Times New Roman" panose="02020603050405020304" pitchFamily="18" charset="0"/>
              </a:rPr>
              <a:t>Another way of interpretation – RNNs have a “</a:t>
            </a:r>
            <a:r>
              <a:rPr lang="en-US" dirty="0">
                <a:solidFill>
                  <a:srgbClr val="0066FF"/>
                </a:solidFill>
                <a:highlight>
                  <a:srgbClr val="FFFF00"/>
                </a:highlight>
                <a:latin typeface="Times New Roman" panose="02020603050405020304" pitchFamily="18" charset="0"/>
                <a:cs typeface="Times New Roman" panose="02020603050405020304" pitchFamily="18" charset="0"/>
              </a:rPr>
              <a:t>memory</a:t>
            </a:r>
            <a:r>
              <a:rPr lang="en-US" dirty="0">
                <a:highlight>
                  <a:srgbClr val="FFFF00"/>
                </a:highlight>
                <a:latin typeface="Times New Roman" panose="02020603050405020304" pitchFamily="18" charset="0"/>
                <a:cs typeface="Times New Roman" panose="02020603050405020304" pitchFamily="18" charset="0"/>
              </a:rPr>
              <a:t>”</a:t>
            </a:r>
          </a:p>
          <a:p>
            <a:pPr lvl="1"/>
            <a:r>
              <a:rPr lang="en-US" dirty="0">
                <a:highlight>
                  <a:srgbClr val="FFFF00"/>
                </a:highlight>
                <a:latin typeface="Times New Roman" panose="02020603050405020304" pitchFamily="18" charset="0"/>
                <a:cs typeface="Times New Roman" panose="02020603050405020304" pitchFamily="18" charset="0"/>
              </a:rPr>
              <a:t>To store previous computations</a:t>
            </a:r>
          </a:p>
        </p:txBody>
      </p:sp>
    </p:spTree>
    <p:extLst>
      <p:ext uri="{BB962C8B-B14F-4D97-AF65-F5344CB8AC3E}">
        <p14:creationId xmlns:p14="http://schemas.microsoft.com/office/powerpoint/2010/main" val="1919082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p:cNvSpPr>
            <a:spLocks noGrp="1" noChangeArrowheads="1"/>
          </p:cNvSpPr>
          <p:nvPr>
            <p:ph idx="4294967295"/>
          </p:nvPr>
        </p:nvSpPr>
        <p:spPr>
          <a:xfrm>
            <a:off x="1981200" y="1734667"/>
            <a:ext cx="8178800" cy="4724400"/>
          </a:xfrm>
        </p:spPr>
        <p:txBody>
          <a:bodyPr>
            <a:normAutofit/>
          </a:bodyPr>
          <a:lstStyle/>
          <a:p>
            <a:r>
              <a:rPr lang="en-US" altLang="en-US" dirty="0"/>
              <a:t>Given a </a:t>
            </a:r>
            <a:r>
              <a:rPr lang="en-US" altLang="en-US" dirty="0">
                <a:solidFill>
                  <a:srgbClr val="3399FF"/>
                </a:solidFill>
              </a:rPr>
              <a:t>context</a:t>
            </a:r>
            <a:r>
              <a:rPr lang="en-US" altLang="en-US" dirty="0"/>
              <a:t> x</a:t>
            </a:r>
          </a:p>
          <a:p>
            <a:r>
              <a:rPr lang="en-US" altLang="en-US" dirty="0"/>
              <a:t>Which </a:t>
            </a:r>
            <a:r>
              <a:rPr lang="en-US" altLang="en-US" dirty="0">
                <a:solidFill>
                  <a:srgbClr val="3399FF"/>
                </a:solidFill>
              </a:rPr>
              <a:t>outcomes </a:t>
            </a:r>
            <a:r>
              <a:rPr lang="en-US" altLang="en-US" dirty="0"/>
              <a:t>y are likely in that context?</a:t>
            </a:r>
          </a:p>
          <a:p>
            <a:r>
              <a:rPr lang="en-US" altLang="en-US" dirty="0"/>
              <a:t>We need a </a:t>
            </a:r>
            <a:r>
              <a:rPr lang="en-US" altLang="en-US" u="sng" dirty="0"/>
              <a:t>conditional</a:t>
            </a:r>
            <a:r>
              <a:rPr lang="en-US" altLang="en-US" dirty="0"/>
              <a:t> distribution p(y | x)</a:t>
            </a:r>
          </a:p>
          <a:p>
            <a:pPr marL="796925" lvl="1" indent="-339725"/>
            <a:r>
              <a:rPr lang="en-US" altLang="en-US" dirty="0"/>
              <a:t>A black-box function that we call on x, y</a:t>
            </a:r>
          </a:p>
          <a:p>
            <a:pPr marL="796925" lvl="1" indent="-339725"/>
            <a:r>
              <a:rPr lang="en-US" altLang="en-US" dirty="0">
                <a:latin typeface="Times New Roman" charset="0"/>
              </a:rPr>
              <a:t>p(</a:t>
            </a:r>
            <a:r>
              <a:rPr kumimoji="0" lang="en-US" altLang="en-US" dirty="0" err="1">
                <a:latin typeface="Times New Roman" charset="0"/>
              </a:rPr>
              <a:t>NextWord</a:t>
            </a:r>
            <a:r>
              <a:rPr kumimoji="0" lang="en-US" altLang="en-US" dirty="0">
                <a:latin typeface="Times New Roman" charset="0"/>
              </a:rPr>
              <a:t>=</a:t>
            </a:r>
            <a:r>
              <a:rPr kumimoji="0" lang="en-US" altLang="en-US" dirty="0">
                <a:latin typeface="Courier New" charset="0"/>
              </a:rPr>
              <a:t>y</a:t>
            </a:r>
            <a:r>
              <a:rPr lang="en-US" altLang="en-US" dirty="0">
                <a:latin typeface="Times New Roman" charset="0"/>
              </a:rPr>
              <a:t> | </a:t>
            </a:r>
            <a:r>
              <a:rPr kumimoji="0" lang="en-US" altLang="en-US" dirty="0" err="1">
                <a:latin typeface="Times New Roman" charset="0"/>
              </a:rPr>
              <a:t>PrecedingWords</a:t>
            </a:r>
            <a:r>
              <a:rPr kumimoji="0" lang="en-US" altLang="en-US" dirty="0">
                <a:latin typeface="Times New Roman" charset="0"/>
              </a:rPr>
              <a:t>=</a:t>
            </a:r>
            <a:r>
              <a:rPr kumimoji="0" lang="en-US" altLang="en-US" dirty="0">
                <a:latin typeface="Courier New" charset="0"/>
              </a:rPr>
              <a:t>x</a:t>
            </a:r>
            <a:r>
              <a:rPr lang="en-US" altLang="en-US" dirty="0">
                <a:latin typeface="Times New Roman" charset="0"/>
              </a:rPr>
              <a:t>)</a:t>
            </a:r>
            <a:endParaRPr lang="en-US" altLang="en-US" sz="2000" dirty="0"/>
          </a:p>
          <a:p>
            <a:pPr lvl="2"/>
            <a:r>
              <a:rPr lang="en-US" altLang="en-US" dirty="0"/>
              <a:t>y </a:t>
            </a:r>
            <a:r>
              <a:rPr lang="en-US" altLang="en-US" dirty="0">
                <a:sym typeface="Symbol" charset="2"/>
              </a:rPr>
              <a:t>is a unigram</a:t>
            </a:r>
            <a:endParaRPr lang="en-US" altLang="en-US" dirty="0"/>
          </a:p>
          <a:p>
            <a:pPr lvl="2"/>
            <a:r>
              <a:rPr lang="en-US" altLang="en-US" dirty="0"/>
              <a:t>x </a:t>
            </a:r>
            <a:r>
              <a:rPr lang="en-US" altLang="en-US" dirty="0">
                <a:sym typeface="Symbol" charset="2"/>
              </a:rPr>
              <a:t>is an (n-1)-gram</a:t>
            </a:r>
          </a:p>
          <a:p>
            <a:r>
              <a:rPr lang="en-US" altLang="en-US" dirty="0">
                <a:sym typeface="Symbol" charset="2"/>
              </a:rPr>
              <a:t>Remember: p can be any function over (</a:t>
            </a:r>
            <a:r>
              <a:rPr lang="en-US" altLang="en-US" dirty="0" err="1">
                <a:sym typeface="Symbol" charset="2"/>
              </a:rPr>
              <a:t>x,y</a:t>
            </a:r>
            <a:r>
              <a:rPr lang="en-US" altLang="en-US" dirty="0">
                <a:sym typeface="Symbol" charset="2"/>
              </a:rPr>
              <a:t>)!</a:t>
            </a:r>
          </a:p>
          <a:p>
            <a:pPr marL="796925" lvl="1" indent="-339725"/>
            <a:r>
              <a:rPr lang="en-US" altLang="en-US" dirty="0">
                <a:sym typeface="Symbol" charset="2"/>
              </a:rPr>
              <a:t>Provided that p(y | x)  0, and </a:t>
            </a:r>
            <a:r>
              <a:rPr lang="en-US" altLang="en-US" baseline="-25000" dirty="0">
                <a:sym typeface="Symbol" charset="2"/>
              </a:rPr>
              <a:t>y</a:t>
            </a:r>
            <a:r>
              <a:rPr lang="en-US" altLang="en-US" dirty="0">
                <a:sym typeface="Symbol" charset="2"/>
              </a:rPr>
              <a:t> p(y | x) = 1</a:t>
            </a:r>
          </a:p>
        </p:txBody>
      </p:sp>
      <p:sp>
        <p:nvSpPr>
          <p:cNvPr id="94212" name="Title 1"/>
          <p:cNvSpPr>
            <a:spLocks noGrp="1" noChangeArrowheads="1"/>
          </p:cNvSpPr>
          <p:nvPr>
            <p:ph type="title" idx="4294967295"/>
          </p:nvPr>
        </p:nvSpPr>
        <p:spPr/>
        <p:txBody>
          <a:bodyPr/>
          <a:lstStyle/>
          <a:p>
            <a:r>
              <a:rPr lang="en-US" altLang="en-US" dirty="0"/>
              <a:t>Smoothing as Optimization: Conditional Modeling</a:t>
            </a:r>
          </a:p>
        </p:txBody>
      </p:sp>
      <p:sp>
        <p:nvSpPr>
          <p:cNvPr id="94214" name="Slide Number Placeholder 4"/>
          <p:cNvSpPr txBox="1">
            <a:spLocks noGrp="1"/>
          </p:cNvSpPr>
          <p:nvPr/>
        </p:nvSpPr>
        <p:spPr bwMode="auto">
          <a:xfrm>
            <a:off x="8255000" y="64770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charset="2"/>
              <a:buChar char="§"/>
              <a:defRPr kumimoji="1" sz="3200">
                <a:solidFill>
                  <a:schemeClr val="tx1"/>
                </a:solidFill>
                <a:latin typeface="Tahoma" charset="0"/>
              </a:defRPr>
            </a:lvl1pPr>
            <a:lvl2pPr marL="742950" indent="-285750">
              <a:spcBef>
                <a:spcPct val="20000"/>
              </a:spcBef>
              <a:buClr>
                <a:schemeClr val="accent2"/>
              </a:buClr>
              <a:buFont typeface="Wingdings" charset="2"/>
              <a:buChar char="§"/>
              <a:defRPr kumimoji="1" sz="2800">
                <a:solidFill>
                  <a:schemeClr val="tx1"/>
                </a:solidFill>
                <a:latin typeface="Tahoma" charset="0"/>
              </a:defRPr>
            </a:lvl2pPr>
            <a:lvl3pPr marL="1143000" indent="-228600">
              <a:spcBef>
                <a:spcPct val="20000"/>
              </a:spcBef>
              <a:buClr>
                <a:schemeClr val="accent2"/>
              </a:buClr>
              <a:buFont typeface="Wingdings" charset="2"/>
              <a:buChar char="§"/>
              <a:defRPr kumimoji="1" sz="2400">
                <a:solidFill>
                  <a:schemeClr val="tx1"/>
                </a:solidFill>
                <a:latin typeface="Tahoma" charset="0"/>
              </a:defRPr>
            </a:lvl3pPr>
            <a:lvl4pPr marL="1600200" indent="-228600">
              <a:spcBef>
                <a:spcPct val="20000"/>
              </a:spcBef>
              <a:buClr>
                <a:schemeClr val="accent2"/>
              </a:buClr>
              <a:buFont typeface="Wingdings" charset="2"/>
              <a:buChar char="§"/>
              <a:defRPr kumimoji="1" sz="2000">
                <a:solidFill>
                  <a:schemeClr val="tx1"/>
                </a:solidFill>
                <a:latin typeface="Tahoma" charset="0"/>
              </a:defRPr>
            </a:lvl4pPr>
            <a:lvl5pPr marL="2057400" indent="-228600">
              <a:spcBef>
                <a:spcPct val="20000"/>
              </a:spcBef>
              <a:buClr>
                <a:schemeClr val="accent2"/>
              </a:buClr>
              <a:buFont typeface="Wingdings" charset="2"/>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defRPr>
            </a:lvl9pPr>
          </a:lstStyle>
          <a:p>
            <a:pPr algn="r">
              <a:spcBef>
                <a:spcPct val="50000"/>
              </a:spcBef>
              <a:buClrTx/>
              <a:buFontTx/>
              <a:buNone/>
            </a:pPr>
            <a:fld id="{BE273EC1-E7CF-734A-8644-4B2B322DEBC0}" type="slidenum">
              <a:rPr kumimoji="0" lang="en-US" altLang="en-US" sz="1400">
                <a:solidFill>
                  <a:schemeClr val="bg2"/>
                </a:solidFill>
                <a:latin typeface="Arial" charset="0"/>
              </a:rPr>
              <a:pPr algn="r">
                <a:spcBef>
                  <a:spcPct val="50000"/>
                </a:spcBef>
                <a:buClrTx/>
                <a:buFontTx/>
                <a:buNone/>
              </a:pPr>
              <a:t>2</a:t>
            </a:fld>
            <a:endParaRPr kumimoji="0" lang="en-US" altLang="en-US" sz="1400">
              <a:solidFill>
                <a:schemeClr val="bg2"/>
              </a:solidFill>
              <a:latin typeface="Arial" charset="0"/>
            </a:endParaRPr>
          </a:p>
        </p:txBody>
      </p:sp>
    </p:spTree>
    <p:extLst>
      <p:ext uri="{BB962C8B-B14F-4D97-AF65-F5344CB8AC3E}">
        <p14:creationId xmlns:p14="http://schemas.microsoft.com/office/powerpoint/2010/main" val="17472249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48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48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48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4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bldLvl="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84310" y="476480"/>
            <a:ext cx="10018713" cy="922662"/>
          </a:xfrm>
        </p:spPr>
        <p:txBody>
          <a:bodyPr>
            <a:normAutofit/>
          </a:bodyPr>
          <a:lstStyle/>
          <a:p>
            <a:pPr algn="l"/>
            <a:r>
              <a:rPr lang="en-US" dirty="0">
                <a:latin typeface="Times New Roman" panose="02020603050405020304" pitchFamily="18" charset="0"/>
                <a:cs typeface="Times New Roman" panose="02020603050405020304" pitchFamily="18" charset="0"/>
              </a:rPr>
              <a:t>Recurrent Neural Networks (RNNs)</a:t>
            </a:r>
          </a:p>
        </p:txBody>
      </p:sp>
      <p:sp>
        <p:nvSpPr>
          <p:cNvPr id="12" name="Slide Number Placeholder 11"/>
          <p:cNvSpPr>
            <a:spLocks noGrp="1"/>
          </p:cNvSpPr>
          <p:nvPr>
            <p:ph type="sldNum" sz="quarter" idx="12"/>
          </p:nvPr>
        </p:nvSpPr>
        <p:spPr/>
        <p:txBody>
          <a:bodyPr/>
          <a:lstStyle/>
          <a:p>
            <a:fld id="{A87AB4FD-5280-400C-A576-39B31E1468B0}" type="slidenum">
              <a:rPr lang="en-US" smtClean="0"/>
              <a:t>20</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0903" y="1778152"/>
            <a:ext cx="9487391" cy="3806889"/>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3173575" y="5221867"/>
                <a:ext cx="2415277" cy="369332"/>
              </a:xfrm>
              <a:prstGeom prst="rect">
                <a:avLst/>
              </a:prstGeom>
              <a:noFill/>
            </p:spPr>
            <p:txBody>
              <a:bodyPr wrap="none" rtlCol="0">
                <a:spAutoFit/>
              </a:bodyPr>
              <a:lstStyle/>
              <a:p>
                <a:r>
                  <a:rPr lang="en-US" dirty="0">
                    <a:solidFill>
                      <a:srgbClr val="FF0000"/>
                    </a:solidFill>
                  </a:rPr>
                  <a:t>Input at time step </a:t>
                </a:r>
                <a14:m>
                  <m:oMath xmlns:m="http://schemas.openxmlformats.org/officeDocument/2006/math">
                    <m:r>
                      <a:rPr lang="en-US" i="1" dirty="0" smtClean="0">
                        <a:solidFill>
                          <a:srgbClr val="FF0000"/>
                        </a:solidFill>
                        <a:latin typeface="Cambria Math" panose="02040503050406030204" pitchFamily="18" charset="0"/>
                      </a:rPr>
                      <m:t>𝑡</m:t>
                    </m:r>
                    <m:r>
                      <a:rPr lang="en-US" b="0" i="1" dirty="0" smtClean="0">
                        <a:solidFill>
                          <a:srgbClr val="FF0000"/>
                        </a:solidFill>
                        <a:latin typeface="Cambria Math" panose="02040503050406030204" pitchFamily="18" charset="0"/>
                      </a:rPr>
                      <m:t>−1</m:t>
                    </m:r>
                  </m:oMath>
                </a14:m>
                <a:endParaRPr lang="en-US" dirty="0">
                  <a:solidFill>
                    <a:srgbClr val="FF000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173575" y="5221867"/>
                <a:ext cx="2415277" cy="369332"/>
              </a:xfrm>
              <a:prstGeom prst="rect">
                <a:avLst/>
              </a:prstGeom>
              <a:blipFill rotWithShape="0">
                <a:blip r:embed="rId5"/>
                <a:stretch>
                  <a:fillRect l="-2273" t="-10000" b="-26667"/>
                </a:stretch>
              </a:blipFill>
            </p:spPr>
            <p:txBody>
              <a:bodyPr/>
              <a:lstStyle/>
              <a:p>
                <a:r>
                  <a:rPr lang="en-US">
                    <a:noFill/>
                  </a:rPr>
                  <a:t> </a:t>
                </a:r>
              </a:p>
            </p:txBody>
          </p:sp>
        </mc:Fallback>
      </mc:AlternateContent>
      <p:cxnSp>
        <p:nvCxnSpPr>
          <p:cNvPr id="14" name="Curved Connector 13"/>
          <p:cNvCxnSpPr>
            <a:stCxn id="13" idx="2"/>
            <a:endCxn id="3" idx="2"/>
          </p:cNvCxnSpPr>
          <p:nvPr/>
        </p:nvCxnSpPr>
        <p:spPr>
          <a:xfrm rot="5400000" flipH="1" flipV="1">
            <a:off x="5434827" y="4531427"/>
            <a:ext cx="6158" cy="2113385"/>
          </a:xfrm>
          <a:prstGeom prst="curvedConnector3">
            <a:avLst>
              <a:gd name="adj1" fmla="val -3712244"/>
            </a:avLst>
          </a:prstGeom>
          <a:ln>
            <a:tailEnd type="triangle"/>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8524089" y="1135299"/>
            <a:ext cx="2714205" cy="369332"/>
          </a:xfrm>
          <a:prstGeom prst="rect">
            <a:avLst/>
          </a:prstGeom>
          <a:noFill/>
        </p:spPr>
        <p:txBody>
          <a:bodyPr wrap="none" rtlCol="0">
            <a:spAutoFit/>
          </a:bodyPr>
          <a:lstStyle/>
          <a:p>
            <a:r>
              <a:rPr lang="en-US" dirty="0">
                <a:solidFill>
                  <a:srgbClr val="FF0000"/>
                </a:solidFill>
              </a:rPr>
              <a:t>Hidden state at time step t</a:t>
            </a:r>
          </a:p>
        </p:txBody>
      </p:sp>
      <p:cxnSp>
        <p:nvCxnSpPr>
          <p:cNvPr id="19" name="Curved Connector 18"/>
          <p:cNvCxnSpPr>
            <a:stCxn id="17" idx="2"/>
          </p:cNvCxnSpPr>
          <p:nvPr/>
        </p:nvCxnSpPr>
        <p:spPr>
          <a:xfrm rot="5400000">
            <a:off x="8251839" y="1708758"/>
            <a:ext cx="1833480" cy="1425226"/>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3024110" y="1459225"/>
            <a:ext cx="2714205" cy="369332"/>
          </a:xfrm>
          <a:prstGeom prst="rect">
            <a:avLst/>
          </a:prstGeom>
          <a:noFill/>
        </p:spPr>
        <p:txBody>
          <a:bodyPr wrap="none" rtlCol="0">
            <a:spAutoFit/>
          </a:bodyPr>
          <a:lstStyle/>
          <a:p>
            <a:r>
              <a:rPr lang="en-US" dirty="0">
                <a:solidFill>
                  <a:srgbClr val="FF0000"/>
                </a:solidFill>
              </a:rPr>
              <a:t>Output state at time step t</a:t>
            </a:r>
          </a:p>
        </p:txBody>
      </p:sp>
      <p:cxnSp>
        <p:nvCxnSpPr>
          <p:cNvPr id="26" name="Elbow Connector 25"/>
          <p:cNvCxnSpPr>
            <a:stCxn id="20" idx="3"/>
          </p:cNvCxnSpPr>
          <p:nvPr/>
        </p:nvCxnSpPr>
        <p:spPr>
          <a:xfrm>
            <a:off x="5738315" y="1643891"/>
            <a:ext cx="2480268" cy="503593"/>
          </a:xfrm>
          <a:prstGeom prst="bentConnector3">
            <a:avLst>
              <a:gd name="adj1" fmla="val 100192"/>
            </a:avLst>
          </a:prstGeom>
          <a:ln>
            <a:tailEnd type="triangle"/>
          </a:ln>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3378373" y="2162694"/>
            <a:ext cx="2005677" cy="369332"/>
          </a:xfrm>
          <a:prstGeom prst="rect">
            <a:avLst/>
          </a:prstGeom>
          <a:noFill/>
        </p:spPr>
        <p:txBody>
          <a:bodyPr wrap="none" rtlCol="0">
            <a:spAutoFit/>
          </a:bodyPr>
          <a:lstStyle/>
          <a:p>
            <a:r>
              <a:rPr lang="en-US" dirty="0">
                <a:solidFill>
                  <a:srgbClr val="FF0000"/>
                </a:solidFill>
              </a:rPr>
              <a:t>Activation function</a:t>
            </a:r>
          </a:p>
        </p:txBody>
      </p:sp>
      <p:cxnSp>
        <p:nvCxnSpPr>
          <p:cNvPr id="32" name="Straight Arrow Connector 31"/>
          <p:cNvCxnSpPr/>
          <p:nvPr/>
        </p:nvCxnSpPr>
        <p:spPr>
          <a:xfrm>
            <a:off x="4381211" y="2532026"/>
            <a:ext cx="1964505" cy="11495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 name="Rounded Rectangle 1"/>
          <p:cNvSpPr/>
          <p:nvPr/>
        </p:nvSpPr>
        <p:spPr>
          <a:xfrm>
            <a:off x="1814510" y="3467100"/>
            <a:ext cx="26829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6" name="Rounded Rectangle 15"/>
          <p:cNvSpPr/>
          <p:nvPr/>
        </p:nvSpPr>
        <p:spPr>
          <a:xfrm>
            <a:off x="6697458" y="3338112"/>
            <a:ext cx="478042" cy="39428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baseline="-25000" dirty="0">
              <a:solidFill>
                <a:schemeClr val="tx1"/>
              </a:solidFill>
            </a:endParaRPr>
          </a:p>
        </p:txBody>
      </p:sp>
      <p:sp>
        <p:nvSpPr>
          <p:cNvPr id="4" name="TextBox 3"/>
          <p:cNvSpPr txBox="1"/>
          <p:nvPr/>
        </p:nvSpPr>
        <p:spPr>
          <a:xfrm>
            <a:off x="6649830" y="3331954"/>
            <a:ext cx="573298" cy="461665"/>
          </a:xfrm>
          <a:prstGeom prst="rect">
            <a:avLst/>
          </a:prstGeom>
          <a:noFill/>
        </p:spPr>
        <p:txBody>
          <a:bodyPr wrap="none" rtlCol="0">
            <a:spAutoFit/>
          </a:bodyPr>
          <a:lstStyle/>
          <a:p>
            <a:r>
              <a:rPr lang="en-US" sz="2400" dirty="0"/>
              <a:t>h</a:t>
            </a:r>
            <a:r>
              <a:rPr lang="en-US" sz="2400" baseline="-25000" dirty="0"/>
              <a:t>t-1</a:t>
            </a:r>
          </a:p>
        </p:txBody>
      </p:sp>
      <p:sp>
        <p:nvSpPr>
          <p:cNvPr id="5" name="Rectangle 4"/>
          <p:cNvSpPr/>
          <p:nvPr/>
        </p:nvSpPr>
        <p:spPr>
          <a:xfrm>
            <a:off x="1770238" y="3467100"/>
            <a:ext cx="373820" cy="523220"/>
          </a:xfrm>
          <a:prstGeom prst="rect">
            <a:avLst/>
          </a:prstGeom>
        </p:spPr>
        <p:txBody>
          <a:bodyPr wrap="none">
            <a:spAutoFit/>
          </a:bodyPr>
          <a:lstStyle/>
          <a:p>
            <a:pPr lvl="0"/>
            <a:r>
              <a:rPr lang="en-US" sz="2800">
                <a:solidFill>
                  <a:prstClr val="black"/>
                </a:solidFill>
              </a:rPr>
              <a:t>h</a:t>
            </a:r>
            <a:endParaRPr lang="en-US" sz="2800" baseline="-25000" dirty="0">
              <a:solidFill>
                <a:prstClr val="black"/>
              </a:solidFill>
            </a:endParaRPr>
          </a:p>
        </p:txBody>
      </p:sp>
      <p:sp>
        <p:nvSpPr>
          <p:cNvPr id="21" name="Rounded Rectangle 20"/>
          <p:cNvSpPr/>
          <p:nvPr/>
        </p:nvSpPr>
        <p:spPr>
          <a:xfrm>
            <a:off x="8361158" y="3338112"/>
            <a:ext cx="478042" cy="39428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baseline="-25000" dirty="0">
              <a:solidFill>
                <a:schemeClr val="tx1"/>
              </a:solidFill>
            </a:endParaRPr>
          </a:p>
        </p:txBody>
      </p:sp>
      <p:sp>
        <p:nvSpPr>
          <p:cNvPr id="22" name="TextBox 21"/>
          <p:cNvSpPr txBox="1"/>
          <p:nvPr/>
        </p:nvSpPr>
        <p:spPr>
          <a:xfrm>
            <a:off x="8313530" y="3331954"/>
            <a:ext cx="412742" cy="461665"/>
          </a:xfrm>
          <a:prstGeom prst="rect">
            <a:avLst/>
          </a:prstGeom>
          <a:noFill/>
        </p:spPr>
        <p:txBody>
          <a:bodyPr wrap="none" rtlCol="0">
            <a:spAutoFit/>
          </a:bodyPr>
          <a:lstStyle/>
          <a:p>
            <a:r>
              <a:rPr lang="en-US" sz="2400" dirty="0"/>
              <a:t>h</a:t>
            </a:r>
            <a:r>
              <a:rPr lang="en-US" sz="2400" baseline="-25000" dirty="0"/>
              <a:t>t</a:t>
            </a:r>
          </a:p>
        </p:txBody>
      </p:sp>
      <p:sp>
        <p:nvSpPr>
          <p:cNvPr id="23" name="Rounded Rectangle 22"/>
          <p:cNvSpPr/>
          <p:nvPr/>
        </p:nvSpPr>
        <p:spPr>
          <a:xfrm>
            <a:off x="10008395" y="3350255"/>
            <a:ext cx="478042" cy="39428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baseline="-25000" dirty="0">
              <a:solidFill>
                <a:schemeClr val="tx1"/>
              </a:solidFill>
            </a:endParaRPr>
          </a:p>
        </p:txBody>
      </p:sp>
      <p:sp>
        <p:nvSpPr>
          <p:cNvPr id="24" name="TextBox 23"/>
          <p:cNvSpPr txBox="1"/>
          <p:nvPr/>
        </p:nvSpPr>
        <p:spPr>
          <a:xfrm>
            <a:off x="9960767" y="3344097"/>
            <a:ext cx="619529" cy="461665"/>
          </a:xfrm>
          <a:prstGeom prst="rect">
            <a:avLst/>
          </a:prstGeom>
          <a:noFill/>
        </p:spPr>
        <p:txBody>
          <a:bodyPr wrap="none" rtlCol="0">
            <a:spAutoFit/>
          </a:bodyPr>
          <a:lstStyle/>
          <a:p>
            <a:r>
              <a:rPr lang="en-US" sz="2400" dirty="0"/>
              <a:t>h</a:t>
            </a:r>
            <a:r>
              <a:rPr lang="en-US" sz="2400" baseline="-25000" dirty="0"/>
              <a:t>t+1</a:t>
            </a:r>
          </a:p>
        </p:txBody>
      </p:sp>
    </p:spTree>
    <p:extLst>
      <p:ext uri="{BB962C8B-B14F-4D97-AF65-F5344CB8AC3E}">
        <p14:creationId xmlns:p14="http://schemas.microsoft.com/office/powerpoint/2010/main" val="145363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14"/>
                                        </p:tgtEl>
                                        <p:attrNameLst>
                                          <p:attrName>style.visibility</p:attrName>
                                        </p:attrNameLst>
                                      </p:cBhvr>
                                      <p:to>
                                        <p:strVal val="visible"/>
                                      </p:to>
                                    </p:set>
                                    <p:animEffect transition="in" filter="wipe(left)">
                                      <p:cBhvr>
                                        <p:cTn id="9" dur="10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0"/>
                                        </p:tgtEl>
                                        <p:attrNameLst>
                                          <p:attrName>style.visibility</p:attrName>
                                        </p:attrNameLst>
                                      </p:cBhvr>
                                      <p:to>
                                        <p:strVal val="visible"/>
                                      </p:to>
                                    </p:set>
                                  </p:childTnLst>
                                </p:cTn>
                              </p:par>
                              <p:par>
                                <p:cTn id="14" presetID="22" presetClass="entr" presetSubtype="1"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up)">
                                      <p:cBhvr>
                                        <p:cTn id="16" dur="1000"/>
                                        <p:tgtEl>
                                          <p:spTgt spid="3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22" presetClass="entr" presetSubtype="1"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up)">
                                      <p:cBhvr>
                                        <p:cTn id="23" dur="10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par>
                                <p:cTn id="28" presetID="22" presetClass="entr" presetSubtype="1" fill="hold"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wipe(up)">
                                      <p:cBhvr>
                                        <p:cTn id="30"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P spid="20" grpId="0"/>
      <p:bldP spid="3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Recurrent Neural Networks (RNNs)</a:t>
            </a:r>
            <a:endParaRPr lang="en-US" dirty="0"/>
          </a:p>
        </p:txBody>
      </p:sp>
      <p:sp>
        <p:nvSpPr>
          <p:cNvPr id="3" name="Content Placeholder 2"/>
          <p:cNvSpPr>
            <a:spLocks noGrp="1"/>
          </p:cNvSpPr>
          <p:nvPr>
            <p:ph idx="1"/>
          </p:nvPr>
        </p:nvSpPr>
        <p:spPr/>
        <p:txBody>
          <a:bodyPr/>
          <a:lstStyle/>
          <a:p>
            <a:r>
              <a:rPr lang="en-US" dirty="0"/>
              <a:t>Mathematically, the computation at each time step:</a:t>
            </a:r>
          </a:p>
          <a:p>
            <a:endParaRPr lang="en-US" dirty="0"/>
          </a:p>
        </p:txBody>
      </p:sp>
      <p:pic>
        <p:nvPicPr>
          <p:cNvPr id="4" name="Picture 3"/>
          <p:cNvPicPr>
            <a:picLocks noChangeAspect="1"/>
          </p:cNvPicPr>
          <p:nvPr/>
        </p:nvPicPr>
        <p:blipFill rotWithShape="1">
          <a:blip r:embed="rId2"/>
          <a:srcRect r="13683"/>
          <a:stretch/>
        </p:blipFill>
        <p:spPr>
          <a:xfrm>
            <a:off x="717550" y="2712244"/>
            <a:ext cx="8451850" cy="2324100"/>
          </a:xfrm>
          <a:prstGeom prst="rect">
            <a:avLst/>
          </a:prstGeom>
        </p:spPr>
      </p:pic>
    </p:spTree>
    <p:extLst>
      <p:ext uri="{BB962C8B-B14F-4D97-AF65-F5344CB8AC3E}">
        <p14:creationId xmlns:p14="http://schemas.microsoft.com/office/powerpoint/2010/main" val="12925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84310" y="476480"/>
            <a:ext cx="10018713" cy="922662"/>
          </a:xfrm>
        </p:spPr>
        <p:txBody>
          <a:bodyPr>
            <a:normAutofit/>
          </a:bodyPr>
          <a:lstStyle/>
          <a:p>
            <a:pPr algn="l"/>
            <a:r>
              <a:rPr lang="en-US" dirty="0">
                <a:latin typeface="Times New Roman" panose="02020603050405020304" pitchFamily="18" charset="0"/>
                <a:cs typeface="Times New Roman" panose="02020603050405020304" pitchFamily="18" charset="0"/>
              </a:rPr>
              <a:t>RNN Extensions</a:t>
            </a:r>
          </a:p>
        </p:txBody>
      </p:sp>
      <p:sp>
        <p:nvSpPr>
          <p:cNvPr id="12" name="Slide Number Placeholder 11"/>
          <p:cNvSpPr>
            <a:spLocks noGrp="1"/>
          </p:cNvSpPr>
          <p:nvPr>
            <p:ph type="sldNum" sz="quarter" idx="12"/>
          </p:nvPr>
        </p:nvSpPr>
        <p:spPr/>
        <p:txBody>
          <a:bodyPr/>
          <a:lstStyle/>
          <a:p>
            <a:fld id="{A87AB4FD-5280-400C-A576-39B31E1468B0}" type="slidenum">
              <a:rPr lang="en-US" smtClean="0"/>
              <a:t>22</a:t>
            </a:fld>
            <a:endParaRPr lang="en-US" dirty="0"/>
          </a:p>
        </p:txBody>
      </p:sp>
      <p:sp>
        <p:nvSpPr>
          <p:cNvPr id="30" name="Rectangle 3"/>
          <p:cNvSpPr txBox="1">
            <a:spLocks noChangeArrowheads="1"/>
          </p:cNvSpPr>
          <p:nvPr/>
        </p:nvSpPr>
        <p:spPr>
          <a:xfrm>
            <a:off x="1484311" y="1560709"/>
            <a:ext cx="10018712" cy="4671547"/>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latin typeface="Times New Roman" panose="02020603050405020304" pitchFamily="18" charset="0"/>
                <a:cs typeface="Times New Roman" panose="02020603050405020304" pitchFamily="18" charset="0"/>
              </a:rPr>
              <a:t>Bidirectional RNNs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8515" y="1809481"/>
            <a:ext cx="6210300" cy="4057650"/>
          </a:xfrm>
          <a:prstGeom prst="rect">
            <a:avLst/>
          </a:prstGeom>
        </p:spPr>
      </p:pic>
    </p:spTree>
    <p:extLst>
      <p:ext uri="{BB962C8B-B14F-4D97-AF65-F5344CB8AC3E}">
        <p14:creationId xmlns:p14="http://schemas.microsoft.com/office/powerpoint/2010/main" val="1998377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84310" y="476480"/>
            <a:ext cx="10018713" cy="922662"/>
          </a:xfrm>
        </p:spPr>
        <p:txBody>
          <a:bodyPr>
            <a:normAutofit/>
          </a:bodyPr>
          <a:lstStyle/>
          <a:p>
            <a:pPr algn="l"/>
            <a:r>
              <a:rPr lang="en-US" dirty="0">
                <a:latin typeface="Times New Roman" panose="02020603050405020304" pitchFamily="18" charset="0"/>
                <a:cs typeface="Times New Roman" panose="02020603050405020304" pitchFamily="18" charset="0"/>
              </a:rPr>
              <a:t>RNN Extensions</a:t>
            </a:r>
          </a:p>
        </p:txBody>
      </p:sp>
      <p:sp>
        <p:nvSpPr>
          <p:cNvPr id="12" name="Slide Number Placeholder 11"/>
          <p:cNvSpPr>
            <a:spLocks noGrp="1"/>
          </p:cNvSpPr>
          <p:nvPr>
            <p:ph type="sldNum" sz="quarter" idx="12"/>
          </p:nvPr>
        </p:nvSpPr>
        <p:spPr/>
        <p:txBody>
          <a:bodyPr/>
          <a:lstStyle/>
          <a:p>
            <a:fld id="{A87AB4FD-5280-400C-A576-39B31E1468B0}" type="slidenum">
              <a:rPr lang="en-US" smtClean="0"/>
              <a:t>23</a:t>
            </a:fld>
            <a:endParaRPr lang="en-US" dirty="0"/>
          </a:p>
        </p:txBody>
      </p:sp>
      <p:sp>
        <p:nvSpPr>
          <p:cNvPr id="30" name="Rectangle 3"/>
          <p:cNvSpPr txBox="1">
            <a:spLocks noChangeArrowheads="1"/>
          </p:cNvSpPr>
          <p:nvPr/>
        </p:nvSpPr>
        <p:spPr>
          <a:xfrm>
            <a:off x="1484311" y="1560709"/>
            <a:ext cx="10018712" cy="4671547"/>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latin typeface="Times New Roman" panose="02020603050405020304" pitchFamily="18" charset="0"/>
                <a:cs typeface="Times New Roman" panose="02020603050405020304" pitchFamily="18" charset="0"/>
              </a:rPr>
              <a:t>Deep (Bidirectional) RNNs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5782" y="1858171"/>
            <a:ext cx="4335765" cy="4775812"/>
          </a:xfrm>
          <a:prstGeom prst="rect">
            <a:avLst/>
          </a:prstGeom>
        </p:spPr>
      </p:pic>
    </p:spTree>
    <p:extLst>
      <p:ext uri="{BB962C8B-B14F-4D97-AF65-F5344CB8AC3E}">
        <p14:creationId xmlns:p14="http://schemas.microsoft.com/office/powerpoint/2010/main" val="935966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84310" y="476480"/>
            <a:ext cx="10018713" cy="922662"/>
          </a:xfrm>
        </p:spPr>
        <p:txBody>
          <a:bodyPr>
            <a:normAutofit/>
          </a:bodyPr>
          <a:lstStyle/>
          <a:p>
            <a:pPr algn="l"/>
            <a:r>
              <a:rPr lang="en-US" dirty="0">
                <a:latin typeface="Times New Roman" panose="02020603050405020304" pitchFamily="18" charset="0"/>
                <a:cs typeface="Times New Roman" panose="02020603050405020304" pitchFamily="18" charset="0"/>
              </a:rPr>
              <a:t>Long-Term Dependencies</a:t>
            </a:r>
          </a:p>
        </p:txBody>
      </p:sp>
      <p:sp>
        <p:nvSpPr>
          <p:cNvPr id="12" name="Slide Number Placeholder 11"/>
          <p:cNvSpPr>
            <a:spLocks noGrp="1"/>
          </p:cNvSpPr>
          <p:nvPr>
            <p:ph type="sldNum" sz="quarter" idx="12"/>
          </p:nvPr>
        </p:nvSpPr>
        <p:spPr/>
        <p:txBody>
          <a:bodyPr/>
          <a:lstStyle/>
          <a:p>
            <a:fld id="{A87AB4FD-5280-400C-A576-39B31E1468B0}" type="slidenum">
              <a:rPr lang="en-US" smtClean="0"/>
              <a:t>24</a:t>
            </a:fld>
            <a:endParaRPr lang="en-US" dirty="0"/>
          </a:p>
        </p:txBody>
      </p:sp>
      <p:sp>
        <p:nvSpPr>
          <p:cNvPr id="30" name="Rectangle 3"/>
          <p:cNvSpPr txBox="1">
            <a:spLocks noChangeArrowheads="1"/>
          </p:cNvSpPr>
          <p:nvPr/>
        </p:nvSpPr>
        <p:spPr>
          <a:xfrm>
            <a:off x="1484311" y="1560709"/>
            <a:ext cx="10018712" cy="4671547"/>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highlight>
                  <a:srgbClr val="FFFF00"/>
                </a:highlight>
                <a:latin typeface="Times New Roman" panose="02020603050405020304" pitchFamily="18" charset="0"/>
                <a:cs typeface="Times New Roman" panose="02020603050405020304" pitchFamily="18" charset="0"/>
              </a:rPr>
              <a:t>Is RNN capable of capturing </a:t>
            </a:r>
            <a:r>
              <a:rPr lang="en-US" dirty="0">
                <a:solidFill>
                  <a:srgbClr val="33CC33"/>
                </a:solidFill>
                <a:latin typeface="Times New Roman" panose="02020603050405020304" pitchFamily="18" charset="0"/>
                <a:cs typeface="Times New Roman" panose="02020603050405020304" pitchFamily="18" charset="0"/>
              </a:rPr>
              <a:t>long-term dependencies</a:t>
            </a:r>
            <a:r>
              <a:rPr lang="en-US" dirty="0">
                <a:latin typeface="Times New Roman" panose="02020603050405020304" pitchFamily="18" charset="0"/>
                <a:cs typeface="Times New Roman" panose="02020603050405020304" pitchFamily="18" charset="0"/>
              </a:rPr>
              <a:t>?</a:t>
            </a:r>
          </a:p>
          <a:p>
            <a:r>
              <a:rPr lang="en-US" dirty="0">
                <a:highlight>
                  <a:srgbClr val="FFFF00"/>
                </a:highlight>
                <a:latin typeface="Times New Roman" panose="02020603050405020304" pitchFamily="18" charset="0"/>
                <a:cs typeface="Times New Roman" panose="02020603050405020304" pitchFamily="18" charset="0"/>
              </a:rPr>
              <a:t>Why long-term dependencies</a:t>
            </a:r>
            <a:r>
              <a:rPr lang="en-US" dirty="0">
                <a:latin typeface="Times New Roman" panose="02020603050405020304" pitchFamily="18" charset="0"/>
                <a:cs typeface="Times New Roman" panose="02020603050405020304" pitchFamily="18" charset="0"/>
              </a:rPr>
              <a:t>?</a:t>
            </a:r>
          </a:p>
          <a:p>
            <a:pPr lvl="1"/>
            <a:r>
              <a:rPr lang="en-US" dirty="0">
                <a:highlight>
                  <a:srgbClr val="FFFF00"/>
                </a:highlight>
                <a:latin typeface="Times New Roman" panose="02020603050405020304" pitchFamily="18" charset="0"/>
                <a:cs typeface="Times New Roman" panose="02020603050405020304" pitchFamily="18" charset="0"/>
              </a:rPr>
              <a:t>Sometimes we only need to look at recent information to perform present task</a:t>
            </a:r>
          </a:p>
          <a:p>
            <a:r>
              <a:rPr lang="en-US" dirty="0">
                <a:latin typeface="Times New Roman" panose="02020603050405020304" pitchFamily="18" charset="0"/>
                <a:cs typeface="Times New Roman" panose="02020603050405020304" pitchFamily="18" charset="0"/>
              </a:rPr>
              <a:t>Consider an example</a:t>
            </a:r>
          </a:p>
          <a:p>
            <a:pPr lvl="1"/>
            <a:r>
              <a:rPr lang="en-US" dirty="0">
                <a:latin typeface="Times New Roman" panose="02020603050405020304" pitchFamily="18" charset="0"/>
                <a:cs typeface="Times New Roman" panose="02020603050405020304" pitchFamily="18" charset="0"/>
              </a:rPr>
              <a:t>Predict next word based on the previous words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7627" y="3819493"/>
            <a:ext cx="5172075" cy="2409825"/>
          </a:xfrm>
          <a:prstGeom prst="rect">
            <a:avLst/>
          </a:prstGeom>
        </p:spPr>
      </p:pic>
      <p:sp>
        <p:nvSpPr>
          <p:cNvPr id="2" name="TextBox 1"/>
          <p:cNvSpPr txBox="1"/>
          <p:nvPr/>
        </p:nvSpPr>
        <p:spPr>
          <a:xfrm>
            <a:off x="8699500" y="3695399"/>
            <a:ext cx="2758269" cy="369332"/>
          </a:xfrm>
          <a:prstGeom prst="rect">
            <a:avLst/>
          </a:prstGeom>
          <a:noFill/>
        </p:spPr>
        <p:txBody>
          <a:bodyPr wrap="square" rtlCol="0">
            <a:spAutoFit/>
          </a:bodyPr>
          <a:lstStyle/>
          <a:p>
            <a:r>
              <a:rPr lang="en-US" dirty="0">
                <a:solidFill>
                  <a:srgbClr val="0066FF"/>
                </a:solidFill>
                <a:latin typeface="Times New Roman" panose="02020603050405020304" pitchFamily="18" charset="0"/>
                <a:cs typeface="Times New Roman" panose="02020603050405020304" pitchFamily="18" charset="0"/>
              </a:rPr>
              <a:t>The clouds are in the sky</a:t>
            </a:r>
          </a:p>
        </p:txBody>
      </p:sp>
    </p:spTree>
    <p:extLst>
      <p:ext uri="{BB962C8B-B14F-4D97-AF65-F5344CB8AC3E}">
        <p14:creationId xmlns:p14="http://schemas.microsoft.com/office/powerpoint/2010/main" val="10701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84310" y="476480"/>
            <a:ext cx="10018713" cy="922662"/>
          </a:xfrm>
        </p:spPr>
        <p:txBody>
          <a:bodyPr>
            <a:normAutofit/>
          </a:bodyPr>
          <a:lstStyle/>
          <a:p>
            <a:pPr algn="l"/>
            <a:r>
              <a:rPr lang="en-US" dirty="0">
                <a:latin typeface="Times New Roman" panose="02020603050405020304" pitchFamily="18" charset="0"/>
                <a:cs typeface="Times New Roman" panose="02020603050405020304" pitchFamily="18" charset="0"/>
              </a:rPr>
              <a:t>Problem of Long-Term Dependencies</a:t>
            </a:r>
          </a:p>
        </p:txBody>
      </p:sp>
      <p:sp>
        <p:nvSpPr>
          <p:cNvPr id="12" name="Slide Number Placeholder 11"/>
          <p:cNvSpPr>
            <a:spLocks noGrp="1"/>
          </p:cNvSpPr>
          <p:nvPr>
            <p:ph type="sldNum" sz="quarter" idx="12"/>
          </p:nvPr>
        </p:nvSpPr>
        <p:spPr/>
        <p:txBody>
          <a:bodyPr/>
          <a:lstStyle/>
          <a:p>
            <a:fld id="{A87AB4FD-5280-400C-A576-39B31E1468B0}" type="slidenum">
              <a:rPr lang="en-US" smtClean="0"/>
              <a:t>25</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9926" y="3808967"/>
            <a:ext cx="6467475" cy="2333625"/>
          </a:xfrm>
          <a:prstGeom prst="rect">
            <a:avLst/>
          </a:prstGeom>
        </p:spPr>
      </p:pic>
      <p:sp>
        <p:nvSpPr>
          <p:cNvPr id="8" name="Rectangle 3"/>
          <p:cNvSpPr txBox="1">
            <a:spLocks noChangeArrowheads="1"/>
          </p:cNvSpPr>
          <p:nvPr/>
        </p:nvSpPr>
        <p:spPr>
          <a:xfrm>
            <a:off x="1484311" y="1560709"/>
            <a:ext cx="10018712" cy="4671547"/>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latin typeface="Times New Roman" panose="02020603050405020304" pitchFamily="18" charset="0"/>
                <a:cs typeface="Times New Roman" panose="02020603050405020304" pitchFamily="18" charset="0"/>
              </a:rPr>
              <a:t>What if we want to predict the next word in a </a:t>
            </a:r>
            <a:r>
              <a:rPr lang="en-US" dirty="0">
                <a:solidFill>
                  <a:srgbClr val="33CC33"/>
                </a:solidFill>
                <a:latin typeface="Times New Roman" panose="02020603050405020304" pitchFamily="18" charset="0"/>
                <a:cs typeface="Times New Roman" panose="02020603050405020304" pitchFamily="18" charset="0"/>
              </a:rPr>
              <a:t>long sentence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Do we know which </a:t>
            </a:r>
            <a:r>
              <a:rPr lang="en-US" dirty="0">
                <a:solidFill>
                  <a:srgbClr val="33CC33"/>
                </a:solidFill>
                <a:latin typeface="Times New Roman" panose="02020603050405020304" pitchFamily="18" charset="0"/>
                <a:cs typeface="Times New Roman" panose="02020603050405020304" pitchFamily="18" charset="0"/>
              </a:rPr>
              <a:t>past information </a:t>
            </a:r>
            <a:r>
              <a:rPr lang="en-US" dirty="0">
                <a:latin typeface="Times New Roman" panose="02020603050405020304" pitchFamily="18" charset="0"/>
                <a:cs typeface="Times New Roman" panose="02020603050405020304" pitchFamily="18" charset="0"/>
              </a:rPr>
              <a:t>is helpful to predict the </a:t>
            </a:r>
            <a:r>
              <a:rPr lang="en-US" dirty="0">
                <a:solidFill>
                  <a:srgbClr val="33CC33"/>
                </a:solidFill>
                <a:latin typeface="Times New Roman" panose="02020603050405020304" pitchFamily="18" charset="0"/>
                <a:cs typeface="Times New Roman" panose="02020603050405020304" pitchFamily="18" charset="0"/>
              </a:rPr>
              <a:t>next word</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In theory, RNNs are capable of handling </a:t>
            </a:r>
            <a:r>
              <a:rPr lang="en-US" dirty="0">
                <a:solidFill>
                  <a:srgbClr val="33CC33"/>
                </a:solidFill>
                <a:latin typeface="Times New Roman" panose="02020603050405020304" pitchFamily="18" charset="0"/>
                <a:cs typeface="Times New Roman" panose="02020603050405020304" pitchFamily="18" charset="0"/>
              </a:rPr>
              <a:t>long-term dependencies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But in practice, </a:t>
            </a:r>
            <a:r>
              <a:rPr lang="en-US" dirty="0">
                <a:solidFill>
                  <a:srgbClr val="FF0000"/>
                </a:solidFill>
                <a:latin typeface="Times New Roman" panose="02020603050405020304" pitchFamily="18" charset="0"/>
                <a:cs typeface="Times New Roman" panose="02020603050405020304" pitchFamily="18" charset="0"/>
              </a:rPr>
              <a:t>they are not</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5241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84310" y="476480"/>
            <a:ext cx="10018713" cy="922662"/>
          </a:xfrm>
        </p:spPr>
        <p:txBody>
          <a:bodyPr>
            <a:normAutofit/>
          </a:bodyPr>
          <a:lstStyle/>
          <a:p>
            <a:pPr algn="l"/>
            <a:r>
              <a:rPr lang="en-US" dirty="0">
                <a:latin typeface="Times New Roman" panose="02020603050405020304" pitchFamily="18" charset="0"/>
                <a:cs typeface="Times New Roman" panose="02020603050405020304" pitchFamily="18" charset="0"/>
              </a:rPr>
              <a:t>Long Short Term Memory (LSTM)</a:t>
            </a:r>
          </a:p>
        </p:txBody>
      </p:sp>
      <p:sp>
        <p:nvSpPr>
          <p:cNvPr id="12" name="Slide Number Placeholder 11"/>
          <p:cNvSpPr>
            <a:spLocks noGrp="1"/>
          </p:cNvSpPr>
          <p:nvPr>
            <p:ph type="sldNum" sz="quarter" idx="12"/>
          </p:nvPr>
        </p:nvSpPr>
        <p:spPr/>
        <p:txBody>
          <a:bodyPr/>
          <a:lstStyle/>
          <a:p>
            <a:fld id="{A87AB4FD-5280-400C-A576-39B31E1468B0}" type="slidenum">
              <a:rPr lang="en-US" smtClean="0"/>
              <a:t>26</a:t>
            </a:fld>
            <a:endParaRPr lang="en-US" dirty="0"/>
          </a:p>
        </p:txBody>
      </p:sp>
      <p:sp>
        <p:nvSpPr>
          <p:cNvPr id="30" name="Rectangle 3"/>
          <p:cNvSpPr txBox="1">
            <a:spLocks noChangeArrowheads="1"/>
          </p:cNvSpPr>
          <p:nvPr/>
        </p:nvSpPr>
        <p:spPr>
          <a:xfrm>
            <a:off x="1484311" y="1560709"/>
            <a:ext cx="10018712" cy="4671547"/>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2800" dirty="0">
                <a:highlight>
                  <a:srgbClr val="FFFF00"/>
                </a:highlight>
                <a:latin typeface="Times New Roman" panose="02020603050405020304" pitchFamily="18" charset="0"/>
                <a:cs typeface="Times New Roman" panose="02020603050405020304" pitchFamily="18" charset="0"/>
              </a:rPr>
              <a:t>A special type of recurrent neural networks.</a:t>
            </a:r>
          </a:p>
          <a:p>
            <a:r>
              <a:rPr lang="en-US" sz="2800" dirty="0">
                <a:highlight>
                  <a:srgbClr val="FFFF00"/>
                </a:highlight>
                <a:latin typeface="Times New Roman" panose="02020603050405020304" pitchFamily="18" charset="0"/>
                <a:cs typeface="Times New Roman" panose="02020603050405020304" pitchFamily="18" charset="0"/>
              </a:rPr>
              <a:t>Explicitly designed to capture the </a:t>
            </a:r>
            <a:r>
              <a:rPr lang="en-US" sz="2800" dirty="0">
                <a:solidFill>
                  <a:srgbClr val="0066FF"/>
                </a:solidFill>
                <a:highlight>
                  <a:srgbClr val="FFFF00"/>
                </a:highlight>
                <a:latin typeface="Times New Roman" panose="02020603050405020304" pitchFamily="18" charset="0"/>
                <a:cs typeface="Times New Roman" panose="02020603050405020304" pitchFamily="18" charset="0"/>
              </a:rPr>
              <a:t>long-term dependency</a:t>
            </a:r>
            <a:r>
              <a:rPr lang="en-US" sz="2800" dirty="0">
                <a:highlight>
                  <a:srgbClr val="FFFF00"/>
                </a:highlight>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t>
            </a:r>
          </a:p>
          <a:p>
            <a:r>
              <a:rPr lang="en-US" sz="2800" dirty="0">
                <a:highlight>
                  <a:srgbClr val="FFFF00"/>
                </a:highlight>
                <a:latin typeface="Times New Roman" panose="02020603050405020304" pitchFamily="18" charset="0"/>
                <a:cs typeface="Times New Roman" panose="02020603050405020304" pitchFamily="18" charset="0"/>
              </a:rPr>
              <a:t>So, what is the </a:t>
            </a:r>
            <a:r>
              <a:rPr lang="en-US" sz="2800" dirty="0">
                <a:solidFill>
                  <a:srgbClr val="0066FF"/>
                </a:solidFill>
                <a:highlight>
                  <a:srgbClr val="FFFF00"/>
                </a:highlight>
                <a:latin typeface="Times New Roman" panose="02020603050405020304" pitchFamily="18" charset="0"/>
                <a:cs typeface="Times New Roman" panose="02020603050405020304" pitchFamily="18" charset="0"/>
              </a:rPr>
              <a:t>structural difference </a:t>
            </a:r>
            <a:r>
              <a:rPr lang="en-US" sz="2800" dirty="0">
                <a:highlight>
                  <a:srgbClr val="FFFF00"/>
                </a:highlight>
                <a:latin typeface="Times New Roman" panose="02020603050405020304" pitchFamily="18" charset="0"/>
                <a:cs typeface="Times New Roman" panose="02020603050405020304" pitchFamily="18" charset="0"/>
              </a:rPr>
              <a:t>between RNN and LSTM?</a:t>
            </a:r>
          </a:p>
        </p:txBody>
      </p:sp>
    </p:spTree>
    <p:extLst>
      <p:ext uri="{BB962C8B-B14F-4D97-AF65-F5344CB8AC3E}">
        <p14:creationId xmlns:p14="http://schemas.microsoft.com/office/powerpoint/2010/main" val="1284537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84310" y="476480"/>
            <a:ext cx="10018713" cy="922662"/>
          </a:xfrm>
        </p:spPr>
        <p:txBody>
          <a:bodyPr>
            <a:normAutofit/>
          </a:bodyPr>
          <a:lstStyle/>
          <a:p>
            <a:pPr algn="l"/>
            <a:r>
              <a:rPr lang="en-US" dirty="0">
                <a:latin typeface="Times New Roman" panose="02020603050405020304" pitchFamily="18" charset="0"/>
                <a:cs typeface="Times New Roman" panose="02020603050405020304" pitchFamily="18" charset="0"/>
              </a:rPr>
              <a:t>Difference between RNN and LSTM</a:t>
            </a:r>
          </a:p>
        </p:txBody>
      </p:sp>
      <p:sp>
        <p:nvSpPr>
          <p:cNvPr id="12" name="Slide Number Placeholder 11"/>
          <p:cNvSpPr>
            <a:spLocks noGrp="1"/>
          </p:cNvSpPr>
          <p:nvPr>
            <p:ph type="sldNum" sz="quarter" idx="12"/>
          </p:nvPr>
        </p:nvSpPr>
        <p:spPr/>
        <p:txBody>
          <a:bodyPr/>
          <a:lstStyle/>
          <a:p>
            <a:fld id="{A87AB4FD-5280-400C-A576-39B31E1468B0}" type="slidenum">
              <a:rPr lang="en-US" smtClean="0"/>
              <a:t>27</a:t>
            </a:fld>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3131" y="1284661"/>
            <a:ext cx="5923909" cy="256465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3131" y="3844314"/>
            <a:ext cx="5923909" cy="2527286"/>
          </a:xfrm>
          <a:prstGeom prst="rect">
            <a:avLst/>
          </a:prstGeom>
        </p:spPr>
      </p:pic>
    </p:spTree>
    <p:extLst>
      <p:ext uri="{BB962C8B-B14F-4D97-AF65-F5344CB8AC3E}">
        <p14:creationId xmlns:p14="http://schemas.microsoft.com/office/powerpoint/2010/main" val="19938047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84310" y="476480"/>
            <a:ext cx="10018713" cy="922662"/>
          </a:xfrm>
        </p:spPr>
        <p:txBody>
          <a:bodyPr>
            <a:normAutofit/>
          </a:bodyPr>
          <a:lstStyle/>
          <a:p>
            <a:pPr algn="l"/>
            <a:r>
              <a:rPr lang="en-US" dirty="0">
                <a:latin typeface="Times New Roman" panose="02020603050405020304" pitchFamily="18" charset="0"/>
                <a:cs typeface="Times New Roman" panose="02020603050405020304" pitchFamily="18" charset="0"/>
              </a:rPr>
              <a:t>Core Idea Behind LSTM</a:t>
            </a:r>
          </a:p>
        </p:txBody>
      </p:sp>
      <p:sp>
        <p:nvSpPr>
          <p:cNvPr id="12" name="Slide Number Placeholder 11"/>
          <p:cNvSpPr>
            <a:spLocks noGrp="1"/>
          </p:cNvSpPr>
          <p:nvPr>
            <p:ph type="sldNum" sz="quarter" idx="12"/>
          </p:nvPr>
        </p:nvSpPr>
        <p:spPr/>
        <p:txBody>
          <a:bodyPr/>
          <a:lstStyle/>
          <a:p>
            <a:fld id="{A87AB4FD-5280-400C-A576-39B31E1468B0}" type="slidenum">
              <a:rPr lang="en-US" smtClean="0"/>
              <a:t>28</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0540" y="3871733"/>
            <a:ext cx="4286250" cy="276225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3533" y="2390006"/>
            <a:ext cx="1390650" cy="1647825"/>
          </a:xfrm>
          <a:prstGeom prst="rect">
            <a:avLst/>
          </a:prstGeom>
        </p:spPr>
      </p:pic>
      <p:sp>
        <p:nvSpPr>
          <p:cNvPr id="9" name="Rectangle 3"/>
          <p:cNvSpPr txBox="1">
            <a:spLocks noChangeArrowheads="1"/>
          </p:cNvSpPr>
          <p:nvPr/>
        </p:nvSpPr>
        <p:spPr>
          <a:xfrm>
            <a:off x="1484311" y="1560709"/>
            <a:ext cx="7545115" cy="4671547"/>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highlight>
                  <a:srgbClr val="FFFF00"/>
                </a:highlight>
                <a:latin typeface="Times New Roman" panose="02020603050405020304" pitchFamily="18" charset="0"/>
                <a:cs typeface="Times New Roman" panose="02020603050405020304" pitchFamily="18" charset="0"/>
              </a:rPr>
              <a:t>Key to LSTMs is the cell state</a:t>
            </a:r>
          </a:p>
          <a:p>
            <a:pPr lvl="1"/>
            <a:r>
              <a:rPr lang="en-US" dirty="0">
                <a:highlight>
                  <a:srgbClr val="FFFF00"/>
                </a:highlight>
                <a:latin typeface="Times New Roman" panose="02020603050405020304" pitchFamily="18" charset="0"/>
                <a:cs typeface="Times New Roman" panose="02020603050405020304" pitchFamily="18" charset="0"/>
              </a:rPr>
              <a:t>The horizontal line running through the top of the diagram</a:t>
            </a:r>
          </a:p>
          <a:p>
            <a:r>
              <a:rPr lang="en-US" dirty="0">
                <a:highlight>
                  <a:srgbClr val="FFFF00"/>
                </a:highlight>
                <a:latin typeface="Times New Roman" panose="02020603050405020304" pitchFamily="18" charset="0"/>
                <a:cs typeface="Times New Roman" panose="02020603050405020304" pitchFamily="18" charset="0"/>
              </a:rPr>
              <a:t>LSTMs memory cells add and remove information as the sequence goes</a:t>
            </a:r>
          </a:p>
          <a:p>
            <a:r>
              <a:rPr lang="en-US" dirty="0">
                <a:latin typeface="Times New Roman" panose="02020603050405020304" pitchFamily="18" charset="0"/>
                <a:cs typeface="Times New Roman" panose="02020603050405020304" pitchFamily="18" charset="0"/>
              </a:rPr>
              <a:t>How? Through a structure called </a:t>
            </a:r>
            <a:r>
              <a:rPr lang="en-US" dirty="0">
                <a:solidFill>
                  <a:srgbClr val="0066FF"/>
                </a:solidFill>
                <a:latin typeface="Times New Roman" panose="02020603050405020304" pitchFamily="18" charset="0"/>
                <a:cs typeface="Times New Roman" panose="02020603050405020304" pitchFamily="18" charset="0"/>
              </a:rPr>
              <a:t>gate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LSTM has </a:t>
            </a:r>
            <a:r>
              <a:rPr lang="en-US" dirty="0">
                <a:solidFill>
                  <a:srgbClr val="0066FF"/>
                </a:solidFill>
                <a:latin typeface="Times New Roman" panose="02020603050405020304" pitchFamily="18" charset="0"/>
                <a:cs typeface="Times New Roman" panose="02020603050405020304" pitchFamily="18" charset="0"/>
              </a:rPr>
              <a:t>three gates </a:t>
            </a:r>
            <a:r>
              <a:rPr lang="en-US" dirty="0">
                <a:latin typeface="Times New Roman" panose="02020603050405020304" pitchFamily="18" charset="0"/>
                <a:cs typeface="Times New Roman" panose="02020603050405020304" pitchFamily="18" charset="0"/>
              </a:rPr>
              <a:t>to </a:t>
            </a:r>
            <a:r>
              <a:rPr lang="en-US" dirty="0">
                <a:solidFill>
                  <a:srgbClr val="33CC33"/>
                </a:solidFill>
                <a:latin typeface="Times New Roman" panose="02020603050405020304" pitchFamily="18" charset="0"/>
                <a:cs typeface="Times New Roman" panose="02020603050405020304" pitchFamily="18" charset="0"/>
              </a:rPr>
              <a:t>control</a:t>
            </a:r>
            <a:r>
              <a:rPr lang="en-US" dirty="0">
                <a:latin typeface="Times New Roman" panose="02020603050405020304" pitchFamily="18" charset="0"/>
                <a:cs typeface="Times New Roman" panose="02020603050405020304" pitchFamily="18" charset="0"/>
              </a:rPr>
              <a:t> the memory in the cells</a:t>
            </a:r>
          </a:p>
        </p:txBody>
      </p:sp>
      <p:sp>
        <p:nvSpPr>
          <p:cNvPr id="2" name="TextBox 1"/>
          <p:cNvSpPr txBox="1"/>
          <p:nvPr/>
        </p:nvSpPr>
        <p:spPr>
          <a:xfrm>
            <a:off x="8693321" y="1468436"/>
            <a:ext cx="3451073" cy="369332"/>
          </a:xfrm>
          <a:prstGeom prst="rect">
            <a:avLst/>
          </a:prstGeom>
          <a:noFill/>
        </p:spPr>
        <p:txBody>
          <a:bodyPr wrap="none" rtlCol="0">
            <a:spAutoFit/>
          </a:bodyPr>
          <a:lstStyle/>
          <a:p>
            <a:r>
              <a:rPr lang="en-US" dirty="0">
                <a:solidFill>
                  <a:srgbClr val="FF0000"/>
                </a:solidFill>
              </a:rPr>
              <a:t>Pointwise multiplication operation</a:t>
            </a:r>
          </a:p>
        </p:txBody>
      </p:sp>
      <p:cxnSp>
        <p:nvCxnSpPr>
          <p:cNvPr id="10" name="Straight Arrow Connector 9"/>
          <p:cNvCxnSpPr/>
          <p:nvPr/>
        </p:nvCxnSpPr>
        <p:spPr>
          <a:xfrm flipH="1">
            <a:off x="10420075" y="1870163"/>
            <a:ext cx="1" cy="6398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9166751" y="4339298"/>
            <a:ext cx="2504212" cy="369332"/>
          </a:xfrm>
          <a:prstGeom prst="rect">
            <a:avLst/>
          </a:prstGeom>
          <a:noFill/>
        </p:spPr>
        <p:txBody>
          <a:bodyPr wrap="none" rtlCol="0">
            <a:spAutoFit/>
          </a:bodyPr>
          <a:lstStyle/>
          <a:p>
            <a:r>
              <a:rPr lang="en-US" dirty="0">
                <a:solidFill>
                  <a:srgbClr val="FF0000"/>
                </a:solidFill>
              </a:rPr>
              <a:t>Sigmoid neural net layer</a:t>
            </a:r>
          </a:p>
        </p:txBody>
      </p:sp>
      <p:cxnSp>
        <p:nvCxnSpPr>
          <p:cNvPr id="16" name="Curved Connector 15"/>
          <p:cNvCxnSpPr>
            <a:stCxn id="14" idx="1"/>
          </p:cNvCxnSpPr>
          <p:nvPr/>
        </p:nvCxnSpPr>
        <p:spPr>
          <a:xfrm rot="10800000" flipH="1">
            <a:off x="9166750" y="3413760"/>
            <a:ext cx="952609" cy="1110204"/>
          </a:xfrm>
          <a:prstGeom prst="curvedConnector4">
            <a:avLst>
              <a:gd name="adj1" fmla="val -24911"/>
              <a:gd name="adj2" fmla="val 9989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6978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53" presetClass="entr" presetSubtype="16"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1000" fill="hold"/>
                                        <p:tgtEl>
                                          <p:spTgt spid="10"/>
                                        </p:tgtEl>
                                        <p:attrNameLst>
                                          <p:attrName>ppt_w</p:attrName>
                                        </p:attrNameLst>
                                      </p:cBhvr>
                                      <p:tavLst>
                                        <p:tav tm="0">
                                          <p:val>
                                            <p:fltVal val="0"/>
                                          </p:val>
                                        </p:tav>
                                        <p:tav tm="100000">
                                          <p:val>
                                            <p:strVal val="#ppt_w"/>
                                          </p:val>
                                        </p:tav>
                                      </p:tavLst>
                                    </p:anim>
                                    <p:anim calcmode="lin" valueType="num">
                                      <p:cBhvr>
                                        <p:cTn id="28" dur="1000" fill="hold"/>
                                        <p:tgtEl>
                                          <p:spTgt spid="10"/>
                                        </p:tgtEl>
                                        <p:attrNameLst>
                                          <p:attrName>ppt_h</p:attrName>
                                        </p:attrNameLst>
                                      </p:cBhvr>
                                      <p:tavLst>
                                        <p:tav tm="0">
                                          <p:val>
                                            <p:fltVal val="0"/>
                                          </p:val>
                                        </p:tav>
                                        <p:tav tm="100000">
                                          <p:val>
                                            <p:strVal val="#ppt_h"/>
                                          </p:val>
                                        </p:tav>
                                      </p:tavLst>
                                    </p:anim>
                                    <p:animEffect transition="in" filter="fade">
                                      <p:cBhvr>
                                        <p:cTn id="29" dur="10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par>
                                <p:cTn id="34" presetID="53" presetClass="entr" presetSubtype="16"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p:cTn id="36" dur="1000" fill="hold"/>
                                        <p:tgtEl>
                                          <p:spTgt spid="16"/>
                                        </p:tgtEl>
                                        <p:attrNameLst>
                                          <p:attrName>ppt_w</p:attrName>
                                        </p:attrNameLst>
                                      </p:cBhvr>
                                      <p:tavLst>
                                        <p:tav tm="0">
                                          <p:val>
                                            <p:fltVal val="0"/>
                                          </p:val>
                                        </p:tav>
                                        <p:tav tm="100000">
                                          <p:val>
                                            <p:strVal val="#ppt_w"/>
                                          </p:val>
                                        </p:tav>
                                      </p:tavLst>
                                    </p:anim>
                                    <p:anim calcmode="lin" valueType="num">
                                      <p:cBhvr>
                                        <p:cTn id="37" dur="1000" fill="hold"/>
                                        <p:tgtEl>
                                          <p:spTgt spid="16"/>
                                        </p:tgtEl>
                                        <p:attrNameLst>
                                          <p:attrName>ppt_h</p:attrName>
                                        </p:attrNameLst>
                                      </p:cBhvr>
                                      <p:tavLst>
                                        <p:tav tm="0">
                                          <p:val>
                                            <p:fltVal val="0"/>
                                          </p:val>
                                        </p:tav>
                                        <p:tav tm="100000">
                                          <p:val>
                                            <p:strVal val="#ppt_h"/>
                                          </p:val>
                                        </p:tav>
                                      </p:tavLst>
                                    </p:anim>
                                    <p:animEffect transition="in" filter="fade">
                                      <p:cBhvr>
                                        <p:cTn id="38" dur="10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84310" y="476480"/>
            <a:ext cx="10018713" cy="922662"/>
          </a:xfrm>
        </p:spPr>
        <p:txBody>
          <a:bodyPr>
            <a:normAutofit/>
          </a:bodyPr>
          <a:lstStyle/>
          <a:p>
            <a:pPr algn="l"/>
            <a:r>
              <a:rPr lang="en-US" dirty="0">
                <a:latin typeface="Times New Roman" panose="02020603050405020304" pitchFamily="18" charset="0"/>
                <a:cs typeface="Times New Roman" panose="02020603050405020304" pitchFamily="18" charset="0"/>
              </a:rPr>
              <a:t>Step-by-Step LSTM Walk Through</a:t>
            </a:r>
          </a:p>
        </p:txBody>
      </p:sp>
      <p:sp>
        <p:nvSpPr>
          <p:cNvPr id="12" name="Slide Number Placeholder 11"/>
          <p:cNvSpPr>
            <a:spLocks noGrp="1"/>
          </p:cNvSpPr>
          <p:nvPr>
            <p:ph type="sldNum" sz="quarter" idx="12"/>
          </p:nvPr>
        </p:nvSpPr>
        <p:spPr/>
        <p:txBody>
          <a:bodyPr/>
          <a:lstStyle/>
          <a:p>
            <a:fld id="{A87AB4FD-5280-400C-A576-39B31E1468B0}" type="slidenum">
              <a:rPr lang="en-US" smtClean="0"/>
              <a:t>29</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4383" y="4224843"/>
            <a:ext cx="7378563" cy="2448491"/>
          </a:xfrm>
          <a:prstGeom prst="rect">
            <a:avLst/>
          </a:prstGeom>
        </p:spPr>
      </p:pic>
      <mc:AlternateContent xmlns:mc="http://schemas.openxmlformats.org/markup-compatibility/2006">
        <mc:Choice xmlns:a14="http://schemas.microsoft.com/office/drawing/2010/main" Requires="a14">
          <p:sp>
            <p:nvSpPr>
              <p:cNvPr id="8" name="Rectangle 3"/>
              <p:cNvSpPr txBox="1">
                <a:spLocks noChangeArrowheads="1"/>
              </p:cNvSpPr>
              <p:nvPr/>
            </p:nvSpPr>
            <p:spPr>
              <a:xfrm>
                <a:off x="1484311" y="1560709"/>
                <a:ext cx="10018712" cy="4671547"/>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latin typeface="Times New Roman" panose="02020603050405020304" pitchFamily="18" charset="0"/>
                    <a:cs typeface="Times New Roman" panose="02020603050405020304" pitchFamily="18" charset="0"/>
                  </a:rPr>
                  <a:t>The </a:t>
                </a:r>
                <a:r>
                  <a:rPr lang="en-US" dirty="0">
                    <a:solidFill>
                      <a:srgbClr val="33CC33"/>
                    </a:solidFill>
                    <a:latin typeface="Times New Roman" panose="02020603050405020304" pitchFamily="18" charset="0"/>
                    <a:cs typeface="Times New Roman" panose="02020603050405020304" pitchFamily="18" charset="0"/>
                  </a:rPr>
                  <a:t>input</a:t>
                </a:r>
                <a:r>
                  <a:rPr lang="en-US" dirty="0">
                    <a:latin typeface="Times New Roman" panose="02020603050405020304" pitchFamily="18" charset="0"/>
                    <a:cs typeface="Times New Roman" panose="02020603050405020304" pitchFamily="18" charset="0"/>
                  </a:rPr>
                  <a:t> </a:t>
                </a:r>
                <a:r>
                  <a:rPr lang="en-US" dirty="0">
                    <a:solidFill>
                      <a:srgbClr val="33CC33"/>
                    </a:solidFill>
                    <a:latin typeface="Times New Roman" panose="02020603050405020304" pitchFamily="18" charset="0"/>
                    <a:cs typeface="Times New Roman" panose="02020603050405020304" pitchFamily="18" charset="0"/>
                  </a:rPr>
                  <a:t>gate</a:t>
                </a:r>
                <a:r>
                  <a:rPr lang="en-US" dirty="0">
                    <a:latin typeface="Times New Roman" panose="02020603050405020304" pitchFamily="18" charset="0"/>
                    <a:cs typeface="Times New Roman" panose="02020603050405020304" pitchFamily="18" charset="0"/>
                  </a:rPr>
                  <a:t> </a:t>
                </a:r>
                <a:r>
                  <a:rPr lang="en-US" dirty="0">
                    <a:solidFill>
                      <a:srgbClr val="33CC33"/>
                    </a:solidFill>
                    <a:latin typeface="Times New Roman" panose="02020603050405020304" pitchFamily="18" charset="0"/>
                    <a:cs typeface="Times New Roman" panose="02020603050405020304" pitchFamily="18" charset="0"/>
                  </a:rPr>
                  <a:t>decides</a:t>
                </a:r>
                <a:r>
                  <a:rPr lang="en-US" dirty="0">
                    <a:latin typeface="Times New Roman" panose="02020603050405020304" pitchFamily="18" charset="0"/>
                    <a:cs typeface="Times New Roman" panose="02020603050405020304" pitchFamily="18" charset="0"/>
                  </a:rPr>
                  <a:t> </a:t>
                </a:r>
                <a:r>
                  <a:rPr lang="en-US" dirty="0">
                    <a:highlight>
                      <a:srgbClr val="FFFF00"/>
                    </a:highlight>
                    <a:latin typeface="Times New Roman" panose="02020603050405020304" pitchFamily="18" charset="0"/>
                    <a:cs typeface="Times New Roman" panose="02020603050405020304" pitchFamily="18" charset="0"/>
                  </a:rPr>
                  <a:t>what information will be stored in the cell state</a:t>
                </a:r>
              </a:p>
              <a:p>
                <a:r>
                  <a:rPr lang="en-US" dirty="0">
                    <a:latin typeface="Times New Roman" panose="02020603050405020304" pitchFamily="18" charset="0"/>
                    <a:cs typeface="Times New Roman" panose="02020603050405020304" pitchFamily="18" charset="0"/>
                  </a:rPr>
                  <a:t>Two parts – </a:t>
                </a:r>
              </a:p>
              <a:p>
                <a:pPr lvl="1"/>
                <a:r>
                  <a:rPr lang="en-US" dirty="0">
                    <a:latin typeface="Times New Roman" panose="02020603050405020304" pitchFamily="18" charset="0"/>
                    <a:cs typeface="Times New Roman" panose="02020603050405020304" pitchFamily="18" charset="0"/>
                  </a:rPr>
                  <a:t>A </a:t>
                </a:r>
                <a:r>
                  <a:rPr lang="en-US" dirty="0">
                    <a:solidFill>
                      <a:srgbClr val="0066FF"/>
                    </a:solidFill>
                    <a:latin typeface="Times New Roman" panose="02020603050405020304" pitchFamily="18" charset="0"/>
                    <a:cs typeface="Times New Roman" panose="02020603050405020304" pitchFamily="18" charset="0"/>
                  </a:rPr>
                  <a:t>sigmoid</a:t>
                </a:r>
                <a:r>
                  <a:rPr lang="en-US" dirty="0">
                    <a:latin typeface="Times New Roman" panose="02020603050405020304" pitchFamily="18" charset="0"/>
                    <a:cs typeface="Times New Roman" panose="02020603050405020304" pitchFamily="18" charset="0"/>
                  </a:rPr>
                  <a:t> layer (</a:t>
                </a:r>
                <a:r>
                  <a:rPr lang="en-US" dirty="0">
                    <a:solidFill>
                      <a:srgbClr val="33CC33"/>
                    </a:solidFill>
                    <a:latin typeface="Times New Roman" panose="02020603050405020304" pitchFamily="18" charset="0"/>
                    <a:cs typeface="Times New Roman" panose="02020603050405020304" pitchFamily="18" charset="0"/>
                  </a:rPr>
                  <a:t>input gate layer</a:t>
                </a:r>
                <a:r>
                  <a:rPr lang="en-US" dirty="0">
                    <a:latin typeface="Times New Roman" panose="02020603050405020304" pitchFamily="18" charset="0"/>
                    <a:cs typeface="Times New Roman" panose="02020603050405020304" pitchFamily="18" charset="0"/>
                  </a:rPr>
                  <a:t>): </a:t>
                </a:r>
                <a:r>
                  <a:rPr lang="en-US" dirty="0">
                    <a:highlight>
                      <a:srgbClr val="FFFF00"/>
                    </a:highlight>
                    <a:latin typeface="Times New Roman" panose="02020603050405020304" pitchFamily="18" charset="0"/>
                    <a:cs typeface="Times New Roman" panose="02020603050405020304" pitchFamily="18" charset="0"/>
                  </a:rPr>
                  <a:t>decides what values we’ll update</a:t>
                </a:r>
              </a:p>
              <a:p>
                <a:pPr lvl="1"/>
                <a:r>
                  <a:rPr lang="en-US" dirty="0">
                    <a:latin typeface="Times New Roman" panose="02020603050405020304" pitchFamily="18" charset="0"/>
                    <a:cs typeface="Times New Roman" panose="02020603050405020304" pitchFamily="18" charset="0"/>
                  </a:rPr>
                  <a:t>A </a:t>
                </a:r>
                <a14:m>
                  <m:oMath xmlns:m="http://schemas.openxmlformats.org/officeDocument/2006/math">
                    <m:r>
                      <m:rPr>
                        <m:sty m:val="p"/>
                      </m:rPr>
                      <a:rPr lang="en-US" i="1" dirty="0" smtClean="0">
                        <a:solidFill>
                          <a:srgbClr val="0066FF"/>
                        </a:solidFill>
                        <a:latin typeface="Cambria Math" panose="02040503050406030204" pitchFamily="18" charset="0"/>
                        <a:cs typeface="Times New Roman" panose="02020603050405020304" pitchFamily="18" charset="0"/>
                      </a:rPr>
                      <m:t>tanh</m:t>
                    </m:r>
                    <m:r>
                      <a:rPr lang="en-US" i="1" dirty="0" smtClean="0">
                        <a:latin typeface="Cambria Math" panose="02040503050406030204" pitchFamily="18" charset="0"/>
                        <a:cs typeface="Times New Roman" panose="02020603050405020304" pitchFamily="18" charset="0"/>
                      </a:rPr>
                      <m:t>⁡</m:t>
                    </m:r>
                  </m:oMath>
                </a14:m>
                <a:r>
                  <a:rPr lang="en-US" dirty="0">
                    <a:latin typeface="Times New Roman" panose="02020603050405020304" pitchFamily="18" charset="0"/>
                    <a:cs typeface="Times New Roman" panose="02020603050405020304" pitchFamily="18" charset="0"/>
                  </a:rPr>
                  <a:t>layer: </a:t>
                </a:r>
                <a:r>
                  <a:rPr lang="en-US" dirty="0">
                    <a:highlight>
                      <a:srgbClr val="FFFF00"/>
                    </a:highlight>
                    <a:latin typeface="Times New Roman" panose="02020603050405020304" pitchFamily="18" charset="0"/>
                    <a:cs typeface="Times New Roman" panose="02020603050405020304" pitchFamily="18" charset="0"/>
                  </a:rPr>
                  <a:t>creates a vector of new candidate values</a:t>
                </a:r>
                <a:r>
                  <a:rPr lang="en-US"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i="1" smtClean="0">
                            <a:solidFill>
                              <a:srgbClr val="0066FF"/>
                            </a:solidFill>
                            <a:latin typeface="Cambria Math" panose="02040503050406030204" pitchFamily="18" charset="0"/>
                            <a:cs typeface="Times New Roman" panose="02020603050405020304" pitchFamily="18" charset="0"/>
                          </a:rPr>
                        </m:ctrlPr>
                      </m:accPr>
                      <m:e>
                        <m:sSub>
                          <m:sSubPr>
                            <m:ctrlPr>
                              <a:rPr lang="en-US" i="1" smtClean="0">
                                <a:solidFill>
                                  <a:srgbClr val="0066FF"/>
                                </a:solidFill>
                                <a:latin typeface="Cambria Math" panose="02040503050406030204" pitchFamily="18" charset="0"/>
                                <a:cs typeface="Times New Roman" panose="02020603050405020304" pitchFamily="18" charset="0"/>
                              </a:rPr>
                            </m:ctrlPr>
                          </m:sSubPr>
                          <m:e>
                            <m:r>
                              <a:rPr lang="en-US" b="0" i="1" smtClean="0">
                                <a:solidFill>
                                  <a:srgbClr val="0066FF"/>
                                </a:solidFill>
                                <a:latin typeface="Cambria Math" panose="02040503050406030204" pitchFamily="18" charset="0"/>
                                <a:cs typeface="Times New Roman" panose="02020603050405020304" pitchFamily="18" charset="0"/>
                              </a:rPr>
                              <m:t>𝐶</m:t>
                            </m:r>
                          </m:e>
                          <m:sub>
                            <m:r>
                              <a:rPr lang="en-US" b="0" i="1" smtClean="0">
                                <a:solidFill>
                                  <a:srgbClr val="0066FF"/>
                                </a:solidFill>
                                <a:latin typeface="Cambria Math" panose="02040503050406030204" pitchFamily="18" charset="0"/>
                                <a:cs typeface="Times New Roman" panose="02020603050405020304" pitchFamily="18" charset="0"/>
                              </a:rPr>
                              <m:t>𝑡</m:t>
                            </m:r>
                          </m:sub>
                        </m:sSub>
                      </m:e>
                    </m:acc>
                  </m:oMath>
                </a14:m>
                <a:endParaRPr lang="en-US" dirty="0">
                  <a:latin typeface="Times New Roman" panose="02020603050405020304" pitchFamily="18" charset="0"/>
                  <a:cs typeface="Times New Roman" panose="02020603050405020304" pitchFamily="18" charset="0"/>
                </a:endParaRPr>
              </a:p>
              <a:p>
                <a:r>
                  <a:rPr lang="en-US" dirty="0">
                    <a:solidFill>
                      <a:srgbClr val="33CC33"/>
                    </a:solidFill>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add the gender of the new subject to the cell state</a:t>
                </a:r>
              </a:p>
              <a:p>
                <a:pPr lvl="1"/>
                <a:r>
                  <a:rPr lang="en-US" dirty="0">
                    <a:latin typeface="Times New Roman" panose="02020603050405020304" pitchFamily="18" charset="0"/>
                    <a:cs typeface="Times New Roman" panose="02020603050405020304" pitchFamily="18" charset="0"/>
                  </a:rPr>
                  <a:t>Replace the old one we’re forgetting</a:t>
                </a:r>
              </a:p>
            </p:txBody>
          </p:sp>
        </mc:Choice>
        <mc:Fallback>
          <p:sp>
            <p:nvSpPr>
              <p:cNvPr id="8" name="Rectangle 3"/>
              <p:cNvSpPr txBox="1">
                <a:spLocks noRot="1" noChangeAspect="1" noMove="1" noResize="1" noEditPoints="1" noAdjustHandles="1" noChangeArrowheads="1" noChangeShapeType="1" noTextEdit="1"/>
              </p:cNvSpPr>
              <p:nvPr/>
            </p:nvSpPr>
            <p:spPr>
              <a:xfrm>
                <a:off x="1484311" y="1560709"/>
                <a:ext cx="10018712" cy="4671547"/>
              </a:xfrm>
              <a:prstGeom prst="rect">
                <a:avLst/>
              </a:prstGeom>
              <a:blipFill>
                <a:blip r:embed="rId4"/>
                <a:stretch>
                  <a:fillRect l="-1519" t="-4065"/>
                </a:stretch>
              </a:blipFill>
            </p:spPr>
            <p:txBody>
              <a:bodyPr/>
              <a:lstStyle/>
              <a:p>
                <a:r>
                  <a:rPr lang="en-US">
                    <a:noFill/>
                  </a:rPr>
                  <a:t> </a:t>
                </a:r>
              </a:p>
            </p:txBody>
          </p:sp>
        </mc:Fallback>
      </mc:AlternateContent>
      <p:sp>
        <p:nvSpPr>
          <p:cNvPr id="9" name="TextBox 8"/>
          <p:cNvSpPr txBox="1"/>
          <p:nvPr/>
        </p:nvSpPr>
        <p:spPr>
          <a:xfrm>
            <a:off x="1172897" y="4536367"/>
            <a:ext cx="1725152" cy="369332"/>
          </a:xfrm>
          <a:prstGeom prst="rect">
            <a:avLst/>
          </a:prstGeom>
          <a:noFill/>
        </p:spPr>
        <p:txBody>
          <a:bodyPr wrap="none" rtlCol="0">
            <a:spAutoFit/>
          </a:bodyPr>
          <a:lstStyle/>
          <a:p>
            <a:r>
              <a:rPr lang="en-US" dirty="0">
                <a:solidFill>
                  <a:srgbClr val="FF0000"/>
                </a:solidFill>
              </a:rPr>
              <a:t>Input gate layer</a:t>
            </a:r>
          </a:p>
        </p:txBody>
      </p:sp>
      <p:sp>
        <p:nvSpPr>
          <p:cNvPr id="10" name="TextBox 9"/>
          <p:cNvSpPr txBox="1"/>
          <p:nvPr/>
        </p:nvSpPr>
        <p:spPr>
          <a:xfrm>
            <a:off x="6966771" y="4536367"/>
            <a:ext cx="1171218" cy="369332"/>
          </a:xfrm>
          <a:prstGeom prst="rect">
            <a:avLst/>
          </a:prstGeom>
          <a:noFill/>
        </p:spPr>
        <p:txBody>
          <a:bodyPr wrap="none" rtlCol="0">
            <a:spAutoFit/>
          </a:bodyPr>
          <a:lstStyle/>
          <a:p>
            <a:r>
              <a:rPr lang="en-US" dirty="0" err="1">
                <a:solidFill>
                  <a:srgbClr val="FF0000"/>
                </a:solidFill>
              </a:rPr>
              <a:t>tanh</a:t>
            </a:r>
            <a:r>
              <a:rPr lang="en-US" dirty="0">
                <a:solidFill>
                  <a:srgbClr val="FF0000"/>
                </a:solidFill>
              </a:rPr>
              <a:t> layer</a:t>
            </a:r>
          </a:p>
        </p:txBody>
      </p:sp>
      <p:cxnSp>
        <p:nvCxnSpPr>
          <p:cNvPr id="16" name="Curved Connector 15"/>
          <p:cNvCxnSpPr>
            <a:stCxn id="9" idx="2"/>
          </p:cNvCxnSpPr>
          <p:nvPr/>
        </p:nvCxnSpPr>
        <p:spPr>
          <a:xfrm rot="16200000" flipH="1">
            <a:off x="2572711" y="4368461"/>
            <a:ext cx="867140" cy="1941616"/>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33" name="Curved Connector 32"/>
          <p:cNvCxnSpPr/>
          <p:nvPr/>
        </p:nvCxnSpPr>
        <p:spPr>
          <a:xfrm rot="10800000" flipV="1">
            <a:off x="4836407" y="4737252"/>
            <a:ext cx="2130364" cy="1035585"/>
          </a:xfrm>
          <a:prstGeom prst="curved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180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53" presetClass="entr" presetSubtype="16"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p:cTn id="21" dur="1000" fill="hold"/>
                                        <p:tgtEl>
                                          <p:spTgt spid="16"/>
                                        </p:tgtEl>
                                        <p:attrNameLst>
                                          <p:attrName>ppt_w</p:attrName>
                                        </p:attrNameLst>
                                      </p:cBhvr>
                                      <p:tavLst>
                                        <p:tav tm="0">
                                          <p:val>
                                            <p:fltVal val="0"/>
                                          </p:val>
                                        </p:tav>
                                        <p:tav tm="100000">
                                          <p:val>
                                            <p:strVal val="#ppt_w"/>
                                          </p:val>
                                        </p:tav>
                                      </p:tavLst>
                                    </p:anim>
                                    <p:anim calcmode="lin" valueType="num">
                                      <p:cBhvr>
                                        <p:cTn id="22" dur="1000" fill="hold"/>
                                        <p:tgtEl>
                                          <p:spTgt spid="16"/>
                                        </p:tgtEl>
                                        <p:attrNameLst>
                                          <p:attrName>ppt_h</p:attrName>
                                        </p:attrNameLst>
                                      </p:cBhvr>
                                      <p:tavLst>
                                        <p:tav tm="0">
                                          <p:val>
                                            <p:fltVal val="0"/>
                                          </p:val>
                                        </p:tav>
                                        <p:tav tm="100000">
                                          <p:val>
                                            <p:strVal val="#ppt_h"/>
                                          </p:val>
                                        </p:tav>
                                      </p:tavLst>
                                    </p:anim>
                                    <p:animEffect transition="in" filter="fade">
                                      <p:cBhvr>
                                        <p:cTn id="23" dur="10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par>
                                <p:cTn id="30" presetID="53" presetClass="entr" presetSubtype="16"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 calcmode="lin" valueType="num">
                                      <p:cBhvr>
                                        <p:cTn id="32" dur="1000" fill="hold"/>
                                        <p:tgtEl>
                                          <p:spTgt spid="33"/>
                                        </p:tgtEl>
                                        <p:attrNameLst>
                                          <p:attrName>ppt_w</p:attrName>
                                        </p:attrNameLst>
                                      </p:cBhvr>
                                      <p:tavLst>
                                        <p:tav tm="0">
                                          <p:val>
                                            <p:fltVal val="0"/>
                                          </p:val>
                                        </p:tav>
                                        <p:tav tm="100000">
                                          <p:val>
                                            <p:strVal val="#ppt_w"/>
                                          </p:val>
                                        </p:tav>
                                      </p:tavLst>
                                    </p:anim>
                                    <p:anim calcmode="lin" valueType="num">
                                      <p:cBhvr>
                                        <p:cTn id="33" dur="1000" fill="hold"/>
                                        <p:tgtEl>
                                          <p:spTgt spid="33"/>
                                        </p:tgtEl>
                                        <p:attrNameLst>
                                          <p:attrName>ppt_h</p:attrName>
                                        </p:attrNameLst>
                                      </p:cBhvr>
                                      <p:tavLst>
                                        <p:tav tm="0">
                                          <p:val>
                                            <p:fltVal val="0"/>
                                          </p:val>
                                        </p:tav>
                                        <p:tav tm="100000">
                                          <p:val>
                                            <p:strVal val="#ppt_h"/>
                                          </p:val>
                                        </p:tav>
                                      </p:tavLst>
                                    </p:anim>
                                    <p:animEffect transition="in" filter="fade">
                                      <p:cBhvr>
                                        <p:cTn id="34" dur="1000"/>
                                        <p:tgtEl>
                                          <p:spTgt spid="33"/>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More complex assumption?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altLang="en-US" sz="2600" i="1" dirty="0">
                        <a:latin typeface="Cambria Math" charset="0"/>
                        <a:ea typeface="Arial" charset="0"/>
                        <a:cs typeface="Arial" charset="0"/>
                      </a:rPr>
                      <m:t>𝑃</m:t>
                    </m:r>
                    <m:r>
                      <a:rPr lang="en-US" altLang="en-US" sz="2600" i="1" dirty="0">
                        <a:latin typeface="Cambria Math" charset="0"/>
                        <a:ea typeface="Arial" charset="0"/>
                        <a:cs typeface="Arial" charset="0"/>
                      </a:rPr>
                      <m:t>(</m:t>
                    </m:r>
                    <m:r>
                      <a:rPr lang="en-US" altLang="en-US" sz="2600" i="1" dirty="0">
                        <a:latin typeface="Cambria Math" charset="0"/>
                        <a:ea typeface="Arial" charset="0"/>
                        <a:cs typeface="Arial" charset="0"/>
                      </a:rPr>
                      <m:t>𝑦</m:t>
                    </m:r>
                    <m:r>
                      <a:rPr lang="en-US" altLang="en-US" sz="2600" i="1" dirty="0">
                        <a:latin typeface="Cambria Math" charset="0"/>
                        <a:ea typeface="Arial" charset="0"/>
                        <a:cs typeface="Arial" charset="0"/>
                      </a:rPr>
                      <m:t>|</m:t>
                    </m:r>
                    <m:r>
                      <a:rPr lang="en-US" altLang="en-US" sz="2600" i="1" dirty="0">
                        <a:latin typeface="Cambria Math" charset="0"/>
                        <a:ea typeface="Arial" charset="0"/>
                        <a:cs typeface="Arial" charset="0"/>
                      </a:rPr>
                      <m:t>𝑥</m:t>
                    </m:r>
                    <m:r>
                      <a:rPr lang="en-US" altLang="en-US" sz="2600" i="1" dirty="0">
                        <a:latin typeface="Cambria Math" charset="0"/>
                        <a:ea typeface="Arial" charset="0"/>
                        <a:cs typeface="Arial" charset="0"/>
                      </a:rPr>
                      <m:t>)</m:t>
                    </m:r>
                  </m:oMath>
                </a14:m>
                <a:r>
                  <a:rPr lang="en-US" altLang="en-US" sz="2600" dirty="0">
                    <a:latin typeface="Arial" charset="0"/>
                    <a:ea typeface="Arial" charset="0"/>
                    <a:cs typeface="Arial" charset="0"/>
                  </a:rPr>
                  <a:t> = </a:t>
                </a:r>
                <a14:m>
                  <m:oMath xmlns:m="http://schemas.openxmlformats.org/officeDocument/2006/math">
                    <m:r>
                      <a:rPr lang="en-US" altLang="en-US" sz="2600">
                        <a:latin typeface="Cambria Math" charset="0"/>
                        <a:ea typeface="Arial" charset="0"/>
                        <a:cs typeface="Arial" charset="0"/>
                      </a:rPr>
                      <m:t> </m:t>
                    </m:r>
                    <m:r>
                      <m:rPr>
                        <m:sty m:val="p"/>
                      </m:rPr>
                      <a:rPr lang="en-US" altLang="en-US" sz="2600">
                        <a:latin typeface="Cambria Math" charset="0"/>
                        <a:ea typeface="Arial" charset="0"/>
                        <a:cs typeface="Arial" charset="0"/>
                      </a:rPr>
                      <m:t>exp</m:t>
                    </m:r>
                    <m:r>
                      <a:rPr lang="en-US" altLang="en-US" sz="2600">
                        <a:latin typeface="Cambria Math" charset="0"/>
                        <a:ea typeface="Arial" charset="0"/>
                        <a:cs typeface="Arial" charset="0"/>
                      </a:rPr>
                      <m:t>(</m:t>
                    </m:r>
                    <m:r>
                      <m:rPr>
                        <m:sty m:val="p"/>
                      </m:rPr>
                      <a:rPr lang="en-US" altLang="en-US" sz="2600">
                        <a:latin typeface="Cambria Math" charset="0"/>
                        <a:ea typeface="Arial" charset="0"/>
                        <a:cs typeface="Arial" charset="0"/>
                      </a:rPr>
                      <m:t>score</m:t>
                    </m:r>
                    <m:d>
                      <m:dPr>
                        <m:ctrlPr>
                          <a:rPr lang="en-US" altLang="en-US" sz="2600" i="1">
                            <a:latin typeface="Cambria Math" panose="02040503050406030204" pitchFamily="18" charset="0"/>
                            <a:ea typeface="Arial" charset="0"/>
                            <a:cs typeface="Arial" charset="0"/>
                          </a:rPr>
                        </m:ctrlPr>
                      </m:dPr>
                      <m:e>
                        <m:r>
                          <m:rPr>
                            <m:sty m:val="p"/>
                          </m:rPr>
                          <a:rPr lang="en-US" altLang="en-US" sz="2600">
                            <a:latin typeface="Cambria Math" charset="0"/>
                            <a:ea typeface="Arial" charset="0"/>
                            <a:cs typeface="Arial" charset="0"/>
                          </a:rPr>
                          <m:t>x</m:t>
                        </m:r>
                        <m:r>
                          <a:rPr lang="en-US" altLang="en-US" sz="2600">
                            <a:latin typeface="Cambria Math" charset="0"/>
                            <a:ea typeface="Arial" charset="0"/>
                            <a:cs typeface="Arial" charset="0"/>
                          </a:rPr>
                          <m:t>,</m:t>
                        </m:r>
                        <m:r>
                          <m:rPr>
                            <m:sty m:val="p"/>
                          </m:rPr>
                          <a:rPr lang="en-US" altLang="en-US" sz="2600">
                            <a:latin typeface="Cambria Math" charset="0"/>
                            <a:ea typeface="Arial" charset="0"/>
                            <a:cs typeface="Arial" charset="0"/>
                          </a:rPr>
                          <m:t>y</m:t>
                        </m:r>
                      </m:e>
                    </m:d>
                    <m:r>
                      <a:rPr lang="en-US" altLang="en-US" sz="2600">
                        <a:latin typeface="Cambria Math" charset="0"/>
                        <a:ea typeface="Arial" charset="0"/>
                        <a:cs typeface="Arial" charset="0"/>
                      </a:rPr>
                      <m:t>)/</m:t>
                    </m:r>
                    <m:nary>
                      <m:naryPr>
                        <m:chr m:val="∑"/>
                        <m:supHide m:val="on"/>
                        <m:ctrlPr>
                          <a:rPr lang="en-US" altLang="en-US" sz="2600" i="1">
                            <a:latin typeface="Cambria Math" panose="02040503050406030204" pitchFamily="18" charset="0"/>
                            <a:ea typeface="Arial" charset="0"/>
                            <a:cs typeface="Arial" charset="0"/>
                          </a:rPr>
                        </m:ctrlPr>
                      </m:naryPr>
                      <m:sub>
                        <m:r>
                          <m:rPr>
                            <m:brk m:alnAt="7"/>
                          </m:rPr>
                          <a:rPr lang="en-US" altLang="en-US" sz="2600" i="1">
                            <a:latin typeface="Cambria Math" charset="0"/>
                            <a:ea typeface="Arial" charset="0"/>
                            <a:cs typeface="Arial" charset="0"/>
                          </a:rPr>
                          <m:t>𝑦</m:t>
                        </m:r>
                        <m:r>
                          <a:rPr lang="en-US" altLang="en-US" sz="2600" i="1">
                            <a:latin typeface="Cambria Math" charset="0"/>
                            <a:ea typeface="Arial" charset="0"/>
                            <a:cs typeface="Arial" charset="0"/>
                          </a:rPr>
                          <m:t>′</m:t>
                        </m:r>
                      </m:sub>
                      <m:sup/>
                      <m:e>
                        <m:r>
                          <m:rPr>
                            <m:sty m:val="p"/>
                          </m:rPr>
                          <a:rPr lang="en-US" altLang="en-US" sz="2600">
                            <a:latin typeface="Cambria Math" charset="0"/>
                            <a:ea typeface="Arial" charset="0"/>
                            <a:cs typeface="Arial" charset="0"/>
                          </a:rPr>
                          <m:t>exp</m:t>
                        </m:r>
                        <m:r>
                          <a:rPr lang="en-US" altLang="en-US" sz="2600" i="1">
                            <a:latin typeface="Cambria Math" charset="0"/>
                            <a:ea typeface="Arial" charset="0"/>
                            <a:cs typeface="Arial" charset="0"/>
                          </a:rPr>
                          <m:t>(</m:t>
                        </m:r>
                        <m:r>
                          <a:rPr lang="en-US" altLang="en-US" sz="2600" i="1">
                            <a:latin typeface="Cambria Math" charset="0"/>
                            <a:ea typeface="Arial" charset="0"/>
                            <a:cs typeface="Arial" charset="0"/>
                          </a:rPr>
                          <m:t>𝑠𝑐𝑜𝑟𝑒</m:t>
                        </m:r>
                        <m:d>
                          <m:dPr>
                            <m:ctrlPr>
                              <a:rPr lang="en-US" altLang="en-US" sz="2600" i="1">
                                <a:latin typeface="Cambria Math" panose="02040503050406030204" pitchFamily="18" charset="0"/>
                                <a:ea typeface="Arial" charset="0"/>
                                <a:cs typeface="Arial" charset="0"/>
                              </a:rPr>
                            </m:ctrlPr>
                          </m:dPr>
                          <m:e>
                            <m:r>
                              <a:rPr lang="en-US" altLang="en-US" sz="2600" i="1">
                                <a:latin typeface="Cambria Math" charset="0"/>
                                <a:ea typeface="Arial" charset="0"/>
                                <a:cs typeface="Arial" charset="0"/>
                              </a:rPr>
                              <m:t>𝑥</m:t>
                            </m:r>
                            <m:r>
                              <a:rPr lang="en-US" altLang="en-US" sz="2600" i="1">
                                <a:latin typeface="Cambria Math" charset="0"/>
                                <a:ea typeface="Arial" charset="0"/>
                                <a:cs typeface="Arial" charset="0"/>
                              </a:rPr>
                              <m:t>,</m:t>
                            </m:r>
                            <m:sSup>
                              <m:sSupPr>
                                <m:ctrlPr>
                                  <a:rPr lang="en-US" altLang="en-US" sz="2600" i="1">
                                    <a:latin typeface="Cambria Math" panose="02040503050406030204" pitchFamily="18" charset="0"/>
                                    <a:ea typeface="Arial" charset="0"/>
                                    <a:cs typeface="Arial" charset="0"/>
                                  </a:rPr>
                                </m:ctrlPr>
                              </m:sSupPr>
                              <m:e>
                                <m:r>
                                  <a:rPr lang="en-US" altLang="en-US" sz="2600" i="1">
                                    <a:latin typeface="Cambria Math" charset="0"/>
                                    <a:ea typeface="Arial" charset="0"/>
                                    <a:cs typeface="Arial" charset="0"/>
                                  </a:rPr>
                                  <m:t>𝑦</m:t>
                                </m:r>
                              </m:e>
                              <m:sup>
                                <m:r>
                                  <a:rPr lang="en-US" altLang="en-US" sz="2600" i="1">
                                    <a:latin typeface="Cambria Math" charset="0"/>
                                    <a:ea typeface="Arial" charset="0"/>
                                    <a:cs typeface="Arial" charset="0"/>
                                  </a:rPr>
                                  <m:t>′</m:t>
                                </m:r>
                              </m:sup>
                            </m:sSup>
                          </m:e>
                        </m:d>
                        <m:r>
                          <a:rPr lang="en-US" altLang="en-US" sz="2600" i="1">
                            <a:latin typeface="Cambria Math" charset="0"/>
                            <a:ea typeface="Arial" charset="0"/>
                            <a:cs typeface="Arial" charset="0"/>
                          </a:rPr>
                          <m:t>)</m:t>
                        </m:r>
                      </m:e>
                    </m:nary>
                  </m:oMath>
                </a14:m>
                <a:r>
                  <a:rPr lang="en-US" altLang="en-US" sz="2600" dirty="0">
                    <a:latin typeface="Arial" charset="0"/>
                    <a:ea typeface="Arial" charset="0"/>
                    <a:cs typeface="Arial" charset="0"/>
                  </a:rPr>
                  <a:t> </a:t>
                </a:r>
                <a:br>
                  <a:rPr lang="en-US" altLang="en-US" sz="2600" dirty="0">
                    <a:latin typeface="Arial" charset="0"/>
                    <a:ea typeface="Arial" charset="0"/>
                    <a:cs typeface="Arial" charset="0"/>
                  </a:rPr>
                </a:br>
                <a:r>
                  <a:rPr lang="en-US" altLang="en-US" sz="2600" dirty="0">
                    <a:latin typeface="Arial" charset="0"/>
                    <a:ea typeface="Arial" charset="0"/>
                    <a:cs typeface="Arial" charset="0"/>
                  </a:rPr>
                  <a:t>  </a:t>
                </a:r>
                <a:r>
                  <a:rPr lang="en-US" altLang="en-US" sz="2400" dirty="0">
                    <a:latin typeface="Arial" charset="0"/>
                    <a:ea typeface="Arial" charset="0"/>
                    <a:cs typeface="Arial" charset="0"/>
                  </a:rPr>
                  <a:t>Y: </a:t>
                </a:r>
                <a:r>
                  <a:rPr lang="en-US" altLang="en-US" sz="2400" dirty="0" err="1">
                    <a:latin typeface="Arial" charset="0"/>
                    <a:ea typeface="Arial" charset="0"/>
                    <a:cs typeface="Arial" charset="0"/>
                  </a:rPr>
                  <a:t>NextWord</a:t>
                </a:r>
                <a:r>
                  <a:rPr lang="en-US" altLang="en-US" sz="2400" dirty="0">
                    <a:latin typeface="Arial" charset="0"/>
                    <a:ea typeface="Arial" charset="0"/>
                    <a:cs typeface="Arial" charset="0"/>
                  </a:rPr>
                  <a:t>, x: </a:t>
                </a:r>
                <a:r>
                  <a:rPr lang="en-US" altLang="en-US" sz="2400" dirty="0" err="1">
                    <a:latin typeface="Arial" charset="0"/>
                    <a:ea typeface="Arial" charset="0"/>
                    <a:cs typeface="Arial" charset="0"/>
                  </a:rPr>
                  <a:t>PrecedingWords</a:t>
                </a:r>
                <a:endParaRPr lang="en-US" altLang="en-US" sz="2400" dirty="0">
                  <a:latin typeface="Arial" charset="0"/>
                  <a:ea typeface="Arial" charset="0"/>
                  <a:cs typeface="Arial" charset="0"/>
                </a:endParaRPr>
              </a:p>
              <a:p>
                <a:r>
                  <a:rPr lang="en-US" altLang="en-US" sz="2600" dirty="0">
                    <a:latin typeface="Arial" charset="0"/>
                    <a:ea typeface="Arial" charset="0"/>
                    <a:cs typeface="Arial" charset="0"/>
                  </a:rPr>
                  <a:t>Assume we saw:</a:t>
                </a:r>
                <a:br>
                  <a:rPr lang="en-US" altLang="en-US" sz="2600" dirty="0">
                    <a:latin typeface="Arial" charset="0"/>
                    <a:ea typeface="Arial" charset="0"/>
                    <a:cs typeface="Arial" charset="0"/>
                  </a:rPr>
                </a:br>
                <a:br>
                  <a:rPr lang="en-US" altLang="en-US" sz="2600" dirty="0">
                    <a:latin typeface="Arial" charset="0"/>
                    <a:ea typeface="Arial" charset="0"/>
                    <a:cs typeface="Arial" charset="0"/>
                  </a:rPr>
                </a:br>
                <a:endParaRPr lang="en-US" altLang="en-US" dirty="0">
                  <a:latin typeface="Arial" charset="0"/>
                  <a:ea typeface="Arial" charset="0"/>
                  <a:cs typeface="Arial" charset="0"/>
                </a:endParaRPr>
              </a:p>
              <a:p>
                <a:r>
                  <a:rPr lang="en-US" altLang="en-US" sz="2400" dirty="0">
                    <a:latin typeface="Arial" charset="0"/>
                    <a:ea typeface="Arial" charset="0"/>
                    <a:cs typeface="Arial" charset="0"/>
                  </a:rPr>
                  <a:t>What is P(shoes; blue)? P(idea; black)?</a:t>
                </a:r>
                <a:endParaRPr lang="en-US" altLang="en-US" sz="2000" dirty="0">
                  <a:latin typeface="Arial" charset="0"/>
                  <a:ea typeface="Arial" charset="0"/>
                  <a:cs typeface="Arial" charset="0"/>
                </a:endParaRPr>
              </a:p>
              <a:p>
                <a:r>
                  <a:rPr lang="en-US" altLang="en-US" sz="2600" dirty="0"/>
                  <a:t>Can we learn categories of words(representation) automatically?</a:t>
                </a:r>
              </a:p>
              <a:p>
                <a:r>
                  <a:rPr lang="en-US" altLang="en-US" sz="2600" dirty="0"/>
                  <a:t>Can we build a high order n-gram model without blowing up the model size?</a:t>
                </a:r>
              </a:p>
              <a:p>
                <a:pPr lvl="1"/>
                <a:endParaRPr lang="en-US" altLang="en-US" sz="2200" dirty="0">
                  <a:latin typeface="Arial" charset="0"/>
                  <a:ea typeface="Arial" charset="0"/>
                  <a:cs typeface="Arial"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28" t="-210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5E6A3C3A-A029-4573-BC04-5DA27903A743}" type="slidenum">
              <a:rPr lang="en-US" smtClean="0"/>
              <a:t>3</a:t>
            </a:fld>
            <a:endParaRPr lang="en-US" dirty="0"/>
          </a:p>
        </p:txBody>
      </p:sp>
      <p:sp>
        <p:nvSpPr>
          <p:cNvPr id="6" name="TextBox 5"/>
          <p:cNvSpPr txBox="1"/>
          <p:nvPr/>
        </p:nvSpPr>
        <p:spPr>
          <a:xfrm>
            <a:off x="2323106" y="3045350"/>
            <a:ext cx="7479262" cy="830997"/>
          </a:xfrm>
          <a:prstGeom prst="rect">
            <a:avLst/>
          </a:prstGeom>
          <a:noFill/>
        </p:spPr>
        <p:txBody>
          <a:bodyPr wrap="square" rtlCol="0">
            <a:spAutoFit/>
          </a:bodyPr>
          <a:lstStyle/>
          <a:p>
            <a:r>
              <a:rPr lang="en-US" sz="2400" dirty="0"/>
              <a:t>red glasses; yellow glasses; green glasses; blue glasses</a:t>
            </a:r>
          </a:p>
          <a:p>
            <a:r>
              <a:rPr lang="en-US" sz="2400" dirty="0"/>
              <a:t>red shoes; yellow shoes; green shoes; </a:t>
            </a:r>
          </a:p>
        </p:txBody>
      </p:sp>
    </p:spTree>
    <p:extLst>
      <p:ext uri="{BB962C8B-B14F-4D97-AF65-F5344CB8AC3E}">
        <p14:creationId xmlns:p14="http://schemas.microsoft.com/office/powerpoint/2010/main" val="27380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84310" y="476480"/>
            <a:ext cx="10018713" cy="922662"/>
          </a:xfrm>
        </p:spPr>
        <p:txBody>
          <a:bodyPr>
            <a:normAutofit/>
          </a:bodyPr>
          <a:lstStyle/>
          <a:p>
            <a:pPr algn="l"/>
            <a:r>
              <a:rPr lang="en-US" dirty="0">
                <a:latin typeface="Times New Roman" panose="02020603050405020304" pitchFamily="18" charset="0"/>
                <a:cs typeface="Times New Roman" panose="02020603050405020304" pitchFamily="18" charset="0"/>
              </a:rPr>
              <a:t>Step-by-Step LSTM Walk Through</a:t>
            </a:r>
          </a:p>
        </p:txBody>
      </p:sp>
      <p:sp>
        <p:nvSpPr>
          <p:cNvPr id="12" name="Slide Number Placeholder 11"/>
          <p:cNvSpPr>
            <a:spLocks noGrp="1"/>
          </p:cNvSpPr>
          <p:nvPr>
            <p:ph type="sldNum" sz="quarter" idx="12"/>
          </p:nvPr>
        </p:nvSpPr>
        <p:spPr/>
        <p:txBody>
          <a:bodyPr/>
          <a:lstStyle/>
          <a:p>
            <a:fld id="{A87AB4FD-5280-400C-A576-39B31E1468B0}" type="slidenum">
              <a:rPr lang="en-US" smtClean="0"/>
              <a:t>30</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6965" y="3488944"/>
            <a:ext cx="8332735" cy="2832167"/>
          </a:xfrm>
          <a:prstGeom prst="rect">
            <a:avLst/>
          </a:prstGeom>
        </p:spPr>
      </p:pic>
      <mc:AlternateContent xmlns:mc="http://schemas.openxmlformats.org/markup-compatibility/2006" xmlns:a14="http://schemas.microsoft.com/office/drawing/2010/main">
        <mc:Choice Requires="a14">
          <p:sp>
            <p:nvSpPr>
              <p:cNvPr id="9" name="Rectangle 3"/>
              <p:cNvSpPr txBox="1">
                <a:spLocks noChangeArrowheads="1"/>
              </p:cNvSpPr>
              <p:nvPr/>
            </p:nvSpPr>
            <p:spPr>
              <a:xfrm>
                <a:off x="1484311" y="1560709"/>
                <a:ext cx="10018712" cy="4671547"/>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latin typeface="Times New Roman" panose="02020603050405020304" pitchFamily="18" charset="0"/>
                    <a:cs typeface="Times New Roman" panose="02020603050405020304" pitchFamily="18" charset="0"/>
                  </a:rPr>
                  <a:t>The </a:t>
                </a:r>
                <a:r>
                  <a:rPr lang="en-US" dirty="0">
                    <a:solidFill>
                      <a:srgbClr val="33CC33"/>
                    </a:solidFill>
                    <a:latin typeface="Times New Roman" panose="02020603050405020304" pitchFamily="18" charset="0"/>
                    <a:cs typeface="Times New Roman" panose="02020603050405020304" pitchFamily="18" charset="0"/>
                  </a:rPr>
                  <a:t>forget gate </a:t>
                </a:r>
                <a:r>
                  <a:rPr lang="en-US" dirty="0">
                    <a:latin typeface="Times New Roman" panose="02020603050405020304" pitchFamily="18" charset="0"/>
                    <a:cs typeface="Times New Roman" panose="02020603050405020304" pitchFamily="18" charset="0"/>
                  </a:rPr>
                  <a:t>decides what information will be thrown away</a:t>
                </a:r>
              </a:p>
              <a:p>
                <a:r>
                  <a:rPr lang="en-US" dirty="0">
                    <a:latin typeface="Times New Roman" panose="02020603050405020304" pitchFamily="18" charset="0"/>
                    <a:cs typeface="Times New Roman" panose="02020603050405020304" pitchFamily="18" charset="0"/>
                  </a:rPr>
                  <a:t>Looks at </a:t>
                </a:r>
                <a14:m>
                  <m:oMath xmlns:m="http://schemas.openxmlformats.org/officeDocument/2006/math">
                    <m:sSub>
                      <m:sSubPr>
                        <m:ctrlPr>
                          <a:rPr lang="en-US" i="1" smtClean="0">
                            <a:solidFill>
                              <a:srgbClr val="0066FF"/>
                            </a:solidFill>
                            <a:latin typeface="Cambria Math" panose="02040503050406030204" pitchFamily="18" charset="0"/>
                            <a:cs typeface="Times New Roman" panose="02020603050405020304" pitchFamily="18" charset="0"/>
                          </a:rPr>
                        </m:ctrlPr>
                      </m:sSubPr>
                      <m:e>
                        <m:r>
                          <a:rPr lang="en-US" b="0" i="1" smtClean="0">
                            <a:solidFill>
                              <a:srgbClr val="0066FF"/>
                            </a:solidFill>
                            <a:latin typeface="Cambria Math" panose="02040503050406030204" pitchFamily="18" charset="0"/>
                            <a:cs typeface="Times New Roman" panose="02020603050405020304" pitchFamily="18" charset="0"/>
                          </a:rPr>
                          <m:t>h</m:t>
                        </m:r>
                      </m:e>
                      <m:sub>
                        <m:r>
                          <a:rPr lang="en-US" b="0" i="1" smtClean="0">
                            <a:solidFill>
                              <a:srgbClr val="0066FF"/>
                            </a:solidFill>
                            <a:latin typeface="Cambria Math" panose="02040503050406030204" pitchFamily="18" charset="0"/>
                            <a:cs typeface="Times New Roman" panose="02020603050405020304" pitchFamily="18" charset="0"/>
                          </a:rPr>
                          <m:t>𝑡</m:t>
                        </m:r>
                        <m:r>
                          <a:rPr lang="en-US" b="0" i="1" smtClean="0">
                            <a:solidFill>
                              <a:srgbClr val="0066FF"/>
                            </a:solidFill>
                            <a:latin typeface="Cambria Math" panose="02040503050406030204" pitchFamily="18" charset="0"/>
                            <a:cs typeface="Times New Roman" panose="02020603050405020304" pitchFamily="18" charset="0"/>
                          </a:rPr>
                          <m:t>−1</m:t>
                        </m:r>
                      </m:sub>
                    </m:sSub>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i="1" smtClean="0">
                            <a:solidFill>
                              <a:srgbClr val="0066FF"/>
                            </a:solidFill>
                            <a:latin typeface="Cambria Math" panose="02040503050406030204" pitchFamily="18" charset="0"/>
                            <a:cs typeface="Times New Roman" panose="02020603050405020304" pitchFamily="18" charset="0"/>
                          </a:rPr>
                        </m:ctrlPr>
                      </m:sSubPr>
                      <m:e>
                        <m:r>
                          <a:rPr lang="en-US" b="0" i="1" smtClean="0">
                            <a:solidFill>
                              <a:srgbClr val="0066FF"/>
                            </a:solidFill>
                            <a:latin typeface="Cambria Math" panose="02040503050406030204" pitchFamily="18" charset="0"/>
                            <a:cs typeface="Times New Roman" panose="02020603050405020304" pitchFamily="18" charset="0"/>
                          </a:rPr>
                          <m:t>𝑥</m:t>
                        </m:r>
                      </m:e>
                      <m:sub>
                        <m:r>
                          <a:rPr lang="en-US" b="0" i="1" smtClean="0">
                            <a:solidFill>
                              <a:srgbClr val="0066FF"/>
                            </a:solidFill>
                            <a:latin typeface="Cambria Math" panose="02040503050406030204" pitchFamily="18" charset="0"/>
                            <a:cs typeface="Times New Roman" panose="02020603050405020304" pitchFamily="18" charset="0"/>
                          </a:rPr>
                          <m:t>𝑡</m:t>
                        </m:r>
                      </m:sub>
                    </m:sSub>
                  </m:oMath>
                </a14:m>
                <a:r>
                  <a:rPr lang="en-US" dirty="0">
                    <a:latin typeface="Times New Roman" panose="02020603050405020304" pitchFamily="18" charset="0"/>
                    <a:cs typeface="Times New Roman" panose="02020603050405020304" pitchFamily="18" charset="0"/>
                  </a:rPr>
                  <a:t> and outputs a number between 0 and 1</a:t>
                </a:r>
              </a:p>
              <a:p>
                <a:r>
                  <a:rPr lang="en-US" dirty="0">
                    <a:latin typeface="Times New Roman" panose="02020603050405020304" pitchFamily="18" charset="0"/>
                    <a:cs typeface="Times New Roman" panose="02020603050405020304" pitchFamily="18" charset="0"/>
                  </a:rPr>
                  <a:t>1 represents </a:t>
                </a:r>
                <a:r>
                  <a:rPr lang="en-US" dirty="0">
                    <a:solidFill>
                      <a:srgbClr val="0066FF"/>
                    </a:solidFill>
                    <a:latin typeface="Times New Roman" panose="02020603050405020304" pitchFamily="18" charset="0"/>
                    <a:cs typeface="Times New Roman" panose="02020603050405020304" pitchFamily="18" charset="0"/>
                  </a:rPr>
                  <a:t>completely keep this</a:t>
                </a:r>
                <a:r>
                  <a:rPr lang="en-US" dirty="0">
                    <a:latin typeface="Times New Roman" panose="02020603050405020304" pitchFamily="18" charset="0"/>
                    <a:cs typeface="Times New Roman" panose="02020603050405020304" pitchFamily="18" charset="0"/>
                  </a:rPr>
                  <a:t>, 0 represents </a:t>
                </a:r>
                <a:r>
                  <a:rPr lang="en-US" dirty="0">
                    <a:solidFill>
                      <a:srgbClr val="0066FF"/>
                    </a:solidFill>
                    <a:latin typeface="Times New Roman" panose="02020603050405020304" pitchFamily="18" charset="0"/>
                    <a:cs typeface="Times New Roman" panose="02020603050405020304" pitchFamily="18" charset="0"/>
                  </a:rPr>
                  <a:t>completely get rid of this</a:t>
                </a:r>
              </a:p>
              <a:p>
                <a:r>
                  <a:rPr lang="en-US" dirty="0">
                    <a:solidFill>
                      <a:srgbClr val="33CC33"/>
                    </a:solidFill>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forget the gender of the old subject, when we see a new subject</a:t>
                </a:r>
              </a:p>
            </p:txBody>
          </p:sp>
        </mc:Choice>
        <mc:Fallback xmlns="">
          <p:sp>
            <p:nvSpPr>
              <p:cNvPr id="9" name="Rectangle 3"/>
              <p:cNvSpPr txBox="1">
                <a:spLocks noRot="1" noChangeAspect="1" noMove="1" noResize="1" noEditPoints="1" noAdjustHandles="1" noChangeArrowheads="1" noChangeShapeType="1" noTextEdit="1"/>
              </p:cNvSpPr>
              <p:nvPr/>
            </p:nvSpPr>
            <p:spPr>
              <a:xfrm>
                <a:off x="1484311" y="1560709"/>
                <a:ext cx="10018712" cy="4671547"/>
              </a:xfrm>
              <a:prstGeom prst="rect">
                <a:avLst/>
              </a:prstGeom>
              <a:blipFill rotWithShape="0">
                <a:blip r:embed="rId4"/>
                <a:stretch>
                  <a:fillRect l="-1521" t="-3916"/>
                </a:stretch>
              </a:blipFill>
            </p:spPr>
            <p:txBody>
              <a:bodyPr/>
              <a:lstStyle/>
              <a:p>
                <a:r>
                  <a:rPr lang="en-US">
                    <a:noFill/>
                  </a:rPr>
                  <a:t> </a:t>
                </a:r>
              </a:p>
            </p:txBody>
          </p:sp>
        </mc:Fallback>
      </mc:AlternateContent>
    </p:spTree>
    <p:extLst>
      <p:ext uri="{BB962C8B-B14F-4D97-AF65-F5344CB8AC3E}">
        <p14:creationId xmlns:p14="http://schemas.microsoft.com/office/powerpoint/2010/main" val="1878083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84310" y="476480"/>
            <a:ext cx="10018713" cy="922662"/>
          </a:xfrm>
        </p:spPr>
        <p:txBody>
          <a:bodyPr>
            <a:normAutofit/>
          </a:bodyPr>
          <a:lstStyle/>
          <a:p>
            <a:pPr algn="l"/>
            <a:r>
              <a:rPr lang="en-US" dirty="0">
                <a:latin typeface="Times New Roman" panose="02020603050405020304" pitchFamily="18" charset="0"/>
                <a:cs typeface="Times New Roman" panose="02020603050405020304" pitchFamily="18" charset="0"/>
              </a:rPr>
              <a:t>Step-by-Step LSTM Walk Through</a:t>
            </a:r>
          </a:p>
        </p:txBody>
      </p:sp>
      <p:sp>
        <p:nvSpPr>
          <p:cNvPr id="12" name="Slide Number Placeholder 11"/>
          <p:cNvSpPr>
            <a:spLocks noGrp="1"/>
          </p:cNvSpPr>
          <p:nvPr>
            <p:ph type="sldNum" sz="quarter" idx="12"/>
          </p:nvPr>
        </p:nvSpPr>
        <p:spPr/>
        <p:txBody>
          <a:bodyPr/>
          <a:lstStyle/>
          <a:p>
            <a:fld id="{A87AB4FD-5280-400C-A576-39B31E1468B0}" type="slidenum">
              <a:rPr lang="en-US" smtClean="0"/>
              <a:t>31</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4106" y="3454304"/>
            <a:ext cx="7299117" cy="2777952"/>
          </a:xfrm>
          <a:prstGeom prst="rect">
            <a:avLst/>
          </a:prstGeom>
        </p:spPr>
      </p:pic>
      <mc:AlternateContent xmlns:mc="http://schemas.openxmlformats.org/markup-compatibility/2006" xmlns:a14="http://schemas.microsoft.com/office/drawing/2010/main">
        <mc:Choice Requires="a14">
          <p:sp>
            <p:nvSpPr>
              <p:cNvPr id="8" name="Rectangle 3"/>
              <p:cNvSpPr txBox="1">
                <a:spLocks noChangeArrowheads="1"/>
              </p:cNvSpPr>
              <p:nvPr/>
            </p:nvSpPr>
            <p:spPr>
              <a:xfrm>
                <a:off x="1484311" y="1560709"/>
                <a:ext cx="10018712" cy="4671547"/>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solidFill>
                      <a:srgbClr val="33CC33"/>
                    </a:solidFill>
                    <a:latin typeface="Times New Roman" panose="02020603050405020304" pitchFamily="18" charset="0"/>
                    <a:cs typeface="Times New Roman" panose="02020603050405020304" pitchFamily="18" charset="0"/>
                  </a:rPr>
                  <a:t>Next step: </a:t>
                </a:r>
                <a:r>
                  <a:rPr lang="en-US" dirty="0">
                    <a:latin typeface="Times New Roman" panose="02020603050405020304" pitchFamily="18" charset="0"/>
                    <a:cs typeface="Times New Roman" panose="02020603050405020304" pitchFamily="18" charset="0"/>
                  </a:rPr>
                  <a:t>update old state by </a:t>
                </a:r>
                <a14:m>
                  <m:oMath xmlns:m="http://schemas.openxmlformats.org/officeDocument/2006/math">
                    <m:sSub>
                      <m:sSubPr>
                        <m:ctrlPr>
                          <a:rPr lang="en-US" i="1">
                            <a:solidFill>
                              <a:srgbClr val="0066FF"/>
                            </a:solidFill>
                            <a:latin typeface="Cambria Math" panose="02040503050406030204" pitchFamily="18" charset="0"/>
                            <a:cs typeface="Times New Roman" panose="02020603050405020304" pitchFamily="18" charset="0"/>
                          </a:rPr>
                        </m:ctrlPr>
                      </m:sSubPr>
                      <m:e>
                        <m:r>
                          <a:rPr lang="en-US" b="0" i="1" smtClean="0">
                            <a:solidFill>
                              <a:srgbClr val="0066FF"/>
                            </a:solidFill>
                            <a:latin typeface="Cambria Math" panose="02040503050406030204" pitchFamily="18" charset="0"/>
                            <a:cs typeface="Times New Roman" panose="02020603050405020304" pitchFamily="18" charset="0"/>
                          </a:rPr>
                          <m:t>𝐶</m:t>
                        </m:r>
                      </m:e>
                      <m:sub>
                        <m:r>
                          <a:rPr lang="en-US" i="1">
                            <a:solidFill>
                              <a:srgbClr val="0066FF"/>
                            </a:solidFill>
                            <a:latin typeface="Cambria Math" panose="02040503050406030204" pitchFamily="18" charset="0"/>
                            <a:cs typeface="Times New Roman" panose="02020603050405020304" pitchFamily="18" charset="0"/>
                          </a:rPr>
                          <m:t>𝑡</m:t>
                        </m:r>
                        <m:r>
                          <a:rPr lang="en-US" i="1" smtClean="0">
                            <a:solidFill>
                              <a:srgbClr val="0066FF"/>
                            </a:solidFill>
                            <a:latin typeface="Cambria Math" panose="02040503050406030204" pitchFamily="18" charset="0"/>
                            <a:cs typeface="Times New Roman" panose="02020603050405020304" pitchFamily="18" charset="0"/>
                          </a:rPr>
                          <m:t>−1</m:t>
                        </m:r>
                      </m:sub>
                    </m:sSub>
                  </m:oMath>
                </a14:m>
                <a:r>
                  <a:rPr lang="en-US" dirty="0">
                    <a:latin typeface="Times New Roman" panose="02020603050405020304" pitchFamily="18" charset="0"/>
                    <a:cs typeface="Times New Roman" panose="02020603050405020304" pitchFamily="18" charset="0"/>
                  </a:rPr>
                  <a:t> into the new cell state </a:t>
                </a:r>
                <a14:m>
                  <m:oMath xmlns:m="http://schemas.openxmlformats.org/officeDocument/2006/math">
                    <m:sSub>
                      <m:sSubPr>
                        <m:ctrlPr>
                          <a:rPr lang="en-US" i="1">
                            <a:solidFill>
                              <a:srgbClr val="0066FF"/>
                            </a:solidFill>
                            <a:latin typeface="Cambria Math" panose="02040503050406030204" pitchFamily="18" charset="0"/>
                            <a:cs typeface="Times New Roman" panose="02020603050405020304" pitchFamily="18" charset="0"/>
                          </a:rPr>
                        </m:ctrlPr>
                      </m:sSubPr>
                      <m:e>
                        <m:r>
                          <a:rPr lang="en-US" b="0" i="1" smtClean="0">
                            <a:solidFill>
                              <a:srgbClr val="0066FF"/>
                            </a:solidFill>
                            <a:latin typeface="Cambria Math" panose="02040503050406030204" pitchFamily="18" charset="0"/>
                            <a:cs typeface="Times New Roman" panose="02020603050405020304" pitchFamily="18" charset="0"/>
                          </a:rPr>
                          <m:t>𝐶</m:t>
                        </m:r>
                      </m:e>
                      <m:sub>
                        <m:r>
                          <a:rPr lang="en-US" i="1">
                            <a:solidFill>
                              <a:srgbClr val="0066FF"/>
                            </a:solidFill>
                            <a:latin typeface="Cambria Math" panose="02040503050406030204" pitchFamily="18" charset="0"/>
                            <a:cs typeface="Times New Roman" panose="02020603050405020304" pitchFamily="18" charset="0"/>
                          </a:rPr>
                          <m:t>𝑡</m:t>
                        </m:r>
                      </m:sub>
                    </m:sSub>
                  </m:oMath>
                </a14:m>
                <a:endParaRPr lang="en-US" dirty="0">
                  <a:solidFill>
                    <a:srgbClr val="0066FF"/>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Multiply old state by </a:t>
                </a:r>
                <a14:m>
                  <m:oMath xmlns:m="http://schemas.openxmlformats.org/officeDocument/2006/math">
                    <m:sSub>
                      <m:sSubPr>
                        <m:ctrlPr>
                          <a:rPr lang="en-US" i="1">
                            <a:solidFill>
                              <a:srgbClr val="0066FF"/>
                            </a:solidFill>
                            <a:latin typeface="Cambria Math" panose="02040503050406030204" pitchFamily="18" charset="0"/>
                            <a:cs typeface="Times New Roman" panose="02020603050405020304" pitchFamily="18" charset="0"/>
                          </a:rPr>
                        </m:ctrlPr>
                      </m:sSubPr>
                      <m:e>
                        <m:r>
                          <a:rPr lang="en-US" b="0" i="1" smtClean="0">
                            <a:solidFill>
                              <a:srgbClr val="0066FF"/>
                            </a:solidFill>
                            <a:latin typeface="Cambria Math" panose="02040503050406030204" pitchFamily="18" charset="0"/>
                            <a:cs typeface="Times New Roman" panose="02020603050405020304" pitchFamily="18" charset="0"/>
                          </a:rPr>
                          <m:t>𝑓</m:t>
                        </m:r>
                      </m:e>
                      <m:sub>
                        <m:r>
                          <a:rPr lang="en-US" i="1">
                            <a:solidFill>
                              <a:srgbClr val="0066FF"/>
                            </a:solidFill>
                            <a:latin typeface="Cambria Math" panose="02040503050406030204" pitchFamily="18" charset="0"/>
                            <a:cs typeface="Times New Roman" panose="02020603050405020304" pitchFamily="18" charset="0"/>
                          </a:rPr>
                          <m:t>𝑡</m:t>
                        </m:r>
                      </m:sub>
                    </m:sSub>
                  </m:oMath>
                </a14:m>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Forgetting the things we decided to forget earlier</a:t>
                </a:r>
              </a:p>
              <a:p>
                <a:r>
                  <a:rPr lang="en-US" dirty="0">
                    <a:latin typeface="Times New Roman" panose="02020603050405020304" pitchFamily="18" charset="0"/>
                    <a:cs typeface="Times New Roman" panose="02020603050405020304" pitchFamily="18" charset="0"/>
                  </a:rPr>
                  <a:t>Then we add </a:t>
                </a:r>
                <a14:m>
                  <m:oMath xmlns:m="http://schemas.openxmlformats.org/officeDocument/2006/math">
                    <m:sSub>
                      <m:sSubPr>
                        <m:ctrlPr>
                          <a:rPr lang="en-US" i="1" smtClean="0">
                            <a:solidFill>
                              <a:srgbClr val="0066FF"/>
                            </a:solidFill>
                            <a:latin typeface="Cambria Math" panose="02040503050406030204" pitchFamily="18" charset="0"/>
                            <a:cs typeface="Times New Roman" panose="02020603050405020304" pitchFamily="18" charset="0"/>
                          </a:rPr>
                        </m:ctrlPr>
                      </m:sSubPr>
                      <m:e>
                        <m:r>
                          <a:rPr lang="en-US" b="0" i="1" smtClean="0">
                            <a:solidFill>
                              <a:srgbClr val="0066FF"/>
                            </a:solidFill>
                            <a:latin typeface="Cambria Math" panose="02040503050406030204" pitchFamily="18" charset="0"/>
                            <a:cs typeface="Times New Roman" panose="02020603050405020304" pitchFamily="18" charset="0"/>
                          </a:rPr>
                          <m:t>𝑖</m:t>
                        </m:r>
                      </m:e>
                      <m:sub>
                        <m:r>
                          <a:rPr lang="en-US" b="0" i="1" smtClean="0">
                            <a:solidFill>
                              <a:srgbClr val="0066FF"/>
                            </a:solidFill>
                            <a:latin typeface="Cambria Math" panose="02040503050406030204" pitchFamily="18" charset="0"/>
                            <a:cs typeface="Times New Roman" panose="02020603050405020304" pitchFamily="18" charset="0"/>
                          </a:rPr>
                          <m:t>𝑡</m:t>
                        </m:r>
                      </m:sub>
                    </m:sSub>
                    <m:r>
                      <a:rPr lang="en-US" b="0" i="1" smtClean="0">
                        <a:solidFill>
                          <a:srgbClr val="0066FF"/>
                        </a:solidFill>
                        <a:latin typeface="Cambria Math" panose="02040503050406030204" pitchFamily="18" charset="0"/>
                        <a:cs typeface="Times New Roman" panose="02020603050405020304" pitchFamily="18" charset="0"/>
                      </a:rPr>
                      <m:t>∗</m:t>
                    </m:r>
                    <m:acc>
                      <m:accPr>
                        <m:chr m:val="̃"/>
                        <m:ctrlPr>
                          <a:rPr lang="en-US" i="1" smtClean="0">
                            <a:solidFill>
                              <a:srgbClr val="0066FF"/>
                            </a:solidFill>
                            <a:latin typeface="Cambria Math" panose="02040503050406030204" pitchFamily="18" charset="0"/>
                            <a:cs typeface="Times New Roman" panose="02020603050405020304" pitchFamily="18" charset="0"/>
                          </a:rPr>
                        </m:ctrlPr>
                      </m:accPr>
                      <m:e>
                        <m:sSub>
                          <m:sSubPr>
                            <m:ctrlPr>
                              <a:rPr lang="en-US" i="1" smtClean="0">
                                <a:solidFill>
                                  <a:srgbClr val="0066FF"/>
                                </a:solidFill>
                                <a:latin typeface="Cambria Math" panose="02040503050406030204" pitchFamily="18" charset="0"/>
                                <a:cs typeface="Times New Roman" panose="02020603050405020304" pitchFamily="18" charset="0"/>
                              </a:rPr>
                            </m:ctrlPr>
                          </m:sSubPr>
                          <m:e>
                            <m:r>
                              <a:rPr lang="en-US" b="0" i="1" smtClean="0">
                                <a:solidFill>
                                  <a:srgbClr val="0066FF"/>
                                </a:solidFill>
                                <a:latin typeface="Cambria Math" panose="02040503050406030204" pitchFamily="18" charset="0"/>
                                <a:cs typeface="Times New Roman" panose="02020603050405020304" pitchFamily="18" charset="0"/>
                              </a:rPr>
                              <m:t>𝐶</m:t>
                            </m:r>
                          </m:e>
                          <m:sub>
                            <m:r>
                              <a:rPr lang="en-US" b="0" i="1" smtClean="0">
                                <a:solidFill>
                                  <a:srgbClr val="0066FF"/>
                                </a:solidFill>
                                <a:latin typeface="Cambria Math" panose="02040503050406030204" pitchFamily="18" charset="0"/>
                                <a:cs typeface="Times New Roman" panose="02020603050405020304" pitchFamily="18" charset="0"/>
                              </a:rPr>
                              <m:t>𝑡</m:t>
                            </m:r>
                          </m:sub>
                        </m:sSub>
                      </m:e>
                    </m:acc>
                  </m:oMath>
                </a14:m>
                <a:endParaRPr lang="en-US" dirty="0">
                  <a:latin typeface="Times New Roman" panose="02020603050405020304" pitchFamily="18" charset="0"/>
                  <a:cs typeface="Times New Roman" panose="02020603050405020304" pitchFamily="18" charset="0"/>
                </a:endParaRPr>
              </a:p>
            </p:txBody>
          </p:sp>
        </mc:Choice>
        <mc:Fallback xmlns="">
          <p:sp>
            <p:nvSpPr>
              <p:cNvPr id="8" name="Rectangle 3"/>
              <p:cNvSpPr txBox="1">
                <a:spLocks noRot="1" noChangeAspect="1" noMove="1" noResize="1" noEditPoints="1" noAdjustHandles="1" noChangeArrowheads="1" noChangeShapeType="1" noTextEdit="1"/>
              </p:cNvSpPr>
              <p:nvPr/>
            </p:nvSpPr>
            <p:spPr>
              <a:xfrm>
                <a:off x="1484311" y="1560709"/>
                <a:ext cx="10018712" cy="4671547"/>
              </a:xfrm>
              <a:prstGeom prst="rect">
                <a:avLst/>
              </a:prstGeom>
              <a:blipFill rotWithShape="0">
                <a:blip r:embed="rId5"/>
                <a:stretch>
                  <a:fillRect l="-1521" t="-3916"/>
                </a:stretch>
              </a:blipFill>
            </p:spPr>
            <p:txBody>
              <a:bodyPr/>
              <a:lstStyle/>
              <a:p>
                <a:r>
                  <a:rPr lang="en-US">
                    <a:noFill/>
                  </a:rPr>
                  <a:t> </a:t>
                </a:r>
              </a:p>
            </p:txBody>
          </p:sp>
        </mc:Fallback>
      </mc:AlternateContent>
      <p:sp>
        <p:nvSpPr>
          <p:cNvPr id="16" name="Arc 15"/>
          <p:cNvSpPr/>
          <p:nvPr/>
        </p:nvSpPr>
        <p:spPr>
          <a:xfrm>
            <a:off x="7877001" y="4564508"/>
            <a:ext cx="903442" cy="369741"/>
          </a:xfrm>
          <a:prstGeom prst="arc">
            <a:avLst>
              <a:gd name="adj1" fmla="val 10927791"/>
              <a:gd name="adj2" fmla="val 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6" name="Freeform 25"/>
          <p:cNvSpPr/>
          <p:nvPr/>
        </p:nvSpPr>
        <p:spPr>
          <a:xfrm>
            <a:off x="3888954" y="3292736"/>
            <a:ext cx="4362680" cy="1271771"/>
          </a:xfrm>
          <a:custGeom>
            <a:avLst/>
            <a:gdLst>
              <a:gd name="connsiteX0" fmla="*/ 0 w 4406747"/>
              <a:gd name="connsiteY0" fmla="*/ 927786 h 1170157"/>
              <a:gd name="connsiteX1" fmla="*/ 2500829 w 4406747"/>
              <a:gd name="connsiteY1" fmla="*/ 2369 h 1170157"/>
              <a:gd name="connsiteX2" fmla="*/ 4406747 w 4406747"/>
              <a:gd name="connsiteY2" fmla="*/ 1170157 h 1170157"/>
            </a:gdLst>
            <a:ahLst/>
            <a:cxnLst>
              <a:cxn ang="0">
                <a:pos x="connsiteX0" y="connsiteY0"/>
              </a:cxn>
              <a:cxn ang="0">
                <a:pos x="connsiteX1" y="connsiteY1"/>
              </a:cxn>
              <a:cxn ang="0">
                <a:pos x="connsiteX2" y="connsiteY2"/>
              </a:cxn>
            </a:cxnLst>
            <a:rect l="l" t="t" r="r" b="b"/>
            <a:pathLst>
              <a:path w="4406747" h="1170157">
                <a:moveTo>
                  <a:pt x="0" y="927786"/>
                </a:moveTo>
                <a:cubicBezTo>
                  <a:pt x="883185" y="444880"/>
                  <a:pt x="1766371" y="-38026"/>
                  <a:pt x="2500829" y="2369"/>
                </a:cubicBezTo>
                <a:cubicBezTo>
                  <a:pt x="3235287" y="42764"/>
                  <a:pt x="3821017" y="606460"/>
                  <a:pt x="4406747" y="1170157"/>
                </a:cubicBezTo>
              </a:path>
            </a:pathLst>
          </a:custGeom>
          <a:ln>
            <a:head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8" name="Arc 27"/>
          <p:cNvSpPr/>
          <p:nvPr/>
        </p:nvSpPr>
        <p:spPr>
          <a:xfrm rot="10800000">
            <a:off x="9101347" y="4934249"/>
            <a:ext cx="717992" cy="332812"/>
          </a:xfrm>
          <a:prstGeom prst="arc">
            <a:avLst>
              <a:gd name="adj1" fmla="val 11063185"/>
              <a:gd name="adj2" fmla="val 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9" name="Freeform 28"/>
          <p:cNvSpPr/>
          <p:nvPr/>
        </p:nvSpPr>
        <p:spPr>
          <a:xfrm>
            <a:off x="4880472" y="5034708"/>
            <a:ext cx="4560983" cy="1158941"/>
          </a:xfrm>
          <a:custGeom>
            <a:avLst/>
            <a:gdLst>
              <a:gd name="connsiteX0" fmla="*/ 0 w 4560983"/>
              <a:gd name="connsiteY0" fmla="*/ 0 h 1158941"/>
              <a:gd name="connsiteX1" fmla="*/ 2577947 w 4560983"/>
              <a:gd name="connsiteY1" fmla="*/ 1156772 h 1158941"/>
              <a:gd name="connsiteX2" fmla="*/ 4560983 w 4560983"/>
              <a:gd name="connsiteY2" fmla="*/ 231355 h 1158941"/>
            </a:gdLst>
            <a:ahLst/>
            <a:cxnLst>
              <a:cxn ang="0">
                <a:pos x="connsiteX0" y="connsiteY0"/>
              </a:cxn>
              <a:cxn ang="0">
                <a:pos x="connsiteX1" y="connsiteY1"/>
              </a:cxn>
              <a:cxn ang="0">
                <a:pos x="connsiteX2" y="connsiteY2"/>
              </a:cxn>
            </a:cxnLst>
            <a:rect l="l" t="t" r="r" b="b"/>
            <a:pathLst>
              <a:path w="4560983" h="1158941">
                <a:moveTo>
                  <a:pt x="0" y="0"/>
                </a:moveTo>
                <a:cubicBezTo>
                  <a:pt x="908891" y="559106"/>
                  <a:pt x="1817783" y="1118213"/>
                  <a:pt x="2577947" y="1156772"/>
                </a:cubicBezTo>
                <a:cubicBezTo>
                  <a:pt x="3338111" y="1195331"/>
                  <a:pt x="3949547" y="713343"/>
                  <a:pt x="4560983" y="231355"/>
                </a:cubicBezTo>
              </a:path>
            </a:pathLst>
          </a:custGeom>
          <a:ln>
            <a:headEnd type="triangle"/>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0" name="Freeform 29"/>
          <p:cNvSpPr/>
          <p:nvPr/>
        </p:nvSpPr>
        <p:spPr>
          <a:xfrm>
            <a:off x="4836405" y="3539884"/>
            <a:ext cx="2489812" cy="1208386"/>
          </a:xfrm>
          <a:custGeom>
            <a:avLst/>
            <a:gdLst>
              <a:gd name="connsiteX0" fmla="*/ 2489812 w 2489812"/>
              <a:gd name="connsiteY0" fmla="*/ 1208386 h 1208386"/>
              <a:gd name="connsiteX1" fmla="*/ 1266940 w 2489812"/>
              <a:gd name="connsiteY1" fmla="*/ 7547 h 1208386"/>
              <a:gd name="connsiteX2" fmla="*/ 0 w 2489812"/>
              <a:gd name="connsiteY2" fmla="*/ 789745 h 1208386"/>
            </a:gdLst>
            <a:ahLst/>
            <a:cxnLst>
              <a:cxn ang="0">
                <a:pos x="connsiteX0" y="connsiteY0"/>
              </a:cxn>
              <a:cxn ang="0">
                <a:pos x="connsiteX1" y="connsiteY1"/>
              </a:cxn>
              <a:cxn ang="0">
                <a:pos x="connsiteX2" y="connsiteY2"/>
              </a:cxn>
            </a:cxnLst>
            <a:rect l="l" t="t" r="r" b="b"/>
            <a:pathLst>
              <a:path w="2489812" h="1208386">
                <a:moveTo>
                  <a:pt x="2489812" y="1208386"/>
                </a:moveTo>
                <a:cubicBezTo>
                  <a:pt x="2085860" y="642853"/>
                  <a:pt x="1681909" y="77320"/>
                  <a:pt x="1266940" y="7547"/>
                </a:cubicBezTo>
                <a:cubicBezTo>
                  <a:pt x="851971" y="-62227"/>
                  <a:pt x="425985" y="363759"/>
                  <a:pt x="0" y="789745"/>
                </a:cubicBezTo>
              </a:path>
            </a:pathLst>
          </a:custGeom>
          <a:ln>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8463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53" presetClass="entr" presetSubtype="16"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p:cTn id="17" dur="1000" fill="hold"/>
                                        <p:tgtEl>
                                          <p:spTgt spid="26"/>
                                        </p:tgtEl>
                                        <p:attrNameLst>
                                          <p:attrName>ppt_w</p:attrName>
                                        </p:attrNameLst>
                                      </p:cBhvr>
                                      <p:tavLst>
                                        <p:tav tm="0">
                                          <p:val>
                                            <p:fltVal val="0"/>
                                          </p:val>
                                        </p:tav>
                                        <p:tav tm="100000">
                                          <p:val>
                                            <p:strVal val="#ppt_w"/>
                                          </p:val>
                                        </p:tav>
                                      </p:tavLst>
                                    </p:anim>
                                    <p:anim calcmode="lin" valueType="num">
                                      <p:cBhvr>
                                        <p:cTn id="18" dur="1000" fill="hold"/>
                                        <p:tgtEl>
                                          <p:spTgt spid="26"/>
                                        </p:tgtEl>
                                        <p:attrNameLst>
                                          <p:attrName>ppt_h</p:attrName>
                                        </p:attrNameLst>
                                      </p:cBhvr>
                                      <p:tavLst>
                                        <p:tav tm="0">
                                          <p:val>
                                            <p:fltVal val="0"/>
                                          </p:val>
                                        </p:tav>
                                        <p:tav tm="100000">
                                          <p:val>
                                            <p:strVal val="#ppt_h"/>
                                          </p:val>
                                        </p:tav>
                                      </p:tavLst>
                                    </p:anim>
                                    <p:animEffect transition="in" filter="fade">
                                      <p:cBhvr>
                                        <p:cTn id="19" dur="1000"/>
                                        <p:tgtEl>
                                          <p:spTgt spid="2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p:cTn id="22" dur="1000" fill="hold"/>
                                        <p:tgtEl>
                                          <p:spTgt spid="16"/>
                                        </p:tgtEl>
                                        <p:attrNameLst>
                                          <p:attrName>ppt_w</p:attrName>
                                        </p:attrNameLst>
                                      </p:cBhvr>
                                      <p:tavLst>
                                        <p:tav tm="0">
                                          <p:val>
                                            <p:fltVal val="0"/>
                                          </p:val>
                                        </p:tav>
                                        <p:tav tm="100000">
                                          <p:val>
                                            <p:strVal val="#ppt_w"/>
                                          </p:val>
                                        </p:tav>
                                      </p:tavLst>
                                    </p:anim>
                                    <p:anim calcmode="lin" valueType="num">
                                      <p:cBhvr>
                                        <p:cTn id="23" dur="1000" fill="hold"/>
                                        <p:tgtEl>
                                          <p:spTgt spid="16"/>
                                        </p:tgtEl>
                                        <p:attrNameLst>
                                          <p:attrName>ppt_h</p:attrName>
                                        </p:attrNameLst>
                                      </p:cBhvr>
                                      <p:tavLst>
                                        <p:tav tm="0">
                                          <p:val>
                                            <p:fltVal val="0"/>
                                          </p:val>
                                        </p:tav>
                                        <p:tav tm="100000">
                                          <p:val>
                                            <p:strVal val="#ppt_h"/>
                                          </p:val>
                                        </p:tav>
                                      </p:tavLst>
                                    </p:anim>
                                    <p:animEffect transition="in" filter="fade">
                                      <p:cBhvr>
                                        <p:cTn id="24" dur="10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3" end="3"/>
                                            </p:txEl>
                                          </p:spTgt>
                                        </p:tgtEl>
                                        <p:attrNameLst>
                                          <p:attrName>style.visibility</p:attrName>
                                        </p:attrNameLst>
                                      </p:cBhvr>
                                      <p:to>
                                        <p:strVal val="visible"/>
                                      </p:to>
                                    </p:set>
                                  </p:childTnLst>
                                </p:cTn>
                              </p:par>
                              <p:par>
                                <p:cTn id="29" presetID="53" presetClass="entr" presetSubtype="16"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p:cTn id="31" dur="1000" fill="hold"/>
                                        <p:tgtEl>
                                          <p:spTgt spid="28"/>
                                        </p:tgtEl>
                                        <p:attrNameLst>
                                          <p:attrName>ppt_w</p:attrName>
                                        </p:attrNameLst>
                                      </p:cBhvr>
                                      <p:tavLst>
                                        <p:tav tm="0">
                                          <p:val>
                                            <p:fltVal val="0"/>
                                          </p:val>
                                        </p:tav>
                                        <p:tav tm="100000">
                                          <p:val>
                                            <p:strVal val="#ppt_w"/>
                                          </p:val>
                                        </p:tav>
                                      </p:tavLst>
                                    </p:anim>
                                    <p:anim calcmode="lin" valueType="num">
                                      <p:cBhvr>
                                        <p:cTn id="32" dur="1000" fill="hold"/>
                                        <p:tgtEl>
                                          <p:spTgt spid="28"/>
                                        </p:tgtEl>
                                        <p:attrNameLst>
                                          <p:attrName>ppt_h</p:attrName>
                                        </p:attrNameLst>
                                      </p:cBhvr>
                                      <p:tavLst>
                                        <p:tav tm="0">
                                          <p:val>
                                            <p:fltVal val="0"/>
                                          </p:val>
                                        </p:tav>
                                        <p:tav tm="100000">
                                          <p:val>
                                            <p:strVal val="#ppt_h"/>
                                          </p:val>
                                        </p:tav>
                                      </p:tavLst>
                                    </p:anim>
                                    <p:animEffect transition="in" filter="fade">
                                      <p:cBhvr>
                                        <p:cTn id="33" dur="1000"/>
                                        <p:tgtEl>
                                          <p:spTgt spid="28"/>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29"/>
                                        </p:tgtEl>
                                        <p:attrNameLst>
                                          <p:attrName>style.visibility</p:attrName>
                                        </p:attrNameLst>
                                      </p:cBhvr>
                                      <p:to>
                                        <p:strVal val="visible"/>
                                      </p:to>
                                    </p:set>
                                    <p:anim calcmode="lin" valueType="num">
                                      <p:cBhvr>
                                        <p:cTn id="36" dur="1000" fill="hold"/>
                                        <p:tgtEl>
                                          <p:spTgt spid="29"/>
                                        </p:tgtEl>
                                        <p:attrNameLst>
                                          <p:attrName>ppt_w</p:attrName>
                                        </p:attrNameLst>
                                      </p:cBhvr>
                                      <p:tavLst>
                                        <p:tav tm="0">
                                          <p:val>
                                            <p:fltVal val="0"/>
                                          </p:val>
                                        </p:tav>
                                        <p:tav tm="100000">
                                          <p:val>
                                            <p:strVal val="#ppt_w"/>
                                          </p:val>
                                        </p:tav>
                                      </p:tavLst>
                                    </p:anim>
                                    <p:anim calcmode="lin" valueType="num">
                                      <p:cBhvr>
                                        <p:cTn id="37" dur="1000" fill="hold"/>
                                        <p:tgtEl>
                                          <p:spTgt spid="29"/>
                                        </p:tgtEl>
                                        <p:attrNameLst>
                                          <p:attrName>ppt_h</p:attrName>
                                        </p:attrNameLst>
                                      </p:cBhvr>
                                      <p:tavLst>
                                        <p:tav tm="0">
                                          <p:val>
                                            <p:fltVal val="0"/>
                                          </p:val>
                                        </p:tav>
                                        <p:tav tm="100000">
                                          <p:val>
                                            <p:strVal val="#ppt_h"/>
                                          </p:val>
                                        </p:tav>
                                      </p:tavLst>
                                    </p:anim>
                                    <p:animEffect transition="in" filter="fade">
                                      <p:cBhvr>
                                        <p:cTn id="38" dur="1000"/>
                                        <p:tgtEl>
                                          <p:spTgt spid="29"/>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p:cTn id="43" dur="1000" fill="hold"/>
                                        <p:tgtEl>
                                          <p:spTgt spid="30"/>
                                        </p:tgtEl>
                                        <p:attrNameLst>
                                          <p:attrName>ppt_w</p:attrName>
                                        </p:attrNameLst>
                                      </p:cBhvr>
                                      <p:tavLst>
                                        <p:tav tm="0">
                                          <p:val>
                                            <p:fltVal val="0"/>
                                          </p:val>
                                        </p:tav>
                                        <p:tav tm="100000">
                                          <p:val>
                                            <p:strVal val="#ppt_w"/>
                                          </p:val>
                                        </p:tav>
                                      </p:tavLst>
                                    </p:anim>
                                    <p:anim calcmode="lin" valueType="num">
                                      <p:cBhvr>
                                        <p:cTn id="44" dur="1000" fill="hold"/>
                                        <p:tgtEl>
                                          <p:spTgt spid="30"/>
                                        </p:tgtEl>
                                        <p:attrNameLst>
                                          <p:attrName>ppt_h</p:attrName>
                                        </p:attrNameLst>
                                      </p:cBhvr>
                                      <p:tavLst>
                                        <p:tav tm="0">
                                          <p:val>
                                            <p:fltVal val="0"/>
                                          </p:val>
                                        </p:tav>
                                        <p:tav tm="100000">
                                          <p:val>
                                            <p:strVal val="#ppt_h"/>
                                          </p:val>
                                        </p:tav>
                                      </p:tavLst>
                                    </p:anim>
                                    <p:animEffect transition="in" filter="fade">
                                      <p:cBhvr>
                                        <p:cTn id="45"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6" grpId="0" animBg="1"/>
      <p:bldP spid="28" grpId="0" animBg="1"/>
      <p:bldP spid="29" grpId="0" animBg="1"/>
      <p:bldP spid="3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84310" y="476480"/>
            <a:ext cx="10018713" cy="922662"/>
          </a:xfrm>
        </p:spPr>
        <p:txBody>
          <a:bodyPr>
            <a:normAutofit/>
          </a:bodyPr>
          <a:lstStyle/>
          <a:p>
            <a:pPr algn="l"/>
            <a:r>
              <a:rPr lang="en-US" dirty="0">
                <a:latin typeface="Times New Roman" panose="02020603050405020304" pitchFamily="18" charset="0"/>
                <a:cs typeface="Times New Roman" panose="02020603050405020304" pitchFamily="18" charset="0"/>
              </a:rPr>
              <a:t>Step-by-Step LSTM Walk Through</a:t>
            </a:r>
          </a:p>
        </p:txBody>
      </p:sp>
      <p:sp>
        <p:nvSpPr>
          <p:cNvPr id="12" name="Slide Number Placeholder 11"/>
          <p:cNvSpPr>
            <a:spLocks noGrp="1"/>
          </p:cNvSpPr>
          <p:nvPr>
            <p:ph type="sldNum" sz="quarter" idx="12"/>
          </p:nvPr>
        </p:nvSpPr>
        <p:spPr/>
        <p:txBody>
          <a:bodyPr/>
          <a:lstStyle/>
          <a:p>
            <a:fld id="{A87AB4FD-5280-400C-A576-39B31E1468B0}" type="slidenum">
              <a:rPr lang="en-US" smtClean="0"/>
              <a:t>32</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5208" y="3701667"/>
            <a:ext cx="7536914" cy="2708300"/>
          </a:xfrm>
          <a:prstGeom prst="rect">
            <a:avLst/>
          </a:prstGeom>
        </p:spPr>
      </p:pic>
      <p:sp>
        <p:nvSpPr>
          <p:cNvPr id="8" name="Rectangle 3"/>
          <p:cNvSpPr txBox="1">
            <a:spLocks noChangeArrowheads="1"/>
          </p:cNvSpPr>
          <p:nvPr/>
        </p:nvSpPr>
        <p:spPr>
          <a:xfrm>
            <a:off x="1484311" y="1560709"/>
            <a:ext cx="10018712" cy="4671547"/>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solidFill>
                  <a:srgbClr val="33CC33"/>
                </a:solidFill>
                <a:latin typeface="Times New Roman" panose="02020603050405020304" pitchFamily="18" charset="0"/>
                <a:cs typeface="Times New Roman" panose="02020603050405020304" pitchFamily="18" charset="0"/>
              </a:rPr>
              <a:t>Final step: </a:t>
            </a:r>
            <a:r>
              <a:rPr lang="en-US" dirty="0">
                <a:latin typeface="Times New Roman" panose="02020603050405020304" pitchFamily="18" charset="0"/>
                <a:cs typeface="Times New Roman" panose="02020603050405020304" pitchFamily="18" charset="0"/>
              </a:rPr>
              <a:t>decide what we’re going to output</a:t>
            </a:r>
            <a:endParaRPr lang="en-US" dirty="0">
              <a:solidFill>
                <a:srgbClr val="0066FF"/>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First, we run a </a:t>
            </a:r>
            <a:r>
              <a:rPr lang="en-US" dirty="0">
                <a:solidFill>
                  <a:srgbClr val="0066FF"/>
                </a:solidFill>
                <a:latin typeface="Times New Roman" panose="02020603050405020304" pitchFamily="18" charset="0"/>
                <a:cs typeface="Times New Roman" panose="02020603050405020304" pitchFamily="18" charset="0"/>
              </a:rPr>
              <a:t>sigmoid layer </a:t>
            </a:r>
          </a:p>
          <a:p>
            <a:pPr lvl="1"/>
            <a:r>
              <a:rPr lang="en-US" dirty="0">
                <a:latin typeface="Times New Roman" panose="02020603050405020304" pitchFamily="18" charset="0"/>
                <a:cs typeface="Times New Roman" panose="02020603050405020304" pitchFamily="18" charset="0"/>
              </a:rPr>
              <a:t>Which decides what parts of the cell state we’re going to output</a:t>
            </a:r>
          </a:p>
          <a:p>
            <a:r>
              <a:rPr lang="en-US" dirty="0">
                <a:latin typeface="Times New Roman" panose="02020603050405020304" pitchFamily="18" charset="0"/>
                <a:cs typeface="Times New Roman" panose="02020603050405020304" pitchFamily="18" charset="0"/>
              </a:rPr>
              <a:t>Then, we put the cell state through </a:t>
            </a:r>
            <a:r>
              <a:rPr lang="en-US" dirty="0" err="1">
                <a:solidFill>
                  <a:srgbClr val="0066FF"/>
                </a:solidFill>
                <a:latin typeface="Times New Roman" panose="02020603050405020304" pitchFamily="18" charset="0"/>
                <a:cs typeface="Times New Roman" panose="02020603050405020304" pitchFamily="18" charset="0"/>
              </a:rPr>
              <a:t>tanh</a:t>
            </a:r>
            <a:r>
              <a:rPr lang="en-US" dirty="0">
                <a:solidFill>
                  <a:srgbClr val="0066FF"/>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multiply it by the output of the sigmoid gate</a:t>
            </a:r>
            <a:endParaRPr lang="en-US" dirty="0">
              <a:solidFill>
                <a:srgbClr val="0066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014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84310" y="476480"/>
            <a:ext cx="10018713" cy="922662"/>
          </a:xfrm>
        </p:spPr>
        <p:txBody>
          <a:bodyPr>
            <a:normAutofit/>
          </a:bodyPr>
          <a:lstStyle/>
          <a:p>
            <a:pPr algn="l"/>
            <a:r>
              <a:rPr lang="en-US" dirty="0">
                <a:latin typeface="Times New Roman" panose="02020603050405020304" pitchFamily="18" charset="0"/>
                <a:cs typeface="Times New Roman" panose="02020603050405020304" pitchFamily="18" charset="0"/>
              </a:rPr>
              <a:t>LSTMs Summary</a:t>
            </a:r>
            <a:endParaRPr lang="en-US" sz="3200" dirty="0">
              <a:latin typeface="Times New Roman" panose="02020603050405020304" pitchFamily="18" charset="0"/>
              <a:cs typeface="Times New Roman" panose="02020603050405020304" pitchFamily="18" charset="0"/>
            </a:endParaRPr>
          </a:p>
        </p:txBody>
      </p:sp>
      <p:sp>
        <p:nvSpPr>
          <p:cNvPr id="12" name="Slide Number Placeholder 11"/>
          <p:cNvSpPr>
            <a:spLocks noGrp="1"/>
          </p:cNvSpPr>
          <p:nvPr>
            <p:ph type="sldNum" sz="quarter" idx="12"/>
          </p:nvPr>
        </p:nvSpPr>
        <p:spPr/>
        <p:txBody>
          <a:bodyPr/>
          <a:lstStyle/>
          <a:p>
            <a:fld id="{A87AB4FD-5280-400C-A576-39B31E1468B0}" type="slidenum">
              <a:rPr lang="en-US" smtClean="0"/>
              <a:t>33</a:t>
            </a:fld>
            <a:endParaRPr lang="en-US" dirty="0"/>
          </a:p>
        </p:txBody>
      </p:sp>
      <p:sp>
        <p:nvSpPr>
          <p:cNvPr id="8" name="Rectangle 3"/>
          <p:cNvSpPr txBox="1">
            <a:spLocks noChangeArrowheads="1"/>
          </p:cNvSpPr>
          <p:nvPr/>
        </p:nvSpPr>
        <p:spPr>
          <a:xfrm>
            <a:off x="1484311" y="1560709"/>
            <a:ext cx="10018712" cy="4671547"/>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2800" dirty="0">
                <a:highlight>
                  <a:srgbClr val="FFFF00"/>
                </a:highlight>
                <a:latin typeface="Times New Roman" panose="02020603050405020304" pitchFamily="18" charset="0"/>
                <a:cs typeface="Times New Roman" panose="02020603050405020304" pitchFamily="18" charset="0"/>
              </a:rPr>
              <a:t>LSTMs is an (advanced) variation of RNNs.</a:t>
            </a:r>
          </a:p>
          <a:p>
            <a:r>
              <a:rPr lang="en-US" sz="2800" dirty="0">
                <a:highlight>
                  <a:srgbClr val="FFFF00"/>
                </a:highlight>
                <a:latin typeface="Times New Roman" panose="02020603050405020304" pitchFamily="18" charset="0"/>
                <a:cs typeface="Times New Roman" panose="02020603050405020304" pitchFamily="18" charset="0"/>
              </a:rPr>
              <a:t>It captures long-term dependencies of the inputs.</a:t>
            </a:r>
          </a:p>
          <a:p>
            <a:r>
              <a:rPr lang="en-US" sz="2800" dirty="0">
                <a:highlight>
                  <a:srgbClr val="FFFF00"/>
                </a:highlight>
                <a:latin typeface="Times New Roman" panose="02020603050405020304" pitchFamily="18" charset="0"/>
                <a:cs typeface="Times New Roman" panose="02020603050405020304" pitchFamily="18" charset="0"/>
              </a:rPr>
              <a:t>Shown to be efficient in many NLP tasks. </a:t>
            </a:r>
          </a:p>
          <a:p>
            <a:r>
              <a:rPr lang="en-US" sz="2800" dirty="0">
                <a:highlight>
                  <a:srgbClr val="FFFF00"/>
                </a:highlight>
                <a:latin typeface="Times New Roman" panose="02020603050405020304" pitchFamily="18" charset="0"/>
                <a:cs typeface="Times New Roman" panose="02020603050405020304" pitchFamily="18" charset="0"/>
              </a:rPr>
              <a:t>A standard component to encode text inputs</a:t>
            </a:r>
            <a:r>
              <a:rPr lang="en-US" sz="28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4178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Neural language model</a:t>
            </a:r>
          </a:p>
        </p:txBody>
      </p:sp>
      <p:sp>
        <p:nvSpPr>
          <p:cNvPr id="5" name="Slide Number Placeholder 4"/>
          <p:cNvSpPr>
            <a:spLocks noGrp="1"/>
          </p:cNvSpPr>
          <p:nvPr>
            <p:ph type="sldNum" sz="quarter" idx="12"/>
          </p:nvPr>
        </p:nvSpPr>
        <p:spPr/>
        <p:txBody>
          <a:bodyPr/>
          <a:lstStyle/>
          <a:p>
            <a:fld id="{5E6A3C3A-A029-4573-BC04-5DA27903A743}" type="slidenum">
              <a:rPr lang="en-US" smtClean="0"/>
              <a:t>34</a:t>
            </a:fld>
            <a:endParaRPr lang="en-US" dirty="0"/>
          </a:p>
        </p:txBody>
      </p:sp>
      <mc:AlternateContent xmlns:mc="http://schemas.openxmlformats.org/markup-compatibility/2006" xmlns:a14="http://schemas.microsoft.com/office/drawing/2010/main">
        <mc:Choice Requires="a14">
          <p:sp>
            <p:nvSpPr>
              <p:cNvPr id="21" name="Content Placeholder 2"/>
              <p:cNvSpPr txBox="1">
                <a:spLocks/>
              </p:cNvSpPr>
              <p:nvPr/>
            </p:nvSpPr>
            <p:spPr>
              <a:xfrm>
                <a:off x="838200" y="1690687"/>
                <a:ext cx="9201150" cy="45074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Model </a:t>
                </a:r>
                <a14:m>
                  <m:oMath xmlns:m="http://schemas.openxmlformats.org/officeDocument/2006/math">
                    <m:r>
                      <a:rPr lang="en-US" altLang="en-US" sz="3200" i="1" dirty="0">
                        <a:latin typeface="Cambria Math" charset="0"/>
                        <a:ea typeface="Arial" charset="0"/>
                        <a:cs typeface="Arial" charset="0"/>
                      </a:rPr>
                      <m:t>𝑃</m:t>
                    </m:r>
                    <m:r>
                      <a:rPr lang="en-US" altLang="en-US" sz="3200" i="1" dirty="0">
                        <a:latin typeface="Cambria Math" charset="0"/>
                        <a:ea typeface="Arial" charset="0"/>
                        <a:cs typeface="Arial" charset="0"/>
                      </a:rPr>
                      <m:t>(</m:t>
                    </m:r>
                    <m:r>
                      <a:rPr lang="en-US" altLang="en-US" sz="3200" i="1" dirty="0">
                        <a:latin typeface="Cambria Math" charset="0"/>
                        <a:ea typeface="Arial" charset="0"/>
                        <a:cs typeface="Arial" charset="0"/>
                      </a:rPr>
                      <m:t>𝑦</m:t>
                    </m:r>
                    <m:r>
                      <a:rPr lang="en-US" altLang="en-US" sz="3200" i="1" dirty="0">
                        <a:latin typeface="Cambria Math" charset="0"/>
                        <a:ea typeface="Arial" charset="0"/>
                        <a:cs typeface="Arial" charset="0"/>
                      </a:rPr>
                      <m:t>|</m:t>
                    </m:r>
                    <m:r>
                      <a:rPr lang="en-US" altLang="en-US" sz="3200" i="1" dirty="0">
                        <a:latin typeface="Cambria Math" charset="0"/>
                        <a:ea typeface="Arial" charset="0"/>
                        <a:cs typeface="Arial" charset="0"/>
                      </a:rPr>
                      <m:t>𝑥</m:t>
                    </m:r>
                    <m:r>
                      <a:rPr lang="en-US" altLang="en-US" sz="3200" i="1" dirty="0">
                        <a:latin typeface="Cambria Math" charset="0"/>
                        <a:ea typeface="Arial" charset="0"/>
                        <a:cs typeface="Arial" charset="0"/>
                      </a:rPr>
                      <m:t>)</m:t>
                    </m:r>
                  </m:oMath>
                </a14:m>
                <a:r>
                  <a:rPr lang="en-US" dirty="0"/>
                  <a:t> with a neural network </a:t>
                </a:r>
              </a:p>
            </p:txBody>
          </p:sp>
        </mc:Choice>
        <mc:Fallback xmlns="">
          <p:sp>
            <p:nvSpPr>
              <p:cNvPr id="21" name="Content Placeholder 2"/>
              <p:cNvSpPr txBox="1">
                <a:spLocks noRot="1" noChangeAspect="1" noMove="1" noResize="1" noEditPoints="1" noAdjustHandles="1" noChangeArrowheads="1" noChangeShapeType="1" noTextEdit="1"/>
              </p:cNvSpPr>
              <p:nvPr/>
            </p:nvSpPr>
            <p:spPr>
              <a:xfrm>
                <a:off x="838200" y="1690687"/>
                <a:ext cx="9201150" cy="4507427"/>
              </a:xfrm>
              <a:prstGeom prst="rect">
                <a:avLst/>
              </a:prstGeom>
              <a:blipFill rotWithShape="0">
                <a:blip r:embed="rId2"/>
                <a:stretch>
                  <a:fillRect l="-1193" t="-1216"/>
                </a:stretch>
              </a:blipFill>
            </p:spPr>
            <p:txBody>
              <a:bodyPr/>
              <a:lstStyle/>
              <a:p>
                <a:r>
                  <a:rPr lang="en-US">
                    <a:noFill/>
                  </a:rPr>
                  <a:t> </a:t>
                </a:r>
              </a:p>
            </p:txBody>
          </p:sp>
        </mc:Fallback>
      </mc:AlternateContent>
      <p:pic>
        <p:nvPicPr>
          <p:cNvPr id="24" name="Content Placeholder 3" descr="NNLM.jp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996950" y="2323103"/>
            <a:ext cx="7429500" cy="4215809"/>
          </a:xfrm>
        </p:spPr>
      </p:pic>
      <p:grpSp>
        <p:nvGrpSpPr>
          <p:cNvPr id="25" name="Group 24"/>
          <p:cNvGrpSpPr/>
          <p:nvPr/>
        </p:nvGrpSpPr>
        <p:grpSpPr>
          <a:xfrm>
            <a:off x="128723" y="5856726"/>
            <a:ext cx="4558142" cy="700931"/>
            <a:chOff x="445273" y="5050516"/>
            <a:chExt cx="4558142" cy="700931"/>
          </a:xfrm>
        </p:grpSpPr>
        <p:sp>
          <p:nvSpPr>
            <p:cNvPr id="26" name="TextBox 25"/>
            <p:cNvSpPr txBox="1"/>
            <p:nvPr/>
          </p:nvSpPr>
          <p:spPr>
            <a:xfrm>
              <a:off x="445273" y="5382115"/>
              <a:ext cx="4558142" cy="369332"/>
            </a:xfrm>
            <a:prstGeom prst="rect">
              <a:avLst/>
            </a:prstGeom>
            <a:solidFill>
              <a:schemeClr val="accent1">
                <a:lumMod val="20000"/>
                <a:lumOff val="80000"/>
              </a:schemeClr>
            </a:solidFill>
            <a:ln w="38100">
              <a:solidFill>
                <a:srgbClr val="3C58AD"/>
              </a:solidFill>
            </a:ln>
          </p:spPr>
          <p:txBody>
            <a:bodyPr wrap="square" rtlCol="0">
              <a:spAutoFit/>
            </a:bodyPr>
            <a:lstStyle/>
            <a:p>
              <a:r>
                <a:rPr lang="en-US" dirty="0"/>
                <a:t>Learned matrices to project the input vectors</a:t>
              </a:r>
            </a:p>
          </p:txBody>
        </p:sp>
        <p:cxnSp>
          <p:nvCxnSpPr>
            <p:cNvPr id="28" name="Straight Arrow Connector 27"/>
            <p:cNvCxnSpPr/>
            <p:nvPr/>
          </p:nvCxnSpPr>
          <p:spPr>
            <a:xfrm flipV="1">
              <a:off x="2354898" y="5050516"/>
              <a:ext cx="1377952" cy="312854"/>
            </a:xfrm>
            <a:prstGeom prst="straightConnector1">
              <a:avLst/>
            </a:prstGeom>
            <a:ln w="57150">
              <a:solidFill>
                <a:srgbClr val="3C58AD"/>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7280199" y="3235001"/>
            <a:ext cx="4198729" cy="728222"/>
            <a:chOff x="6058892" y="4350653"/>
            <a:chExt cx="3530814" cy="746058"/>
          </a:xfrm>
        </p:grpSpPr>
        <p:sp>
          <p:nvSpPr>
            <p:cNvPr id="31" name="TextBox 30"/>
            <p:cNvSpPr txBox="1"/>
            <p:nvPr/>
          </p:nvSpPr>
          <p:spPr>
            <a:xfrm>
              <a:off x="7363341" y="4434549"/>
              <a:ext cx="2226365" cy="662162"/>
            </a:xfrm>
            <a:prstGeom prst="rect">
              <a:avLst/>
            </a:prstGeom>
            <a:solidFill>
              <a:schemeClr val="accent1">
                <a:lumMod val="20000"/>
                <a:lumOff val="80000"/>
              </a:schemeClr>
            </a:solidFill>
            <a:ln w="38100">
              <a:solidFill>
                <a:srgbClr val="3C58AD"/>
              </a:solidFill>
            </a:ln>
          </p:spPr>
          <p:txBody>
            <a:bodyPr wrap="square" rtlCol="0">
              <a:spAutoFit/>
            </a:bodyPr>
            <a:lstStyle/>
            <a:p>
              <a:r>
                <a:rPr lang="en-US" dirty="0"/>
                <a:t>Obtain (</a:t>
              </a:r>
              <a:r>
                <a:rPr lang="en-US" dirty="0" err="1"/>
                <a:t>y|x</a:t>
              </a:r>
              <a:r>
                <a:rPr lang="en-US" dirty="0"/>
                <a:t>) by performing </a:t>
              </a:r>
              <a:r>
                <a:rPr lang="en-US" dirty="0" err="1"/>
                <a:t>softmax</a:t>
              </a:r>
              <a:endParaRPr lang="en-US" dirty="0"/>
            </a:p>
          </p:txBody>
        </p:sp>
        <p:cxnSp>
          <p:nvCxnSpPr>
            <p:cNvPr id="32" name="Straight Arrow Connector 31"/>
            <p:cNvCxnSpPr/>
            <p:nvPr/>
          </p:nvCxnSpPr>
          <p:spPr>
            <a:xfrm flipH="1" flipV="1">
              <a:off x="6058892" y="4350653"/>
              <a:ext cx="1304530" cy="158629"/>
            </a:xfrm>
            <a:prstGeom prst="straightConnector1">
              <a:avLst/>
            </a:prstGeom>
            <a:ln w="57150">
              <a:solidFill>
                <a:srgbClr val="3C58AD"/>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6730999" y="4685853"/>
            <a:ext cx="4402357" cy="1622095"/>
            <a:chOff x="6304864" y="4180166"/>
            <a:chExt cx="4309618" cy="1713761"/>
          </a:xfrm>
        </p:grpSpPr>
        <p:sp>
          <p:nvSpPr>
            <p:cNvPr id="34" name="TextBox 33"/>
            <p:cNvSpPr txBox="1"/>
            <p:nvPr/>
          </p:nvSpPr>
          <p:spPr>
            <a:xfrm>
              <a:off x="7577422" y="5503724"/>
              <a:ext cx="3037060" cy="390203"/>
            </a:xfrm>
            <a:prstGeom prst="rect">
              <a:avLst/>
            </a:prstGeom>
            <a:solidFill>
              <a:schemeClr val="accent1">
                <a:lumMod val="20000"/>
                <a:lumOff val="80000"/>
              </a:schemeClr>
            </a:solidFill>
            <a:ln w="38100">
              <a:solidFill>
                <a:srgbClr val="3C58AD"/>
              </a:solidFill>
            </a:ln>
          </p:spPr>
          <p:txBody>
            <a:bodyPr wrap="square" rtlCol="0">
              <a:spAutoFit/>
            </a:bodyPr>
            <a:lstStyle/>
            <a:p>
              <a:r>
                <a:rPr lang="en-US" dirty="0"/>
                <a:t>Concatenate projected vectors</a:t>
              </a:r>
            </a:p>
          </p:txBody>
        </p:sp>
        <p:cxnSp>
          <p:nvCxnSpPr>
            <p:cNvPr id="35" name="Straight Arrow Connector 34"/>
            <p:cNvCxnSpPr/>
            <p:nvPr/>
          </p:nvCxnSpPr>
          <p:spPr>
            <a:xfrm flipH="1" flipV="1">
              <a:off x="6304864" y="4180166"/>
              <a:ext cx="3033006" cy="1237040"/>
            </a:xfrm>
            <a:prstGeom prst="straightConnector1">
              <a:avLst/>
            </a:prstGeom>
            <a:ln w="57150">
              <a:solidFill>
                <a:srgbClr val="3C58AD"/>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7620000" y="4301205"/>
            <a:ext cx="4037153" cy="705643"/>
            <a:chOff x="4077349" y="4397669"/>
            <a:chExt cx="4037153" cy="705643"/>
          </a:xfrm>
        </p:grpSpPr>
        <mc:AlternateContent xmlns:mc="http://schemas.openxmlformats.org/markup-compatibility/2006" xmlns:a14="http://schemas.microsoft.com/office/drawing/2010/main">
          <mc:Choice Requires="a14">
            <p:sp>
              <p:nvSpPr>
                <p:cNvPr id="37" name="TextBox 36"/>
                <p:cNvSpPr txBox="1"/>
                <p:nvPr/>
              </p:nvSpPr>
              <p:spPr>
                <a:xfrm>
                  <a:off x="5012086" y="4397670"/>
                  <a:ext cx="3102416" cy="705642"/>
                </a:xfrm>
                <a:prstGeom prst="rect">
                  <a:avLst/>
                </a:prstGeom>
                <a:solidFill>
                  <a:schemeClr val="accent1">
                    <a:lumMod val="20000"/>
                    <a:lumOff val="80000"/>
                  </a:schemeClr>
                </a:solidFill>
                <a:ln w="38100">
                  <a:solidFill>
                    <a:srgbClr val="3C58AD"/>
                  </a:solidFill>
                </a:ln>
              </p:spPr>
              <p:txBody>
                <a:bodyPr wrap="square" rtlCol="0">
                  <a:spAutoFit/>
                </a:bodyPr>
                <a:lstStyle/>
                <a:p>
                  <a:r>
                    <a:rPr lang="en-US" dirty="0"/>
                    <a:t>Non-linear function e.g., </a:t>
                  </a:r>
                </a:p>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charset="0"/>
                              </a:rPr>
                              <m:t>h</m:t>
                            </m:r>
                          </m:e>
                        </m:acc>
                        <m:r>
                          <a:rPr lang="en-US">
                            <a:latin typeface="Cambria Math" charset="0"/>
                          </a:rPr>
                          <m:t>=</m:t>
                        </m:r>
                        <m:r>
                          <m:rPr>
                            <m:sty m:val="p"/>
                          </m:rPr>
                          <a:rPr lang="en-US">
                            <a:latin typeface="Cambria Math" charset="0"/>
                          </a:rPr>
                          <m:t>tanh</m:t>
                        </m:r>
                        <m:r>
                          <a:rPr lang="en-US" i="1">
                            <a:latin typeface="Cambria Math" charset="0"/>
                          </a:rPr>
                          <m:t>⁡(</m:t>
                        </m:r>
                        <m:sSup>
                          <m:sSupPr>
                            <m:ctrlPr>
                              <a:rPr lang="en-US" i="1">
                                <a:latin typeface="Cambria Math" panose="02040503050406030204" pitchFamily="18" charset="0"/>
                              </a:rPr>
                            </m:ctrlPr>
                          </m:sSupPr>
                          <m:e>
                            <m:r>
                              <a:rPr lang="en-US" i="1">
                                <a:latin typeface="Cambria Math" charset="0"/>
                              </a:rPr>
                              <m:t>𝑊</m:t>
                            </m:r>
                          </m:e>
                          <m:sup>
                            <m:r>
                              <a:rPr lang="en-US" i="1">
                                <a:latin typeface="Cambria Math" charset="0"/>
                              </a:rPr>
                              <m:t>𝑇</m:t>
                            </m:r>
                          </m:sup>
                        </m:sSup>
                        <m:acc>
                          <m:accPr>
                            <m:chr m:val="⃑"/>
                            <m:ctrlPr>
                              <a:rPr lang="en-US" i="1">
                                <a:latin typeface="Cambria Math" panose="02040503050406030204" pitchFamily="18" charset="0"/>
                              </a:rPr>
                            </m:ctrlPr>
                          </m:accPr>
                          <m:e>
                            <m:r>
                              <a:rPr lang="en-US" i="1">
                                <a:latin typeface="Cambria Math" charset="0"/>
                              </a:rPr>
                              <m:t>𝑐</m:t>
                            </m:r>
                          </m:e>
                        </m:acc>
                        <m:r>
                          <a:rPr lang="en-US" i="1">
                            <a:latin typeface="Cambria Math" charset="0"/>
                          </a:rPr>
                          <m:t>+</m:t>
                        </m:r>
                        <m:acc>
                          <m:accPr>
                            <m:chr m:val="⃑"/>
                            <m:ctrlPr>
                              <a:rPr lang="en-US" i="1">
                                <a:latin typeface="Cambria Math" panose="02040503050406030204" pitchFamily="18" charset="0"/>
                              </a:rPr>
                            </m:ctrlPr>
                          </m:accPr>
                          <m:e>
                            <m:r>
                              <a:rPr lang="en-US" i="1">
                                <a:latin typeface="Cambria Math" charset="0"/>
                              </a:rPr>
                              <m:t>𝑏</m:t>
                            </m:r>
                          </m:e>
                        </m:acc>
                        <m:r>
                          <a:rPr lang="en-US" i="1">
                            <a:latin typeface="Cambria Math" charset="0"/>
                          </a:rPr>
                          <m:t>)</m:t>
                        </m:r>
                      </m:oMath>
                    </m:oMathPara>
                  </a14:m>
                  <a:endParaRPr lang="en-US" dirty="0"/>
                </a:p>
              </p:txBody>
            </p:sp>
          </mc:Choice>
          <mc:Fallback xmlns="">
            <p:sp>
              <p:nvSpPr>
                <p:cNvPr id="37" name="TextBox 36"/>
                <p:cNvSpPr txBox="1">
                  <a:spLocks noRot="1" noChangeAspect="1" noMove="1" noResize="1" noEditPoints="1" noAdjustHandles="1" noChangeArrowheads="1" noChangeShapeType="1" noTextEdit="1"/>
                </p:cNvSpPr>
                <p:nvPr/>
              </p:nvSpPr>
              <p:spPr>
                <a:xfrm>
                  <a:off x="5012086" y="4397670"/>
                  <a:ext cx="3102416" cy="705642"/>
                </a:xfrm>
                <a:prstGeom prst="rect">
                  <a:avLst/>
                </a:prstGeom>
                <a:blipFill rotWithShape="0">
                  <a:blip r:embed="rId4"/>
                  <a:stretch>
                    <a:fillRect l="-971" t="-3306" b="-56198"/>
                  </a:stretch>
                </a:blipFill>
                <a:ln w="38100">
                  <a:solidFill>
                    <a:srgbClr val="3C58AD"/>
                  </a:solidFill>
                </a:ln>
              </p:spPr>
              <p:txBody>
                <a:bodyPr/>
                <a:lstStyle/>
                <a:p>
                  <a:r>
                    <a:rPr lang="en-US">
                      <a:noFill/>
                    </a:rPr>
                    <a:t> </a:t>
                  </a:r>
                </a:p>
              </p:txBody>
            </p:sp>
          </mc:Fallback>
        </mc:AlternateContent>
        <p:cxnSp>
          <p:nvCxnSpPr>
            <p:cNvPr id="38" name="Straight Arrow Connector 37"/>
            <p:cNvCxnSpPr/>
            <p:nvPr/>
          </p:nvCxnSpPr>
          <p:spPr>
            <a:xfrm flipH="1" flipV="1">
              <a:off x="4077349" y="4397669"/>
              <a:ext cx="934738" cy="173012"/>
            </a:xfrm>
            <a:prstGeom prst="straightConnector1">
              <a:avLst/>
            </a:prstGeom>
            <a:ln w="57150">
              <a:solidFill>
                <a:srgbClr val="3C58AD"/>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TextBox 3"/>
          <p:cNvSpPr txBox="1">
            <a:spLocks noChangeArrowheads="1"/>
          </p:cNvSpPr>
          <p:nvPr/>
        </p:nvSpPr>
        <p:spPr bwMode="auto">
          <a:xfrm>
            <a:off x="2038348" y="2347663"/>
            <a:ext cx="16240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da-DK" altLang="en-US" sz="1000"/>
              <a:t>Y. Bengio et al., JMLR’03</a:t>
            </a:r>
            <a:endParaRPr lang="en-GB" altLang="en-US" sz="1000"/>
          </a:p>
        </p:txBody>
      </p:sp>
    </p:spTree>
    <p:extLst>
      <p:ext uri="{BB962C8B-B14F-4D97-AF65-F5344CB8AC3E}">
        <p14:creationId xmlns:p14="http://schemas.microsoft.com/office/powerpoint/2010/main" val="500434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 of the Early Neural Language Model</a:t>
            </a:r>
          </a:p>
        </p:txBody>
      </p:sp>
      <p:sp>
        <p:nvSpPr>
          <p:cNvPr id="3" name="Content Placeholder 2"/>
          <p:cNvSpPr>
            <a:spLocks noGrp="1"/>
          </p:cNvSpPr>
          <p:nvPr>
            <p:ph idx="1"/>
          </p:nvPr>
        </p:nvSpPr>
        <p:spPr/>
        <p:txBody>
          <a:bodyPr/>
          <a:lstStyle/>
          <a:p>
            <a:pPr algn="just"/>
            <a:r>
              <a:rPr lang="en-US" altLang="en-US" dirty="0"/>
              <a:t>Sparsity – Solved</a:t>
            </a:r>
          </a:p>
          <a:p>
            <a:pPr algn="just"/>
            <a:r>
              <a:rPr lang="en-US" altLang="en-US" dirty="0"/>
              <a:t>World Similarity – Solved</a:t>
            </a:r>
          </a:p>
          <a:p>
            <a:pPr algn="just"/>
            <a:r>
              <a:rPr lang="en-US" altLang="en-US" dirty="0"/>
              <a:t>Finite Context – Not solved yet</a:t>
            </a:r>
          </a:p>
        </p:txBody>
      </p:sp>
    </p:spTree>
    <p:extLst>
      <p:ext uri="{BB962C8B-B14F-4D97-AF65-F5344CB8AC3E}">
        <p14:creationId xmlns:p14="http://schemas.microsoft.com/office/powerpoint/2010/main" val="11673742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RNN Language Model</a:t>
            </a:r>
          </a:p>
        </p:txBody>
      </p:sp>
      <p:pic>
        <p:nvPicPr>
          <p:cNvPr id="4" name="Content Placeholder 3" descr="RNNLM.jpg"/>
          <p:cNvPicPr>
            <a:picLocks noGrp="1" noChangeAspect="1"/>
          </p:cNvPicPr>
          <p:nvPr>
            <p:ph idx="1"/>
          </p:nvPr>
        </p:nvPicPr>
        <p:blipFill>
          <a:blip r:embed="rId3">
            <a:extLst>
              <a:ext uri="{28A0092B-C50C-407E-A947-70E740481C1C}">
                <a14:useLocalDpi xmlns:a14="http://schemas.microsoft.com/office/drawing/2010/main" val="0"/>
              </a:ext>
            </a:extLst>
          </a:blip>
          <a:srcRect r="11487" b="-917"/>
          <a:stretch>
            <a:fillRect/>
          </a:stretch>
        </p:blipFill>
        <p:spPr>
          <a:xfrm>
            <a:off x="1117600" y="1487197"/>
            <a:ext cx="6680200" cy="5145584"/>
          </a:xfrm>
        </p:spPr>
      </p:pic>
      <p:sp>
        <p:nvSpPr>
          <p:cNvPr id="5" name="TextBox 4"/>
          <p:cNvSpPr txBox="1"/>
          <p:nvPr/>
        </p:nvSpPr>
        <p:spPr>
          <a:xfrm>
            <a:off x="8077200" y="4059989"/>
            <a:ext cx="3087544" cy="830997"/>
          </a:xfrm>
          <a:prstGeom prst="rect">
            <a:avLst/>
          </a:prstGeom>
          <a:noFill/>
        </p:spPr>
        <p:txBody>
          <a:bodyPr wrap="square" rtlCol="0">
            <a:spAutoFit/>
          </a:bodyPr>
          <a:lstStyle/>
          <a:p>
            <a:r>
              <a:rPr lang="en-US" sz="2400" i="1" dirty="0">
                <a:solidFill>
                  <a:schemeClr val="accent1"/>
                </a:solidFill>
              </a:rPr>
              <a:t>Handles infinite context in theory</a:t>
            </a:r>
          </a:p>
        </p:txBody>
      </p:sp>
      <p:sp>
        <p:nvSpPr>
          <p:cNvPr id="6" name="TextBox 5"/>
          <p:cNvSpPr txBox="1"/>
          <p:nvPr/>
        </p:nvSpPr>
        <p:spPr>
          <a:xfrm>
            <a:off x="4151456" y="5193890"/>
            <a:ext cx="2592244" cy="830997"/>
          </a:xfrm>
          <a:prstGeom prst="rect">
            <a:avLst/>
          </a:prstGeom>
          <a:noFill/>
        </p:spPr>
        <p:txBody>
          <a:bodyPr wrap="square" rtlCol="0">
            <a:spAutoFit/>
          </a:bodyPr>
          <a:lstStyle/>
          <a:p>
            <a:r>
              <a:rPr lang="en-US" sz="2400" i="1" dirty="0">
                <a:solidFill>
                  <a:schemeClr val="accent1"/>
                </a:solidFill>
              </a:rPr>
              <a:t>LSTMs has shown to be efficient</a:t>
            </a:r>
          </a:p>
        </p:txBody>
      </p:sp>
    </p:spTree>
    <p:extLst>
      <p:ext uri="{BB962C8B-B14F-4D97-AF65-F5344CB8AC3E}">
        <p14:creationId xmlns:p14="http://schemas.microsoft.com/office/powerpoint/2010/main" val="10333994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neural language models</a:t>
            </a:r>
          </a:p>
        </p:txBody>
      </p:sp>
      <p:sp>
        <p:nvSpPr>
          <p:cNvPr id="3" name="Content Placeholder 2"/>
          <p:cNvSpPr>
            <a:spLocks noGrp="1"/>
          </p:cNvSpPr>
          <p:nvPr>
            <p:ph idx="1"/>
          </p:nvPr>
        </p:nvSpPr>
        <p:spPr/>
        <p:txBody>
          <a:bodyPr>
            <a:normAutofit lnSpcReduction="10000"/>
          </a:bodyPr>
          <a:lstStyle/>
          <a:p>
            <a:endParaRPr lang="en-GB" b="1" dirty="0">
              <a:solidFill>
                <a:schemeClr val="tx2"/>
              </a:solidFill>
            </a:endParaRPr>
          </a:p>
          <a:p>
            <a:r>
              <a:rPr lang="en-GB" b="1" dirty="0">
                <a:solidFill>
                  <a:schemeClr val="tx2"/>
                </a:solidFill>
              </a:rPr>
              <a:t>Maximize the log-likelihood</a:t>
            </a:r>
            <a:r>
              <a:rPr lang="en-GB" dirty="0"/>
              <a:t> of observed data,</a:t>
            </a:r>
            <a:br>
              <a:rPr lang="en-GB" dirty="0"/>
            </a:br>
            <a:r>
              <a:rPr lang="en-GB" dirty="0"/>
              <a:t>w.r.t. </a:t>
            </a:r>
            <a:r>
              <a:rPr lang="en-GB" dirty="0">
                <a:solidFill>
                  <a:schemeClr val="tx1"/>
                </a:solidFill>
              </a:rPr>
              <a:t>parameters </a:t>
            </a:r>
            <a:r>
              <a:rPr lang="el-GR" b="1" dirty="0">
                <a:solidFill>
                  <a:schemeClr val="tx1"/>
                </a:solidFill>
              </a:rPr>
              <a:t>θ</a:t>
            </a:r>
            <a:r>
              <a:rPr lang="en-GB" dirty="0"/>
              <a:t> of the neural language model</a:t>
            </a:r>
          </a:p>
          <a:p>
            <a:endParaRPr lang="en-GB" dirty="0"/>
          </a:p>
          <a:p>
            <a:endParaRPr lang="en-GB" dirty="0"/>
          </a:p>
          <a:p>
            <a:endParaRPr lang="en-GB" dirty="0"/>
          </a:p>
          <a:p>
            <a:r>
              <a:rPr lang="en-GB" b="1" dirty="0">
                <a:solidFill>
                  <a:schemeClr val="tx1"/>
                </a:solidFill>
              </a:rPr>
              <a:t>Parameters </a:t>
            </a:r>
            <a:r>
              <a:rPr lang="el-GR" b="1" dirty="0">
                <a:solidFill>
                  <a:schemeClr val="tx1"/>
                </a:solidFill>
              </a:rPr>
              <a:t>θ</a:t>
            </a:r>
            <a:r>
              <a:rPr lang="en-GB" b="1" dirty="0">
                <a:solidFill>
                  <a:schemeClr val="tx1"/>
                </a:solidFill>
              </a:rPr>
              <a:t> </a:t>
            </a:r>
            <a:r>
              <a:rPr lang="en-GB" dirty="0"/>
              <a:t>(in a neural language model):</a:t>
            </a:r>
          </a:p>
          <a:p>
            <a:pPr lvl="1"/>
            <a:r>
              <a:rPr lang="en-GB" dirty="0"/>
              <a:t>Word embedding matrix </a:t>
            </a:r>
            <a:r>
              <a:rPr lang="en-GB" b="1" dirty="0"/>
              <a:t>R</a:t>
            </a:r>
            <a:r>
              <a:rPr lang="en-GB" dirty="0"/>
              <a:t> and bias </a:t>
            </a:r>
            <a:r>
              <a:rPr lang="en-GB" b="1" dirty="0" err="1"/>
              <a:t>b</a:t>
            </a:r>
            <a:r>
              <a:rPr lang="en-GB" i="1" baseline="-25000" dirty="0" err="1"/>
              <a:t>v</a:t>
            </a:r>
            <a:endParaRPr lang="en-GB" i="1" baseline="-25000" dirty="0"/>
          </a:p>
          <a:p>
            <a:pPr lvl="1"/>
            <a:r>
              <a:rPr lang="en-GB" dirty="0"/>
              <a:t>Neural weights: </a:t>
            </a:r>
            <a:r>
              <a:rPr lang="en-GB" b="1" dirty="0"/>
              <a:t>A</a:t>
            </a:r>
            <a:r>
              <a:rPr lang="en-GB" dirty="0"/>
              <a:t>, </a:t>
            </a:r>
            <a:r>
              <a:rPr lang="en-GB" b="1" dirty="0" err="1"/>
              <a:t>b</a:t>
            </a:r>
            <a:r>
              <a:rPr lang="en-GB" i="1" baseline="-25000" dirty="0" err="1"/>
              <a:t>A</a:t>
            </a:r>
            <a:r>
              <a:rPr lang="en-GB" dirty="0"/>
              <a:t>, </a:t>
            </a:r>
            <a:r>
              <a:rPr lang="en-GB" b="1" dirty="0"/>
              <a:t>B</a:t>
            </a:r>
            <a:r>
              <a:rPr lang="en-GB" dirty="0"/>
              <a:t>, </a:t>
            </a:r>
            <a:r>
              <a:rPr lang="en-GB" b="1" dirty="0" err="1"/>
              <a:t>b</a:t>
            </a:r>
            <a:r>
              <a:rPr lang="en-GB" i="1" baseline="-25000" dirty="0" err="1"/>
              <a:t>B</a:t>
            </a:r>
            <a:endParaRPr lang="en-GB" i="1" baseline="-25000" dirty="0"/>
          </a:p>
          <a:p>
            <a:r>
              <a:rPr lang="en-GB" b="1" dirty="0">
                <a:solidFill>
                  <a:schemeClr val="tx2"/>
                </a:solidFill>
              </a:rPr>
              <a:t>Gradient descent </a:t>
            </a:r>
            <a:r>
              <a:rPr lang="en-GB" dirty="0"/>
              <a:t>with learning rate </a:t>
            </a:r>
            <a:r>
              <a:rPr lang="el-GR" i="1" dirty="0"/>
              <a:t>η</a:t>
            </a:r>
            <a:r>
              <a:rPr lang="en-GB" dirty="0"/>
              <a:t>:</a:t>
            </a:r>
          </a:p>
        </p:txBody>
      </p:sp>
      <p:grpSp>
        <p:nvGrpSpPr>
          <p:cNvPr id="4" name="Group 3"/>
          <p:cNvGrpSpPr/>
          <p:nvPr/>
        </p:nvGrpSpPr>
        <p:grpSpPr>
          <a:xfrm>
            <a:off x="2396408" y="3100949"/>
            <a:ext cx="4319270" cy="496391"/>
            <a:chOff x="872408" y="2935848"/>
            <a:chExt cx="4319270" cy="496391"/>
          </a:xfrm>
        </p:grpSpPr>
        <p:sp>
          <p:nvSpPr>
            <p:cNvPr id="12" name="Rounded Rectangle 11"/>
            <p:cNvSpPr/>
            <p:nvPr/>
          </p:nvSpPr>
          <p:spPr>
            <a:xfrm>
              <a:off x="3744213" y="2935848"/>
              <a:ext cx="1447465" cy="473076"/>
            </a:xfrm>
            <a:prstGeom prst="roundRect">
              <a:avLst/>
            </a:prstGeom>
            <a:solidFill>
              <a:schemeClr val="accent5">
                <a:alpha val="49804"/>
              </a:schemeClr>
            </a:solidFill>
            <a:ln>
              <a:solidFill>
                <a:schemeClr val="accent5">
                  <a:lumMod val="50000"/>
                  <a:alpha val="50196"/>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3" name="Rounded Rectangle 12"/>
            <p:cNvSpPr/>
            <p:nvPr/>
          </p:nvSpPr>
          <p:spPr>
            <a:xfrm>
              <a:off x="3214823" y="2935848"/>
              <a:ext cx="529390" cy="473076"/>
            </a:xfrm>
            <a:prstGeom prst="roundRect">
              <a:avLst/>
            </a:prstGeom>
            <a:solidFill>
              <a:schemeClr val="tx2">
                <a:lumMod val="40000"/>
                <a:lumOff val="60000"/>
                <a:alpha val="49804"/>
              </a:schemeClr>
            </a:solidFill>
            <a:ln>
              <a:solidFill>
                <a:schemeClr val="tx2">
                  <a:alpha val="50196"/>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aphicFrame>
          <p:nvGraphicFramePr>
            <p:cNvPr id="14" name="Object 13"/>
            <p:cNvGraphicFramePr>
              <a:graphicFrameLocks noChangeAspect="1"/>
            </p:cNvGraphicFramePr>
            <p:nvPr>
              <p:extLst/>
            </p:nvPr>
          </p:nvGraphicFramePr>
          <p:xfrm>
            <a:off x="872408" y="2957576"/>
            <a:ext cx="4297363" cy="474663"/>
          </p:xfrm>
          <a:graphic>
            <a:graphicData uri="http://schemas.openxmlformats.org/presentationml/2006/ole">
              <mc:AlternateContent xmlns:mc="http://schemas.openxmlformats.org/markup-compatibility/2006">
                <mc:Choice xmlns:v="urn:schemas-microsoft-com:vml" Requires="v">
                  <p:oleObj spid="_x0000_s75903" name="Equation" r:id="rId3" imgW="2869920" imgH="291960" progId="Equation.3">
                    <p:embed/>
                  </p:oleObj>
                </mc:Choice>
                <mc:Fallback>
                  <p:oleObj name="Equation" r:id="rId3" imgW="2869920" imgH="291960" progId="Equation.3">
                    <p:embed/>
                    <p:pic>
                      <p:nvPicPr>
                        <p:cNvPr id="0" name=""/>
                        <p:cNvPicPr/>
                        <p:nvPr/>
                      </p:nvPicPr>
                      <p:blipFill>
                        <a:blip r:embed="rId4"/>
                        <a:stretch>
                          <a:fillRect/>
                        </a:stretch>
                      </p:blipFill>
                      <p:spPr>
                        <a:xfrm>
                          <a:off x="872408" y="2957576"/>
                          <a:ext cx="4297363" cy="474663"/>
                        </a:xfrm>
                        <a:prstGeom prst="rect">
                          <a:avLst/>
                        </a:prstGeom>
                      </p:spPr>
                    </p:pic>
                  </p:oleObj>
                </mc:Fallback>
              </mc:AlternateContent>
            </a:graphicData>
          </a:graphic>
        </p:graphicFrame>
      </p:grpSp>
      <p:graphicFrame>
        <p:nvGraphicFramePr>
          <p:cNvPr id="16" name="Object 15"/>
          <p:cNvGraphicFramePr>
            <a:graphicFrameLocks noChangeAspect="1"/>
          </p:cNvGraphicFramePr>
          <p:nvPr>
            <p:extLst>
              <p:ext uri="{D42A27DB-BD31-4B8C-83A1-F6EECF244321}">
                <p14:modId xmlns:p14="http://schemas.microsoft.com/office/powerpoint/2010/main" val="57800680"/>
              </p:ext>
            </p:extLst>
          </p:nvPr>
        </p:nvGraphicFramePr>
        <p:xfrm>
          <a:off x="2396408" y="3678397"/>
          <a:ext cx="2795588" cy="474662"/>
        </p:xfrm>
        <a:graphic>
          <a:graphicData uri="http://schemas.openxmlformats.org/presentationml/2006/ole">
            <mc:AlternateContent xmlns:mc="http://schemas.openxmlformats.org/markup-compatibility/2006">
              <mc:Choice xmlns:v="urn:schemas-microsoft-com:vml" Requires="v">
                <p:oleObj spid="_x0000_s75904" name="Equation" r:id="rId5" imgW="1866600" imgH="291960" progId="Equation.3">
                  <p:embed/>
                </p:oleObj>
              </mc:Choice>
              <mc:Fallback>
                <p:oleObj name="Equation" r:id="rId5" imgW="1866600" imgH="291960" progId="Equation.3">
                  <p:embed/>
                  <p:pic>
                    <p:nvPicPr>
                      <p:cNvPr id="0" name=""/>
                      <p:cNvPicPr/>
                      <p:nvPr/>
                    </p:nvPicPr>
                    <p:blipFill>
                      <a:blip r:embed="rId6"/>
                      <a:stretch>
                        <a:fillRect/>
                      </a:stretch>
                    </p:blipFill>
                    <p:spPr>
                      <a:xfrm>
                        <a:off x="2396408" y="3678397"/>
                        <a:ext cx="2795588" cy="474662"/>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933064493"/>
              </p:ext>
            </p:extLst>
          </p:nvPr>
        </p:nvGraphicFramePr>
        <p:xfrm>
          <a:off x="1739977" y="6032499"/>
          <a:ext cx="1312862" cy="599281"/>
        </p:xfrm>
        <a:graphic>
          <a:graphicData uri="http://schemas.openxmlformats.org/presentationml/2006/ole">
            <mc:AlternateContent xmlns:mc="http://schemas.openxmlformats.org/markup-compatibility/2006">
              <mc:Choice xmlns:v="urn:schemas-microsoft-com:vml" Requires="v">
                <p:oleObj spid="_x0000_s75905" name="Equation" r:id="rId7" imgW="876240" imgH="393480" progId="Equation.3">
                  <p:embed/>
                </p:oleObj>
              </mc:Choice>
              <mc:Fallback>
                <p:oleObj name="Equation" r:id="rId7" imgW="876240" imgH="393480" progId="Equation.3">
                  <p:embed/>
                  <p:pic>
                    <p:nvPicPr>
                      <p:cNvPr id="0" name=""/>
                      <p:cNvPicPr/>
                      <p:nvPr/>
                    </p:nvPicPr>
                    <p:blipFill>
                      <a:blip r:embed="rId8"/>
                      <a:stretch>
                        <a:fillRect/>
                      </a:stretch>
                    </p:blipFill>
                    <p:spPr>
                      <a:xfrm>
                        <a:off x="1739977" y="6032499"/>
                        <a:ext cx="1312862" cy="599281"/>
                      </a:xfrm>
                      <a:prstGeom prst="rect">
                        <a:avLst/>
                      </a:prstGeom>
                    </p:spPr>
                  </p:pic>
                </p:oleObj>
              </mc:Fallback>
            </mc:AlternateContent>
          </a:graphicData>
        </a:graphic>
      </p:graphicFrame>
    </p:spTree>
    <p:extLst>
      <p:ext uri="{BB962C8B-B14F-4D97-AF65-F5344CB8AC3E}">
        <p14:creationId xmlns:p14="http://schemas.microsoft.com/office/powerpoint/2010/main" val="452759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endParaRPr lang="en-GB" b="1" dirty="0"/>
          </a:p>
          <a:p>
            <a:endParaRPr lang="en-GB" b="1" dirty="0"/>
          </a:p>
          <a:p>
            <a:endParaRPr lang="en-GB" b="1" dirty="0">
              <a:solidFill>
                <a:schemeClr val="tx2"/>
              </a:solidFill>
            </a:endParaRPr>
          </a:p>
          <a:p>
            <a:r>
              <a:rPr lang="en-GB" b="1" dirty="0">
                <a:solidFill>
                  <a:schemeClr val="tx2"/>
                </a:solidFill>
              </a:rPr>
              <a:t>Maximum Likelihood learning:</a:t>
            </a:r>
            <a:endParaRPr lang="en-GB" dirty="0">
              <a:solidFill>
                <a:schemeClr val="tx2"/>
              </a:solidFill>
            </a:endParaRPr>
          </a:p>
          <a:p>
            <a:pPr lvl="1"/>
            <a:endParaRPr lang="en-GB" dirty="0"/>
          </a:p>
          <a:p>
            <a:pPr lvl="1"/>
            <a:endParaRPr lang="en-GB" dirty="0"/>
          </a:p>
          <a:p>
            <a:pPr lvl="1"/>
            <a:r>
              <a:rPr lang="en-GB" dirty="0"/>
              <a:t>Gradient of log-likelihood w.r.t. </a:t>
            </a:r>
            <a:r>
              <a:rPr lang="en-GB" b="1" dirty="0">
                <a:solidFill>
                  <a:schemeClr val="tx1"/>
                </a:solidFill>
              </a:rPr>
              <a:t>parameters</a:t>
            </a:r>
            <a:r>
              <a:rPr lang="en-GB" dirty="0">
                <a:solidFill>
                  <a:schemeClr val="tx1"/>
                </a:solidFill>
              </a:rPr>
              <a:t> </a:t>
            </a:r>
            <a:r>
              <a:rPr lang="el-GR" b="1" dirty="0">
                <a:solidFill>
                  <a:schemeClr val="tx1"/>
                </a:solidFill>
              </a:rPr>
              <a:t>θ</a:t>
            </a:r>
            <a:r>
              <a:rPr lang="en-GB" dirty="0">
                <a:solidFill>
                  <a:schemeClr val="tx1"/>
                </a:solidFill>
              </a:rPr>
              <a:t>:</a:t>
            </a:r>
          </a:p>
          <a:p>
            <a:pPr lvl="1"/>
            <a:endParaRPr lang="en-GB" dirty="0">
              <a:solidFill>
                <a:schemeClr val="tx1"/>
              </a:solidFill>
            </a:endParaRPr>
          </a:p>
          <a:p>
            <a:pPr lvl="1"/>
            <a:endParaRPr lang="en-GB" dirty="0">
              <a:solidFill>
                <a:schemeClr val="tx1"/>
              </a:solidFill>
            </a:endParaRPr>
          </a:p>
          <a:p>
            <a:pPr lvl="1"/>
            <a:endParaRPr lang="en-GB" dirty="0">
              <a:solidFill>
                <a:schemeClr val="tx1"/>
              </a:solidFill>
            </a:endParaRPr>
          </a:p>
          <a:p>
            <a:pPr lvl="1"/>
            <a:endParaRPr lang="en-GB" dirty="0">
              <a:solidFill>
                <a:schemeClr val="tx1"/>
              </a:solidFill>
            </a:endParaRPr>
          </a:p>
          <a:p>
            <a:pPr lvl="1"/>
            <a:endParaRPr lang="en-GB" dirty="0">
              <a:solidFill>
                <a:schemeClr val="tx1"/>
              </a:solidFill>
            </a:endParaRPr>
          </a:p>
          <a:p>
            <a:pPr lvl="1"/>
            <a:endParaRPr lang="en-GB" dirty="0">
              <a:solidFill>
                <a:schemeClr val="tx1"/>
              </a:solidFill>
            </a:endParaRPr>
          </a:p>
          <a:p>
            <a:pPr lvl="1"/>
            <a:r>
              <a:rPr lang="en-GB" dirty="0"/>
              <a:t>Use the chain rule of gradients</a:t>
            </a:r>
          </a:p>
        </p:txBody>
      </p:sp>
      <p:sp>
        <p:nvSpPr>
          <p:cNvPr id="10" name="Rounded Rectangle 9"/>
          <p:cNvSpPr/>
          <p:nvPr/>
        </p:nvSpPr>
        <p:spPr>
          <a:xfrm>
            <a:off x="4170950" y="1940924"/>
            <a:ext cx="563217" cy="392113"/>
          </a:xfrm>
          <a:prstGeom prst="roundRect">
            <a:avLst/>
          </a:prstGeom>
          <a:solidFill>
            <a:schemeClr val="tx2">
              <a:lumMod val="40000"/>
              <a:lumOff val="60000"/>
              <a:alpha val="49804"/>
            </a:schemeClr>
          </a:solidFill>
          <a:ln>
            <a:solidFill>
              <a:schemeClr val="tx2">
                <a:alpha val="50196"/>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1" name="Rounded Rectangle 10"/>
          <p:cNvSpPr/>
          <p:nvPr/>
        </p:nvSpPr>
        <p:spPr>
          <a:xfrm>
            <a:off x="3938338" y="2368184"/>
            <a:ext cx="1065213" cy="392113"/>
          </a:xfrm>
          <a:prstGeom prst="roundRect">
            <a:avLst/>
          </a:prstGeom>
          <a:solidFill>
            <a:schemeClr val="accent5">
              <a:alpha val="49804"/>
            </a:schemeClr>
          </a:solidFill>
          <a:ln>
            <a:solidFill>
              <a:schemeClr val="accent5">
                <a:lumMod val="50000"/>
                <a:alpha val="50196"/>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sz="4800" dirty="0">
                <a:solidFill>
                  <a:srgbClr val="2F5897"/>
                </a:solidFill>
              </a:rPr>
              <a:t>Maximizing the loss function</a:t>
            </a:r>
            <a:endParaRPr lang="en-GB" dirty="0"/>
          </a:p>
        </p:txBody>
      </p:sp>
      <p:sp>
        <p:nvSpPr>
          <p:cNvPr id="4" name="Slide Number Placeholder 3"/>
          <p:cNvSpPr>
            <a:spLocks noGrp="1"/>
          </p:cNvSpPr>
          <p:nvPr>
            <p:ph type="sldNum" sz="quarter" idx="12"/>
          </p:nvPr>
        </p:nvSpPr>
        <p:spPr/>
        <p:txBody>
          <a:bodyPr/>
          <a:lstStyle/>
          <a:p>
            <a:fld id="{4CE482DC-2269-4F26-9D2A-7E44B1A4CD85}" type="slidenum">
              <a:rPr lang="en-US" smtClean="0"/>
              <a:t>38</a:t>
            </a:fld>
            <a:endParaRPr lang="en-US" dirty="0"/>
          </a:p>
        </p:txBody>
      </p:sp>
      <p:grpSp>
        <p:nvGrpSpPr>
          <p:cNvPr id="6" name="Group 5"/>
          <p:cNvGrpSpPr/>
          <p:nvPr/>
        </p:nvGrpSpPr>
        <p:grpSpPr>
          <a:xfrm>
            <a:off x="2496185" y="3229749"/>
            <a:ext cx="4349452" cy="497385"/>
            <a:chOff x="972185" y="2993528"/>
            <a:chExt cx="4349452" cy="497385"/>
          </a:xfrm>
        </p:grpSpPr>
        <p:sp>
          <p:nvSpPr>
            <p:cNvPr id="12" name="Rounded Rectangle 11"/>
            <p:cNvSpPr/>
            <p:nvPr/>
          </p:nvSpPr>
          <p:spPr>
            <a:xfrm>
              <a:off x="3858130" y="2993528"/>
              <a:ext cx="1463507" cy="473076"/>
            </a:xfrm>
            <a:prstGeom prst="roundRect">
              <a:avLst/>
            </a:prstGeom>
            <a:solidFill>
              <a:schemeClr val="accent5">
                <a:alpha val="49804"/>
              </a:schemeClr>
            </a:solidFill>
            <a:ln>
              <a:solidFill>
                <a:schemeClr val="accent5">
                  <a:lumMod val="50000"/>
                  <a:alpha val="50196"/>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3" name="Rounded Rectangle 12"/>
            <p:cNvSpPr/>
            <p:nvPr/>
          </p:nvSpPr>
          <p:spPr>
            <a:xfrm>
              <a:off x="3368845" y="2993528"/>
              <a:ext cx="489284" cy="473076"/>
            </a:xfrm>
            <a:prstGeom prst="roundRect">
              <a:avLst/>
            </a:prstGeom>
            <a:solidFill>
              <a:schemeClr val="tx2">
                <a:lumMod val="40000"/>
                <a:lumOff val="60000"/>
                <a:alpha val="49804"/>
              </a:schemeClr>
            </a:solidFill>
            <a:ln>
              <a:solidFill>
                <a:schemeClr val="tx2">
                  <a:alpha val="50196"/>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aphicFrame>
          <p:nvGraphicFramePr>
            <p:cNvPr id="7" name="Object 6"/>
            <p:cNvGraphicFramePr>
              <a:graphicFrameLocks noChangeAspect="1"/>
            </p:cNvGraphicFramePr>
            <p:nvPr>
              <p:extLst/>
            </p:nvPr>
          </p:nvGraphicFramePr>
          <p:xfrm>
            <a:off x="972185" y="3016250"/>
            <a:ext cx="4297363" cy="474663"/>
          </p:xfrm>
          <a:graphic>
            <a:graphicData uri="http://schemas.openxmlformats.org/presentationml/2006/ole">
              <mc:AlternateContent xmlns:mc="http://schemas.openxmlformats.org/markup-compatibility/2006">
                <mc:Choice xmlns:v="urn:schemas-microsoft-com:vml" Requires="v">
                  <p:oleObj spid="_x0000_s76968" name="Equation" r:id="rId3" imgW="2869920" imgH="291960" progId="Equation.3">
                    <p:embed/>
                  </p:oleObj>
                </mc:Choice>
                <mc:Fallback>
                  <p:oleObj name="Equation" r:id="rId3" imgW="2869920" imgH="291960" progId="Equation.3">
                    <p:embed/>
                    <p:pic>
                      <p:nvPicPr>
                        <p:cNvPr id="0" name=""/>
                        <p:cNvPicPr/>
                        <p:nvPr/>
                      </p:nvPicPr>
                      <p:blipFill>
                        <a:blip r:embed="rId4"/>
                        <a:stretch>
                          <a:fillRect/>
                        </a:stretch>
                      </p:blipFill>
                      <p:spPr>
                        <a:xfrm>
                          <a:off x="972185" y="3016250"/>
                          <a:ext cx="4297363" cy="474663"/>
                        </a:xfrm>
                        <a:prstGeom prst="rect">
                          <a:avLst/>
                        </a:prstGeom>
                      </p:spPr>
                    </p:pic>
                  </p:oleObj>
                </mc:Fallback>
              </mc:AlternateContent>
            </a:graphicData>
          </a:graphic>
        </p:graphicFrame>
      </p:grpSp>
      <p:graphicFrame>
        <p:nvGraphicFramePr>
          <p:cNvPr id="8" name="Object 7"/>
          <p:cNvGraphicFramePr>
            <a:graphicFrameLocks noChangeAspect="1"/>
          </p:cNvGraphicFramePr>
          <p:nvPr>
            <p:extLst/>
          </p:nvPr>
        </p:nvGraphicFramePr>
        <p:xfrm>
          <a:off x="2356772" y="1958658"/>
          <a:ext cx="2606675" cy="825500"/>
        </p:xfrm>
        <a:graphic>
          <a:graphicData uri="http://schemas.openxmlformats.org/presentationml/2006/ole">
            <mc:AlternateContent xmlns:mc="http://schemas.openxmlformats.org/markup-compatibility/2006">
              <mc:Choice xmlns:v="urn:schemas-microsoft-com:vml" Requires="v">
                <p:oleObj spid="_x0000_s76969" name="Equation" r:id="rId5" imgW="1739880" imgH="507960" progId="Equation.3">
                  <p:embed/>
                </p:oleObj>
              </mc:Choice>
              <mc:Fallback>
                <p:oleObj name="Equation" r:id="rId5" imgW="1739880" imgH="507960" progId="Equation.3">
                  <p:embed/>
                  <p:pic>
                    <p:nvPicPr>
                      <p:cNvPr id="0" name=""/>
                      <p:cNvPicPr/>
                      <p:nvPr/>
                    </p:nvPicPr>
                    <p:blipFill>
                      <a:blip r:embed="rId6"/>
                      <a:stretch>
                        <a:fillRect/>
                      </a:stretch>
                    </p:blipFill>
                    <p:spPr>
                      <a:xfrm>
                        <a:off x="2356772" y="1958658"/>
                        <a:ext cx="2606675" cy="825500"/>
                      </a:xfrm>
                      <a:prstGeom prst="rect">
                        <a:avLst/>
                      </a:prstGeom>
                    </p:spPr>
                  </p:pic>
                </p:oleObj>
              </mc:Fallback>
            </mc:AlternateContent>
          </a:graphicData>
        </a:graphic>
      </p:graphicFrame>
      <p:graphicFrame>
        <p:nvGraphicFramePr>
          <p:cNvPr id="14" name="Object 13"/>
          <p:cNvGraphicFramePr>
            <a:graphicFrameLocks noChangeAspect="1"/>
          </p:cNvGraphicFramePr>
          <p:nvPr>
            <p:extLst/>
          </p:nvPr>
        </p:nvGraphicFramePr>
        <p:xfrm>
          <a:off x="2414271" y="4092893"/>
          <a:ext cx="2625725" cy="639762"/>
        </p:xfrm>
        <a:graphic>
          <a:graphicData uri="http://schemas.openxmlformats.org/presentationml/2006/ole">
            <mc:AlternateContent xmlns:mc="http://schemas.openxmlformats.org/markup-compatibility/2006">
              <mc:Choice xmlns:v="urn:schemas-microsoft-com:vml" Requires="v">
                <p:oleObj spid="_x0000_s76970" name="Equation" r:id="rId7" imgW="1752480" imgH="393480" progId="Equation.3">
                  <p:embed/>
                </p:oleObj>
              </mc:Choice>
              <mc:Fallback>
                <p:oleObj name="Equation" r:id="rId7" imgW="1752480" imgH="393480" progId="Equation.3">
                  <p:embed/>
                  <p:pic>
                    <p:nvPicPr>
                      <p:cNvPr id="0" name=""/>
                      <p:cNvPicPr/>
                      <p:nvPr/>
                    </p:nvPicPr>
                    <p:blipFill>
                      <a:blip r:embed="rId8"/>
                      <a:stretch>
                        <a:fillRect/>
                      </a:stretch>
                    </p:blipFill>
                    <p:spPr>
                      <a:xfrm>
                        <a:off x="2414271" y="4092893"/>
                        <a:ext cx="2625725" cy="639762"/>
                      </a:xfrm>
                      <a:prstGeom prst="rect">
                        <a:avLst/>
                      </a:prstGeom>
                    </p:spPr>
                  </p:pic>
                </p:oleObj>
              </mc:Fallback>
            </mc:AlternateContent>
          </a:graphicData>
        </a:graphic>
      </p:graphicFrame>
      <p:grpSp>
        <p:nvGrpSpPr>
          <p:cNvPr id="19" name="Group 18"/>
          <p:cNvGrpSpPr/>
          <p:nvPr/>
        </p:nvGrpSpPr>
        <p:grpSpPr>
          <a:xfrm>
            <a:off x="2422209" y="4912043"/>
            <a:ext cx="3822655" cy="640066"/>
            <a:chOff x="898208" y="4675823"/>
            <a:chExt cx="3822655" cy="640066"/>
          </a:xfrm>
        </p:grpSpPr>
        <p:sp>
          <p:nvSpPr>
            <p:cNvPr id="16" name="Rounded Rectangle 15"/>
            <p:cNvSpPr/>
            <p:nvPr/>
          </p:nvSpPr>
          <p:spPr>
            <a:xfrm>
              <a:off x="2433191" y="4718878"/>
              <a:ext cx="2287672" cy="597011"/>
            </a:xfrm>
            <a:prstGeom prst="roundRect">
              <a:avLst/>
            </a:prstGeom>
            <a:solidFill>
              <a:schemeClr val="accent5">
                <a:alpha val="49804"/>
              </a:schemeClr>
            </a:solidFill>
            <a:ln>
              <a:solidFill>
                <a:schemeClr val="accent5">
                  <a:lumMod val="50000"/>
                  <a:alpha val="50196"/>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7" name="Rounded Rectangle 16"/>
            <p:cNvSpPr/>
            <p:nvPr/>
          </p:nvSpPr>
          <p:spPr>
            <a:xfrm>
              <a:off x="1406496" y="4726886"/>
              <a:ext cx="898357" cy="589003"/>
            </a:xfrm>
            <a:prstGeom prst="roundRect">
              <a:avLst/>
            </a:prstGeom>
            <a:solidFill>
              <a:schemeClr val="tx2">
                <a:lumMod val="40000"/>
                <a:lumOff val="60000"/>
                <a:alpha val="49804"/>
              </a:schemeClr>
            </a:solidFill>
            <a:ln>
              <a:solidFill>
                <a:schemeClr val="tx2">
                  <a:alpha val="50196"/>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aphicFrame>
          <p:nvGraphicFramePr>
            <p:cNvPr id="15" name="Object 14"/>
            <p:cNvGraphicFramePr>
              <a:graphicFrameLocks noChangeAspect="1"/>
            </p:cNvGraphicFramePr>
            <p:nvPr>
              <p:extLst/>
            </p:nvPr>
          </p:nvGraphicFramePr>
          <p:xfrm>
            <a:off x="898208" y="4675823"/>
            <a:ext cx="3709987" cy="639762"/>
          </p:xfrm>
          <a:graphic>
            <a:graphicData uri="http://schemas.openxmlformats.org/presentationml/2006/ole">
              <mc:AlternateContent xmlns:mc="http://schemas.openxmlformats.org/markup-compatibility/2006">
                <mc:Choice xmlns:v="urn:schemas-microsoft-com:vml" Requires="v">
                  <p:oleObj spid="_x0000_s76971" name="Equation" r:id="rId9" imgW="2476440" imgH="393480" progId="Equation.3">
                    <p:embed/>
                  </p:oleObj>
                </mc:Choice>
                <mc:Fallback>
                  <p:oleObj name="Equation" r:id="rId9" imgW="2476440" imgH="393480" progId="Equation.3">
                    <p:embed/>
                    <p:pic>
                      <p:nvPicPr>
                        <p:cNvPr id="0" name=""/>
                        <p:cNvPicPr/>
                        <p:nvPr/>
                      </p:nvPicPr>
                      <p:blipFill>
                        <a:blip r:embed="rId10"/>
                        <a:stretch>
                          <a:fillRect/>
                        </a:stretch>
                      </p:blipFill>
                      <p:spPr>
                        <a:xfrm>
                          <a:off x="898208" y="4675823"/>
                          <a:ext cx="3709987" cy="639762"/>
                        </a:xfrm>
                        <a:prstGeom prst="rect">
                          <a:avLst/>
                        </a:prstGeom>
                      </p:spPr>
                    </p:pic>
                  </p:oleObj>
                </mc:Fallback>
              </mc:AlternateContent>
            </a:graphicData>
          </a:graphic>
        </p:graphicFrame>
      </p:grpSp>
    </p:spTree>
    <p:extLst>
      <p:ext uri="{BB962C8B-B14F-4D97-AF65-F5344CB8AC3E}">
        <p14:creationId xmlns:p14="http://schemas.microsoft.com/office/powerpoint/2010/main" val="991481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3" end="13"/>
                                            </p:txEl>
                                          </p:spTgt>
                                        </p:tgtEl>
                                        <p:attrNameLst>
                                          <p:attrName>style.visibility</p:attrName>
                                        </p:attrNameLst>
                                      </p:cBhvr>
                                      <p:to>
                                        <p:strVal val="visible"/>
                                      </p:to>
                                    </p:set>
                                    <p:animEffect transition="in" filter="fade">
                                      <p:cBhvr>
                                        <p:cTn id="3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a:t>
            </a:r>
            <a:br>
              <a:rPr lang="en-US" dirty="0"/>
            </a:br>
            <a:r>
              <a:rPr lang="en-US" dirty="0"/>
              <a:t>neural language models</a:t>
            </a:r>
          </a:p>
        </p:txBody>
      </p:sp>
      <p:sp>
        <p:nvSpPr>
          <p:cNvPr id="5" name="TextBox 4"/>
          <p:cNvSpPr txBox="1"/>
          <p:nvPr/>
        </p:nvSpPr>
        <p:spPr>
          <a:xfrm>
            <a:off x="3843866" y="3703049"/>
            <a:ext cx="4576234" cy="2308324"/>
          </a:xfrm>
          <a:prstGeom prst="rect">
            <a:avLst/>
          </a:prstGeom>
          <a:noFill/>
        </p:spPr>
        <p:txBody>
          <a:bodyPr wrap="square" rtlCol="0">
            <a:spAutoFit/>
          </a:bodyPr>
          <a:lstStyle/>
          <a:p>
            <a:pPr marL="457200" indent="-457200">
              <a:buFont typeface="+mj-lt"/>
              <a:buAutoNum type="arabicPeriod"/>
            </a:pPr>
            <a:r>
              <a:rPr lang="en-US" sz="2400" dirty="0">
                <a:solidFill>
                  <a:schemeClr val="bg1">
                    <a:lumMod val="50000"/>
                  </a:schemeClr>
                </a:solidFill>
                <a:latin typeface="+mj-lt"/>
              </a:rPr>
              <a:t>Forward-propagate through </a:t>
            </a:r>
            <a:r>
              <a:rPr lang="en-US" sz="2400" b="1" dirty="0">
                <a:solidFill>
                  <a:schemeClr val="accent5"/>
                </a:solidFill>
                <a:latin typeface="+mj-lt"/>
              </a:rPr>
              <a:t>word </a:t>
            </a:r>
            <a:r>
              <a:rPr lang="en-US" sz="2400" b="1" dirty="0" err="1">
                <a:solidFill>
                  <a:schemeClr val="accent5"/>
                </a:solidFill>
                <a:latin typeface="+mj-lt"/>
              </a:rPr>
              <a:t>embeddings</a:t>
            </a:r>
            <a:r>
              <a:rPr lang="en-US" sz="2400" dirty="0">
                <a:solidFill>
                  <a:schemeClr val="bg1">
                    <a:lumMod val="50000"/>
                  </a:schemeClr>
                </a:solidFill>
                <a:latin typeface="+mj-lt"/>
              </a:rPr>
              <a:t> and through </a:t>
            </a:r>
            <a:r>
              <a:rPr lang="en-US" sz="2400" b="1" dirty="0">
                <a:latin typeface="+mj-lt"/>
              </a:rPr>
              <a:t>model</a:t>
            </a:r>
          </a:p>
          <a:p>
            <a:pPr marL="457200" indent="-457200">
              <a:buFont typeface="+mj-lt"/>
              <a:buAutoNum type="arabicPeriod"/>
            </a:pPr>
            <a:r>
              <a:rPr lang="en-US" sz="2400" dirty="0">
                <a:solidFill>
                  <a:schemeClr val="bg1">
                    <a:lumMod val="50000"/>
                  </a:schemeClr>
                </a:solidFill>
                <a:latin typeface="+mj-lt"/>
              </a:rPr>
              <a:t>Estimate word likelihood (loss)</a:t>
            </a:r>
          </a:p>
          <a:p>
            <a:pPr marL="457200" indent="-457200">
              <a:buFont typeface="+mj-lt"/>
              <a:buAutoNum type="arabicPeriod"/>
            </a:pPr>
            <a:r>
              <a:rPr lang="en-US" sz="2400" dirty="0">
                <a:solidFill>
                  <a:schemeClr val="bg1">
                    <a:lumMod val="50000"/>
                  </a:schemeClr>
                </a:solidFill>
                <a:latin typeface="+mj-lt"/>
              </a:rPr>
              <a:t>Back-propagate loss</a:t>
            </a:r>
          </a:p>
          <a:p>
            <a:pPr marL="457200" indent="-457200">
              <a:buFont typeface="+mj-lt"/>
              <a:buAutoNum type="arabicPeriod"/>
            </a:pPr>
            <a:r>
              <a:rPr lang="en-US" sz="2400" dirty="0">
                <a:solidFill>
                  <a:schemeClr val="bg1">
                    <a:lumMod val="50000"/>
                  </a:schemeClr>
                </a:solidFill>
                <a:latin typeface="+mj-lt"/>
              </a:rPr>
              <a:t>Gradient step to update model</a:t>
            </a:r>
          </a:p>
        </p:txBody>
      </p:sp>
      <p:sp>
        <p:nvSpPr>
          <p:cNvPr id="6" name="TextBox 5"/>
          <p:cNvSpPr txBox="1"/>
          <p:nvPr/>
        </p:nvSpPr>
        <p:spPr>
          <a:xfrm>
            <a:off x="4106545" y="2015696"/>
            <a:ext cx="3978910" cy="830997"/>
          </a:xfrm>
          <a:prstGeom prst="rect">
            <a:avLst/>
          </a:prstGeom>
          <a:noFill/>
        </p:spPr>
        <p:txBody>
          <a:bodyPr wrap="none" rtlCol="0">
            <a:spAutoFit/>
          </a:bodyPr>
          <a:lstStyle/>
          <a:p>
            <a:r>
              <a:rPr lang="en-US" sz="2400" b="1" dirty="0">
                <a:solidFill>
                  <a:schemeClr val="bg1">
                    <a:lumMod val="50000"/>
                  </a:schemeClr>
                </a:solidFill>
                <a:latin typeface="+mj-lt"/>
              </a:rPr>
              <a:t>Randomly </a:t>
            </a:r>
            <a:r>
              <a:rPr lang="en-US" sz="2400" dirty="0">
                <a:solidFill>
                  <a:schemeClr val="bg1">
                    <a:lumMod val="50000"/>
                  </a:schemeClr>
                </a:solidFill>
                <a:latin typeface="+mj-lt"/>
              </a:rPr>
              <a:t>choose a </a:t>
            </a:r>
            <a:r>
              <a:rPr lang="en-US" sz="2400" b="1" dirty="0">
                <a:solidFill>
                  <a:schemeClr val="bg1">
                    <a:lumMod val="50000"/>
                  </a:schemeClr>
                </a:solidFill>
                <a:latin typeface="+mj-lt"/>
              </a:rPr>
              <a:t>mini-batch</a:t>
            </a:r>
            <a:br>
              <a:rPr lang="en-US" sz="2400" b="1" dirty="0">
                <a:solidFill>
                  <a:schemeClr val="bg1">
                    <a:lumMod val="50000"/>
                  </a:schemeClr>
                </a:solidFill>
                <a:latin typeface="+mj-lt"/>
              </a:rPr>
            </a:br>
            <a:r>
              <a:rPr lang="en-US" sz="2400" dirty="0">
                <a:solidFill>
                  <a:schemeClr val="bg1">
                    <a:lumMod val="50000"/>
                  </a:schemeClr>
                </a:solidFill>
                <a:latin typeface="+mj-lt"/>
              </a:rPr>
              <a:t>(e.g., 1000 consecutive words)</a:t>
            </a:r>
          </a:p>
        </p:txBody>
      </p:sp>
      <p:sp>
        <p:nvSpPr>
          <p:cNvPr id="7" name="Curved Right Arrow 6"/>
          <p:cNvSpPr/>
          <p:nvPr/>
        </p:nvSpPr>
        <p:spPr>
          <a:xfrm>
            <a:off x="2446867" y="2271890"/>
            <a:ext cx="1397000" cy="2483230"/>
          </a:xfrm>
          <a:prstGeom prst="curv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 name="Curved Right Arrow 7"/>
          <p:cNvSpPr/>
          <p:nvPr/>
        </p:nvSpPr>
        <p:spPr>
          <a:xfrm rot="10800000">
            <a:off x="8211745" y="2271890"/>
            <a:ext cx="1397000" cy="2483230"/>
          </a:xfrm>
          <a:prstGeom prst="curv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29906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Neural language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Model </a:t>
                </a:r>
                <a14:m>
                  <m:oMath xmlns:m="http://schemas.openxmlformats.org/officeDocument/2006/math">
                    <m:r>
                      <a:rPr lang="en-US" altLang="en-US" sz="3200" i="1" dirty="0">
                        <a:latin typeface="Cambria Math" charset="0"/>
                        <a:ea typeface="Arial" charset="0"/>
                        <a:cs typeface="Arial" charset="0"/>
                      </a:rPr>
                      <m:t>𝑃</m:t>
                    </m:r>
                    <m:r>
                      <a:rPr lang="en-US" altLang="en-US" sz="3200" i="1" dirty="0">
                        <a:latin typeface="Cambria Math" charset="0"/>
                        <a:ea typeface="Arial" charset="0"/>
                        <a:cs typeface="Arial" charset="0"/>
                      </a:rPr>
                      <m:t>(</m:t>
                    </m:r>
                    <m:r>
                      <a:rPr lang="en-US" altLang="en-US" sz="3200" i="1" dirty="0">
                        <a:latin typeface="Cambria Math" charset="0"/>
                        <a:ea typeface="Arial" charset="0"/>
                        <a:cs typeface="Arial" charset="0"/>
                      </a:rPr>
                      <m:t>𝑦</m:t>
                    </m:r>
                    <m:r>
                      <a:rPr lang="en-US" altLang="en-US" sz="3200" i="1" dirty="0">
                        <a:latin typeface="Cambria Math" charset="0"/>
                        <a:ea typeface="Arial" charset="0"/>
                        <a:cs typeface="Arial" charset="0"/>
                      </a:rPr>
                      <m:t>|</m:t>
                    </m:r>
                    <m:r>
                      <a:rPr lang="en-US" altLang="en-US" sz="3200" i="1" dirty="0">
                        <a:latin typeface="Cambria Math" charset="0"/>
                        <a:ea typeface="Arial" charset="0"/>
                        <a:cs typeface="Arial" charset="0"/>
                      </a:rPr>
                      <m:t>𝑥</m:t>
                    </m:r>
                    <m:r>
                      <a:rPr lang="en-US" altLang="en-US" sz="3200" i="1" dirty="0">
                        <a:latin typeface="Cambria Math" charset="0"/>
                        <a:ea typeface="Arial" charset="0"/>
                        <a:cs typeface="Arial" charset="0"/>
                      </a:rPr>
                      <m:t>)</m:t>
                    </m:r>
                  </m:oMath>
                </a14:m>
                <a:r>
                  <a:rPr lang="en-US" dirty="0"/>
                  <a:t> with a neural network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46" t="-1242"/>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5E6A3C3A-A029-4573-BC04-5DA27903A743}" type="slidenum">
              <a:rPr lang="en-US" smtClean="0"/>
              <a:t>4</a:t>
            </a:fld>
            <a:endParaRPr lang="en-US" dirty="0"/>
          </a:p>
        </p:txBody>
      </p:sp>
      <p:pic>
        <p:nvPicPr>
          <p:cNvPr id="12" name="Picture 11"/>
          <p:cNvPicPr>
            <a:picLocks noChangeAspect="1"/>
          </p:cNvPicPr>
          <p:nvPr/>
        </p:nvPicPr>
        <p:blipFill rotWithShape="1">
          <a:blip r:embed="rId4"/>
          <a:srcRect l="8108" r="10724"/>
          <a:stretch/>
        </p:blipFill>
        <p:spPr>
          <a:xfrm>
            <a:off x="5732010" y="2334451"/>
            <a:ext cx="5757179" cy="3842512"/>
          </a:xfrm>
          <a:prstGeom prst="rect">
            <a:avLst/>
          </a:prstGeom>
        </p:spPr>
      </p:pic>
      <p:sp>
        <p:nvSpPr>
          <p:cNvPr id="13" name="TextBox 12"/>
          <p:cNvSpPr txBox="1"/>
          <p:nvPr/>
        </p:nvSpPr>
        <p:spPr>
          <a:xfrm>
            <a:off x="1155700" y="2743201"/>
            <a:ext cx="4037941" cy="2246769"/>
          </a:xfrm>
          <a:prstGeom prst="rect">
            <a:avLst/>
          </a:prstGeom>
          <a:solidFill>
            <a:schemeClr val="accent1">
              <a:lumMod val="20000"/>
              <a:lumOff val="80000"/>
            </a:schemeClr>
          </a:solidFill>
          <a:ln w="38100">
            <a:solidFill>
              <a:srgbClr val="3C58AD"/>
            </a:solidFill>
          </a:ln>
        </p:spPr>
        <p:txBody>
          <a:bodyPr wrap="square" rtlCol="0">
            <a:spAutoFit/>
          </a:bodyPr>
          <a:lstStyle/>
          <a:p>
            <a:r>
              <a:rPr lang="en-US" sz="2000" dirty="0"/>
              <a:t>Example 1:</a:t>
            </a:r>
          </a:p>
          <a:p>
            <a:r>
              <a:rPr lang="en-US" sz="2000" dirty="0"/>
              <a:t>  One hot vector: each component of the vector represents one word</a:t>
            </a:r>
          </a:p>
          <a:p>
            <a:r>
              <a:rPr lang="en-US" sz="2000" dirty="0"/>
              <a:t>[0, 0, 1, 0, 0] </a:t>
            </a:r>
          </a:p>
          <a:p>
            <a:endParaRPr lang="en-US" sz="2000" dirty="0"/>
          </a:p>
          <a:p>
            <a:r>
              <a:rPr lang="en-US" sz="2000" dirty="0"/>
              <a:t>Example 2: </a:t>
            </a:r>
            <a:br>
              <a:rPr lang="en-US" sz="2000" dirty="0"/>
            </a:br>
            <a:r>
              <a:rPr lang="en-US" sz="2000" dirty="0"/>
              <a:t>word </a:t>
            </a:r>
            <a:r>
              <a:rPr lang="en-US" sz="2000" dirty="0" err="1"/>
              <a:t>embeddings</a:t>
            </a:r>
            <a:endParaRPr lang="en-US" sz="2000" dirty="0"/>
          </a:p>
        </p:txBody>
      </p:sp>
      <p:cxnSp>
        <p:nvCxnSpPr>
          <p:cNvPr id="14" name="Straight Arrow Connector 13"/>
          <p:cNvCxnSpPr/>
          <p:nvPr/>
        </p:nvCxnSpPr>
        <p:spPr>
          <a:xfrm>
            <a:off x="5013002" y="3695641"/>
            <a:ext cx="1082999" cy="28271"/>
          </a:xfrm>
          <a:prstGeom prst="straightConnector1">
            <a:avLst/>
          </a:prstGeom>
          <a:ln w="57150">
            <a:solidFill>
              <a:srgbClr val="3C58AD"/>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9956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a:t>
            </a:r>
          </a:p>
        </p:txBody>
      </p:sp>
      <p:sp>
        <p:nvSpPr>
          <p:cNvPr id="3" name="Content Placeholder 2"/>
          <p:cNvSpPr>
            <a:spLocks noGrp="1"/>
          </p:cNvSpPr>
          <p:nvPr>
            <p:ph idx="1"/>
          </p:nvPr>
        </p:nvSpPr>
        <p:spPr/>
        <p:txBody>
          <a:bodyPr/>
          <a:lstStyle/>
          <a:p>
            <a:r>
              <a:rPr lang="en-US" dirty="0"/>
              <a:t>Potentially generalize to unseen contexts </a:t>
            </a:r>
          </a:p>
          <a:p>
            <a:pPr lvl="1"/>
            <a:r>
              <a:rPr lang="en-US" dirty="0"/>
              <a:t>Example: P(“blue” | “the”, “shoes”, “are”)</a:t>
            </a:r>
          </a:p>
          <a:p>
            <a:pPr lvl="1"/>
            <a:r>
              <a:rPr lang="en-US" dirty="0"/>
              <a:t>This does not occurs in training corpus but</a:t>
            </a:r>
            <a:br>
              <a:rPr lang="en-US" dirty="0"/>
            </a:br>
            <a:r>
              <a:rPr lang="en-US" dirty="0"/>
              <a:t>[“the”, ”glasses”, ”are”, “red”] does.</a:t>
            </a:r>
          </a:p>
          <a:p>
            <a:pPr lvl="1"/>
            <a:r>
              <a:rPr lang="en-US" dirty="0"/>
              <a:t>If the word representations of “red” and “blue” are similar, then the model can generalize.</a:t>
            </a:r>
          </a:p>
          <a:p>
            <a:r>
              <a:rPr lang="en-US" dirty="0"/>
              <a:t>Why are “red” and “blue” similar?</a:t>
            </a:r>
          </a:p>
          <a:p>
            <a:pPr lvl="1"/>
            <a:r>
              <a:rPr lang="en-US" dirty="0"/>
              <a:t>Because NN saw “red skirt”, “blue skirt”, “red pen”, ”blue pen”, etc.</a:t>
            </a:r>
          </a:p>
        </p:txBody>
      </p:sp>
      <p:sp>
        <p:nvSpPr>
          <p:cNvPr id="5" name="Slide Number Placeholder 4"/>
          <p:cNvSpPr>
            <a:spLocks noGrp="1"/>
          </p:cNvSpPr>
          <p:nvPr>
            <p:ph type="sldNum" sz="quarter" idx="12"/>
          </p:nvPr>
        </p:nvSpPr>
        <p:spPr/>
        <p:txBody>
          <a:bodyPr/>
          <a:lstStyle/>
          <a:p>
            <a:fld id="{5E6A3C3A-A029-4573-BC04-5DA27903A743}" type="slidenum">
              <a:rPr lang="en-US" smtClean="0"/>
              <a:t>5</a:t>
            </a:fld>
            <a:endParaRPr lang="en-US" dirty="0"/>
          </a:p>
        </p:txBody>
      </p:sp>
    </p:spTree>
    <p:extLst>
      <p:ext uri="{BB962C8B-B14F-4D97-AF65-F5344CB8AC3E}">
        <p14:creationId xmlns:p14="http://schemas.microsoft.com/office/powerpoint/2010/main" val="125059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Continuous Space Language Models</a:t>
            </a:r>
          </a:p>
        </p:txBody>
      </p:sp>
      <p:sp>
        <p:nvSpPr>
          <p:cNvPr id="63" name="Slide Number Placeholder 62"/>
          <p:cNvSpPr>
            <a:spLocks noGrp="1"/>
          </p:cNvSpPr>
          <p:nvPr>
            <p:ph type="sldNum" sz="quarter" idx="12"/>
          </p:nvPr>
        </p:nvSpPr>
        <p:spPr/>
        <p:txBody>
          <a:bodyPr/>
          <a:lstStyle/>
          <a:p>
            <a:fld id="{4CE482DC-2269-4F26-9D2A-7E44B1A4CD85}" type="slidenum">
              <a:rPr lang="en-US" smtClean="0"/>
              <a:t>6</a:t>
            </a:fld>
            <a:endParaRPr lang="en-US" dirty="0"/>
          </a:p>
        </p:txBody>
      </p:sp>
      <p:sp>
        <p:nvSpPr>
          <p:cNvPr id="4" name="Content Placeholder 3"/>
          <p:cNvSpPr>
            <a:spLocks noGrp="1"/>
          </p:cNvSpPr>
          <p:nvPr>
            <p:ph idx="1"/>
          </p:nvPr>
        </p:nvSpPr>
        <p:spPr/>
        <p:txBody>
          <a:bodyPr>
            <a:normAutofit/>
          </a:bodyPr>
          <a:lstStyle/>
          <a:p>
            <a:r>
              <a:rPr lang="en-GB" dirty="0"/>
              <a:t>Word tokens map to vectors in a </a:t>
            </a:r>
            <a:r>
              <a:rPr lang="en-GB" b="1" dirty="0">
                <a:solidFill>
                  <a:schemeClr val="tx2"/>
                </a:solidFill>
              </a:rPr>
              <a:t>low-dimensional space</a:t>
            </a:r>
          </a:p>
          <a:p>
            <a:r>
              <a:rPr lang="en-GB" dirty="0"/>
              <a:t>Conditional word probabilities replaced by </a:t>
            </a:r>
            <a:r>
              <a:rPr lang="en-GB" b="1" dirty="0">
                <a:solidFill>
                  <a:schemeClr val="tx2"/>
                </a:solidFill>
              </a:rPr>
              <a:t>normalized dynamical models </a:t>
            </a:r>
            <a:r>
              <a:rPr lang="en-GB" dirty="0"/>
              <a:t>on vectors of </a:t>
            </a:r>
            <a:r>
              <a:rPr lang="en-GB" b="1" dirty="0">
                <a:solidFill>
                  <a:schemeClr val="tx2"/>
                </a:solidFill>
              </a:rPr>
              <a:t>word </a:t>
            </a:r>
            <a:r>
              <a:rPr lang="en-GB" b="1" dirty="0" err="1">
                <a:solidFill>
                  <a:schemeClr val="tx2"/>
                </a:solidFill>
              </a:rPr>
              <a:t>embeddings</a:t>
            </a:r>
            <a:endParaRPr lang="en-GB" b="1" dirty="0">
              <a:solidFill>
                <a:schemeClr val="tx2"/>
              </a:solidFill>
            </a:endParaRPr>
          </a:p>
          <a:p>
            <a:r>
              <a:rPr lang="en-GB" b="1" dirty="0">
                <a:solidFill>
                  <a:schemeClr val="tx2"/>
                </a:solidFill>
              </a:rPr>
              <a:t>Vector-space representation </a:t>
            </a:r>
            <a:r>
              <a:rPr lang="en-GB" dirty="0"/>
              <a:t>enables semantic/syntactic </a:t>
            </a:r>
            <a:r>
              <a:rPr lang="en-GB" b="1" dirty="0">
                <a:solidFill>
                  <a:schemeClr val="tx2"/>
                </a:solidFill>
              </a:rPr>
              <a:t>similarity</a:t>
            </a:r>
            <a:r>
              <a:rPr lang="en-GB" dirty="0">
                <a:solidFill>
                  <a:schemeClr val="tx2"/>
                </a:solidFill>
              </a:rPr>
              <a:t> </a:t>
            </a:r>
            <a:r>
              <a:rPr lang="en-GB" dirty="0"/>
              <a:t>between words/sentences</a:t>
            </a:r>
          </a:p>
          <a:p>
            <a:pPr lvl="1"/>
            <a:r>
              <a:rPr lang="en-GB" dirty="0"/>
              <a:t>Use cosine similarity can measure word similarity</a:t>
            </a:r>
          </a:p>
          <a:p>
            <a:pPr lvl="1"/>
            <a:r>
              <a:rPr lang="en-GB" dirty="0"/>
              <a:t>Find nearest neighbours: synonyms, antonyms</a:t>
            </a:r>
          </a:p>
          <a:p>
            <a:pPr lvl="1"/>
            <a:r>
              <a:rPr lang="en-GB" dirty="0"/>
              <a:t>Algebra on words: {king} – {man} + {woman} = {queen}</a:t>
            </a:r>
            <a:endParaRPr lang="en-GB" sz="1200" dirty="0"/>
          </a:p>
        </p:txBody>
      </p:sp>
    </p:spTree>
    <p:extLst>
      <p:ext uri="{BB962C8B-B14F-4D97-AF65-F5344CB8AC3E}">
        <p14:creationId xmlns:p14="http://schemas.microsoft.com/office/powerpoint/2010/main" val="1204697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Vector-space representation of words</a:t>
            </a:r>
          </a:p>
        </p:txBody>
      </p:sp>
      <p:sp>
        <p:nvSpPr>
          <p:cNvPr id="4" name="Slide Number Placeholder 3"/>
          <p:cNvSpPr>
            <a:spLocks noGrp="1"/>
          </p:cNvSpPr>
          <p:nvPr>
            <p:ph type="sldNum" sz="quarter" idx="12"/>
          </p:nvPr>
        </p:nvSpPr>
        <p:spPr/>
        <p:txBody>
          <a:bodyPr/>
          <a:lstStyle/>
          <a:p>
            <a:fld id="{4CE482DC-2269-4F26-9D2A-7E44B1A4CD85}" type="slidenum">
              <a:rPr lang="en-US" smtClean="0"/>
              <a:t>7</a:t>
            </a:fld>
            <a:endParaRPr lang="en-US" dirty="0"/>
          </a:p>
        </p:txBody>
      </p:sp>
      <p:graphicFrame>
        <p:nvGraphicFramePr>
          <p:cNvPr id="31" name="Object 30"/>
          <p:cNvGraphicFramePr>
            <a:graphicFrameLocks noChangeAspect="1"/>
          </p:cNvGraphicFramePr>
          <p:nvPr>
            <p:extLst>
              <p:ext uri="{D42A27DB-BD31-4B8C-83A1-F6EECF244321}">
                <p14:modId xmlns:p14="http://schemas.microsoft.com/office/powerpoint/2010/main" val="1735800050"/>
              </p:ext>
            </p:extLst>
          </p:nvPr>
        </p:nvGraphicFramePr>
        <p:xfrm>
          <a:off x="4383230" y="2096329"/>
          <a:ext cx="283369" cy="370284"/>
        </p:xfrm>
        <a:graphic>
          <a:graphicData uri="http://schemas.openxmlformats.org/presentationml/2006/ole">
            <mc:AlternateContent xmlns:mc="http://schemas.openxmlformats.org/markup-compatibility/2006">
              <mc:Choice xmlns:v="urn:schemas-microsoft-com:vml" Requires="v">
                <p:oleObj spid="_x0000_s71848" name="Equation" r:id="rId3" imgW="190440" imgH="228600" progId="Equation.3">
                  <p:embed/>
                </p:oleObj>
              </mc:Choice>
              <mc:Fallback>
                <p:oleObj name="Equation" r:id="rId3" imgW="190440" imgH="228600" progId="Equation.3">
                  <p:embed/>
                  <p:pic>
                    <p:nvPicPr>
                      <p:cNvPr id="0" name=""/>
                      <p:cNvPicPr/>
                      <p:nvPr/>
                    </p:nvPicPr>
                    <p:blipFill>
                      <a:blip r:embed="rId4"/>
                      <a:stretch>
                        <a:fillRect/>
                      </a:stretch>
                    </p:blipFill>
                    <p:spPr>
                      <a:xfrm>
                        <a:off x="4383230" y="2096329"/>
                        <a:ext cx="283369" cy="370284"/>
                      </a:xfrm>
                      <a:prstGeom prst="rect">
                        <a:avLst/>
                      </a:prstGeom>
                    </p:spPr>
                  </p:pic>
                </p:oleObj>
              </mc:Fallback>
            </mc:AlternateContent>
          </a:graphicData>
        </a:graphic>
      </p:graphicFrame>
      <p:grpSp>
        <p:nvGrpSpPr>
          <p:cNvPr id="33" name="Group 33"/>
          <p:cNvGrpSpPr>
            <a:grpSpLocks/>
          </p:cNvGrpSpPr>
          <p:nvPr/>
        </p:nvGrpSpPr>
        <p:grpSpPr bwMode="auto">
          <a:xfrm>
            <a:off x="4672798" y="2151282"/>
            <a:ext cx="281285" cy="1259086"/>
            <a:chOff x="0" y="0"/>
            <a:chExt cx="336" cy="1504"/>
          </a:xfrm>
        </p:grpSpPr>
        <p:sp>
          <p:nvSpPr>
            <p:cNvPr id="34" name="AutoShape 31"/>
            <p:cNvSpPr>
              <a:spLocks/>
            </p:cNvSpPr>
            <p:nvPr/>
          </p:nvSpPr>
          <p:spPr bwMode="auto">
            <a:xfrm>
              <a:off x="0" y="0"/>
              <a:ext cx="336" cy="1504"/>
            </a:xfrm>
            <a:prstGeom prst="roundRect">
              <a:avLst>
                <a:gd name="adj" fmla="val 35713"/>
              </a:avLst>
            </a:prstGeom>
            <a:solidFill>
              <a:schemeClr val="accent1"/>
            </a:solidFill>
            <a:ln w="25400" cap="flat">
              <a:solidFill>
                <a:schemeClr val="tx1"/>
              </a:solidFill>
              <a:prstDash val="solid"/>
              <a:miter lim="800000"/>
              <a:headEnd type="none" w="med" len="med"/>
              <a:tailEnd type="none" w="med" len="med"/>
            </a:ln>
            <a:effectLst>
              <a:outerShdw blurRad="127000" dist="76199" dir="2700000" algn="ctr" rotWithShape="0">
                <a:schemeClr val="bg2">
                  <a:alpha val="75000"/>
                </a:schemeClr>
              </a:outerShdw>
            </a:effectLst>
          </p:spPr>
          <p:txBody>
            <a:bodyPr lIns="0" tIns="0" rIns="0" bIns="0"/>
            <a:lstStyle/>
            <a:p>
              <a:endParaRPr lang="en-GB" sz="949"/>
            </a:p>
          </p:txBody>
        </p:sp>
        <p:sp>
          <p:nvSpPr>
            <p:cNvPr id="35" name="Oval 32"/>
            <p:cNvSpPr>
              <a:spLocks/>
            </p:cNvSpPr>
            <p:nvPr/>
          </p:nvSpPr>
          <p:spPr bwMode="auto">
            <a:xfrm>
              <a:off x="88" y="632"/>
              <a:ext cx="144" cy="160"/>
            </a:xfrm>
            <a:prstGeom prst="ellipse">
              <a:avLst/>
            </a:prstGeom>
            <a:solidFill>
              <a:srgbClr val="000000"/>
            </a:solidFill>
            <a:ln w="25400" cap="flat">
              <a:solidFill>
                <a:schemeClr val="tx1">
                  <a:alpha val="0"/>
                </a:schemeClr>
              </a:solidFill>
              <a:prstDash val="solid"/>
              <a:miter lim="800000"/>
              <a:headEnd type="none" w="med" len="med"/>
              <a:tailEnd type="none" w="med" len="med"/>
            </a:ln>
          </p:spPr>
          <p:txBody>
            <a:bodyPr lIns="0" tIns="0" rIns="0" bIns="0"/>
            <a:lstStyle/>
            <a:p>
              <a:endParaRPr lang="en-GB" sz="949"/>
            </a:p>
          </p:txBody>
        </p:sp>
      </p:grpSp>
      <p:sp>
        <p:nvSpPr>
          <p:cNvPr id="36" name="Content Placeholder 2"/>
          <p:cNvSpPr txBox="1">
            <a:spLocks/>
          </p:cNvSpPr>
          <p:nvPr/>
        </p:nvSpPr>
        <p:spPr>
          <a:xfrm>
            <a:off x="1215328" y="2139285"/>
            <a:ext cx="2926603" cy="993011"/>
          </a:xfrm>
          <a:prstGeom prst="rect">
            <a:avLst/>
          </a:prstGeom>
        </p:spPr>
        <p:txBody>
          <a:bodyPr vert="horz" lIns="0" tIns="34290" rIns="0" bIns="3429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GB" dirty="0">
                <a:solidFill>
                  <a:schemeClr val="tx1"/>
                </a:solidFill>
                <a:latin typeface="+mj-lt"/>
              </a:rPr>
              <a:t>“</a:t>
            </a:r>
            <a:r>
              <a:rPr lang="en-GB" b="1" dirty="0">
                <a:solidFill>
                  <a:schemeClr val="tx2"/>
                </a:solidFill>
                <a:latin typeface="+mj-lt"/>
              </a:rPr>
              <a:t>One-hot</a:t>
            </a:r>
            <a:r>
              <a:rPr lang="en-GB" dirty="0">
                <a:solidFill>
                  <a:schemeClr val="tx1"/>
                </a:solidFill>
                <a:latin typeface="+mj-lt"/>
              </a:rPr>
              <a:t>” of “</a:t>
            </a:r>
            <a:r>
              <a:rPr lang="en-GB" b="1" dirty="0">
                <a:solidFill>
                  <a:schemeClr val="tx2"/>
                </a:solidFill>
                <a:latin typeface="+mj-lt"/>
              </a:rPr>
              <a:t>one-of-V</a:t>
            </a:r>
            <a:r>
              <a:rPr lang="en-GB" dirty="0">
                <a:solidFill>
                  <a:schemeClr val="tx1"/>
                </a:solidFill>
                <a:latin typeface="+mj-lt"/>
              </a:rPr>
              <a:t>”</a:t>
            </a:r>
            <a:br>
              <a:rPr lang="en-GB" dirty="0">
                <a:solidFill>
                  <a:schemeClr val="tx1"/>
                </a:solidFill>
                <a:latin typeface="+mj-lt"/>
              </a:rPr>
            </a:br>
            <a:r>
              <a:rPr lang="en-GB" dirty="0">
                <a:solidFill>
                  <a:schemeClr val="tx1"/>
                </a:solidFill>
                <a:latin typeface="+mj-lt"/>
              </a:rPr>
              <a:t>representation of a word token at position </a:t>
            </a:r>
            <a:r>
              <a:rPr lang="en-GB" i="1" dirty="0">
                <a:solidFill>
                  <a:schemeClr val="tx1"/>
                </a:solidFill>
                <a:latin typeface="+mj-lt"/>
              </a:rPr>
              <a:t>t</a:t>
            </a:r>
            <a:r>
              <a:rPr lang="en-GB" dirty="0">
                <a:solidFill>
                  <a:schemeClr val="tx1"/>
                </a:solidFill>
                <a:latin typeface="+mj-lt"/>
              </a:rPr>
              <a:t> in the text corpus, with </a:t>
            </a:r>
            <a:r>
              <a:rPr lang="en-GB" b="1" dirty="0">
                <a:solidFill>
                  <a:schemeClr val="tx2"/>
                </a:solidFill>
                <a:latin typeface="+mj-lt"/>
              </a:rPr>
              <a:t>vocabulary of size </a:t>
            </a:r>
            <a:r>
              <a:rPr lang="en-GB" b="1" i="1" dirty="0">
                <a:solidFill>
                  <a:schemeClr val="tx2"/>
                </a:solidFill>
                <a:latin typeface="+mj-lt"/>
              </a:rPr>
              <a:t>V</a:t>
            </a:r>
          </a:p>
        </p:txBody>
      </p:sp>
      <p:sp>
        <p:nvSpPr>
          <p:cNvPr id="37" name="TextBox 36"/>
          <p:cNvSpPr txBox="1"/>
          <p:nvPr/>
        </p:nvSpPr>
        <p:spPr>
          <a:xfrm>
            <a:off x="5194406" y="2070961"/>
            <a:ext cx="157993" cy="300082"/>
          </a:xfrm>
          <a:prstGeom prst="rect">
            <a:avLst/>
          </a:prstGeom>
          <a:noFill/>
        </p:spPr>
        <p:txBody>
          <a:bodyPr wrap="square" rtlCol="0">
            <a:spAutoFit/>
          </a:bodyPr>
          <a:lstStyle/>
          <a:p>
            <a:r>
              <a:rPr lang="en-GB" sz="1350" dirty="0"/>
              <a:t>1</a:t>
            </a:r>
          </a:p>
        </p:txBody>
      </p:sp>
      <p:sp>
        <p:nvSpPr>
          <p:cNvPr id="38" name="TextBox 37"/>
          <p:cNvSpPr txBox="1"/>
          <p:nvPr/>
        </p:nvSpPr>
        <p:spPr>
          <a:xfrm>
            <a:off x="5203467" y="2608838"/>
            <a:ext cx="157993" cy="300082"/>
          </a:xfrm>
          <a:prstGeom prst="rect">
            <a:avLst/>
          </a:prstGeom>
          <a:noFill/>
        </p:spPr>
        <p:txBody>
          <a:bodyPr wrap="square" rtlCol="0">
            <a:spAutoFit/>
          </a:bodyPr>
          <a:lstStyle/>
          <a:p>
            <a:r>
              <a:rPr lang="en-GB" sz="1350" dirty="0"/>
              <a:t>v</a:t>
            </a:r>
          </a:p>
        </p:txBody>
      </p:sp>
      <p:sp>
        <p:nvSpPr>
          <p:cNvPr id="39" name="TextBox 38"/>
          <p:cNvSpPr txBox="1"/>
          <p:nvPr/>
        </p:nvSpPr>
        <p:spPr>
          <a:xfrm>
            <a:off x="5194406" y="3227510"/>
            <a:ext cx="157993" cy="300082"/>
          </a:xfrm>
          <a:prstGeom prst="rect">
            <a:avLst/>
          </a:prstGeom>
          <a:noFill/>
        </p:spPr>
        <p:txBody>
          <a:bodyPr wrap="square" rtlCol="0">
            <a:spAutoFit/>
          </a:bodyPr>
          <a:lstStyle/>
          <a:p>
            <a:r>
              <a:rPr lang="en-GB" sz="1350" dirty="0"/>
              <a:t>V</a:t>
            </a:r>
          </a:p>
        </p:txBody>
      </p:sp>
      <p:cxnSp>
        <p:nvCxnSpPr>
          <p:cNvPr id="41" name="Straight Arrow Connector 40"/>
          <p:cNvCxnSpPr/>
          <p:nvPr/>
        </p:nvCxnSpPr>
        <p:spPr>
          <a:xfrm flipH="1">
            <a:off x="5018559" y="2209461"/>
            <a:ext cx="20222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2" name="Straight Arrow Connector 41"/>
          <p:cNvCxnSpPr/>
          <p:nvPr/>
        </p:nvCxnSpPr>
        <p:spPr>
          <a:xfrm flipH="1">
            <a:off x="5009768" y="2763374"/>
            <a:ext cx="20222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p:cNvCxnSpPr/>
          <p:nvPr/>
        </p:nvCxnSpPr>
        <p:spPr>
          <a:xfrm flipH="1">
            <a:off x="5000976" y="3361252"/>
            <a:ext cx="20222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nvGrpSpPr>
          <p:cNvPr id="56" name="Group 55"/>
          <p:cNvGrpSpPr/>
          <p:nvPr/>
        </p:nvGrpSpPr>
        <p:grpSpPr>
          <a:xfrm>
            <a:off x="1092200" y="4487879"/>
            <a:ext cx="4222098" cy="1577671"/>
            <a:chOff x="971617" y="4113600"/>
            <a:chExt cx="5194364" cy="2103561"/>
          </a:xfrm>
        </p:grpSpPr>
        <p:graphicFrame>
          <p:nvGraphicFramePr>
            <p:cNvPr id="29" name="Object 28"/>
            <p:cNvGraphicFramePr>
              <a:graphicFrameLocks noChangeAspect="1"/>
            </p:cNvGraphicFramePr>
            <p:nvPr>
              <p:extLst/>
            </p:nvPr>
          </p:nvGraphicFramePr>
          <p:xfrm>
            <a:off x="4898362" y="4113600"/>
            <a:ext cx="328612" cy="493712"/>
          </p:xfrm>
          <a:graphic>
            <a:graphicData uri="http://schemas.openxmlformats.org/presentationml/2006/ole">
              <mc:AlternateContent xmlns:mc="http://schemas.openxmlformats.org/markup-compatibility/2006">
                <mc:Choice xmlns:v="urn:schemas-microsoft-com:vml" Requires="v">
                  <p:oleObj spid="_x0000_s71849" name="Equation" r:id="rId5" imgW="164880" imgH="228600" progId="Equation.3">
                    <p:embed/>
                  </p:oleObj>
                </mc:Choice>
                <mc:Fallback>
                  <p:oleObj name="Equation" r:id="rId5" imgW="164880" imgH="228600" progId="Equation.3">
                    <p:embed/>
                    <p:pic>
                      <p:nvPicPr>
                        <p:cNvPr id="0" name=""/>
                        <p:cNvPicPr/>
                        <p:nvPr/>
                      </p:nvPicPr>
                      <p:blipFill>
                        <a:blip r:embed="rId6"/>
                        <a:stretch>
                          <a:fillRect/>
                        </a:stretch>
                      </p:blipFill>
                      <p:spPr>
                        <a:xfrm>
                          <a:off x="4898362" y="4113600"/>
                          <a:ext cx="328612" cy="493712"/>
                        </a:xfrm>
                        <a:prstGeom prst="rect">
                          <a:avLst/>
                        </a:prstGeom>
                      </p:spPr>
                    </p:pic>
                  </p:oleObj>
                </mc:Fallback>
              </mc:AlternateContent>
            </a:graphicData>
          </a:graphic>
        </p:graphicFrame>
        <p:sp>
          <p:nvSpPr>
            <p:cNvPr id="44" name="AutoShape 118"/>
            <p:cNvSpPr>
              <a:spLocks/>
            </p:cNvSpPr>
            <p:nvPr/>
          </p:nvSpPr>
          <p:spPr bwMode="auto">
            <a:xfrm>
              <a:off x="5301716" y="4259049"/>
              <a:ext cx="375047" cy="1026914"/>
            </a:xfrm>
            <a:prstGeom prst="roundRect">
              <a:avLst>
                <a:gd name="adj" fmla="val 35713"/>
              </a:avLst>
            </a:prstGeom>
            <a:solidFill>
              <a:schemeClr val="accent5"/>
            </a:solidFill>
            <a:ln w="25400" cap="flat">
              <a:solidFill>
                <a:srgbClr val="4D4D4D"/>
              </a:solidFill>
              <a:prstDash val="solid"/>
              <a:miter lim="800000"/>
              <a:headEnd type="none" w="med" len="med"/>
              <a:tailEnd type="none" w="med" len="med"/>
            </a:ln>
            <a:effectLst>
              <a:outerShdw blurRad="127000" dist="76199" dir="2700000" algn="ctr" rotWithShape="0">
                <a:schemeClr val="bg2">
                  <a:alpha val="75000"/>
                </a:schemeClr>
              </a:outerShdw>
            </a:effectLst>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GB" sz="2000" b="1" dirty="0" err="1">
                  <a:solidFill>
                    <a:schemeClr val="bg1"/>
                  </a:solidFill>
                </a:rPr>
                <a:t>z</a:t>
              </a:r>
              <a:r>
                <a:rPr lang="en-GB" sz="2000" i="1" baseline="-25000" dirty="0" err="1">
                  <a:solidFill>
                    <a:schemeClr val="bg1"/>
                  </a:solidFill>
                </a:rPr>
                <a:t>v</a:t>
              </a:r>
              <a:endParaRPr lang="en-US" sz="2000" baseline="-6000" dirty="0">
                <a:solidFill>
                  <a:schemeClr val="bg1"/>
                </a:solidFill>
                <a:effectLst>
                  <a:outerShdw blurRad="38100" dist="38100" dir="2700000" algn="tl">
                    <a:srgbClr val="000000"/>
                  </a:outerShdw>
                </a:effectLst>
                <a:ea typeface="Gill Sans" charset="0"/>
                <a:cs typeface="Gill Sans" charset="0"/>
              </a:endParaRPr>
            </a:p>
          </p:txBody>
        </p:sp>
        <p:sp>
          <p:nvSpPr>
            <p:cNvPr id="49" name="TextBox 48"/>
            <p:cNvSpPr txBox="1"/>
            <p:nvPr/>
          </p:nvSpPr>
          <p:spPr>
            <a:xfrm>
              <a:off x="5955324" y="4122699"/>
              <a:ext cx="210657" cy="533480"/>
            </a:xfrm>
            <a:prstGeom prst="rect">
              <a:avLst/>
            </a:prstGeom>
            <a:noFill/>
          </p:spPr>
          <p:txBody>
            <a:bodyPr wrap="square" rtlCol="0">
              <a:spAutoFit/>
            </a:bodyPr>
            <a:lstStyle/>
            <a:p>
              <a:r>
                <a:rPr lang="en-GB" sz="2000" dirty="0"/>
                <a:t>1</a:t>
              </a:r>
            </a:p>
          </p:txBody>
        </p:sp>
        <p:sp>
          <p:nvSpPr>
            <p:cNvPr id="51" name="TextBox 50"/>
            <p:cNvSpPr txBox="1"/>
            <p:nvPr/>
          </p:nvSpPr>
          <p:spPr>
            <a:xfrm>
              <a:off x="5955324" y="5078615"/>
              <a:ext cx="210657" cy="533480"/>
            </a:xfrm>
            <a:prstGeom prst="rect">
              <a:avLst/>
            </a:prstGeom>
            <a:noFill/>
          </p:spPr>
          <p:txBody>
            <a:bodyPr wrap="square" rtlCol="0">
              <a:spAutoFit/>
            </a:bodyPr>
            <a:lstStyle/>
            <a:p>
              <a:r>
                <a:rPr lang="en-GB" sz="2000" dirty="0"/>
                <a:t>D</a:t>
              </a:r>
            </a:p>
          </p:txBody>
        </p:sp>
        <p:cxnSp>
          <p:nvCxnSpPr>
            <p:cNvPr id="52" name="Straight Arrow Connector 51"/>
            <p:cNvCxnSpPr/>
            <p:nvPr/>
          </p:nvCxnSpPr>
          <p:spPr>
            <a:xfrm flipH="1">
              <a:off x="5720863" y="4307365"/>
              <a:ext cx="26963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4" name="Straight Arrow Connector 53"/>
            <p:cNvCxnSpPr/>
            <p:nvPr/>
          </p:nvCxnSpPr>
          <p:spPr>
            <a:xfrm flipH="1">
              <a:off x="5697418" y="5256936"/>
              <a:ext cx="26963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5" name="Content Placeholder 2"/>
            <p:cNvSpPr txBox="1">
              <a:spLocks/>
            </p:cNvSpPr>
            <p:nvPr/>
          </p:nvSpPr>
          <p:spPr>
            <a:xfrm>
              <a:off x="971617" y="4197371"/>
              <a:ext cx="3902139" cy="2019790"/>
            </a:xfrm>
            <a:prstGeom prst="rect">
              <a:avLst/>
            </a:prstGeom>
          </p:spPr>
          <p:txBody>
            <a:bodyPr vert="horz" lIns="0" tIns="34290" rIns="0" bIns="3429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GB" b="1" dirty="0">
                  <a:solidFill>
                    <a:schemeClr val="accent5"/>
                  </a:solidFill>
                  <a:latin typeface="+mj-lt"/>
                </a:rPr>
                <a:t>Vector-space representation </a:t>
              </a:r>
              <a:br>
                <a:rPr lang="en-GB" dirty="0">
                  <a:solidFill>
                    <a:schemeClr val="tx1"/>
                  </a:solidFill>
                  <a:latin typeface="+mj-lt"/>
                </a:rPr>
              </a:br>
              <a:r>
                <a:rPr lang="en-GB" dirty="0">
                  <a:solidFill>
                    <a:schemeClr val="tx1"/>
                  </a:solidFill>
                  <a:latin typeface="+mj-lt"/>
                </a:rPr>
                <a:t>of any word </a:t>
              </a:r>
              <a:r>
                <a:rPr lang="en-GB" i="1" dirty="0">
                  <a:solidFill>
                    <a:schemeClr val="tx1"/>
                  </a:solidFill>
                  <a:latin typeface="+mj-lt"/>
                </a:rPr>
                <a:t>v</a:t>
              </a:r>
              <a:r>
                <a:rPr lang="en-GB" dirty="0">
                  <a:solidFill>
                    <a:schemeClr val="tx1"/>
                  </a:solidFill>
                  <a:latin typeface="+mj-lt"/>
                </a:rPr>
                <a:t> in the vocabulary using a vector of </a:t>
              </a:r>
              <a:r>
                <a:rPr lang="en-GB" b="1" dirty="0">
                  <a:solidFill>
                    <a:schemeClr val="accent5"/>
                  </a:solidFill>
                  <a:latin typeface="+mj-lt"/>
                </a:rPr>
                <a:t>dimension </a:t>
              </a:r>
              <a:r>
                <a:rPr lang="en-GB" b="1" i="1" dirty="0">
                  <a:solidFill>
                    <a:schemeClr val="accent5"/>
                  </a:solidFill>
                  <a:latin typeface="+mj-lt"/>
                </a:rPr>
                <a:t>D</a:t>
              </a:r>
            </a:p>
            <a:p>
              <a:pPr marL="0" indent="0">
                <a:buNone/>
              </a:pPr>
              <a:r>
                <a:rPr lang="en-GB" dirty="0">
                  <a:latin typeface="+mj-lt"/>
                </a:rPr>
                <a:t>Also called </a:t>
              </a:r>
              <a:r>
                <a:rPr lang="en-GB" b="1" dirty="0">
                  <a:latin typeface="+mj-lt"/>
                </a:rPr>
                <a:t>distributed representation</a:t>
              </a:r>
              <a:endParaRPr lang="en-GB" dirty="0">
                <a:latin typeface="+mj-lt"/>
              </a:endParaRPr>
            </a:p>
          </p:txBody>
        </p:sp>
      </p:grpSp>
      <p:grpSp>
        <p:nvGrpSpPr>
          <p:cNvPr id="7" name="Group 6"/>
          <p:cNvGrpSpPr/>
          <p:nvPr/>
        </p:nvGrpSpPr>
        <p:grpSpPr>
          <a:xfrm>
            <a:off x="6368160" y="3772939"/>
            <a:ext cx="3553842" cy="2471497"/>
            <a:chOff x="4844160" y="3227510"/>
            <a:chExt cx="3553842" cy="2471497"/>
          </a:xfrm>
        </p:grpSpPr>
        <p:graphicFrame>
          <p:nvGraphicFramePr>
            <p:cNvPr id="28" name="Object 27"/>
            <p:cNvGraphicFramePr>
              <a:graphicFrameLocks noChangeAspect="1"/>
            </p:cNvGraphicFramePr>
            <p:nvPr>
              <p:extLst/>
            </p:nvPr>
          </p:nvGraphicFramePr>
          <p:xfrm>
            <a:off x="7561402" y="3227510"/>
            <a:ext cx="513159" cy="391715"/>
          </p:xfrm>
          <a:graphic>
            <a:graphicData uri="http://schemas.openxmlformats.org/presentationml/2006/ole">
              <mc:AlternateContent xmlns:mc="http://schemas.openxmlformats.org/markup-compatibility/2006">
                <mc:Choice xmlns:v="urn:schemas-microsoft-com:vml" Requires="v">
                  <p:oleObj spid="_x0000_s71850" name="Equation" r:id="rId7" imgW="342720" imgH="241200" progId="Equation.3">
                    <p:embed/>
                  </p:oleObj>
                </mc:Choice>
                <mc:Fallback>
                  <p:oleObj name="Equation" r:id="rId7" imgW="342720" imgH="241200" progId="Equation.3">
                    <p:embed/>
                    <p:pic>
                      <p:nvPicPr>
                        <p:cNvPr id="0" name=""/>
                        <p:cNvPicPr/>
                        <p:nvPr/>
                      </p:nvPicPr>
                      <p:blipFill>
                        <a:blip r:embed="rId8"/>
                        <a:stretch>
                          <a:fillRect/>
                        </a:stretch>
                      </p:blipFill>
                      <p:spPr>
                        <a:xfrm>
                          <a:off x="7561402" y="3227510"/>
                          <a:ext cx="513159" cy="391715"/>
                        </a:xfrm>
                        <a:prstGeom prst="rect">
                          <a:avLst/>
                        </a:prstGeom>
                      </p:spPr>
                    </p:pic>
                  </p:oleObj>
                </mc:Fallback>
              </mc:AlternateContent>
            </a:graphicData>
          </a:graphic>
        </p:graphicFrame>
        <p:sp>
          <p:nvSpPr>
            <p:cNvPr id="46" name="AutoShape 118"/>
            <p:cNvSpPr>
              <a:spLocks/>
            </p:cNvSpPr>
            <p:nvPr/>
          </p:nvSpPr>
          <p:spPr bwMode="auto">
            <a:xfrm>
              <a:off x="8116717" y="3367167"/>
              <a:ext cx="281285" cy="770186"/>
            </a:xfrm>
            <a:prstGeom prst="roundRect">
              <a:avLst>
                <a:gd name="adj" fmla="val 35713"/>
              </a:avLst>
            </a:prstGeom>
            <a:solidFill>
              <a:schemeClr val="accent5"/>
            </a:solidFill>
            <a:ln w="25400" cap="flat">
              <a:solidFill>
                <a:srgbClr val="4D4D4D"/>
              </a:solidFill>
              <a:prstDash val="solid"/>
              <a:miter lim="800000"/>
              <a:headEnd type="none" w="med" len="med"/>
              <a:tailEnd type="none" w="med" len="med"/>
            </a:ln>
            <a:effectLst>
              <a:outerShdw blurRad="127000" dist="76199" dir="2700000" algn="ctr" rotWithShape="0">
                <a:schemeClr val="bg2">
                  <a:alpha val="75000"/>
                </a:schemeClr>
              </a:outerShdw>
            </a:effectLst>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GB" sz="2000" b="1" dirty="0">
                  <a:solidFill>
                    <a:schemeClr val="bg1"/>
                  </a:solidFill>
                </a:rPr>
                <a:t>z</a:t>
              </a:r>
              <a:r>
                <a:rPr lang="en-GB" sz="2000" i="1" baseline="-25000" dirty="0">
                  <a:solidFill>
                    <a:schemeClr val="bg1"/>
                  </a:solidFill>
                </a:rPr>
                <a:t>t-1</a:t>
              </a:r>
              <a:endParaRPr lang="en-US" sz="2000" baseline="-6000" dirty="0">
                <a:solidFill>
                  <a:schemeClr val="bg1"/>
                </a:solidFill>
                <a:effectLst>
                  <a:outerShdw blurRad="38100" dist="38100" dir="2700000" algn="tl">
                    <a:srgbClr val="000000"/>
                  </a:outerShdw>
                </a:effectLst>
                <a:ea typeface="Gill Sans" charset="0"/>
                <a:cs typeface="Gill Sans" charset="0"/>
              </a:endParaRPr>
            </a:p>
          </p:txBody>
        </p:sp>
        <p:sp>
          <p:nvSpPr>
            <p:cNvPr id="47" name="AutoShape 118"/>
            <p:cNvSpPr>
              <a:spLocks/>
            </p:cNvSpPr>
            <p:nvPr/>
          </p:nvSpPr>
          <p:spPr bwMode="auto">
            <a:xfrm>
              <a:off x="8116717" y="4151527"/>
              <a:ext cx="281285" cy="770186"/>
            </a:xfrm>
            <a:prstGeom prst="roundRect">
              <a:avLst>
                <a:gd name="adj" fmla="val 35713"/>
              </a:avLst>
            </a:prstGeom>
            <a:solidFill>
              <a:schemeClr val="accent5"/>
            </a:solidFill>
            <a:ln w="25400" cap="flat">
              <a:solidFill>
                <a:srgbClr val="4D4D4D"/>
              </a:solidFill>
              <a:prstDash val="solid"/>
              <a:miter lim="800000"/>
              <a:headEnd type="none" w="med" len="med"/>
              <a:tailEnd type="none" w="med" len="med"/>
            </a:ln>
            <a:effectLst>
              <a:outerShdw blurRad="127000" dist="76199" dir="2700000" algn="ctr" rotWithShape="0">
                <a:schemeClr val="bg2">
                  <a:alpha val="75000"/>
                </a:schemeClr>
              </a:outerShdw>
            </a:effectLst>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GB" sz="2000" b="1" dirty="0">
                  <a:solidFill>
                    <a:schemeClr val="bg1"/>
                  </a:solidFill>
                </a:rPr>
                <a:t>z</a:t>
              </a:r>
              <a:r>
                <a:rPr lang="en-GB" sz="2000" i="1" baseline="-25000" dirty="0">
                  <a:solidFill>
                    <a:schemeClr val="bg1"/>
                  </a:solidFill>
                </a:rPr>
                <a:t>t-2</a:t>
              </a:r>
              <a:endParaRPr lang="en-US" sz="2000" baseline="-6000" dirty="0">
                <a:solidFill>
                  <a:schemeClr val="bg1"/>
                </a:solidFill>
                <a:effectLst>
                  <a:outerShdw blurRad="38100" dist="38100" dir="2700000" algn="tl">
                    <a:srgbClr val="000000"/>
                  </a:outerShdw>
                </a:effectLst>
                <a:ea typeface="Gill Sans" charset="0"/>
                <a:cs typeface="Gill Sans" charset="0"/>
              </a:endParaRPr>
            </a:p>
          </p:txBody>
        </p:sp>
        <p:sp>
          <p:nvSpPr>
            <p:cNvPr id="48" name="AutoShape 118"/>
            <p:cNvSpPr>
              <a:spLocks/>
            </p:cNvSpPr>
            <p:nvPr/>
          </p:nvSpPr>
          <p:spPr bwMode="auto">
            <a:xfrm>
              <a:off x="8116717" y="4928821"/>
              <a:ext cx="281285" cy="770186"/>
            </a:xfrm>
            <a:prstGeom prst="roundRect">
              <a:avLst>
                <a:gd name="adj" fmla="val 35713"/>
              </a:avLst>
            </a:prstGeom>
            <a:solidFill>
              <a:schemeClr val="accent5"/>
            </a:solidFill>
            <a:ln w="25400" cap="flat">
              <a:solidFill>
                <a:srgbClr val="4D4D4D"/>
              </a:solidFill>
              <a:prstDash val="solid"/>
              <a:miter lim="800000"/>
              <a:headEnd type="none" w="med" len="med"/>
              <a:tailEnd type="none" w="med" len="med"/>
            </a:ln>
            <a:effectLst>
              <a:outerShdw blurRad="127000" dist="76199" dir="2700000" algn="ctr" rotWithShape="0">
                <a:schemeClr val="bg2">
                  <a:alpha val="75000"/>
                </a:schemeClr>
              </a:outerShdw>
            </a:effectLst>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GB" sz="2000" b="1" dirty="0">
                  <a:solidFill>
                    <a:schemeClr val="bg1"/>
                  </a:solidFill>
                </a:rPr>
                <a:t>z</a:t>
              </a:r>
              <a:r>
                <a:rPr lang="en-GB" sz="2000" i="1" baseline="-25000" dirty="0">
                  <a:solidFill>
                    <a:schemeClr val="bg1"/>
                  </a:solidFill>
                </a:rPr>
                <a:t>t-1</a:t>
              </a:r>
              <a:endParaRPr lang="en-US" sz="2000" baseline="-6000" dirty="0">
                <a:solidFill>
                  <a:schemeClr val="bg1"/>
                </a:solidFill>
                <a:effectLst>
                  <a:outerShdw blurRad="38100" dist="38100" dir="2700000" algn="tl">
                    <a:srgbClr val="000000"/>
                  </a:outerShdw>
                </a:effectLst>
                <a:ea typeface="Gill Sans" charset="0"/>
                <a:cs typeface="Gill Sans" charset="0"/>
              </a:endParaRPr>
            </a:p>
          </p:txBody>
        </p:sp>
        <p:sp>
          <p:nvSpPr>
            <p:cNvPr id="57" name="Content Placeholder 2"/>
            <p:cNvSpPr txBox="1">
              <a:spLocks/>
            </p:cNvSpPr>
            <p:nvPr/>
          </p:nvSpPr>
          <p:spPr>
            <a:xfrm>
              <a:off x="4844160" y="4005277"/>
              <a:ext cx="2973822" cy="1174937"/>
            </a:xfrm>
            <a:prstGeom prst="rect">
              <a:avLst/>
            </a:prstGeom>
          </p:spPr>
          <p:txBody>
            <a:bodyPr vert="horz" lIns="0" tIns="34290" rIns="0" bIns="3429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GB" b="1" dirty="0">
                  <a:solidFill>
                    <a:schemeClr val="accent5"/>
                  </a:solidFill>
                  <a:latin typeface="+mj-lt"/>
                </a:rPr>
                <a:t>Vector-space representation </a:t>
              </a:r>
              <a:br>
                <a:rPr lang="en-GB" dirty="0">
                  <a:solidFill>
                    <a:schemeClr val="tx1"/>
                  </a:solidFill>
                  <a:latin typeface="+mj-lt"/>
                </a:rPr>
              </a:br>
              <a:r>
                <a:rPr lang="en-GB" dirty="0">
                  <a:solidFill>
                    <a:schemeClr val="tx1"/>
                  </a:solidFill>
                  <a:latin typeface="+mj-lt"/>
                </a:rPr>
                <a:t>of the </a:t>
              </a:r>
              <a:r>
                <a:rPr lang="en-GB" b="1" i="1" dirty="0" err="1">
                  <a:solidFill>
                    <a:schemeClr val="tx2"/>
                  </a:solidFill>
                  <a:latin typeface="+mj-lt"/>
                </a:rPr>
                <a:t>t</a:t>
              </a:r>
              <a:r>
                <a:rPr lang="en-GB" b="1" baseline="30000" dirty="0" err="1">
                  <a:solidFill>
                    <a:schemeClr val="tx2"/>
                  </a:solidFill>
                  <a:latin typeface="+mj-lt"/>
                </a:rPr>
                <a:t>th</a:t>
              </a:r>
              <a:r>
                <a:rPr lang="en-GB" b="1" dirty="0">
                  <a:solidFill>
                    <a:schemeClr val="tx2"/>
                  </a:solidFill>
                  <a:latin typeface="+mj-lt"/>
                </a:rPr>
                <a:t> word’s history</a:t>
              </a:r>
              <a:r>
                <a:rPr lang="en-GB" dirty="0">
                  <a:solidFill>
                    <a:schemeClr val="tx1"/>
                  </a:solidFill>
                  <a:latin typeface="+mj-lt"/>
                </a:rPr>
                <a:t>:</a:t>
              </a:r>
              <a:br>
                <a:rPr lang="en-GB" dirty="0">
                  <a:solidFill>
                    <a:schemeClr val="tx1"/>
                  </a:solidFill>
                  <a:latin typeface="+mj-lt"/>
                </a:rPr>
              </a:br>
              <a:r>
                <a:rPr lang="en-GB" dirty="0">
                  <a:solidFill>
                    <a:schemeClr val="tx1"/>
                  </a:solidFill>
                  <a:latin typeface="+mj-lt"/>
                </a:rPr>
                <a:t>e.g., concatenation </a:t>
              </a:r>
              <a:br>
                <a:rPr lang="en-GB" dirty="0">
                  <a:solidFill>
                    <a:schemeClr val="tx1"/>
                  </a:solidFill>
                  <a:latin typeface="+mj-lt"/>
                </a:rPr>
              </a:br>
              <a:r>
                <a:rPr lang="en-GB" dirty="0">
                  <a:solidFill>
                    <a:schemeClr val="tx1"/>
                  </a:solidFill>
                  <a:latin typeface="+mj-lt"/>
                </a:rPr>
                <a:t>of </a:t>
              </a:r>
              <a:r>
                <a:rPr lang="en-GB" i="1" dirty="0">
                  <a:solidFill>
                    <a:schemeClr val="tx1"/>
                  </a:solidFill>
                  <a:latin typeface="+mj-lt"/>
                </a:rPr>
                <a:t>n</a:t>
              </a:r>
              <a:r>
                <a:rPr lang="en-GB" dirty="0">
                  <a:solidFill>
                    <a:schemeClr val="tx1"/>
                  </a:solidFill>
                  <a:latin typeface="+mj-lt"/>
                </a:rPr>
                <a:t>-1 vectors of size </a:t>
              </a:r>
              <a:r>
                <a:rPr lang="en-GB" i="1" dirty="0">
                  <a:solidFill>
                    <a:schemeClr val="tx1"/>
                  </a:solidFill>
                  <a:latin typeface="+mj-lt"/>
                </a:rPr>
                <a:t>D</a:t>
              </a:r>
            </a:p>
          </p:txBody>
        </p:sp>
      </p:grpSp>
      <p:grpSp>
        <p:nvGrpSpPr>
          <p:cNvPr id="6" name="Group 5"/>
          <p:cNvGrpSpPr/>
          <p:nvPr/>
        </p:nvGrpSpPr>
        <p:grpSpPr>
          <a:xfrm>
            <a:off x="6368161" y="2091129"/>
            <a:ext cx="3553843" cy="1223093"/>
            <a:chOff x="4844160" y="2307695"/>
            <a:chExt cx="3553843" cy="1223093"/>
          </a:xfrm>
        </p:grpSpPr>
        <p:graphicFrame>
          <p:nvGraphicFramePr>
            <p:cNvPr id="32" name="Object 31"/>
            <p:cNvGraphicFramePr>
              <a:graphicFrameLocks noChangeAspect="1"/>
            </p:cNvGraphicFramePr>
            <p:nvPr>
              <p:extLst/>
            </p:nvPr>
          </p:nvGraphicFramePr>
          <p:xfrm>
            <a:off x="7824650" y="2307695"/>
            <a:ext cx="227410" cy="370284"/>
          </p:xfrm>
          <a:graphic>
            <a:graphicData uri="http://schemas.openxmlformats.org/presentationml/2006/ole">
              <mc:AlternateContent xmlns:mc="http://schemas.openxmlformats.org/markup-compatibility/2006">
                <mc:Choice xmlns:v="urn:schemas-microsoft-com:vml" Requires="v">
                  <p:oleObj spid="_x0000_s71851" name="Equation" r:id="rId9" imgW="152280" imgH="228600" progId="Equation.3">
                    <p:embed/>
                  </p:oleObj>
                </mc:Choice>
                <mc:Fallback>
                  <p:oleObj name="Equation" r:id="rId9" imgW="152280" imgH="228600" progId="Equation.3">
                    <p:embed/>
                    <p:pic>
                      <p:nvPicPr>
                        <p:cNvPr id="0" name=""/>
                        <p:cNvPicPr/>
                        <p:nvPr/>
                      </p:nvPicPr>
                      <p:blipFill>
                        <a:blip r:embed="rId10"/>
                        <a:stretch>
                          <a:fillRect/>
                        </a:stretch>
                      </p:blipFill>
                      <p:spPr>
                        <a:xfrm>
                          <a:off x="7824650" y="2307695"/>
                          <a:ext cx="227410" cy="370284"/>
                        </a:xfrm>
                        <a:prstGeom prst="rect">
                          <a:avLst/>
                        </a:prstGeom>
                      </p:spPr>
                    </p:pic>
                  </p:oleObj>
                </mc:Fallback>
              </mc:AlternateContent>
            </a:graphicData>
          </a:graphic>
        </p:graphicFrame>
        <p:sp>
          <p:nvSpPr>
            <p:cNvPr id="45" name="AutoShape 117"/>
            <p:cNvSpPr>
              <a:spLocks/>
            </p:cNvSpPr>
            <p:nvPr/>
          </p:nvSpPr>
          <p:spPr bwMode="auto">
            <a:xfrm>
              <a:off x="8116718" y="2418927"/>
              <a:ext cx="281285" cy="770186"/>
            </a:xfrm>
            <a:prstGeom prst="roundRect">
              <a:avLst>
                <a:gd name="adj" fmla="val 35713"/>
              </a:avLst>
            </a:prstGeom>
            <a:solidFill>
              <a:schemeClr val="accent5"/>
            </a:solidFill>
            <a:ln w="25400" cap="flat">
              <a:solidFill>
                <a:srgbClr val="4D4D4D"/>
              </a:solidFill>
              <a:prstDash val="solid"/>
              <a:miter lim="800000"/>
              <a:headEnd type="none" w="med" len="med"/>
              <a:tailEnd type="none" w="med" len="med"/>
            </a:ln>
            <a:effectLst>
              <a:outerShdw blurRad="127000" dist="76199" dir="2700000" algn="ctr" rotWithShape="0">
                <a:schemeClr val="bg2">
                  <a:alpha val="75000"/>
                </a:schemeClr>
              </a:outerShdw>
            </a:effectLst>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GB" sz="2000" b="1" dirty="0" err="1">
                  <a:solidFill>
                    <a:schemeClr val="bg1"/>
                  </a:solidFill>
                </a:rPr>
                <a:t>ẑ</a:t>
              </a:r>
              <a:r>
                <a:rPr lang="en-GB" sz="2000" i="1" baseline="-25000" dirty="0" err="1">
                  <a:solidFill>
                    <a:schemeClr val="bg1"/>
                  </a:solidFill>
                </a:rPr>
                <a:t>t</a:t>
              </a:r>
              <a:endParaRPr lang="en-US" sz="2000" baseline="-6000" dirty="0">
                <a:solidFill>
                  <a:schemeClr val="bg1"/>
                </a:solidFill>
                <a:effectLst>
                  <a:outerShdw blurRad="38100" dist="38100" dir="2700000" algn="tl">
                    <a:srgbClr val="000000"/>
                  </a:outerShdw>
                </a:effectLst>
                <a:ea typeface="Gill Sans" charset="0"/>
                <a:cs typeface="Gill Sans" charset="0"/>
              </a:endParaRPr>
            </a:p>
          </p:txBody>
        </p:sp>
        <p:sp>
          <p:nvSpPr>
            <p:cNvPr id="40" name="Content Placeholder 2"/>
            <p:cNvSpPr txBox="1">
              <a:spLocks/>
            </p:cNvSpPr>
            <p:nvPr/>
          </p:nvSpPr>
          <p:spPr>
            <a:xfrm>
              <a:off x="4844160" y="2355851"/>
              <a:ext cx="2980490" cy="1174937"/>
            </a:xfrm>
            <a:prstGeom prst="rect">
              <a:avLst/>
            </a:prstGeom>
          </p:spPr>
          <p:txBody>
            <a:bodyPr vert="horz" lIns="0" tIns="34290" rIns="0" bIns="3429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GB" b="1" dirty="0">
                  <a:solidFill>
                    <a:schemeClr val="accent5"/>
                  </a:solidFill>
                  <a:latin typeface="+mj-lt"/>
                </a:rPr>
                <a:t>Vector-space representation</a:t>
              </a:r>
              <a:br>
                <a:rPr lang="en-GB" dirty="0">
                  <a:solidFill>
                    <a:schemeClr val="tx1"/>
                  </a:solidFill>
                  <a:latin typeface="+mj-lt"/>
                </a:rPr>
              </a:br>
              <a:r>
                <a:rPr lang="en-GB" dirty="0">
                  <a:solidFill>
                    <a:schemeClr val="tx1"/>
                  </a:solidFill>
                  <a:latin typeface="+mj-lt"/>
                </a:rPr>
                <a:t>of the prediction of </a:t>
              </a:r>
              <a:r>
                <a:rPr lang="en-GB" b="1" dirty="0">
                  <a:solidFill>
                    <a:schemeClr val="tx2"/>
                  </a:solidFill>
                  <a:latin typeface="+mj-lt"/>
                </a:rPr>
                <a:t>target word </a:t>
              </a:r>
              <a:r>
                <a:rPr lang="en-GB" b="1" i="1" dirty="0" err="1">
                  <a:solidFill>
                    <a:schemeClr val="tx2"/>
                  </a:solidFill>
                  <a:latin typeface="+mj-lt"/>
                </a:rPr>
                <a:t>w</a:t>
              </a:r>
              <a:r>
                <a:rPr lang="en-GB" b="1" i="1" baseline="-25000" dirty="0" err="1">
                  <a:solidFill>
                    <a:schemeClr val="tx2"/>
                  </a:solidFill>
                  <a:latin typeface="+mj-lt"/>
                </a:rPr>
                <a:t>t</a:t>
              </a:r>
              <a:r>
                <a:rPr lang="en-GB" b="1" dirty="0">
                  <a:solidFill>
                    <a:schemeClr val="tx2"/>
                  </a:solidFill>
                  <a:latin typeface="+mj-lt"/>
                </a:rPr>
                <a:t> </a:t>
              </a:r>
              <a:r>
                <a:rPr lang="en-GB" dirty="0">
                  <a:solidFill>
                    <a:schemeClr val="tx1"/>
                  </a:solidFill>
                  <a:latin typeface="+mj-lt"/>
                </a:rPr>
                <a:t>(we predict a vector of size </a:t>
              </a:r>
              <a:r>
                <a:rPr lang="en-GB" i="1" dirty="0">
                  <a:solidFill>
                    <a:schemeClr val="tx1"/>
                  </a:solidFill>
                  <a:latin typeface="+mj-lt"/>
                </a:rPr>
                <a:t>D</a:t>
              </a:r>
              <a:r>
                <a:rPr lang="en-GB" dirty="0">
                  <a:solidFill>
                    <a:schemeClr val="tx1"/>
                  </a:solidFill>
                  <a:latin typeface="+mj-lt"/>
                </a:rPr>
                <a:t>)</a:t>
              </a:r>
            </a:p>
          </p:txBody>
        </p:sp>
      </p:grpSp>
    </p:spTree>
    <p:extLst>
      <p:ext uri="{BB962C8B-B14F-4D97-AF65-F5344CB8AC3E}">
        <p14:creationId xmlns:p14="http://schemas.microsoft.com/office/powerpoint/2010/main" val="80801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continuous space language models</a:t>
            </a:r>
          </a:p>
        </p:txBody>
      </p:sp>
      <p:sp>
        <p:nvSpPr>
          <p:cNvPr id="63" name="Slide Number Placeholder 62"/>
          <p:cNvSpPr>
            <a:spLocks noGrp="1"/>
          </p:cNvSpPr>
          <p:nvPr>
            <p:ph type="sldNum" sz="quarter" idx="12"/>
          </p:nvPr>
        </p:nvSpPr>
        <p:spPr/>
        <p:txBody>
          <a:bodyPr/>
          <a:lstStyle/>
          <a:p>
            <a:fld id="{4CE482DC-2269-4F26-9D2A-7E44B1A4CD85}" type="slidenum">
              <a:rPr lang="en-US" smtClean="0"/>
              <a:t>8</a:t>
            </a:fld>
            <a:endParaRPr lang="en-US" dirty="0"/>
          </a:p>
        </p:txBody>
      </p:sp>
      <p:sp>
        <p:nvSpPr>
          <p:cNvPr id="4" name="Content Placeholder 3"/>
          <p:cNvSpPr>
            <a:spLocks noGrp="1"/>
          </p:cNvSpPr>
          <p:nvPr>
            <p:ph idx="1"/>
          </p:nvPr>
        </p:nvSpPr>
        <p:spPr/>
        <p:txBody>
          <a:bodyPr>
            <a:normAutofit lnSpcReduction="10000"/>
          </a:bodyPr>
          <a:lstStyle/>
          <a:p>
            <a:r>
              <a:rPr lang="en-GB" sz="2600" dirty="0"/>
              <a:t>Input:</a:t>
            </a:r>
          </a:p>
          <a:p>
            <a:pPr lvl="1"/>
            <a:r>
              <a:rPr lang="en-GB" dirty="0"/>
              <a:t>word history (</a:t>
            </a:r>
            <a:r>
              <a:rPr lang="en-GB" b="1" dirty="0">
                <a:solidFill>
                  <a:schemeClr val="tx2"/>
                </a:solidFill>
              </a:rPr>
              <a:t>one-hot </a:t>
            </a:r>
            <a:r>
              <a:rPr lang="en-GB" dirty="0"/>
              <a:t>or </a:t>
            </a:r>
            <a:r>
              <a:rPr lang="en-GB" b="1" dirty="0">
                <a:solidFill>
                  <a:schemeClr val="accent5"/>
                </a:solidFill>
              </a:rPr>
              <a:t>distributed representation</a:t>
            </a:r>
            <a:r>
              <a:rPr lang="en-GB" dirty="0"/>
              <a:t>)</a:t>
            </a:r>
            <a:endParaRPr lang="en-GB" sz="1800" dirty="0"/>
          </a:p>
          <a:p>
            <a:r>
              <a:rPr lang="en-GB" sz="2600" dirty="0"/>
              <a:t>Output:</a:t>
            </a:r>
          </a:p>
          <a:p>
            <a:pPr lvl="1"/>
            <a:r>
              <a:rPr lang="en-GB" dirty="0"/>
              <a:t>target word (</a:t>
            </a:r>
            <a:r>
              <a:rPr lang="en-GB" b="1" dirty="0">
                <a:solidFill>
                  <a:schemeClr val="tx2"/>
                </a:solidFill>
              </a:rPr>
              <a:t>one-hot </a:t>
            </a:r>
            <a:r>
              <a:rPr lang="en-GB" dirty="0"/>
              <a:t>or </a:t>
            </a:r>
            <a:r>
              <a:rPr lang="en-GB" b="1" dirty="0">
                <a:solidFill>
                  <a:schemeClr val="accent5"/>
                </a:solidFill>
              </a:rPr>
              <a:t>distributed representation</a:t>
            </a:r>
            <a:r>
              <a:rPr lang="en-GB" dirty="0"/>
              <a:t>)</a:t>
            </a:r>
            <a:endParaRPr lang="en-GB" sz="1800" dirty="0"/>
          </a:p>
          <a:p>
            <a:r>
              <a:rPr lang="en-GB" sz="2600" b="1" dirty="0"/>
              <a:t>Function</a:t>
            </a:r>
            <a:r>
              <a:rPr lang="en-GB" sz="2600" dirty="0"/>
              <a:t> that </a:t>
            </a:r>
            <a:r>
              <a:rPr lang="en-GB" sz="2600" b="1" dirty="0"/>
              <a:t>approximates </a:t>
            </a:r>
            <a:r>
              <a:rPr lang="en-GB" sz="2600" dirty="0"/>
              <a:t>word likelihood:</a:t>
            </a:r>
          </a:p>
          <a:p>
            <a:pPr lvl="1"/>
            <a:r>
              <a:rPr lang="en-GB" dirty="0">
                <a:ea typeface="Times" charset="0"/>
                <a:cs typeface="Times" charset="0"/>
              </a:rPr>
              <a:t>Linear transform </a:t>
            </a:r>
          </a:p>
          <a:p>
            <a:pPr lvl="1"/>
            <a:r>
              <a:rPr lang="en-GB" dirty="0">
                <a:ea typeface="Times" charset="0"/>
                <a:cs typeface="Times" charset="0"/>
              </a:rPr>
              <a:t>Feed-forward neural network</a:t>
            </a:r>
            <a:endParaRPr lang="en-GB" dirty="0">
              <a:solidFill>
                <a:schemeClr val="accent1"/>
              </a:solidFill>
              <a:ea typeface="Times" charset="0"/>
              <a:cs typeface="Times" charset="0"/>
            </a:endParaRPr>
          </a:p>
          <a:p>
            <a:pPr lvl="1"/>
            <a:r>
              <a:rPr lang="en-GB" dirty="0">
                <a:ea typeface="Times" charset="0"/>
                <a:cs typeface="Times" charset="0"/>
              </a:rPr>
              <a:t>Recurrent neural network</a:t>
            </a:r>
          </a:p>
          <a:p>
            <a:pPr lvl="1"/>
            <a:r>
              <a:rPr lang="en-GB" dirty="0">
                <a:ea typeface="Times" charset="0"/>
                <a:cs typeface="Times" charset="0"/>
              </a:rPr>
              <a:t>Continuous bag-of-words</a:t>
            </a:r>
          </a:p>
          <a:p>
            <a:pPr lvl="1"/>
            <a:r>
              <a:rPr lang="en-GB" dirty="0">
                <a:ea typeface="Times" charset="0"/>
                <a:cs typeface="Times" charset="0"/>
              </a:rPr>
              <a:t>Skip-gram</a:t>
            </a:r>
          </a:p>
          <a:p>
            <a:pPr lvl="1"/>
            <a:r>
              <a:rPr lang="en-GB" dirty="0">
                <a:ea typeface="Times" charset="0"/>
                <a:cs typeface="Times" charset="0"/>
              </a:rPr>
              <a:t>…</a:t>
            </a:r>
            <a:endParaRPr lang="en-GB" sz="1800" dirty="0">
              <a:ea typeface="Times" charset="0"/>
              <a:cs typeface="Times" charset="0"/>
            </a:endParaRPr>
          </a:p>
        </p:txBody>
      </p:sp>
    </p:spTree>
    <p:extLst>
      <p:ext uri="{BB962C8B-B14F-4D97-AF65-F5344CB8AC3E}">
        <p14:creationId xmlns:p14="http://schemas.microsoft.com/office/powerpoint/2010/main" val="1691188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fade">
                                      <p:cBhvr>
                                        <p:cTn id="15" dur="500"/>
                                        <p:tgtEl>
                                          <p:spTgt spid="4">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fade">
                                      <p:cBhvr>
                                        <p:cTn id="20" dur="500"/>
                                        <p:tgtEl>
                                          <p:spTgt spid="4">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fade">
                                      <p:cBhvr>
                                        <p:cTn id="30" dur="500"/>
                                        <p:tgtEl>
                                          <p:spTgt spid="4">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fade">
                                      <p:cBhvr>
                                        <p:cTn id="35" dur="500"/>
                                        <p:tgtEl>
                                          <p:spTgt spid="4">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9" end="9"/>
                                            </p:txEl>
                                          </p:spTgt>
                                        </p:tgtEl>
                                        <p:attrNameLst>
                                          <p:attrName>style.visibility</p:attrName>
                                        </p:attrNameLst>
                                      </p:cBhvr>
                                      <p:to>
                                        <p:strVal val="visible"/>
                                      </p:to>
                                    </p:set>
                                    <p:animEffect transition="in" filter="fade">
                                      <p:cBhvr>
                                        <p:cTn id="40" dur="500"/>
                                        <p:tgtEl>
                                          <p:spTgt spid="4">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animEffect transition="in" filter="fade">
                                      <p:cBhvr>
                                        <p:cTn id="45"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continuous space language models</a:t>
            </a:r>
          </a:p>
        </p:txBody>
      </p:sp>
      <p:sp>
        <p:nvSpPr>
          <p:cNvPr id="63" name="Slide Number Placeholder 62"/>
          <p:cNvSpPr>
            <a:spLocks noGrp="1"/>
          </p:cNvSpPr>
          <p:nvPr>
            <p:ph type="sldNum" sz="quarter" idx="12"/>
          </p:nvPr>
        </p:nvSpPr>
        <p:spPr/>
        <p:txBody>
          <a:bodyPr/>
          <a:lstStyle/>
          <a:p>
            <a:fld id="{4CE482DC-2269-4F26-9D2A-7E44B1A4CD85}" type="slidenum">
              <a:rPr lang="en-US" smtClean="0"/>
              <a:t>9</a:t>
            </a:fld>
            <a:endParaRPr lang="en-US" dirty="0"/>
          </a:p>
        </p:txBody>
      </p:sp>
      <p:sp>
        <p:nvSpPr>
          <p:cNvPr id="4" name="Content Placeholder 3"/>
          <p:cNvSpPr>
            <a:spLocks noGrp="1"/>
          </p:cNvSpPr>
          <p:nvPr>
            <p:ph idx="1"/>
          </p:nvPr>
        </p:nvSpPr>
        <p:spPr/>
        <p:txBody>
          <a:bodyPr>
            <a:normAutofit/>
          </a:bodyPr>
          <a:lstStyle/>
          <a:p>
            <a:r>
              <a:rPr lang="en-GB" dirty="0"/>
              <a:t>How do we </a:t>
            </a:r>
            <a:r>
              <a:rPr lang="en-GB" b="1" dirty="0">
                <a:solidFill>
                  <a:schemeClr val="accent5"/>
                </a:solidFill>
              </a:rPr>
              <a:t>learn the word representations z</a:t>
            </a:r>
            <a:r>
              <a:rPr lang="en-GB" dirty="0">
                <a:solidFill>
                  <a:schemeClr val="accent5"/>
                </a:solidFill>
              </a:rPr>
              <a:t> </a:t>
            </a:r>
            <a:r>
              <a:rPr lang="en-GB" dirty="0"/>
              <a:t>for each word in the vocabulary?</a:t>
            </a:r>
          </a:p>
          <a:p>
            <a:endParaRPr lang="en-GB" dirty="0"/>
          </a:p>
          <a:p>
            <a:r>
              <a:rPr lang="en-GB" dirty="0"/>
              <a:t>How do we </a:t>
            </a:r>
            <a:r>
              <a:rPr lang="en-GB" b="1" dirty="0"/>
              <a:t>learn the model </a:t>
            </a:r>
            <a:r>
              <a:rPr lang="en-GB" dirty="0"/>
              <a:t>that predicts the next word or its representation </a:t>
            </a:r>
            <a:r>
              <a:rPr lang="en-GB" dirty="0" err="1"/>
              <a:t>ẑ</a:t>
            </a:r>
            <a:r>
              <a:rPr lang="en-GB" i="1" baseline="-25000" dirty="0" err="1"/>
              <a:t>t</a:t>
            </a:r>
            <a:r>
              <a:rPr lang="en-GB" dirty="0"/>
              <a:t> given a word history?</a:t>
            </a:r>
          </a:p>
          <a:p>
            <a:endParaRPr lang="en-GB" dirty="0"/>
          </a:p>
          <a:p>
            <a:r>
              <a:rPr lang="en-GB" dirty="0"/>
              <a:t>Simultaneous learning of </a:t>
            </a:r>
            <a:r>
              <a:rPr lang="en-GB" b="1" dirty="0"/>
              <a:t>model</a:t>
            </a:r>
            <a:r>
              <a:rPr lang="en-GB" dirty="0"/>
              <a:t> and </a:t>
            </a:r>
            <a:r>
              <a:rPr lang="en-GB" b="1" dirty="0">
                <a:solidFill>
                  <a:schemeClr val="accent5"/>
                </a:solidFill>
              </a:rPr>
              <a:t>representation</a:t>
            </a:r>
          </a:p>
        </p:txBody>
      </p:sp>
    </p:spTree>
    <p:extLst>
      <p:ext uri="{BB962C8B-B14F-4D97-AF65-F5344CB8AC3E}">
        <p14:creationId xmlns:p14="http://schemas.microsoft.com/office/powerpoint/2010/main" val="2063255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2010</TotalTime>
  <Words>1745</Words>
  <Application>Microsoft Macintosh PowerPoint</Application>
  <PresentationFormat>Widescreen</PresentationFormat>
  <Paragraphs>356</Paragraphs>
  <Slides>39</Slides>
  <Notes>30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52" baseType="lpstr">
      <vt:lpstr>DengXian</vt:lpstr>
      <vt:lpstr>DengXian Light</vt:lpstr>
      <vt:lpstr>Arial</vt:lpstr>
      <vt:lpstr>Calibri</vt:lpstr>
      <vt:lpstr>Calibri Light</vt:lpstr>
      <vt:lpstr>Cambria Math</vt:lpstr>
      <vt:lpstr>Courier New</vt:lpstr>
      <vt:lpstr>Gill Sans</vt:lpstr>
      <vt:lpstr>Symbol</vt:lpstr>
      <vt:lpstr>Times</vt:lpstr>
      <vt:lpstr>Times New Roman</vt:lpstr>
      <vt:lpstr>Office Theme</vt:lpstr>
      <vt:lpstr>Equation</vt:lpstr>
      <vt:lpstr>Lecture 12: Neural Language Models</vt:lpstr>
      <vt:lpstr>Smoothing as Optimization: Conditional Modeling</vt:lpstr>
      <vt:lpstr>More complex assumption?</vt:lpstr>
      <vt:lpstr>Neural language model</vt:lpstr>
      <vt:lpstr>Why?</vt:lpstr>
      <vt:lpstr>Continuous Space Language Models</vt:lpstr>
      <vt:lpstr>Vector-space representation of words</vt:lpstr>
      <vt:lpstr>Learning continuous space language models</vt:lpstr>
      <vt:lpstr>Learning continuous space language models</vt:lpstr>
      <vt:lpstr>Vector-space representation of words</vt:lpstr>
      <vt:lpstr>Loss function</vt:lpstr>
      <vt:lpstr>Neural Networks </vt:lpstr>
      <vt:lpstr>How NN Makes Predictions</vt:lpstr>
      <vt:lpstr>Learning the Parameters</vt:lpstr>
      <vt:lpstr>Backpropagation</vt:lpstr>
      <vt:lpstr>Recipe for Backpropagation</vt:lpstr>
      <vt:lpstr>PowerPoint Presentation</vt:lpstr>
      <vt:lpstr>Update the Parameters</vt:lpstr>
      <vt:lpstr>Recurrent Neural Networks (RNNs)</vt:lpstr>
      <vt:lpstr>Recurrent Neural Networks (RNNs)</vt:lpstr>
      <vt:lpstr>Recurrent Neural Networks (RNNs)</vt:lpstr>
      <vt:lpstr>RNN Extensions</vt:lpstr>
      <vt:lpstr>RNN Extensions</vt:lpstr>
      <vt:lpstr>Long-Term Dependencies</vt:lpstr>
      <vt:lpstr>Problem of Long-Term Dependencies</vt:lpstr>
      <vt:lpstr>Long Short Term Memory (LSTM)</vt:lpstr>
      <vt:lpstr>Difference between RNN and LSTM</vt:lpstr>
      <vt:lpstr>Core Idea Behind LSTM</vt:lpstr>
      <vt:lpstr>Step-by-Step LSTM Walk Through</vt:lpstr>
      <vt:lpstr>Step-by-Step LSTM Walk Through</vt:lpstr>
      <vt:lpstr>Step-by-Step LSTM Walk Through</vt:lpstr>
      <vt:lpstr>Step-by-Step LSTM Walk Through</vt:lpstr>
      <vt:lpstr>LSTMs Summary</vt:lpstr>
      <vt:lpstr>Neural language model</vt:lpstr>
      <vt:lpstr>Limitation of the Early Neural Language Model</vt:lpstr>
      <vt:lpstr>RNN Language Model</vt:lpstr>
      <vt:lpstr>Learning neural language models</vt:lpstr>
      <vt:lpstr>Maximizing the loss function</vt:lpstr>
      <vt:lpstr>Learning  neural language models</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11: Smoothing for Language Models</dc:title>
  <dc:creator>Nanyun Peng</dc:creator>
  <cp:lastModifiedBy>Bashar Alhafni</cp:lastModifiedBy>
  <cp:revision>71</cp:revision>
  <dcterms:created xsi:type="dcterms:W3CDTF">2018-09-24T07:33:58Z</dcterms:created>
  <dcterms:modified xsi:type="dcterms:W3CDTF">2018-09-28T16:47:01Z</dcterms:modified>
</cp:coreProperties>
</file>