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309" r:id="rId3"/>
    <p:sldId id="310" r:id="rId4"/>
    <p:sldId id="311" r:id="rId5"/>
    <p:sldId id="312" r:id="rId6"/>
    <p:sldId id="257" r:id="rId7"/>
    <p:sldId id="258" r:id="rId8"/>
    <p:sldId id="259" r:id="rId9"/>
    <p:sldId id="260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3" r:id="rId40"/>
    <p:sldId id="294" r:id="rId41"/>
    <p:sldId id="295" r:id="rId42"/>
    <p:sldId id="296" r:id="rId43"/>
    <p:sldId id="297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/>
    <p:restoredTop sz="94708"/>
  </p:normalViewPr>
  <p:slideViewPr>
    <p:cSldViewPr snapToGrid="0" snapToObjects="1">
      <p:cViewPr>
        <p:scale>
          <a:sx n="70" d="100"/>
          <a:sy n="70" d="100"/>
        </p:scale>
        <p:origin x="142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7065D-CFE8-E24C-A215-C0B70AB19ED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E3F2F-7406-874B-B859-6F6D807B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39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3F2F-7406-874B-B859-6F6D807BCE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97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045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801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4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636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11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254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The</a:t>
            </a:r>
            <a:r>
              <a:rPr lang="en-US" altLang="en-US" baseline="0" dirty="0" smtClean="0">
                <a:latin typeface="Times New Roman" charset="0"/>
              </a:rPr>
              <a:t> last column is simplified and is estimate number.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715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519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771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692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Statistics</a:t>
            </a:r>
            <a:r>
              <a:rPr lang="en-US" altLang="en-US" baseline="0" dirty="0" smtClean="0">
                <a:latin typeface="Times New Roman" charset="0"/>
              </a:rPr>
              <a:t> 101</a:t>
            </a:r>
          </a:p>
          <a:p>
            <a:r>
              <a:rPr lang="en-US" altLang="en-US" baseline="0" dirty="0" smtClean="0">
                <a:latin typeface="Times New Roman" charset="0"/>
              </a:rPr>
              <a:t>Sampling from a </a:t>
            </a:r>
            <a:r>
              <a:rPr lang="en-US" altLang="en-US" baseline="0" dirty="0" err="1" smtClean="0">
                <a:latin typeface="Times New Roman" charset="0"/>
              </a:rPr>
              <a:t>gaussian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142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7791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936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42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7735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3130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2860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110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0904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159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76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510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6533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5916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5181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612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1245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9505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1057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7673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813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118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6016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353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Brain</a:t>
            </a:r>
            <a:r>
              <a:rPr lang="en-US" altLang="en-US" baseline="0" dirty="0" smtClean="0">
                <a:latin typeface="Times New Roman" charset="0"/>
              </a:rPr>
              <a:t> storming</a:t>
            </a:r>
          </a:p>
        </p:txBody>
      </p:sp>
    </p:spTree>
    <p:extLst>
      <p:ext uri="{BB962C8B-B14F-4D97-AF65-F5344CB8AC3E}">
        <p14:creationId xmlns:p14="http://schemas.microsoft.com/office/powerpoint/2010/main" val="5506328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9815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5389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6207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8783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783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699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785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372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44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462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681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7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0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0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8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24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8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5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6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A8735-98C6-1A46-B17C-DAA0904BFDD3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Microsoft_Excel_97_-_2004_Worksheet1.xls"/><Relationship Id="rId5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Microsoft_Excel_97_-_2004_Worksheet2.xls"/><Relationship Id="rId5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Microsoft_Excel_97_-_2004_Worksheet3.xls"/><Relationship Id="rId5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Microsoft_Excel_97_-_2004_Worksheet4.xls"/><Relationship Id="rId5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11: Smoothing for Language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USC CSCI 544: Applied Natural Language Processing</a:t>
            </a:r>
          </a:p>
          <a:p>
            <a:r>
              <a:rPr lang="en-US" dirty="0" smtClean="0"/>
              <a:t>Jonathan May -- 梅約納</a:t>
            </a:r>
          </a:p>
          <a:p>
            <a:r>
              <a:rPr lang="en-US" altLang="zh-CN" dirty="0" err="1" smtClean="0"/>
              <a:t>Nanyun</a:t>
            </a:r>
            <a:r>
              <a:rPr lang="en-US" altLang="zh-CN" dirty="0" smtClean="0"/>
              <a:t> (Violet) Peng -- </a:t>
            </a:r>
            <a:r>
              <a:rPr lang="zh-CN" altLang="en-US" dirty="0" smtClean="0"/>
              <a:t>彭楠赟</a:t>
            </a:r>
            <a:endParaRPr lang="en-US" dirty="0" smtClean="0"/>
          </a:p>
          <a:p>
            <a:r>
              <a:rPr lang="en-US" dirty="0" smtClean="0"/>
              <a:t>September </a:t>
            </a:r>
            <a:r>
              <a:rPr lang="en-US" altLang="zh-CN" dirty="0" smtClean="0"/>
              <a:t>26</a:t>
            </a:r>
            <a:r>
              <a:rPr lang="en-US" dirty="0" smtClean="0"/>
              <a:t>, 2018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" y="6336255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slides of </a:t>
            </a:r>
            <a:r>
              <a:rPr lang="en-US" dirty="0" smtClean="0"/>
              <a:t>Jason Eisner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39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711BF1D8-BE03-0247-B3C0-6D744614A5FF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10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434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133600" y="74613"/>
            <a:ext cx="8153400" cy="1143000"/>
          </a:xfrm>
        </p:spPr>
        <p:txBody>
          <a:bodyPr/>
          <a:lstStyle/>
          <a:p>
            <a:r>
              <a:rPr lang="en-US" altLang="en-US" dirty="0"/>
              <a:t>Parameter Estimation</a:t>
            </a:r>
          </a:p>
        </p:txBody>
      </p:sp>
      <p:sp>
        <p:nvSpPr>
          <p:cNvPr id="1434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981200" y="1618344"/>
            <a:ext cx="8178800" cy="5029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dirty="0"/>
              <a:t>p(x</a:t>
            </a:r>
            <a:r>
              <a:rPr lang="en-US" altLang="en-US" baseline="-25000" dirty="0"/>
              <a:t>1</a:t>
            </a:r>
            <a:r>
              <a:rPr lang="en-US" altLang="en-US" dirty="0"/>
              <a:t>=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h</a:t>
            </a:r>
            <a:r>
              <a:rPr lang="en-US" altLang="en-US" dirty="0"/>
              <a:t>, x</a:t>
            </a:r>
            <a:r>
              <a:rPr lang="en-US" altLang="en-US" baseline="-25000" dirty="0"/>
              <a:t>2</a:t>
            </a:r>
            <a:r>
              <a:rPr lang="en-US" altLang="en-US" dirty="0"/>
              <a:t>=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o</a:t>
            </a:r>
            <a:r>
              <a:rPr lang="en-US" altLang="en-US" dirty="0"/>
              <a:t>, x</a:t>
            </a:r>
            <a:r>
              <a:rPr lang="en-US" altLang="en-US" baseline="-25000" dirty="0"/>
              <a:t>3</a:t>
            </a:r>
            <a:r>
              <a:rPr lang="en-US" altLang="en-US" dirty="0"/>
              <a:t>=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r</a:t>
            </a:r>
            <a:r>
              <a:rPr lang="en-US" altLang="en-US" dirty="0"/>
              <a:t>, x</a:t>
            </a:r>
            <a:r>
              <a:rPr lang="en-US" altLang="en-US" baseline="-25000" dirty="0"/>
              <a:t>4</a:t>
            </a:r>
            <a:r>
              <a:rPr lang="en-US" altLang="en-US" dirty="0"/>
              <a:t>=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s</a:t>
            </a:r>
            <a:r>
              <a:rPr lang="en-US" altLang="en-US" dirty="0"/>
              <a:t>, x</a:t>
            </a:r>
            <a:r>
              <a:rPr lang="en-US" altLang="en-US" baseline="-25000" dirty="0"/>
              <a:t>5</a:t>
            </a:r>
            <a:r>
              <a:rPr lang="en-US" altLang="en-US" dirty="0"/>
              <a:t>=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e</a:t>
            </a:r>
            <a:r>
              <a:rPr lang="en-US" altLang="en-US" dirty="0"/>
              <a:t>, x</a:t>
            </a:r>
            <a:r>
              <a:rPr lang="en-US" altLang="en-US" baseline="-25000" dirty="0"/>
              <a:t>6</a:t>
            </a:r>
            <a:r>
              <a:rPr lang="en-US" altLang="en-US" dirty="0"/>
              <a:t>=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s</a:t>
            </a:r>
            <a:r>
              <a:rPr lang="en-US" altLang="en-US" dirty="0"/>
              <a:t>, …)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endParaRPr lang="en-US" altLang="en-US" sz="1400" dirty="0"/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dirty="0">
                <a:sym typeface="Symbol" charset="2"/>
              </a:rPr>
              <a:t></a:t>
            </a:r>
            <a:r>
              <a:rPr lang="en-US" altLang="en-US" dirty="0"/>
              <a:t> p(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h</a:t>
            </a:r>
            <a:r>
              <a:rPr lang="en-US" altLang="en-US" dirty="0"/>
              <a:t> | </a:t>
            </a:r>
            <a:r>
              <a:rPr lang="en-US" altLang="en-US" dirty="0">
                <a:solidFill>
                  <a:srgbClr val="FF0000"/>
                </a:solidFill>
              </a:rPr>
              <a:t>BOS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</a:rPr>
              <a:t>BOS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dirty="0"/>
              <a:t>* p(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o</a:t>
            </a:r>
            <a:r>
              <a:rPr lang="en-US" altLang="en-US" dirty="0"/>
              <a:t> | </a:t>
            </a:r>
            <a:r>
              <a:rPr lang="en-US" altLang="en-US" dirty="0">
                <a:solidFill>
                  <a:srgbClr val="FF0000"/>
                </a:solidFill>
              </a:rPr>
              <a:t>BOS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h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dirty="0"/>
              <a:t>* p(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r</a:t>
            </a:r>
            <a:r>
              <a:rPr lang="en-US" altLang="en-US" dirty="0"/>
              <a:t> | 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h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o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dirty="0"/>
              <a:t>* p(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s</a:t>
            </a:r>
            <a:r>
              <a:rPr lang="en-US" altLang="en-US" dirty="0"/>
              <a:t> | 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o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r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dirty="0"/>
              <a:t>* p(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e</a:t>
            </a:r>
            <a:r>
              <a:rPr lang="en-US" altLang="en-US" dirty="0"/>
              <a:t> | 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r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s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dirty="0"/>
              <a:t>* p(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s</a:t>
            </a:r>
            <a:r>
              <a:rPr lang="en-US" altLang="en-US" dirty="0"/>
              <a:t> | 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s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e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dirty="0"/>
              <a:t>* …</a:t>
            </a:r>
          </a:p>
        </p:txBody>
      </p:sp>
      <p:sp>
        <p:nvSpPr>
          <p:cNvPr id="14342" name="Rectangle 1028"/>
          <p:cNvSpPr>
            <a:spLocks noChangeArrowheads="1"/>
          </p:cNvSpPr>
          <p:nvPr/>
        </p:nvSpPr>
        <p:spPr bwMode="auto">
          <a:xfrm>
            <a:off x="8610600" y="3191782"/>
            <a:ext cx="2057400" cy="319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tabLst>
                <a:tab pos="850900" algn="r"/>
                <a:tab pos="1649413" algn="r"/>
              </a:tabLst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tabLst>
                <a:tab pos="850900" algn="r"/>
                <a:tab pos="1649413" algn="r"/>
              </a:tabLst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tabLst>
                <a:tab pos="850900" algn="r"/>
                <a:tab pos="1649413" algn="r"/>
              </a:tabLst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tabLst>
                <a:tab pos="850900" algn="r"/>
                <a:tab pos="1649413" algn="r"/>
              </a:tabLst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tabLst>
                <a:tab pos="850900" algn="r"/>
                <a:tab pos="1649413" algn="r"/>
              </a:tabLst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tabLst>
                <a:tab pos="850900" algn="r"/>
                <a:tab pos="1649413" algn="r"/>
              </a:tabLst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tabLst>
                <a:tab pos="850900" algn="r"/>
                <a:tab pos="1649413" algn="r"/>
              </a:tabLst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tabLst>
                <a:tab pos="850900" algn="r"/>
                <a:tab pos="1649413" algn="r"/>
              </a:tabLst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tabLst>
                <a:tab pos="850900" algn="r"/>
                <a:tab pos="1649413" algn="r"/>
              </a:tabLst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tx2"/>
                </a:solidFill>
                <a:latin typeface="Times New Roman" charset="0"/>
              </a:rPr>
              <a:t>	4470/	52108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tx2"/>
                </a:solidFill>
                <a:latin typeface="Times New Roman" charset="0"/>
              </a:rPr>
              <a:t>	395/	4470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tx2"/>
                </a:solidFill>
                <a:latin typeface="Times New Roman" charset="0"/>
              </a:rPr>
              <a:t>	1417/	14765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tx2"/>
                </a:solidFill>
                <a:latin typeface="Times New Roman" charset="0"/>
              </a:rPr>
              <a:t>	1573/	26412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tx2"/>
                </a:solidFill>
                <a:latin typeface="Times New Roman" charset="0"/>
              </a:rPr>
              <a:t>	1610/	12253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tx2"/>
                </a:solidFill>
                <a:latin typeface="Times New Roman" charset="0"/>
              </a:rPr>
              <a:t>	2044/	21250</a:t>
            </a:r>
          </a:p>
        </p:txBody>
      </p:sp>
      <p:grpSp>
        <p:nvGrpSpPr>
          <p:cNvPr id="14343" name="Group 1029"/>
          <p:cNvGrpSpPr>
            <a:grpSpLocks/>
          </p:cNvGrpSpPr>
          <p:nvPr/>
        </p:nvGrpSpPr>
        <p:grpSpPr bwMode="auto">
          <a:xfrm>
            <a:off x="5562601" y="2451559"/>
            <a:ext cx="2428876" cy="3200400"/>
            <a:chOff x="2544" y="1440"/>
            <a:chExt cx="1530" cy="2016"/>
          </a:xfrm>
        </p:grpSpPr>
        <p:sp>
          <p:nvSpPr>
            <p:cNvPr id="14346" name="AutoShape 1030"/>
            <p:cNvSpPr>
              <a:spLocks/>
            </p:cNvSpPr>
            <p:nvPr/>
          </p:nvSpPr>
          <p:spPr bwMode="auto">
            <a:xfrm>
              <a:off x="2544" y="1488"/>
              <a:ext cx="288" cy="1968"/>
            </a:xfrm>
            <a:prstGeom prst="rightBrace">
              <a:avLst>
                <a:gd name="adj1" fmla="val 5694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4000">
                <a:latin typeface="Times New Roman" charset="0"/>
              </a:endParaRPr>
            </a:p>
          </p:txBody>
        </p:sp>
        <p:sp>
          <p:nvSpPr>
            <p:cNvPr id="14347" name="Text Box 1031"/>
            <p:cNvSpPr txBox="1">
              <a:spLocks noChangeArrowheads="1"/>
            </p:cNvSpPr>
            <p:nvPr/>
          </p:nvSpPr>
          <p:spPr bwMode="auto">
            <a:xfrm>
              <a:off x="2726" y="1440"/>
              <a:ext cx="134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 dirty="0">
                  <a:latin typeface="Times New Roman" charset="0"/>
                </a:rPr>
                <a:t>trigram model’s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 dirty="0">
                  <a:latin typeface="Times New Roman" charset="0"/>
                </a:rPr>
                <a:t>parameters</a:t>
              </a:r>
            </a:p>
          </p:txBody>
        </p:sp>
      </p:grpSp>
      <p:sp>
        <p:nvSpPr>
          <p:cNvPr id="14344" name="AutoShape 1033"/>
          <p:cNvSpPr>
            <a:spLocks/>
          </p:cNvSpPr>
          <p:nvPr/>
        </p:nvSpPr>
        <p:spPr bwMode="auto">
          <a:xfrm>
            <a:off x="8382000" y="3436256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14345" name="Text Box 1034"/>
          <p:cNvSpPr txBox="1">
            <a:spLocks noChangeArrowheads="1"/>
          </p:cNvSpPr>
          <p:nvPr/>
        </p:nvSpPr>
        <p:spPr bwMode="auto">
          <a:xfrm>
            <a:off x="6720114" y="3594560"/>
            <a:ext cx="189048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>
                <a:latin typeface="Times New Roman" charset="0"/>
              </a:rPr>
              <a:t>values of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>
                <a:latin typeface="Times New Roman" charset="0"/>
              </a:rPr>
              <a:t>those parameters, as naively estimated from Brown corpus.</a:t>
            </a:r>
          </a:p>
        </p:txBody>
      </p:sp>
    </p:spTree>
    <p:extLst>
      <p:ext uri="{BB962C8B-B14F-4D97-AF65-F5344CB8AC3E}">
        <p14:creationId xmlns:p14="http://schemas.microsoft.com/office/powerpoint/2010/main" val="19927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AB0BE7FC-4ADB-D746-B82E-9B905DFEB9E7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11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Estimate?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p(z | xy) = ?</a:t>
            </a:r>
          </a:p>
          <a:p>
            <a:pPr>
              <a:lnSpc>
                <a:spcPct val="90000"/>
              </a:lnSpc>
            </a:pPr>
            <a:r>
              <a:rPr lang="en-US" altLang="en-US"/>
              <a:t>Suppose our training data includes</a:t>
            </a:r>
            <a:br>
              <a:rPr lang="en-US" altLang="en-US"/>
            </a:br>
            <a:r>
              <a:rPr lang="en-US" altLang="en-US"/>
              <a:t>	… xya ..</a:t>
            </a:r>
            <a:br>
              <a:rPr lang="en-US" altLang="en-US"/>
            </a:br>
            <a:r>
              <a:rPr lang="en-US" altLang="en-US"/>
              <a:t>	… xyd …</a:t>
            </a:r>
            <a:br>
              <a:rPr lang="en-US" altLang="en-US"/>
            </a:br>
            <a:r>
              <a:rPr lang="en-US" altLang="en-US"/>
              <a:t>	… xyd …</a:t>
            </a:r>
            <a:br>
              <a:rPr lang="en-US" altLang="en-US"/>
            </a:br>
            <a:r>
              <a:rPr lang="en-US" altLang="en-US"/>
              <a:t>but never xyz</a:t>
            </a:r>
          </a:p>
          <a:p>
            <a:pPr>
              <a:lnSpc>
                <a:spcPct val="90000"/>
              </a:lnSpc>
            </a:pPr>
            <a:r>
              <a:rPr lang="en-US" altLang="en-US"/>
              <a:t>Should we conclude </a:t>
            </a:r>
            <a:br>
              <a:rPr lang="en-US" altLang="en-US"/>
            </a:br>
            <a:r>
              <a:rPr lang="en-US" altLang="en-US"/>
              <a:t>	p(a | xy) = 1/3?</a:t>
            </a:r>
            <a:br>
              <a:rPr lang="en-US" altLang="en-US"/>
            </a:br>
            <a:r>
              <a:rPr lang="en-US" altLang="en-US"/>
              <a:t>	p(d | xy) = 2/3?</a:t>
            </a:r>
            <a:br>
              <a:rPr lang="en-US" altLang="en-US"/>
            </a:br>
            <a:r>
              <a:rPr lang="en-US" altLang="en-US"/>
              <a:t>	p(z | xy) = 0/3?</a:t>
            </a:r>
          </a:p>
          <a:p>
            <a:pPr>
              <a:lnSpc>
                <a:spcPct val="90000"/>
              </a:lnSpc>
            </a:pPr>
            <a:r>
              <a:rPr lang="en-US" altLang="en-US"/>
              <a:t>NO!  Absence of xyz might just be bad luck.</a:t>
            </a:r>
          </a:p>
        </p:txBody>
      </p:sp>
    </p:spTree>
    <p:extLst>
      <p:ext uri="{BB962C8B-B14F-4D97-AF65-F5344CB8AC3E}">
        <p14:creationId xmlns:p14="http://schemas.microsoft.com/office/powerpoint/2010/main" val="137373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7C1064D1-81A2-B14C-978C-11E6F677D51A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12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Smoothing the Estimates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382000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Should we conclude </a:t>
            </a:r>
            <a:br>
              <a:rPr lang="en-US" altLang="en-US" dirty="0"/>
            </a:br>
            <a:r>
              <a:rPr lang="en-US" altLang="en-US" dirty="0"/>
              <a:t>	p(a | </a:t>
            </a:r>
            <a:r>
              <a:rPr lang="en-US" altLang="en-US" dirty="0" err="1"/>
              <a:t>xy</a:t>
            </a:r>
            <a:r>
              <a:rPr lang="en-US" altLang="en-US" dirty="0"/>
              <a:t>) = 1/3?	</a:t>
            </a:r>
            <a:r>
              <a:rPr lang="en-US" altLang="en-US" i="1" dirty="0">
                <a:solidFill>
                  <a:srgbClr val="FF0000"/>
                </a:solidFill>
                <a:latin typeface="Times New Roman" charset="0"/>
              </a:rPr>
              <a:t>reduce this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  	p(d | </a:t>
            </a:r>
            <a:r>
              <a:rPr lang="en-US" altLang="en-US" dirty="0" err="1"/>
              <a:t>xy</a:t>
            </a:r>
            <a:r>
              <a:rPr lang="en-US" altLang="en-US" dirty="0"/>
              <a:t>) = 2/3?	</a:t>
            </a:r>
            <a:r>
              <a:rPr lang="en-US" altLang="en-US" i="1" dirty="0">
                <a:solidFill>
                  <a:srgbClr val="FF0000"/>
                </a:solidFill>
                <a:latin typeface="Times New Roman" charset="0"/>
              </a:rPr>
              <a:t>reduce this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	p(z | </a:t>
            </a:r>
            <a:r>
              <a:rPr lang="en-US" altLang="en-US" dirty="0" err="1"/>
              <a:t>xy</a:t>
            </a:r>
            <a:r>
              <a:rPr lang="en-US" altLang="en-US" dirty="0"/>
              <a:t>) = 0/3?	</a:t>
            </a:r>
            <a:r>
              <a:rPr lang="en-US" altLang="en-US" i="1" dirty="0">
                <a:solidFill>
                  <a:srgbClr val="FF0000"/>
                </a:solidFill>
                <a:latin typeface="Times New Roman" charset="0"/>
              </a:rPr>
              <a:t>increase this</a:t>
            </a:r>
            <a:br>
              <a:rPr lang="en-US" altLang="en-US" i="1" dirty="0">
                <a:solidFill>
                  <a:srgbClr val="FF0000"/>
                </a:solidFill>
                <a:latin typeface="Times New Roman" charset="0"/>
              </a:rPr>
            </a:br>
            <a:r>
              <a:rPr lang="en-US" altLang="en-US" i="1" dirty="0">
                <a:solidFill>
                  <a:srgbClr val="FF0000"/>
                </a:solidFill>
                <a:latin typeface="Times New Roman" charset="0"/>
              </a:rPr>
              <a:t>					</a:t>
            </a:r>
          </a:p>
          <a:p>
            <a:pPr>
              <a:lnSpc>
                <a:spcPct val="90000"/>
              </a:lnSpc>
            </a:pPr>
            <a:r>
              <a:rPr lang="en-US" altLang="en-US" b="1" dirty="0"/>
              <a:t>Discount</a:t>
            </a:r>
            <a:r>
              <a:rPr lang="en-US" altLang="en-US" dirty="0"/>
              <a:t> the positive counts somewhat</a:t>
            </a:r>
          </a:p>
          <a:p>
            <a:pPr>
              <a:lnSpc>
                <a:spcPct val="90000"/>
              </a:lnSpc>
            </a:pPr>
            <a:r>
              <a:rPr lang="en-US" altLang="en-US" b="1" dirty="0"/>
              <a:t>Reallocate</a:t>
            </a:r>
            <a:r>
              <a:rPr lang="en-US" altLang="en-US" dirty="0"/>
              <a:t> that probability to the zeroes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Especially if the denominator is small …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1/3 probably too high, 100/300 probably about right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Especially if numerator is small …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1/3 </a:t>
            </a:r>
            <a:r>
              <a:rPr lang="en-US" altLang="en-US" dirty="0"/>
              <a:t>probably too high, 100/300 probably about right</a:t>
            </a:r>
          </a:p>
        </p:txBody>
      </p:sp>
    </p:spTree>
    <p:extLst>
      <p:ext uri="{BB962C8B-B14F-4D97-AF65-F5344CB8AC3E}">
        <p14:creationId xmlns:p14="http://schemas.microsoft.com/office/powerpoint/2010/main" val="461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2096042A-F421-5A4A-B550-98055C98D3D8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13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Add-One Smoothing</a:t>
            </a:r>
          </a:p>
        </p:txBody>
      </p:sp>
      <p:graphicFrame>
        <p:nvGraphicFramePr>
          <p:cNvPr id="422915" name="Group 3"/>
          <p:cNvGraphicFramePr>
            <a:graphicFrameLocks noGrp="1"/>
          </p:cNvGraphicFramePr>
          <p:nvPr/>
        </p:nvGraphicFramePr>
        <p:xfrm>
          <a:off x="2286000" y="2108201"/>
          <a:ext cx="7620000" cy="4145088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xya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xyb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xyd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xye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xyz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Total xy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29/29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62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C4131625-6DBF-9F49-BB8E-03E3F6B4E2A4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14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Add-One Smoothing</a:t>
            </a:r>
          </a:p>
        </p:txBody>
      </p:sp>
      <p:graphicFrame>
        <p:nvGraphicFramePr>
          <p:cNvPr id="420937" name="Group 73"/>
          <p:cNvGraphicFramePr>
            <a:graphicFrameLocks noGrp="1"/>
          </p:cNvGraphicFramePr>
          <p:nvPr/>
        </p:nvGraphicFramePr>
        <p:xfrm>
          <a:off x="2286000" y="2079625"/>
          <a:ext cx="7620000" cy="4173262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xya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100/300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101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101/326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xyb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1/326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xyc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1/326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xyd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200/300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201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201/326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1/326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xyz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1/326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Total xy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300/300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326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326/326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27" name="Rectangle 74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686800" cy="4648200"/>
          </a:xfrm>
          <a:noFill/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en-US" sz="2400"/>
              <a:t>300 observations instead of 3 – better data, less smoothing</a:t>
            </a:r>
          </a:p>
        </p:txBody>
      </p:sp>
    </p:spTree>
    <p:extLst>
      <p:ext uri="{BB962C8B-B14F-4D97-AF65-F5344CB8AC3E}">
        <p14:creationId xmlns:p14="http://schemas.microsoft.com/office/powerpoint/2010/main" val="3508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4CA09224-7786-9A4E-B98B-FFEFEE556A7D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15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737600" cy="1143000"/>
          </a:xfrm>
        </p:spPr>
        <p:txBody>
          <a:bodyPr/>
          <a:lstStyle/>
          <a:p>
            <a:r>
              <a:rPr lang="en-US" altLang="en-US" sz="3600"/>
              <a:t>Problem with Add-One Smoothing</a:t>
            </a:r>
          </a:p>
        </p:txBody>
      </p:sp>
      <p:graphicFrame>
        <p:nvGraphicFramePr>
          <p:cNvPr id="419245" name="Group 429"/>
          <p:cNvGraphicFramePr>
            <a:graphicFrameLocks noGrp="1"/>
          </p:cNvGraphicFramePr>
          <p:nvPr/>
        </p:nvGraphicFramePr>
        <p:xfrm>
          <a:off x="2286000" y="2108201"/>
          <a:ext cx="7620000" cy="4145088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xya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xyb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xyd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xye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xyz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Total xy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29/29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9246" name="Rectangle 430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686800" cy="4648200"/>
          </a:xfrm>
          <a:noFill/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en-US" dirty="0"/>
              <a:t>We’ve been considering just 26 letter types …</a:t>
            </a:r>
            <a:endParaRPr lang="en-US" altLang="en-US" sz="2400" dirty="0"/>
          </a:p>
          <a:p>
            <a:pPr>
              <a:buFont typeface="Wingdings" charset="2"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725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24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A81D0B7-0660-C94A-83BE-412A421594AE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16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737600" cy="1143000"/>
          </a:xfrm>
        </p:spPr>
        <p:txBody>
          <a:bodyPr/>
          <a:lstStyle/>
          <a:p>
            <a:r>
              <a:rPr lang="en-US" altLang="en-US" sz="3600"/>
              <a:t>Problem with Add-</a:t>
            </a:r>
            <a:r>
              <a:rPr lang="en-US" altLang="en-US" sz="3600">
                <a:sym typeface="Symbol" charset="2"/>
              </a:rPr>
              <a:t>One</a:t>
            </a:r>
            <a:r>
              <a:rPr lang="en-US" altLang="en-US" sz="3600"/>
              <a:t> Smoothing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6285" y="1447800"/>
            <a:ext cx="9593943" cy="4648200"/>
          </a:xfrm>
        </p:spPr>
        <p:txBody>
          <a:bodyPr>
            <a:normAutofit/>
          </a:bodyPr>
          <a:lstStyle/>
          <a:p>
            <a:pPr>
              <a:buFont typeface="Wingdings" charset="2"/>
              <a:buNone/>
            </a:pPr>
            <a:r>
              <a:rPr lang="en-US" altLang="en-US" dirty="0"/>
              <a:t>Suppose we’re considering 20000 word types, not 26 letters</a:t>
            </a:r>
          </a:p>
        </p:txBody>
      </p:sp>
      <p:graphicFrame>
        <p:nvGraphicFramePr>
          <p:cNvPr id="422101" name="Group 213"/>
          <p:cNvGraphicFramePr>
            <a:graphicFrameLocks noGrp="1"/>
          </p:cNvGraphicFramePr>
          <p:nvPr/>
        </p:nvGraphicFramePr>
        <p:xfrm>
          <a:off x="1828800" y="2079625"/>
          <a:ext cx="8077200" cy="4173262"/>
        </p:xfrm>
        <a:graphic>
          <a:graphicData uri="http://schemas.openxmlformats.org/drawingml/2006/table">
            <a:tbl>
              <a:tblPr/>
              <a:tblGrid>
                <a:gridCol w="1981200"/>
                <a:gridCol w="1524000"/>
                <a:gridCol w="1524000"/>
                <a:gridCol w="1524000"/>
                <a:gridCol w="1524000"/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abacus  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abbot 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abduct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above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Abram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zygote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Total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20003/20003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07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599614FA-08BF-7C44-A800-B3A62DC03D58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17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5"/>
            <a:ext cx="8737600" cy="1143000"/>
          </a:xfrm>
        </p:spPr>
        <p:txBody>
          <a:bodyPr/>
          <a:lstStyle/>
          <a:p>
            <a:r>
              <a:rPr lang="en-US" altLang="en-US" sz="3600"/>
              <a:t>Problem with Add-</a:t>
            </a:r>
            <a:r>
              <a:rPr lang="en-US" altLang="en-US" sz="3600">
                <a:sym typeface="Symbol" charset="2"/>
              </a:rPr>
              <a:t>One</a:t>
            </a:r>
            <a:r>
              <a:rPr lang="en-US" altLang="en-US" sz="3600"/>
              <a:t> Smoothing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447800"/>
            <a:ext cx="8534400" cy="4648200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en-US" sz="2400"/>
              <a:t>Suppose we’re considering 20000 word types, not 26 letters</a:t>
            </a:r>
          </a:p>
        </p:txBody>
      </p:sp>
      <p:graphicFrame>
        <p:nvGraphicFramePr>
          <p:cNvPr id="422101" name="Group 213"/>
          <p:cNvGraphicFramePr>
            <a:graphicFrameLocks noGrp="1"/>
          </p:cNvGraphicFramePr>
          <p:nvPr/>
        </p:nvGraphicFramePr>
        <p:xfrm>
          <a:off x="1828800" y="2079625"/>
          <a:ext cx="8077200" cy="4173262"/>
        </p:xfrm>
        <a:graphic>
          <a:graphicData uri="http://schemas.openxmlformats.org/drawingml/2006/table">
            <a:tbl>
              <a:tblPr/>
              <a:tblGrid>
                <a:gridCol w="1981200"/>
                <a:gridCol w="1524000"/>
                <a:gridCol w="1524000"/>
                <a:gridCol w="1524000"/>
                <a:gridCol w="1524000"/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abacus  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abbot 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abduct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above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Abram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zygote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Total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20003/20003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1347" name="Rectangle 3"/>
          <p:cNvSpPr>
            <a:spLocks noChangeArrowheads="1"/>
          </p:cNvSpPr>
          <p:nvPr/>
        </p:nvSpPr>
        <p:spPr bwMode="auto">
          <a:xfrm>
            <a:off x="2057400" y="3657600"/>
            <a:ext cx="8686800" cy="2133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buFont typeface="Wingdings" charset="2"/>
              <a:buNone/>
            </a:pPr>
            <a:r>
              <a:rPr lang="en-US" altLang="en-US" sz="2000">
                <a:ea typeface="Tahoma" charset="0"/>
                <a:cs typeface="Tahoma" charset="0"/>
                <a:sym typeface="Wingdings" charset="2"/>
              </a:rPr>
              <a:t>“Novel event” = 0-count event </a:t>
            </a:r>
            <a:r>
              <a:rPr lang="en-US" altLang="en-US" sz="1800">
                <a:ea typeface="Tahoma" charset="0"/>
                <a:cs typeface="Tahoma" charset="0"/>
                <a:sym typeface="Wingdings" charset="2"/>
              </a:rPr>
              <a:t>(never happened in training data)</a:t>
            </a:r>
            <a:r>
              <a:rPr lang="en-US" altLang="en-US" sz="2000">
                <a:ea typeface="Tahoma" charset="0"/>
                <a:cs typeface="Tahoma" charset="0"/>
                <a:sym typeface="Wingdings" charset="2"/>
              </a:rPr>
              <a:t>.</a:t>
            </a:r>
          </a:p>
          <a:p>
            <a:pPr>
              <a:buFont typeface="Wingdings" charset="2"/>
              <a:buNone/>
            </a:pPr>
            <a:r>
              <a:rPr lang="en-US" altLang="en-US" sz="2000">
                <a:ea typeface="Tahoma" charset="0"/>
                <a:cs typeface="Tahoma" charset="0"/>
                <a:sym typeface="Wingdings" charset="2"/>
              </a:rPr>
              <a:t>Here: 19998 novel events, with </a:t>
            </a:r>
            <a:r>
              <a:rPr lang="en-US" altLang="en-US" sz="2000" u="sng">
                <a:ea typeface="Tahoma" charset="0"/>
                <a:cs typeface="Tahoma" charset="0"/>
                <a:sym typeface="Wingdings" charset="2"/>
              </a:rPr>
              <a:t>total</a:t>
            </a:r>
            <a:r>
              <a:rPr lang="en-US" altLang="en-US" sz="2000">
                <a:ea typeface="Tahoma" charset="0"/>
                <a:cs typeface="Tahoma" charset="0"/>
                <a:sym typeface="Wingdings" charset="2"/>
              </a:rPr>
              <a:t> estimated probability 19998/20003.  </a:t>
            </a:r>
          </a:p>
          <a:p>
            <a:pPr>
              <a:buFont typeface="Wingdings" charset="2"/>
              <a:buNone/>
            </a:pPr>
            <a:r>
              <a:rPr lang="en-US" altLang="en-US" sz="2000">
                <a:ea typeface="Tahoma" charset="0"/>
                <a:cs typeface="Tahoma" charset="0"/>
                <a:sym typeface="Wingdings" charset="2"/>
              </a:rPr>
              <a:t>So add-one smoothing thinks we are extremely likely to see novel events, rather than words we’ve seen in training data.</a:t>
            </a:r>
          </a:p>
          <a:p>
            <a:pPr>
              <a:buFont typeface="Wingdings" charset="2"/>
              <a:buNone/>
            </a:pPr>
            <a:r>
              <a:rPr lang="en-US" altLang="en-US" sz="2000">
                <a:ea typeface="Tahoma" charset="0"/>
                <a:cs typeface="Tahoma" charset="0"/>
                <a:sym typeface="Wingdings" charset="2"/>
              </a:rPr>
              <a:t>It thinks this only because we have a big dictionary: 20000 possible events.</a:t>
            </a:r>
          </a:p>
          <a:p>
            <a:pPr lvl="1">
              <a:buFont typeface="Wingdings" charset="2"/>
              <a:buNone/>
            </a:pPr>
            <a:r>
              <a:rPr lang="en-US" altLang="en-US" sz="1800">
                <a:ea typeface="Tahoma" charset="0"/>
                <a:cs typeface="Tahoma" charset="0"/>
                <a:sym typeface="Wingdings" charset="2"/>
              </a:rPr>
              <a:t>Is this a good reason?</a:t>
            </a:r>
          </a:p>
        </p:txBody>
      </p:sp>
    </p:spTree>
    <p:extLst>
      <p:ext uri="{BB962C8B-B14F-4D97-AF65-F5344CB8AC3E}">
        <p14:creationId xmlns:p14="http://schemas.microsoft.com/office/powerpoint/2010/main" val="72677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5A96365A-3E74-5247-80AD-178E57463621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18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Infinite Dictionary?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534400" cy="4648200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en-US" dirty="0"/>
              <a:t>In fact, aren’t there </a:t>
            </a:r>
            <a:r>
              <a:rPr lang="en-US" altLang="en-US" dirty="0">
                <a:ea typeface="Tahoma" charset="0"/>
                <a:cs typeface="Tahoma" charset="0"/>
              </a:rPr>
              <a:t>infinitely many </a:t>
            </a:r>
            <a:r>
              <a:rPr lang="en-US" altLang="en-US" i="1" dirty="0">
                <a:ea typeface="Tahoma" charset="0"/>
                <a:cs typeface="Tahoma" charset="0"/>
              </a:rPr>
              <a:t>possible</a:t>
            </a:r>
            <a:r>
              <a:rPr lang="en-US" altLang="en-US" dirty="0">
                <a:ea typeface="Tahoma" charset="0"/>
                <a:cs typeface="Tahoma" charset="0"/>
              </a:rPr>
              <a:t> word types?</a:t>
            </a:r>
            <a:endParaRPr lang="en-US" altLang="en-US" sz="2400" dirty="0">
              <a:ea typeface="Tahoma" charset="0"/>
              <a:cs typeface="Tahoma" charset="0"/>
            </a:endParaRPr>
          </a:p>
        </p:txBody>
      </p:sp>
      <p:graphicFrame>
        <p:nvGraphicFramePr>
          <p:cNvPr id="443542" name="Group 150"/>
          <p:cNvGraphicFramePr>
            <a:graphicFrameLocks noGrp="1"/>
          </p:cNvGraphicFramePr>
          <p:nvPr/>
        </p:nvGraphicFramePr>
        <p:xfrm>
          <a:off x="1828800" y="2079625"/>
          <a:ext cx="8077200" cy="4173262"/>
        </p:xfrm>
        <a:graphic>
          <a:graphicData uri="http://schemas.openxmlformats.org/drawingml/2006/table">
            <a:tbl>
              <a:tblPr/>
              <a:tblGrid>
                <a:gridCol w="1981200"/>
                <a:gridCol w="1524000"/>
                <a:gridCol w="1524000"/>
                <a:gridCol w="1524000"/>
                <a:gridCol w="1524000"/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aaaaa  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2/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(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∞+3)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aaaab 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(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∞+3)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aaaac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(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∞+3)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aaaad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3/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(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∞+3)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aaaae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(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∞+3)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zzzzz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(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∞+3)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Total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(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∞+3)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(</a:t>
                      </a: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∞+3)</a:t>
                      </a: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/(</a:t>
                      </a: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∞+3)</a:t>
                      </a:r>
                      <a:endParaRPr kumimoji="1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2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7580AF78-A4FD-7D49-A07C-D83B89EF9363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19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Add-</a:t>
            </a:r>
            <a:r>
              <a:rPr lang="en-US" altLang="en-US">
                <a:sym typeface="Symbol" charset="2"/>
              </a:rPr>
              <a:t>Lambda</a:t>
            </a:r>
            <a:r>
              <a:rPr lang="en-US" altLang="en-US"/>
              <a:t> Smoothing</a:t>
            </a:r>
          </a:p>
        </p:txBody>
      </p:sp>
      <p:sp>
        <p:nvSpPr>
          <p:cNvPr id="423939" name="Rectangle 3">
            <a:extLst>
              <a:ext uri="{FF2B5EF4-FFF2-40B4-BE49-F238E27FC236}">
                <a16:creationId xmlns:a16="http://schemas.microsoft.com/office/drawing/2014/main" xmlns="" id="{508C5E67-18FE-49A0-9325-776278BD4C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901371"/>
            <a:ext cx="9677400" cy="37156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en-US" dirty="0"/>
              <a:t>A large dictionary makes novel events too probable.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en-US" dirty="0"/>
              <a:t>To fix: Instead of adding 1 to all counts, add </a:t>
            </a:r>
            <a:r>
              <a:rPr lang="en-US" altLang="en-US" dirty="0">
                <a:sym typeface="Symbol" panose="05050102010706020507" pitchFamily="18" charset="2"/>
              </a:rPr>
              <a:t> = 0.01?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en-US" dirty="0">
                <a:sym typeface="Symbol" panose="05050102010706020507" pitchFamily="18" charset="2"/>
              </a:rPr>
              <a:t>This gives much less probability to novel events.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en-US" dirty="0">
                <a:sym typeface="Symbol" panose="05050102010706020507" pitchFamily="18" charset="2"/>
              </a:rPr>
              <a:t>But how to pick </a:t>
            </a:r>
            <a:r>
              <a:rPr lang="en-US" altLang="en-US" i="1" dirty="0">
                <a:sym typeface="Symbol" panose="05050102010706020507" pitchFamily="18" charset="2"/>
              </a:rPr>
              <a:t>best value </a:t>
            </a:r>
            <a:r>
              <a:rPr lang="en-US" altLang="en-US" dirty="0">
                <a:sym typeface="Symbol" panose="05050102010706020507" pitchFamily="18" charset="2"/>
              </a:rPr>
              <a:t>for ?  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en-US" dirty="0">
                <a:sym typeface="Symbol" panose="05050102010706020507" pitchFamily="18" charset="2"/>
              </a:rPr>
              <a:t>That is, how much should we smooth?</a:t>
            </a:r>
          </a:p>
          <a:p>
            <a:pPr marL="457200" lvl="1" indent="0">
              <a:buNone/>
              <a:defRPr/>
            </a:pPr>
            <a:endParaRPr lang="en-US" altLang="en-US" sz="2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1940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Length: 1 hour, 40 minutes (you will need time to set up and hand in exam)</a:t>
            </a:r>
          </a:p>
          <a:p>
            <a:r>
              <a:rPr lang="en-US" dirty="0"/>
              <a:t>Date: Friday, October </a:t>
            </a:r>
            <a:r>
              <a:rPr lang="en-US" altLang="zh-CN" dirty="0" smtClean="0"/>
              <a:t>5</a:t>
            </a:r>
            <a:r>
              <a:rPr lang="en-US" dirty="0" smtClean="0"/>
              <a:t>, </a:t>
            </a:r>
            <a:r>
              <a:rPr lang="en-US" dirty="0"/>
              <a:t>8:00 AM (Please arrive promptly!)</a:t>
            </a:r>
          </a:p>
          <a:p>
            <a:r>
              <a:rPr lang="en-US" dirty="0"/>
              <a:t>Please Bring:</a:t>
            </a:r>
          </a:p>
          <a:p>
            <a:pPr lvl="1"/>
            <a:r>
              <a:rPr lang="en-US" dirty="0"/>
              <a:t>Pencils/pens/erasers as needed</a:t>
            </a:r>
          </a:p>
          <a:p>
            <a:pPr lvl="1"/>
            <a:r>
              <a:rPr lang="en-US" dirty="0"/>
              <a:t>one 8.5x11 inch (or A4) sheet of paper with notes on both sides (optional)</a:t>
            </a:r>
          </a:p>
          <a:p>
            <a:pPr lvl="1"/>
            <a:r>
              <a:rPr lang="en-US" dirty="0"/>
              <a:t>NO OTHER NOTES</a:t>
            </a:r>
          </a:p>
          <a:p>
            <a:pPr lvl="1"/>
            <a:r>
              <a:rPr lang="en-US" dirty="0"/>
              <a:t>NO ELECTRONIC RESOURCES</a:t>
            </a:r>
          </a:p>
          <a:p>
            <a:pPr lvl="1"/>
            <a:r>
              <a:rPr lang="en-US" dirty="0"/>
              <a:t>NO BOOKS </a:t>
            </a:r>
          </a:p>
          <a:p>
            <a:r>
              <a:rPr lang="en-US" dirty="0"/>
              <a:t>We will provide extra paper for scratch work</a:t>
            </a:r>
          </a:p>
          <a:p>
            <a:r>
              <a:rPr lang="en-US" dirty="0"/>
              <a:t>Sit only at seats with exams on them. Fill up all available space.</a:t>
            </a:r>
          </a:p>
        </p:txBody>
      </p:sp>
    </p:spTree>
    <p:extLst>
      <p:ext uri="{BB962C8B-B14F-4D97-AF65-F5344CB8AC3E}">
        <p14:creationId xmlns:p14="http://schemas.microsoft.com/office/powerpoint/2010/main" val="184672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8804AF26-AE6D-EE48-8591-6ED316622C61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20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737600" cy="1143000"/>
          </a:xfrm>
        </p:spPr>
        <p:txBody>
          <a:bodyPr/>
          <a:lstStyle/>
          <a:p>
            <a:r>
              <a:rPr lang="en-US" altLang="en-US" sz="3600"/>
              <a:t>Add-0.001 Smoothing</a:t>
            </a:r>
          </a:p>
        </p:txBody>
      </p:sp>
      <p:graphicFrame>
        <p:nvGraphicFramePr>
          <p:cNvPr id="419245" name="Group 429"/>
          <p:cNvGraphicFramePr>
            <a:graphicFrameLocks noGrp="1"/>
          </p:cNvGraphicFramePr>
          <p:nvPr/>
        </p:nvGraphicFramePr>
        <p:xfrm>
          <a:off x="2286000" y="2108201"/>
          <a:ext cx="7620000" cy="4145088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xya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0.331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xyb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0.0003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0.0003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xyd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0.661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xye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0.0003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xyz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0.0003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Total xy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3.026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915" name="Rectangle 430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686800" cy="4648200"/>
          </a:xfrm>
          <a:noFill/>
        </p:spPr>
        <p:txBody>
          <a:bodyPr>
            <a:normAutofit/>
          </a:bodyPr>
          <a:lstStyle/>
          <a:p>
            <a:pPr>
              <a:buFont typeface="Wingdings" charset="2"/>
              <a:buNone/>
            </a:pPr>
            <a:r>
              <a:rPr lang="en-US" altLang="en-US" dirty="0"/>
              <a:t>Doesn’t smooth much </a:t>
            </a:r>
            <a:r>
              <a:rPr lang="en-US" altLang="en-US" sz="2400" dirty="0"/>
              <a:t>(estimated distribution has high </a:t>
            </a:r>
            <a:r>
              <a:rPr lang="en-US" altLang="en-US" sz="2400" u="sng" dirty="0"/>
              <a:t>variance</a:t>
            </a:r>
            <a:r>
              <a:rPr lang="en-US" altLang="en-US" sz="2400" dirty="0" smtClean="0"/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895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2EB7EF0-2494-9F4D-8DFC-36DE7FE6B918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21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737600" cy="1143000"/>
          </a:xfrm>
        </p:spPr>
        <p:txBody>
          <a:bodyPr/>
          <a:lstStyle/>
          <a:p>
            <a:r>
              <a:rPr lang="en-US" altLang="en-US" sz="3600"/>
              <a:t>Add-1000 Smoothing</a:t>
            </a:r>
          </a:p>
        </p:txBody>
      </p:sp>
      <p:graphicFrame>
        <p:nvGraphicFramePr>
          <p:cNvPr id="419245" name="Group 429"/>
          <p:cNvGraphicFramePr>
            <a:graphicFrameLocks noGrp="1"/>
          </p:cNvGraphicFramePr>
          <p:nvPr/>
        </p:nvGraphicFramePr>
        <p:xfrm>
          <a:off x="2286000" y="2108201"/>
          <a:ext cx="7620000" cy="4145088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xya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1/26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xyb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1000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1/26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1000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1/26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xyd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1002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1/26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xye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1000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1/26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xyz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1000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1/26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Total xy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26003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63" name="Rectangle 430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686800" cy="4648200"/>
          </a:xfrm>
          <a:noFill/>
        </p:spPr>
        <p:txBody>
          <a:bodyPr>
            <a:normAutofit/>
          </a:bodyPr>
          <a:lstStyle/>
          <a:p>
            <a:pPr>
              <a:buFont typeface="Wingdings" charset="2"/>
              <a:buNone/>
            </a:pPr>
            <a:r>
              <a:rPr lang="en-US" altLang="en-US" dirty="0"/>
              <a:t>Smooths too much </a:t>
            </a:r>
            <a:r>
              <a:rPr lang="en-US" altLang="en-US" sz="2400" dirty="0"/>
              <a:t>(estimated distribution has high </a:t>
            </a:r>
            <a:r>
              <a:rPr lang="en-US" altLang="en-US" sz="2400" u="sng" dirty="0"/>
              <a:t>bias</a:t>
            </a:r>
            <a:r>
              <a:rPr lang="en-US" altLang="en-US" sz="2400" dirty="0" smtClean="0"/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7663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7C40764A-42BC-9B46-BA38-8D609471E4D7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22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Add-</a:t>
            </a:r>
            <a:r>
              <a:rPr lang="en-US" altLang="en-US">
                <a:sym typeface="Symbol" charset="2"/>
              </a:rPr>
              <a:t>Lambda</a:t>
            </a:r>
            <a:r>
              <a:rPr lang="en-US" altLang="en-US"/>
              <a:t> Smoothing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534400" cy="4648200"/>
          </a:xfrm>
        </p:spPr>
        <p:txBody>
          <a:bodyPr>
            <a:noAutofit/>
          </a:bodyPr>
          <a:lstStyle/>
          <a:p>
            <a:r>
              <a:rPr lang="en-US" altLang="en-US" dirty="0"/>
              <a:t>A large dictionary makes novel events too probable.</a:t>
            </a:r>
          </a:p>
          <a:p>
            <a:endParaRPr lang="en-US" altLang="en-US" sz="1400" dirty="0"/>
          </a:p>
          <a:p>
            <a:r>
              <a:rPr lang="en-US" altLang="en-US" dirty="0"/>
              <a:t>To fix: Instead of adding 1 to all counts, add </a:t>
            </a:r>
            <a:r>
              <a:rPr lang="en-US" altLang="en-US" dirty="0">
                <a:sym typeface="Symbol" charset="2"/>
              </a:rPr>
              <a:t> = 0.01?</a:t>
            </a:r>
          </a:p>
          <a:p>
            <a:pPr lvl="1"/>
            <a:r>
              <a:rPr lang="en-US" altLang="en-US" dirty="0">
                <a:sym typeface="Symbol" charset="2"/>
              </a:rPr>
              <a:t>This gives much less probability to novel events</a:t>
            </a:r>
            <a:r>
              <a:rPr lang="en-US" altLang="en-US" dirty="0" smtClean="0">
                <a:sym typeface="Symbol" charset="2"/>
              </a:rPr>
              <a:t>.</a:t>
            </a:r>
          </a:p>
          <a:p>
            <a:pPr lvl="1"/>
            <a:endParaRPr lang="en-US" altLang="en-US" sz="1400" dirty="0">
              <a:sym typeface="Symbol" charset="2"/>
            </a:endParaRPr>
          </a:p>
          <a:p>
            <a:r>
              <a:rPr lang="en-US" altLang="en-US" dirty="0">
                <a:sym typeface="Symbol" charset="2"/>
              </a:rPr>
              <a:t>But how to pick </a:t>
            </a:r>
            <a:r>
              <a:rPr lang="en-US" altLang="en-US" i="1" dirty="0">
                <a:sym typeface="Symbol" charset="2"/>
              </a:rPr>
              <a:t>best value </a:t>
            </a:r>
            <a:r>
              <a:rPr lang="en-US" altLang="en-US" dirty="0">
                <a:sym typeface="Symbol" charset="2"/>
              </a:rPr>
              <a:t>for ?  </a:t>
            </a:r>
          </a:p>
          <a:p>
            <a:pPr lvl="1"/>
            <a:r>
              <a:rPr lang="en-US" altLang="en-US" dirty="0">
                <a:sym typeface="Symbol" charset="2"/>
              </a:rPr>
              <a:t>That is, how much should we smooth?</a:t>
            </a:r>
          </a:p>
          <a:p>
            <a:pPr lvl="1"/>
            <a:r>
              <a:rPr lang="en-US" altLang="en-US" dirty="0">
                <a:sym typeface="Symbol" charset="2"/>
              </a:rPr>
              <a:t>E.g., how much probability to “set aside” for novel events?</a:t>
            </a:r>
          </a:p>
          <a:p>
            <a:pPr lvl="2"/>
            <a:r>
              <a:rPr lang="en-US" altLang="en-US" dirty="0">
                <a:sym typeface="Symbol" charset="2"/>
              </a:rPr>
              <a:t>Depends on how likely novel events really are!</a:t>
            </a:r>
          </a:p>
          <a:p>
            <a:pPr lvl="2"/>
            <a:r>
              <a:rPr lang="en-US" altLang="en-US" dirty="0">
                <a:sym typeface="Symbol" charset="2"/>
              </a:rPr>
              <a:t>Which may depend on the type of text, size of training corpus, …</a:t>
            </a:r>
          </a:p>
          <a:p>
            <a:pPr lvl="1"/>
            <a:r>
              <a:rPr lang="en-US" altLang="en-US" dirty="0">
                <a:sym typeface="Symbol" charset="2"/>
              </a:rPr>
              <a:t>Can we figure it out from the data?</a:t>
            </a:r>
          </a:p>
          <a:p>
            <a:pPr lvl="2"/>
            <a:r>
              <a:rPr lang="en-US" altLang="en-US" dirty="0">
                <a:sym typeface="Symbol" charset="2"/>
              </a:rPr>
              <a:t>We’ll look at a few methods for deciding how much to smooth.</a:t>
            </a:r>
          </a:p>
        </p:txBody>
      </p:sp>
    </p:spTree>
    <p:extLst>
      <p:ext uri="{BB962C8B-B14F-4D97-AF65-F5344CB8AC3E}">
        <p14:creationId xmlns:p14="http://schemas.microsoft.com/office/powerpoint/2010/main" val="45193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 uiExpand="1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C50B2CCE-4D15-B944-88A8-DD96446A69A6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23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585200" cy="1143000"/>
          </a:xfrm>
        </p:spPr>
        <p:txBody>
          <a:bodyPr/>
          <a:lstStyle/>
          <a:p>
            <a:r>
              <a:rPr lang="en-US" altLang="en-US" sz="3600"/>
              <a:t>Setting Smoothing Parameters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447800"/>
            <a:ext cx="88392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sym typeface="Symbol" charset="2"/>
              </a:rPr>
              <a:t>How to pick </a:t>
            </a:r>
            <a:r>
              <a:rPr lang="en-US" altLang="en-US" sz="2400" i="1" dirty="0">
                <a:sym typeface="Symbol" charset="2"/>
              </a:rPr>
              <a:t>best value </a:t>
            </a:r>
            <a:r>
              <a:rPr lang="en-US" altLang="en-US" sz="2400" dirty="0">
                <a:sym typeface="Symbol" charset="2"/>
              </a:rPr>
              <a:t>for ? </a:t>
            </a:r>
            <a:r>
              <a:rPr lang="en-US" altLang="en-US" sz="2000" dirty="0">
                <a:sym typeface="Symbol" charset="2"/>
              </a:rPr>
              <a:t> (in add- smoothing)</a:t>
            </a:r>
            <a:r>
              <a:rPr lang="en-US" altLang="en-US" sz="2400" dirty="0">
                <a:sym typeface="Symbol" charset="2"/>
              </a:rPr>
              <a:t>   </a:t>
            </a:r>
            <a:endParaRPr lang="en-US" altLang="en-US" sz="2000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sym typeface="Symbol" charset="2"/>
              </a:rPr>
              <a:t>Try many  values &amp; report the one that gets best results?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sym typeface="Symbol" charset="2"/>
            </a:endParaRPr>
          </a:p>
          <a:p>
            <a:pPr>
              <a:lnSpc>
                <a:spcPct val="90000"/>
              </a:lnSpc>
            </a:pPr>
            <a:endParaRPr lang="en-US" altLang="en-US" sz="1000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sym typeface="Symbol" charset="2"/>
              </a:rPr>
              <a:t>How to measure whether a particular  gets good results?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sym typeface="Symbol" charset="2"/>
              </a:rPr>
              <a:t>Is it fair to measure that on test data (for setting </a:t>
            </a:r>
            <a:r>
              <a:rPr lang="en-US" altLang="en-US" sz="2400" dirty="0" smtClean="0">
                <a:sym typeface="Symbol" charset="2"/>
              </a:rPr>
              <a:t>)?</a:t>
            </a:r>
            <a:r>
              <a:rPr lang="en-US" altLang="en-US" sz="1800" dirty="0" smtClean="0">
                <a:sym typeface="Symbol" charset="2"/>
              </a:rPr>
              <a:t>       </a:t>
            </a:r>
            <a:endParaRPr lang="en-US" altLang="en-US" sz="1800" i="1" dirty="0">
              <a:sym typeface="Symbol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1800" i="1" dirty="0">
                <a:sym typeface="Symbol" charset="2"/>
              </a:rPr>
              <a:t>Moral:</a:t>
            </a:r>
            <a:r>
              <a:rPr lang="en-US" altLang="en-US" sz="1800" dirty="0">
                <a:sym typeface="Symbol" charset="2"/>
              </a:rPr>
              <a:t> </a:t>
            </a:r>
            <a:r>
              <a:rPr lang="en-US" altLang="en-US" sz="1800" u="sng" dirty="0">
                <a:sym typeface="Symbol" charset="2"/>
              </a:rPr>
              <a:t>Selective reporting</a:t>
            </a:r>
            <a:r>
              <a:rPr lang="en-US" altLang="en-US" sz="1800" dirty="0">
                <a:sym typeface="Symbol" charset="2"/>
              </a:rPr>
              <a:t> on test data can make a method look artificially good.  So </a:t>
            </a:r>
            <a:r>
              <a:rPr lang="en-US" altLang="en-US" sz="1800" b="1" i="1" dirty="0">
                <a:sym typeface="Symbol" charset="2"/>
              </a:rPr>
              <a:t>it is unethical.   </a:t>
            </a:r>
          </a:p>
          <a:p>
            <a:pPr lvl="1">
              <a:lnSpc>
                <a:spcPct val="90000"/>
              </a:lnSpc>
            </a:pPr>
            <a:r>
              <a:rPr lang="en-US" altLang="en-US" sz="1800" i="1" dirty="0">
                <a:sym typeface="Symbol" charset="2"/>
              </a:rPr>
              <a:t>Rule: </a:t>
            </a:r>
            <a:r>
              <a:rPr lang="en-US" altLang="en-US" sz="1800" dirty="0">
                <a:sym typeface="Symbol" charset="2"/>
              </a:rPr>
              <a:t>Test data cannot influence system development.  No peeking!  Use it </a:t>
            </a:r>
            <a:r>
              <a:rPr lang="en-US" altLang="en-US" sz="1800" u="sng" dirty="0">
                <a:sym typeface="Symbol" charset="2"/>
              </a:rPr>
              <a:t>only</a:t>
            </a:r>
            <a:r>
              <a:rPr lang="en-US" altLang="en-US" sz="1800" dirty="0">
                <a:sym typeface="Symbol" charset="2"/>
              </a:rPr>
              <a:t> to evaluate the final system(s). Report </a:t>
            </a:r>
            <a:r>
              <a:rPr lang="en-US" altLang="en-US" sz="1800" u="sng" dirty="0">
                <a:sym typeface="Symbol" charset="2"/>
              </a:rPr>
              <a:t>all</a:t>
            </a:r>
            <a:r>
              <a:rPr lang="en-US" altLang="en-US" sz="1800" dirty="0">
                <a:sym typeface="Symbol" charset="2"/>
              </a:rPr>
              <a:t> results on it.</a:t>
            </a:r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8156576" y="2417298"/>
            <a:ext cx="1292225" cy="531813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Test</a:t>
            </a:r>
          </a:p>
        </p:txBody>
      </p:sp>
      <p:sp>
        <p:nvSpPr>
          <p:cNvPr id="14378" name="Rectangle 8"/>
          <p:cNvSpPr>
            <a:spLocks noChangeArrowheads="1"/>
          </p:cNvSpPr>
          <p:nvPr/>
        </p:nvSpPr>
        <p:spPr bwMode="auto">
          <a:xfrm>
            <a:off x="2133600" y="2417298"/>
            <a:ext cx="5181600" cy="5318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14380" name="Rectangle 44"/>
          <p:cNvSpPr>
            <a:spLocks noChangeArrowheads="1"/>
          </p:cNvSpPr>
          <p:nvPr/>
        </p:nvSpPr>
        <p:spPr bwMode="auto">
          <a:xfrm>
            <a:off x="4022726" y="2420477"/>
            <a:ext cx="1463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Training</a:t>
            </a:r>
          </a:p>
        </p:txBody>
      </p:sp>
      <p:sp>
        <p:nvSpPr>
          <p:cNvPr id="14381" name="Text Box 45"/>
          <p:cNvSpPr txBox="1">
            <a:spLocks noChangeArrowheads="1"/>
          </p:cNvSpPr>
          <p:nvPr/>
        </p:nvSpPr>
        <p:spPr bwMode="auto">
          <a:xfrm>
            <a:off x="2819401" y="5164142"/>
            <a:ext cx="6799263" cy="14652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 u="sng" dirty="0">
                <a:latin typeface="Comic Sans MS" charset="0"/>
              </a:rPr>
              <a:t>General Rule of Experimental Ethics:</a:t>
            </a:r>
            <a:r>
              <a:rPr kumimoji="0" lang="en-US" altLang="en-US" sz="1800" b="1" dirty="0">
                <a:latin typeface="Comic Sans MS" charset="0"/>
              </a:rPr>
              <a:t> </a:t>
            </a:r>
            <a:br>
              <a:rPr kumimoji="0" lang="en-US" altLang="en-US" sz="1800" b="1" dirty="0">
                <a:latin typeface="Comic Sans MS" charset="0"/>
              </a:rPr>
            </a:br>
            <a:r>
              <a:rPr kumimoji="0" lang="en-US" altLang="en-US" sz="1800" dirty="0">
                <a:latin typeface="Comic Sans MS" charset="0"/>
              </a:rPr>
              <a:t>Never skew anything in your favor.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latin typeface="Comic Sans MS" charset="0"/>
              </a:rPr>
              <a:t>Applies to experimental design, reporting, analysis, discussion.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 u="sng" dirty="0">
                <a:latin typeface="Comic Sans MS" charset="0"/>
              </a:rPr>
              <a:t>Feynman’s Advice:</a:t>
            </a:r>
            <a:r>
              <a:rPr kumimoji="0" lang="en-US" altLang="en-US" sz="1800" dirty="0">
                <a:latin typeface="Comic Sans MS" charset="0"/>
              </a:rPr>
              <a:t> “The first principle is that you must not </a:t>
            </a:r>
            <a:br>
              <a:rPr kumimoji="0" lang="en-US" altLang="en-US" sz="1800" dirty="0">
                <a:latin typeface="Comic Sans MS" charset="0"/>
              </a:rPr>
            </a:br>
            <a:r>
              <a:rPr kumimoji="0" lang="en-US" altLang="en-US" sz="1800" dirty="0">
                <a:latin typeface="Comic Sans MS" charset="0"/>
              </a:rPr>
              <a:t>fool yourself, and you are the easiest person to fool.”</a:t>
            </a:r>
          </a:p>
        </p:txBody>
      </p:sp>
    </p:spTree>
    <p:extLst>
      <p:ext uri="{BB962C8B-B14F-4D97-AF65-F5344CB8AC3E}">
        <p14:creationId xmlns:p14="http://schemas.microsoft.com/office/powerpoint/2010/main" val="9117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1438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1438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4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4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4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4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14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14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 uiExpand="1" build="p" autoUpdateAnimBg="0"/>
      <p:bldP spid="14348" grpId="0" uiExpand="1" animBg="1"/>
      <p:bldP spid="14378" grpId="0" uiExpand="1" animBg="1"/>
      <p:bldP spid="14380" grpId="0" uiExpand="1"/>
      <p:bldP spid="14381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Slide Number Placeholder 4"/>
          <p:cNvSpPr txBox="1">
            <a:spLocks noGrp="1"/>
          </p:cNvSpPr>
          <p:nvPr/>
        </p:nvSpPr>
        <p:spPr bwMode="auto">
          <a:xfrm>
            <a:off x="82296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DEC6EA93-3E69-D946-A256-A82A517D9B88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24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5"/>
            <a:ext cx="8585200" cy="1143000"/>
          </a:xfrm>
        </p:spPr>
        <p:txBody>
          <a:bodyPr/>
          <a:lstStyle/>
          <a:p>
            <a:r>
              <a:rPr lang="en-US" altLang="en-US" sz="3600"/>
              <a:t>Setting Smoothing Parameters</a:t>
            </a:r>
          </a:p>
        </p:txBody>
      </p:sp>
      <p:sp>
        <p:nvSpPr>
          <p:cNvPr id="45061" name="Rectangle 11"/>
          <p:cNvSpPr>
            <a:spLocks noChangeArrowheads="1"/>
          </p:cNvSpPr>
          <p:nvPr/>
        </p:nvSpPr>
        <p:spPr bwMode="auto">
          <a:xfrm>
            <a:off x="8153401" y="2740026"/>
            <a:ext cx="1292225" cy="531813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Test</a:t>
            </a:r>
          </a:p>
        </p:txBody>
      </p:sp>
      <p:sp>
        <p:nvSpPr>
          <p:cNvPr id="45062" name="Rectangle 8"/>
          <p:cNvSpPr>
            <a:spLocks noChangeArrowheads="1"/>
          </p:cNvSpPr>
          <p:nvPr/>
        </p:nvSpPr>
        <p:spPr bwMode="auto">
          <a:xfrm>
            <a:off x="2133600" y="2740026"/>
            <a:ext cx="5181600" cy="5318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45063" name="Rectangle 8"/>
          <p:cNvSpPr>
            <a:spLocks noChangeArrowheads="1"/>
          </p:cNvSpPr>
          <p:nvPr/>
        </p:nvSpPr>
        <p:spPr bwMode="auto">
          <a:xfrm>
            <a:off x="4022726" y="2743201"/>
            <a:ext cx="1463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Training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136776" y="4421188"/>
            <a:ext cx="5178425" cy="531812"/>
            <a:chOff x="386" y="2785"/>
            <a:chExt cx="3262" cy="335"/>
          </a:xfrm>
        </p:grpSpPr>
        <p:sp>
          <p:nvSpPr>
            <p:cNvPr id="45074" name="Rectangle 9"/>
            <p:cNvSpPr>
              <a:spLocks noChangeArrowheads="1"/>
            </p:cNvSpPr>
            <p:nvPr/>
          </p:nvSpPr>
          <p:spPr bwMode="auto">
            <a:xfrm>
              <a:off x="386" y="2785"/>
              <a:ext cx="622" cy="33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Dev.</a:t>
              </a:r>
            </a:p>
          </p:txBody>
        </p:sp>
        <p:sp>
          <p:nvSpPr>
            <p:cNvPr id="45075" name="Rectangle 5"/>
            <p:cNvSpPr>
              <a:spLocks noChangeArrowheads="1"/>
            </p:cNvSpPr>
            <p:nvPr/>
          </p:nvSpPr>
          <p:spPr bwMode="auto">
            <a:xfrm>
              <a:off x="3026" y="2785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5076" name="Rectangle 6"/>
            <p:cNvSpPr>
              <a:spLocks noChangeArrowheads="1"/>
            </p:cNvSpPr>
            <p:nvPr/>
          </p:nvSpPr>
          <p:spPr bwMode="auto">
            <a:xfrm>
              <a:off x="1047" y="2785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5077" name="Rectangle 7"/>
            <p:cNvSpPr>
              <a:spLocks noChangeArrowheads="1"/>
            </p:cNvSpPr>
            <p:nvPr/>
          </p:nvSpPr>
          <p:spPr bwMode="auto">
            <a:xfrm>
              <a:off x="1707" y="2785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5078" name="Rectangle 8"/>
            <p:cNvSpPr>
              <a:spLocks noChangeArrowheads="1"/>
            </p:cNvSpPr>
            <p:nvPr/>
          </p:nvSpPr>
          <p:spPr bwMode="auto">
            <a:xfrm>
              <a:off x="2368" y="2785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5079" name="TextBox 13"/>
            <p:cNvSpPr txBox="1">
              <a:spLocks noChangeArrowheads="1"/>
            </p:cNvSpPr>
            <p:nvPr/>
          </p:nvSpPr>
          <p:spPr bwMode="auto">
            <a:xfrm>
              <a:off x="1538" y="2793"/>
              <a:ext cx="9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Training</a:t>
              </a:r>
            </a:p>
          </p:txBody>
        </p:sp>
      </p:grpSp>
      <p:sp>
        <p:nvSpPr>
          <p:cNvPr id="91154" name="Text Box 18"/>
          <p:cNvSpPr txBox="1">
            <a:spLocks noChangeArrowheads="1"/>
          </p:cNvSpPr>
          <p:nvPr/>
        </p:nvSpPr>
        <p:spPr bwMode="auto">
          <a:xfrm>
            <a:off x="1831976" y="5241926"/>
            <a:ext cx="1520825" cy="13112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latin typeface="Comic Sans MS" charset="0"/>
              </a:rPr>
              <a:t>Pick </a:t>
            </a:r>
            <a:r>
              <a:rPr lang="en-US" altLang="en-US" sz="2000">
                <a:latin typeface="Comic Sans MS" charset="0"/>
                <a:sym typeface="Symbol" charset="2"/>
              </a:rPr>
              <a:t> that</a:t>
            </a:r>
            <a:br>
              <a:rPr lang="en-US" altLang="en-US" sz="2000">
                <a:latin typeface="Comic Sans MS" charset="0"/>
                <a:sym typeface="Symbol" charset="2"/>
              </a:rPr>
            </a:br>
            <a:r>
              <a:rPr lang="en-US" altLang="en-US" sz="2000">
                <a:latin typeface="Comic Sans MS" charset="0"/>
                <a:sym typeface="Symbol" charset="2"/>
              </a:rPr>
              <a:t>gets best </a:t>
            </a:r>
            <a:br>
              <a:rPr lang="en-US" altLang="en-US" sz="2000">
                <a:latin typeface="Comic Sans MS" charset="0"/>
                <a:sym typeface="Symbol" charset="2"/>
              </a:rPr>
            </a:br>
            <a:r>
              <a:rPr lang="en-US" altLang="en-US" sz="2000">
                <a:latin typeface="Comic Sans MS" charset="0"/>
                <a:sym typeface="Symbol" charset="2"/>
              </a:rPr>
              <a:t>results on this 20% … </a:t>
            </a:r>
          </a:p>
        </p:txBody>
      </p:sp>
      <p:sp>
        <p:nvSpPr>
          <p:cNvPr id="91155" name="Text Box 19"/>
          <p:cNvSpPr txBox="1">
            <a:spLocks noChangeArrowheads="1"/>
          </p:cNvSpPr>
          <p:nvPr/>
        </p:nvSpPr>
        <p:spPr bwMode="auto">
          <a:xfrm>
            <a:off x="3584575" y="5257801"/>
            <a:ext cx="3581400" cy="1006475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latin typeface="Comic Sans MS" charset="0"/>
              </a:rPr>
              <a:t>… when we collect counts from this 80% and smooth them using add-</a:t>
            </a:r>
            <a:r>
              <a:rPr kumimoji="0" lang="en-US" altLang="en-US" sz="2000">
                <a:latin typeface="Comic Sans MS" charset="0"/>
                <a:sym typeface="Symbol" charset="2"/>
              </a:rPr>
              <a:t> </a:t>
            </a:r>
            <a:r>
              <a:rPr kumimoji="0" lang="en-US" altLang="en-US" sz="2000">
                <a:latin typeface="Comic Sans MS" charset="0"/>
              </a:rPr>
              <a:t>smoothing.</a:t>
            </a:r>
          </a:p>
        </p:txBody>
      </p:sp>
      <p:sp>
        <p:nvSpPr>
          <p:cNvPr id="45073" name="Text Box 21"/>
          <p:cNvSpPr txBox="1">
            <a:spLocks noChangeArrowheads="1"/>
          </p:cNvSpPr>
          <p:nvPr/>
        </p:nvSpPr>
        <p:spPr bwMode="auto">
          <a:xfrm>
            <a:off x="7552763" y="4477871"/>
            <a:ext cx="1752600" cy="2308225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dirty="0">
                <a:latin typeface="Comic Sans MS" charset="0"/>
              </a:rPr>
              <a:t>Now use that </a:t>
            </a:r>
            <a:r>
              <a:rPr kumimoji="0" lang="en-US" altLang="en-US" sz="2400" dirty="0">
                <a:sym typeface="Symbol" charset="2"/>
              </a:rPr>
              <a:t></a:t>
            </a:r>
            <a:r>
              <a:rPr kumimoji="0" lang="en-US" altLang="en-US" sz="2000" dirty="0">
                <a:latin typeface="Comic Sans MS" charset="0"/>
              </a:rPr>
              <a:t> to get smoothed counts from all 100</a:t>
            </a:r>
            <a:r>
              <a:rPr kumimoji="0" lang="en-US" altLang="en-US" sz="2000" dirty="0" smtClean="0">
                <a:latin typeface="Comic Sans MS" charset="0"/>
              </a:rPr>
              <a:t>% training data </a:t>
            </a:r>
            <a:r>
              <a:rPr kumimoji="0" lang="en-US" altLang="en-US" sz="2000" dirty="0">
                <a:latin typeface="Comic Sans MS" charset="0"/>
              </a:rPr>
              <a:t>…</a:t>
            </a:r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9457763" y="3740151"/>
            <a:ext cx="1371600" cy="3057525"/>
            <a:chOff x="4896" y="2356"/>
            <a:chExt cx="864" cy="1926"/>
          </a:xfrm>
        </p:grpSpPr>
        <p:sp>
          <p:nvSpPr>
            <p:cNvPr id="45070" name="Text Box 24"/>
            <p:cNvSpPr txBox="1">
              <a:spLocks noChangeArrowheads="1"/>
            </p:cNvSpPr>
            <p:nvPr/>
          </p:nvSpPr>
          <p:spPr bwMode="auto">
            <a:xfrm>
              <a:off x="4896" y="3072"/>
              <a:ext cx="864" cy="121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latin typeface="Comic Sans MS" charset="0"/>
                </a:rPr>
                <a:t>… and report results of that final model on test data.</a:t>
              </a:r>
            </a:p>
          </p:txBody>
        </p:sp>
        <p:sp>
          <p:nvSpPr>
            <p:cNvPr id="45071" name="Freeform 25"/>
            <p:cNvSpPr>
              <a:spLocks/>
            </p:cNvSpPr>
            <p:nvPr/>
          </p:nvSpPr>
          <p:spPr bwMode="auto">
            <a:xfrm>
              <a:off x="4992" y="2356"/>
              <a:ext cx="624" cy="233"/>
            </a:xfrm>
            <a:custGeom>
              <a:avLst/>
              <a:gdLst>
                <a:gd name="T0" fmla="*/ 3783 w 431"/>
                <a:gd name="T1" fmla="*/ 823 h 1294"/>
                <a:gd name="T2" fmla="*/ 3347 w 431"/>
                <a:gd name="T3" fmla="*/ 148 h 1294"/>
                <a:gd name="T4" fmla="*/ 0 w 431"/>
                <a:gd name="T5" fmla="*/ 0 h 1294"/>
                <a:gd name="T6" fmla="*/ 0 60000 65536"/>
                <a:gd name="T7" fmla="*/ 0 60000 65536"/>
                <a:gd name="T8" fmla="*/ 0 60000 65536"/>
                <a:gd name="T9" fmla="*/ 0 w 431"/>
                <a:gd name="T10" fmla="*/ 0 h 1294"/>
                <a:gd name="T11" fmla="*/ 431 w 431"/>
                <a:gd name="T12" fmla="*/ 1294 h 12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" h="1294">
                  <a:moveTo>
                    <a:pt x="411" y="1294"/>
                  </a:moveTo>
                  <a:cubicBezTo>
                    <a:pt x="403" y="1117"/>
                    <a:pt x="431" y="448"/>
                    <a:pt x="363" y="232"/>
                  </a:cubicBezTo>
                  <a:cubicBezTo>
                    <a:pt x="295" y="16"/>
                    <a:pt x="76" y="48"/>
                    <a:pt x="0" y="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23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3341" y="1447800"/>
            <a:ext cx="10148047" cy="4876800"/>
          </a:xfrm>
        </p:spPr>
        <p:txBody>
          <a:bodyPr/>
          <a:lstStyle/>
          <a:p>
            <a:r>
              <a:rPr lang="en-US" altLang="en-US" sz="2400" dirty="0">
                <a:sym typeface="Symbol" charset="2"/>
              </a:rPr>
              <a:t>How to pick </a:t>
            </a:r>
            <a:r>
              <a:rPr lang="en-US" altLang="en-US" sz="2400" i="1" dirty="0">
                <a:sym typeface="Symbol" charset="2"/>
              </a:rPr>
              <a:t>best value </a:t>
            </a:r>
            <a:r>
              <a:rPr lang="en-US" altLang="en-US" sz="2400" dirty="0">
                <a:sym typeface="Symbol" charset="2"/>
              </a:rPr>
              <a:t>for ?   </a:t>
            </a:r>
            <a:endParaRPr lang="en-US" altLang="en-US" sz="2000" dirty="0">
              <a:sym typeface="Symbol" charset="2"/>
            </a:endParaRPr>
          </a:p>
          <a:p>
            <a:r>
              <a:rPr lang="en-US" altLang="en-US" sz="2400" dirty="0">
                <a:sym typeface="Symbol" charset="2"/>
              </a:rPr>
              <a:t>Try many  values &amp; report the one that gets best results?</a:t>
            </a:r>
          </a:p>
          <a:p>
            <a:pPr>
              <a:buFont typeface="Wingdings" charset="2"/>
              <a:buNone/>
            </a:pPr>
            <a:endParaRPr lang="en-US" altLang="en-US" sz="2400" dirty="0">
              <a:sym typeface="Symbol" charset="2"/>
            </a:endParaRPr>
          </a:p>
          <a:p>
            <a:endParaRPr lang="en-US" altLang="en-US" sz="2400" dirty="0">
              <a:sym typeface="Symbol" charset="2"/>
            </a:endParaRPr>
          </a:p>
          <a:p>
            <a:endParaRPr lang="en-US" altLang="en-US" sz="1000" dirty="0">
              <a:sym typeface="Symbol" charset="2"/>
            </a:endParaRPr>
          </a:p>
          <a:p>
            <a:r>
              <a:rPr lang="en-US" altLang="en-US" sz="2400" dirty="0">
                <a:sym typeface="Symbol" charset="2"/>
              </a:rPr>
              <a:t>How to </a:t>
            </a:r>
            <a:r>
              <a:rPr lang="en-US" altLang="en-US" sz="2400" b="1" dirty="0">
                <a:sym typeface="Symbol" charset="2"/>
              </a:rPr>
              <a:t>fairly </a:t>
            </a:r>
            <a:r>
              <a:rPr lang="en-US" altLang="en-US" sz="2400" dirty="0">
                <a:sym typeface="Symbol" charset="2"/>
              </a:rPr>
              <a:t>measure whether a  gets </a:t>
            </a:r>
            <a:r>
              <a:rPr lang="en-US" altLang="en-US" sz="2400" dirty="0" smtClean="0">
                <a:sym typeface="Symbol" charset="2"/>
              </a:rPr>
              <a:t>good </a:t>
            </a:r>
            <a:r>
              <a:rPr lang="en-US" altLang="en-US" sz="2400" dirty="0">
                <a:sym typeface="Symbol" charset="2"/>
              </a:rPr>
              <a:t>results?</a:t>
            </a:r>
          </a:p>
          <a:p>
            <a:r>
              <a:rPr lang="en-US" altLang="en-US" sz="2400" dirty="0">
                <a:sym typeface="Symbol" charset="2"/>
              </a:rPr>
              <a:t>Hold out </a:t>
            </a:r>
            <a:r>
              <a:rPr lang="en-US" altLang="en-US" sz="2400" dirty="0" smtClean="0">
                <a:sym typeface="Symbol" charset="2"/>
              </a:rPr>
              <a:t>some</a:t>
            </a:r>
            <a:r>
              <a:rPr lang="zh-CN" altLang="en-US" sz="2400" dirty="0" smtClean="0">
                <a:sym typeface="Symbol" charset="2"/>
              </a:rPr>
              <a:t> </a:t>
            </a:r>
            <a:r>
              <a:rPr lang="en-US" altLang="zh-CN" sz="2400" dirty="0" smtClean="0">
                <a:sym typeface="Symbol" charset="2"/>
              </a:rPr>
              <a:t>(say, 20% of training) as</a:t>
            </a:r>
            <a:r>
              <a:rPr lang="en-US" altLang="en-US" sz="2400" dirty="0" smtClean="0">
                <a:sym typeface="Symbol" charset="2"/>
              </a:rPr>
              <a:t> </a:t>
            </a:r>
            <a:r>
              <a:rPr lang="en-US" altLang="en-US" sz="2400" dirty="0">
                <a:sym typeface="Symbol" charset="2"/>
              </a:rPr>
              <a:t>“development data” for </a:t>
            </a:r>
            <a:r>
              <a:rPr lang="en-US" altLang="en-US" sz="2400" dirty="0" smtClean="0">
                <a:sym typeface="Symbol" charset="2"/>
              </a:rPr>
              <a:t>purpose</a:t>
            </a:r>
            <a:endParaRPr lang="en-US" altLang="en-US" sz="2400" dirty="0">
              <a:sym typeface="Symbol" charset="2"/>
            </a:endParaRPr>
          </a:p>
          <a:p>
            <a:endParaRPr lang="en-US" altLang="en-US" sz="2400" dirty="0">
              <a:sym typeface="Symbol" charset="2"/>
            </a:endParaRPr>
          </a:p>
          <a:p>
            <a:endParaRPr lang="en-US" altLang="en-US" sz="2400" dirty="0">
              <a:sym typeface="Symbol" charset="2"/>
            </a:endParaRPr>
          </a:p>
          <a:p>
            <a:endParaRPr lang="en-US" altLang="en-US" sz="2400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501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54" grpId="0" animBg="1"/>
      <p:bldP spid="91155" grpId="0" animBg="1"/>
      <p:bldP spid="45073" grpId="0" animBg="1"/>
      <p:bldP spid="423939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Slide Number Placeholder 4"/>
          <p:cNvSpPr txBox="1">
            <a:spLocks noGrp="1"/>
          </p:cNvSpPr>
          <p:nvPr/>
        </p:nvSpPr>
        <p:spPr bwMode="auto">
          <a:xfrm>
            <a:off x="82296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42130876-5C5C-B64D-B608-E741F59D9A9F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25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5"/>
            <a:ext cx="8585200" cy="1143000"/>
          </a:xfrm>
        </p:spPr>
        <p:txBody>
          <a:bodyPr/>
          <a:lstStyle/>
          <a:p>
            <a:r>
              <a:rPr lang="en-US" altLang="en-US" sz="3600"/>
              <a:t>Setting Smoothing Parameters</a:t>
            </a:r>
          </a:p>
        </p:txBody>
      </p:sp>
      <p:sp>
        <p:nvSpPr>
          <p:cNvPr id="47109" name="Rectangle 11"/>
          <p:cNvSpPr>
            <a:spLocks noChangeArrowheads="1"/>
          </p:cNvSpPr>
          <p:nvPr/>
        </p:nvSpPr>
        <p:spPr bwMode="auto">
          <a:xfrm>
            <a:off x="8153401" y="2740026"/>
            <a:ext cx="1292225" cy="531813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dirty="0"/>
              <a:t>Test</a:t>
            </a:r>
          </a:p>
        </p:txBody>
      </p:sp>
      <p:sp>
        <p:nvSpPr>
          <p:cNvPr id="47110" name="Rectangle 8"/>
          <p:cNvSpPr>
            <a:spLocks noChangeArrowheads="1"/>
          </p:cNvSpPr>
          <p:nvPr/>
        </p:nvSpPr>
        <p:spPr bwMode="auto">
          <a:xfrm>
            <a:off x="2133600" y="2740026"/>
            <a:ext cx="5181600" cy="5318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4022726" y="2743201"/>
            <a:ext cx="1463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Training</a:t>
            </a:r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2136776" y="4421188"/>
            <a:ext cx="5178425" cy="531812"/>
            <a:chOff x="386" y="2785"/>
            <a:chExt cx="3262" cy="335"/>
          </a:xfrm>
        </p:grpSpPr>
        <p:sp>
          <p:nvSpPr>
            <p:cNvPr id="47123" name="Rectangle 9"/>
            <p:cNvSpPr>
              <a:spLocks noChangeArrowheads="1"/>
            </p:cNvSpPr>
            <p:nvPr/>
          </p:nvSpPr>
          <p:spPr bwMode="auto">
            <a:xfrm>
              <a:off x="386" y="2785"/>
              <a:ext cx="622" cy="33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Dev.</a:t>
              </a:r>
            </a:p>
          </p:txBody>
        </p:sp>
        <p:sp>
          <p:nvSpPr>
            <p:cNvPr id="47124" name="Rectangle 5"/>
            <p:cNvSpPr>
              <a:spLocks noChangeArrowheads="1"/>
            </p:cNvSpPr>
            <p:nvPr/>
          </p:nvSpPr>
          <p:spPr bwMode="auto">
            <a:xfrm>
              <a:off x="3026" y="2785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7125" name="Rectangle 6"/>
            <p:cNvSpPr>
              <a:spLocks noChangeArrowheads="1"/>
            </p:cNvSpPr>
            <p:nvPr/>
          </p:nvSpPr>
          <p:spPr bwMode="auto">
            <a:xfrm>
              <a:off x="1047" y="2785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7126" name="Rectangle 7"/>
            <p:cNvSpPr>
              <a:spLocks noChangeArrowheads="1"/>
            </p:cNvSpPr>
            <p:nvPr/>
          </p:nvSpPr>
          <p:spPr bwMode="auto">
            <a:xfrm>
              <a:off x="1707" y="2785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7127" name="Rectangle 8"/>
            <p:cNvSpPr>
              <a:spLocks noChangeArrowheads="1"/>
            </p:cNvSpPr>
            <p:nvPr/>
          </p:nvSpPr>
          <p:spPr bwMode="auto">
            <a:xfrm>
              <a:off x="2368" y="2785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7128" name="TextBox 13"/>
            <p:cNvSpPr txBox="1">
              <a:spLocks noChangeArrowheads="1"/>
            </p:cNvSpPr>
            <p:nvPr/>
          </p:nvSpPr>
          <p:spPr bwMode="auto">
            <a:xfrm>
              <a:off x="1538" y="2793"/>
              <a:ext cx="9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Training</a:t>
              </a:r>
            </a:p>
          </p:txBody>
        </p:sp>
      </p:grpSp>
      <p:sp>
        <p:nvSpPr>
          <p:cNvPr id="47113" name="Text Box 15"/>
          <p:cNvSpPr txBox="1">
            <a:spLocks noChangeArrowheads="1"/>
          </p:cNvSpPr>
          <p:nvPr/>
        </p:nvSpPr>
        <p:spPr bwMode="auto">
          <a:xfrm>
            <a:off x="1831976" y="5241926"/>
            <a:ext cx="1520825" cy="13112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latin typeface="Comic Sans MS" charset="0"/>
              </a:rPr>
              <a:t>Pick </a:t>
            </a:r>
            <a:r>
              <a:rPr lang="en-US" altLang="en-US" sz="2000">
                <a:latin typeface="Comic Sans MS" charset="0"/>
                <a:sym typeface="Symbol" charset="2"/>
              </a:rPr>
              <a:t> that</a:t>
            </a:r>
            <a:br>
              <a:rPr lang="en-US" altLang="en-US" sz="2000">
                <a:latin typeface="Comic Sans MS" charset="0"/>
                <a:sym typeface="Symbol" charset="2"/>
              </a:rPr>
            </a:br>
            <a:r>
              <a:rPr lang="en-US" altLang="en-US" sz="2000">
                <a:latin typeface="Comic Sans MS" charset="0"/>
                <a:sym typeface="Symbol" charset="2"/>
              </a:rPr>
              <a:t>gets best </a:t>
            </a:r>
            <a:br>
              <a:rPr lang="en-US" altLang="en-US" sz="2000">
                <a:latin typeface="Comic Sans MS" charset="0"/>
                <a:sym typeface="Symbol" charset="2"/>
              </a:rPr>
            </a:br>
            <a:r>
              <a:rPr lang="en-US" altLang="en-US" sz="2000">
                <a:latin typeface="Comic Sans MS" charset="0"/>
                <a:sym typeface="Symbol" charset="2"/>
              </a:rPr>
              <a:t>results on this 20% … </a:t>
            </a:r>
          </a:p>
        </p:txBody>
      </p:sp>
      <p:sp>
        <p:nvSpPr>
          <p:cNvPr id="47114" name="Text Box 16"/>
          <p:cNvSpPr txBox="1">
            <a:spLocks noChangeArrowheads="1"/>
          </p:cNvSpPr>
          <p:nvPr/>
        </p:nvSpPr>
        <p:spPr bwMode="auto">
          <a:xfrm>
            <a:off x="3584575" y="5257801"/>
            <a:ext cx="3581400" cy="1006475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latin typeface="Comic Sans MS" charset="0"/>
              </a:rPr>
              <a:t>… when we collect counts from this 80% and smooth them using add-</a:t>
            </a:r>
            <a:r>
              <a:rPr kumimoji="0" lang="en-US" altLang="en-US" sz="2000">
                <a:latin typeface="Comic Sans MS" charset="0"/>
                <a:sym typeface="Symbol" charset="2"/>
              </a:rPr>
              <a:t> </a:t>
            </a:r>
            <a:r>
              <a:rPr kumimoji="0" lang="en-US" altLang="en-US" sz="2000">
                <a:latin typeface="Comic Sans MS" charset="0"/>
              </a:rPr>
              <a:t>smoothing.</a:t>
            </a:r>
          </a:p>
        </p:txBody>
      </p:sp>
      <p:grpSp>
        <p:nvGrpSpPr>
          <p:cNvPr id="47116" name="Group 20"/>
          <p:cNvGrpSpPr>
            <a:grpSpLocks/>
          </p:cNvGrpSpPr>
          <p:nvPr/>
        </p:nvGrpSpPr>
        <p:grpSpPr bwMode="auto">
          <a:xfrm>
            <a:off x="9296400" y="3740151"/>
            <a:ext cx="1371600" cy="3057525"/>
            <a:chOff x="4896" y="2356"/>
            <a:chExt cx="864" cy="1926"/>
          </a:xfrm>
        </p:grpSpPr>
        <p:sp>
          <p:nvSpPr>
            <p:cNvPr id="47119" name="Text Box 21"/>
            <p:cNvSpPr txBox="1">
              <a:spLocks noChangeArrowheads="1"/>
            </p:cNvSpPr>
            <p:nvPr/>
          </p:nvSpPr>
          <p:spPr bwMode="auto">
            <a:xfrm>
              <a:off x="4896" y="3072"/>
              <a:ext cx="864" cy="121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latin typeface="Comic Sans MS" charset="0"/>
                </a:rPr>
                <a:t>… and report results of that final model on test data.</a:t>
              </a:r>
            </a:p>
          </p:txBody>
        </p:sp>
        <p:sp>
          <p:nvSpPr>
            <p:cNvPr id="47120" name="Freeform 22"/>
            <p:cNvSpPr>
              <a:spLocks/>
            </p:cNvSpPr>
            <p:nvPr/>
          </p:nvSpPr>
          <p:spPr bwMode="auto">
            <a:xfrm>
              <a:off x="4992" y="2356"/>
              <a:ext cx="624" cy="233"/>
            </a:xfrm>
            <a:custGeom>
              <a:avLst/>
              <a:gdLst>
                <a:gd name="T0" fmla="*/ 3783 w 431"/>
                <a:gd name="T1" fmla="*/ 823 h 1294"/>
                <a:gd name="T2" fmla="*/ 3347 w 431"/>
                <a:gd name="T3" fmla="*/ 148 h 1294"/>
                <a:gd name="T4" fmla="*/ 0 w 431"/>
                <a:gd name="T5" fmla="*/ 0 h 1294"/>
                <a:gd name="T6" fmla="*/ 0 60000 65536"/>
                <a:gd name="T7" fmla="*/ 0 60000 65536"/>
                <a:gd name="T8" fmla="*/ 0 60000 65536"/>
                <a:gd name="T9" fmla="*/ 0 w 431"/>
                <a:gd name="T10" fmla="*/ 0 h 1294"/>
                <a:gd name="T11" fmla="*/ 431 w 431"/>
                <a:gd name="T12" fmla="*/ 1294 h 12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" h="1294">
                  <a:moveTo>
                    <a:pt x="411" y="1294"/>
                  </a:moveTo>
                  <a:cubicBezTo>
                    <a:pt x="403" y="1117"/>
                    <a:pt x="431" y="448"/>
                    <a:pt x="363" y="232"/>
                  </a:cubicBezTo>
                  <a:cubicBezTo>
                    <a:pt x="295" y="16"/>
                    <a:pt x="76" y="48"/>
                    <a:pt x="0" y="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41347" name="Rectangle 3"/>
          <p:cNvSpPr>
            <a:spLocks noChangeArrowheads="1"/>
          </p:cNvSpPr>
          <p:nvPr/>
        </p:nvSpPr>
        <p:spPr bwMode="auto">
          <a:xfrm>
            <a:off x="1905000" y="609600"/>
            <a:ext cx="8458200" cy="1905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buFont typeface="Wingdings" charset="2"/>
              <a:buNone/>
            </a:pPr>
            <a:r>
              <a:rPr lang="en-US" altLang="en-US" sz="2000" dirty="0">
                <a:latin typeface="Comic Sans MS" charset="0"/>
                <a:ea typeface="Tahoma" charset="0"/>
                <a:cs typeface="Tahoma" charset="0"/>
                <a:sym typeface="Wingdings" charset="2"/>
              </a:rPr>
              <a:t>Here we held out 20% of our training set (yellow) for development.</a:t>
            </a:r>
          </a:p>
          <a:p>
            <a:pPr>
              <a:buFont typeface="Wingdings" charset="2"/>
              <a:buNone/>
            </a:pPr>
            <a:r>
              <a:rPr lang="en-US" altLang="en-US" sz="2000" dirty="0">
                <a:latin typeface="Comic Sans MS" charset="0"/>
                <a:ea typeface="Tahoma" charset="0"/>
                <a:cs typeface="Tahoma" charset="0"/>
                <a:sym typeface="Wingdings" charset="2"/>
              </a:rPr>
              <a:t>Would like to use &gt; 20% yellow:</a:t>
            </a:r>
          </a:p>
          <a:p>
            <a:pPr>
              <a:buFont typeface="Wingdings" charset="2"/>
              <a:buNone/>
            </a:pPr>
            <a:r>
              <a:rPr lang="en-US" altLang="en-US" sz="2000" dirty="0">
                <a:latin typeface="Comic Sans MS" charset="0"/>
                <a:ea typeface="Tahoma" charset="0"/>
                <a:cs typeface="Tahoma" charset="0"/>
                <a:sym typeface="Wingdings" charset="2"/>
              </a:rPr>
              <a:t>Would like to use &gt; 80% blue:</a:t>
            </a:r>
          </a:p>
          <a:p>
            <a:pPr>
              <a:buFont typeface="Wingdings" charset="2"/>
              <a:buNone/>
            </a:pPr>
            <a:endParaRPr lang="en-US" altLang="en-US" sz="2000" dirty="0">
              <a:latin typeface="Comic Sans MS" charset="0"/>
              <a:ea typeface="Tahoma" charset="0"/>
              <a:cs typeface="Tahoma" charset="0"/>
              <a:sym typeface="Wingdings" charset="2"/>
            </a:endParaRPr>
          </a:p>
          <a:p>
            <a:pPr>
              <a:buFont typeface="Wingdings" charset="2"/>
              <a:buNone/>
            </a:pPr>
            <a:r>
              <a:rPr lang="en-US" altLang="en-US" sz="2000" dirty="0">
                <a:latin typeface="Comic Sans MS" charset="0"/>
                <a:ea typeface="Tahoma" charset="0"/>
                <a:cs typeface="Tahoma" charset="0"/>
                <a:sym typeface="Wingdings" charset="2"/>
              </a:rPr>
              <a:t>Could we let the yellow and blue sets overlap?   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638800" y="60960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buFont typeface="Wingdings" charset="2"/>
              <a:buNone/>
            </a:pPr>
            <a:endParaRPr lang="en-US" altLang="en-US" sz="2000" dirty="0">
              <a:solidFill>
                <a:srgbClr val="FF0000"/>
              </a:solidFill>
              <a:latin typeface="Comic Sans MS" charset="0"/>
              <a:ea typeface="Tahoma" charset="0"/>
              <a:cs typeface="Tahoma" charset="0"/>
              <a:sym typeface="Wingdings" charset="2"/>
            </a:endParaRPr>
          </a:p>
          <a:p>
            <a:pPr>
              <a:buFont typeface="Wingdings" charset="2"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</a:t>
            </a:r>
            <a:r>
              <a:rPr lang="en-US" altLang="en-US" sz="2000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 20% not enough to reliably assess </a:t>
            </a:r>
            <a:r>
              <a:rPr lang="en-US" altLang="en-US" sz="2000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</a:t>
            </a:r>
          </a:p>
          <a:p>
            <a:pPr>
              <a:buFont typeface="Wingdings" charset="2"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</a:t>
            </a:r>
            <a:r>
              <a:rPr lang="en-US" altLang="en-US" sz="2000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 Best </a:t>
            </a:r>
            <a:r>
              <a:rPr lang="en-US" altLang="en-US" sz="2000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</a:t>
            </a:r>
            <a:r>
              <a:rPr lang="en-US" altLang="en-US" sz="2000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for smoothing 80% </a:t>
            </a:r>
          </a:p>
          <a:p>
            <a:pPr>
              <a:buFont typeface="Wingdings" charset="2"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   </a:t>
            </a:r>
            <a:r>
              <a:rPr lang="en-US" altLang="en-US" sz="2000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 best  for smoothing 100%</a:t>
            </a:r>
          </a:p>
          <a:p>
            <a:pPr>
              <a:buFont typeface="Wingdings" charset="2"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                           </a:t>
            </a:r>
            <a:r>
              <a:rPr lang="en-US" altLang="en-US" sz="2000" b="1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</a:t>
            </a:r>
            <a:r>
              <a:rPr lang="en-US" altLang="en-US" sz="2000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 Ethical, but foolish 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7552763" y="4477871"/>
            <a:ext cx="1752600" cy="2308225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dirty="0">
                <a:latin typeface="Comic Sans MS" charset="0"/>
              </a:rPr>
              <a:t>Now use that </a:t>
            </a:r>
            <a:r>
              <a:rPr kumimoji="0" lang="en-US" altLang="en-US" sz="2400" dirty="0">
                <a:sym typeface="Symbol" charset="2"/>
              </a:rPr>
              <a:t></a:t>
            </a:r>
            <a:r>
              <a:rPr kumimoji="0" lang="en-US" altLang="en-US" sz="2000" dirty="0">
                <a:latin typeface="Comic Sans MS" charset="0"/>
              </a:rPr>
              <a:t> to get smoothed counts from all 100</a:t>
            </a:r>
            <a:r>
              <a:rPr kumimoji="0" lang="en-US" altLang="en-US" sz="2000" dirty="0" smtClean="0">
                <a:latin typeface="Comic Sans MS" charset="0"/>
              </a:rPr>
              <a:t>% training data </a:t>
            </a:r>
            <a:r>
              <a:rPr kumimoji="0" lang="en-US" altLang="en-US" sz="2000" dirty="0">
                <a:latin typeface="Comic Sans MS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4325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7" grpId="0" build="p" animBg="1"/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FCFF3F1C-5155-9346-8E17-21B873B3CF78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26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6"/>
            <a:ext cx="8585200" cy="708025"/>
          </a:xfrm>
        </p:spPr>
        <p:txBody>
          <a:bodyPr/>
          <a:lstStyle/>
          <a:p>
            <a:r>
              <a:rPr lang="en-US" altLang="en-US" sz="2800"/>
              <a:t>5-fold Cross-Validation (“Jackknifing”)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447800"/>
            <a:ext cx="86868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sym typeface="Symbol" charset="2"/>
              </a:rPr>
              <a:t>Old version: Train on 80%, test on 20%</a:t>
            </a:r>
          </a:p>
          <a:p>
            <a:pPr>
              <a:lnSpc>
                <a:spcPct val="90000"/>
              </a:lnSpc>
            </a:pPr>
            <a:endParaRPr lang="en-US" altLang="en-US" dirty="0">
              <a:sym typeface="Symbol" charset="2"/>
            </a:endParaRPr>
          </a:p>
          <a:p>
            <a:pPr>
              <a:lnSpc>
                <a:spcPct val="90000"/>
              </a:lnSpc>
            </a:pPr>
            <a:endParaRPr lang="en-US" altLang="en-US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sym typeface="Symbol" charset="2"/>
              </a:rPr>
              <a:t>If 20% yellow too little: try 5 training/dev splits as below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Pick  that gets best average performance</a:t>
            </a:r>
          </a:p>
          <a:p>
            <a:pPr lvl="1">
              <a:lnSpc>
                <a:spcPct val="90000"/>
              </a:lnSpc>
            </a:pPr>
            <a:endParaRPr lang="en-US" altLang="en-US" sz="2000" dirty="0">
              <a:sym typeface="Symbol" charset="2"/>
            </a:endParaRPr>
          </a:p>
          <a:p>
            <a:pPr lvl="1">
              <a:lnSpc>
                <a:spcPct val="90000"/>
              </a:lnSpc>
            </a:pPr>
            <a:endParaRPr lang="en-US" altLang="en-US" sz="2000" dirty="0">
              <a:sym typeface="Symbol" charset="2"/>
            </a:endParaRPr>
          </a:p>
          <a:p>
            <a:pPr lvl="1">
              <a:lnSpc>
                <a:spcPct val="90000"/>
              </a:lnSpc>
            </a:pPr>
            <a:endParaRPr lang="en-US" altLang="en-US" sz="2000" dirty="0">
              <a:sym typeface="Symbol" charset="2"/>
            </a:endParaRPr>
          </a:p>
          <a:p>
            <a:pPr lvl="1">
              <a:lnSpc>
                <a:spcPct val="90000"/>
              </a:lnSpc>
            </a:pPr>
            <a:endParaRPr lang="en-US" altLang="en-US" sz="2000" dirty="0">
              <a:sym typeface="Symbol" charset="2"/>
            </a:endParaRPr>
          </a:p>
          <a:p>
            <a:pPr lvl="1">
              <a:lnSpc>
                <a:spcPct val="90000"/>
              </a:lnSpc>
            </a:pPr>
            <a:endParaRPr lang="en-US" altLang="en-US" sz="2000" dirty="0">
              <a:sym typeface="Symbol" charset="2"/>
            </a:endParaRPr>
          </a:p>
          <a:p>
            <a:pPr lvl="1">
              <a:lnSpc>
                <a:spcPct val="90000"/>
              </a:lnSpc>
            </a:pPr>
            <a:endParaRPr lang="en-US" altLang="en-US" sz="2000" b="1" dirty="0">
              <a:solidFill>
                <a:srgbClr val="00CC00"/>
              </a:solidFill>
              <a:sym typeface="Wingdings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b="1" dirty="0">
                <a:solidFill>
                  <a:srgbClr val="00CC00"/>
                </a:solidFill>
                <a:sym typeface="Wingdings" charset="2"/>
              </a:rPr>
              <a:t></a:t>
            </a:r>
            <a:r>
              <a:rPr lang="en-US" altLang="en-US" sz="2000" dirty="0">
                <a:sym typeface="Wingdings" charset="2"/>
              </a:rPr>
              <a:t> Tests</a:t>
            </a:r>
            <a:r>
              <a:rPr lang="en-US" altLang="en-US" sz="2000" dirty="0">
                <a:sym typeface="Symbol" charset="2"/>
              </a:rPr>
              <a:t> on all 100% as yellow, so we can more reliably assess 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>
                <a:solidFill>
                  <a:srgbClr val="FF0000"/>
                </a:solidFill>
                <a:sym typeface="Wingdings" charset="2"/>
              </a:rPr>
              <a:t> </a:t>
            </a:r>
            <a:r>
              <a:rPr lang="en-US" altLang="en-US" sz="2000" dirty="0">
                <a:sym typeface="Symbol" charset="2"/>
              </a:rPr>
              <a:t>Still picks a  that’s good at smoothing the 80% size, not 100%.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sym typeface="Symbol" charset="2"/>
              </a:rPr>
              <a:t>But now we can grow that 80% without trouble …</a:t>
            </a:r>
          </a:p>
        </p:txBody>
      </p:sp>
      <p:grpSp>
        <p:nvGrpSpPr>
          <p:cNvPr id="49158" name="Group 41"/>
          <p:cNvGrpSpPr>
            <a:grpSpLocks/>
          </p:cNvGrpSpPr>
          <p:nvPr/>
        </p:nvGrpSpPr>
        <p:grpSpPr bwMode="auto">
          <a:xfrm>
            <a:off x="2136776" y="2211388"/>
            <a:ext cx="5178425" cy="531812"/>
            <a:chOff x="386" y="2785"/>
            <a:chExt cx="3262" cy="335"/>
          </a:xfrm>
        </p:grpSpPr>
        <p:sp>
          <p:nvSpPr>
            <p:cNvPr id="49190" name="Rectangle 9"/>
            <p:cNvSpPr>
              <a:spLocks noChangeArrowheads="1"/>
            </p:cNvSpPr>
            <p:nvPr/>
          </p:nvSpPr>
          <p:spPr bwMode="auto">
            <a:xfrm>
              <a:off x="386" y="2785"/>
              <a:ext cx="622" cy="33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Dev.</a:t>
              </a:r>
            </a:p>
          </p:txBody>
        </p:sp>
        <p:sp>
          <p:nvSpPr>
            <p:cNvPr id="49191" name="Rectangle 5"/>
            <p:cNvSpPr>
              <a:spLocks noChangeArrowheads="1"/>
            </p:cNvSpPr>
            <p:nvPr/>
          </p:nvSpPr>
          <p:spPr bwMode="auto">
            <a:xfrm>
              <a:off x="3026" y="2785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92" name="Rectangle 6"/>
            <p:cNvSpPr>
              <a:spLocks noChangeArrowheads="1"/>
            </p:cNvSpPr>
            <p:nvPr/>
          </p:nvSpPr>
          <p:spPr bwMode="auto">
            <a:xfrm>
              <a:off x="1047" y="2785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93" name="Rectangle 7"/>
            <p:cNvSpPr>
              <a:spLocks noChangeArrowheads="1"/>
            </p:cNvSpPr>
            <p:nvPr/>
          </p:nvSpPr>
          <p:spPr bwMode="auto">
            <a:xfrm>
              <a:off x="1707" y="2785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94" name="Rectangle 8"/>
            <p:cNvSpPr>
              <a:spLocks noChangeArrowheads="1"/>
            </p:cNvSpPr>
            <p:nvPr/>
          </p:nvSpPr>
          <p:spPr bwMode="auto">
            <a:xfrm>
              <a:off x="2368" y="2785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95" name="TextBox 13"/>
            <p:cNvSpPr txBox="1">
              <a:spLocks noChangeArrowheads="1"/>
            </p:cNvSpPr>
            <p:nvPr/>
          </p:nvSpPr>
          <p:spPr bwMode="auto">
            <a:xfrm>
              <a:off x="1538" y="2793"/>
              <a:ext cx="9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Training</a:t>
              </a:r>
            </a:p>
          </p:txBody>
        </p:sp>
      </p:grp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2133601" y="3962401"/>
            <a:ext cx="5178425" cy="1598613"/>
            <a:chOff x="384" y="2449"/>
            <a:chExt cx="3262" cy="1870"/>
          </a:xfrm>
        </p:grpSpPr>
        <p:sp>
          <p:nvSpPr>
            <p:cNvPr id="49164" name="Rectangle 9"/>
            <p:cNvSpPr>
              <a:spLocks noChangeArrowheads="1"/>
            </p:cNvSpPr>
            <p:nvPr/>
          </p:nvSpPr>
          <p:spPr bwMode="auto">
            <a:xfrm>
              <a:off x="2372" y="3600"/>
              <a:ext cx="622" cy="33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Dev.</a:t>
              </a:r>
            </a:p>
          </p:txBody>
        </p:sp>
        <p:sp>
          <p:nvSpPr>
            <p:cNvPr id="49165" name="Rectangle 8"/>
            <p:cNvSpPr>
              <a:spLocks noChangeArrowheads="1"/>
            </p:cNvSpPr>
            <p:nvPr/>
          </p:nvSpPr>
          <p:spPr bwMode="auto">
            <a:xfrm>
              <a:off x="384" y="3600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66" name="Rectangle 9"/>
            <p:cNvSpPr>
              <a:spLocks noChangeArrowheads="1"/>
            </p:cNvSpPr>
            <p:nvPr/>
          </p:nvSpPr>
          <p:spPr bwMode="auto">
            <a:xfrm>
              <a:off x="1711" y="3216"/>
              <a:ext cx="622" cy="33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Dev.</a:t>
              </a:r>
            </a:p>
          </p:txBody>
        </p:sp>
        <p:sp>
          <p:nvSpPr>
            <p:cNvPr id="49167" name="Rectangle 7"/>
            <p:cNvSpPr>
              <a:spLocks noChangeArrowheads="1"/>
            </p:cNvSpPr>
            <p:nvPr/>
          </p:nvSpPr>
          <p:spPr bwMode="auto">
            <a:xfrm>
              <a:off x="386" y="3216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68" name="Rectangle 9"/>
            <p:cNvSpPr>
              <a:spLocks noChangeArrowheads="1"/>
            </p:cNvSpPr>
            <p:nvPr/>
          </p:nvSpPr>
          <p:spPr bwMode="auto">
            <a:xfrm>
              <a:off x="384" y="2449"/>
              <a:ext cx="622" cy="33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Dev.</a:t>
              </a:r>
            </a:p>
          </p:txBody>
        </p:sp>
        <p:sp>
          <p:nvSpPr>
            <p:cNvPr id="49169" name="Rectangle 5"/>
            <p:cNvSpPr>
              <a:spLocks noChangeArrowheads="1"/>
            </p:cNvSpPr>
            <p:nvPr/>
          </p:nvSpPr>
          <p:spPr bwMode="auto">
            <a:xfrm>
              <a:off x="3024" y="2449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70" name="Rectangle 6"/>
            <p:cNvSpPr>
              <a:spLocks noChangeArrowheads="1"/>
            </p:cNvSpPr>
            <p:nvPr/>
          </p:nvSpPr>
          <p:spPr bwMode="auto">
            <a:xfrm>
              <a:off x="1045" y="2449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71" name="Rectangle 7"/>
            <p:cNvSpPr>
              <a:spLocks noChangeArrowheads="1"/>
            </p:cNvSpPr>
            <p:nvPr/>
          </p:nvSpPr>
          <p:spPr bwMode="auto">
            <a:xfrm>
              <a:off x="1705" y="2449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72" name="Rectangle 8"/>
            <p:cNvSpPr>
              <a:spLocks noChangeArrowheads="1"/>
            </p:cNvSpPr>
            <p:nvPr/>
          </p:nvSpPr>
          <p:spPr bwMode="auto">
            <a:xfrm>
              <a:off x="2366" y="2449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73" name="Rectangle 9"/>
            <p:cNvSpPr>
              <a:spLocks noChangeArrowheads="1"/>
            </p:cNvSpPr>
            <p:nvPr/>
          </p:nvSpPr>
          <p:spPr bwMode="auto">
            <a:xfrm>
              <a:off x="1058" y="2832"/>
              <a:ext cx="622" cy="33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Dev.</a:t>
              </a:r>
            </a:p>
          </p:txBody>
        </p:sp>
        <p:sp>
          <p:nvSpPr>
            <p:cNvPr id="49174" name="Rectangle 5"/>
            <p:cNvSpPr>
              <a:spLocks noChangeArrowheads="1"/>
            </p:cNvSpPr>
            <p:nvPr/>
          </p:nvSpPr>
          <p:spPr bwMode="auto">
            <a:xfrm>
              <a:off x="3024" y="2832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75" name="Rectangle 6"/>
            <p:cNvSpPr>
              <a:spLocks noChangeArrowheads="1"/>
            </p:cNvSpPr>
            <p:nvPr/>
          </p:nvSpPr>
          <p:spPr bwMode="auto">
            <a:xfrm>
              <a:off x="384" y="2832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76" name="Rectangle 7"/>
            <p:cNvSpPr>
              <a:spLocks noChangeArrowheads="1"/>
            </p:cNvSpPr>
            <p:nvPr/>
          </p:nvSpPr>
          <p:spPr bwMode="auto">
            <a:xfrm>
              <a:off x="1705" y="2832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77" name="Rectangle 8"/>
            <p:cNvSpPr>
              <a:spLocks noChangeArrowheads="1"/>
            </p:cNvSpPr>
            <p:nvPr/>
          </p:nvSpPr>
          <p:spPr bwMode="auto">
            <a:xfrm>
              <a:off x="2366" y="2832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78" name="Rectangle 5"/>
            <p:cNvSpPr>
              <a:spLocks noChangeArrowheads="1"/>
            </p:cNvSpPr>
            <p:nvPr/>
          </p:nvSpPr>
          <p:spPr bwMode="auto">
            <a:xfrm>
              <a:off x="3024" y="3216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79" name="Rectangle 6"/>
            <p:cNvSpPr>
              <a:spLocks noChangeArrowheads="1"/>
            </p:cNvSpPr>
            <p:nvPr/>
          </p:nvSpPr>
          <p:spPr bwMode="auto">
            <a:xfrm>
              <a:off x="1045" y="3216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80" name="Rectangle 8"/>
            <p:cNvSpPr>
              <a:spLocks noChangeArrowheads="1"/>
            </p:cNvSpPr>
            <p:nvPr/>
          </p:nvSpPr>
          <p:spPr bwMode="auto">
            <a:xfrm>
              <a:off x="2366" y="3216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81" name="Rectangle 5"/>
            <p:cNvSpPr>
              <a:spLocks noChangeArrowheads="1"/>
            </p:cNvSpPr>
            <p:nvPr/>
          </p:nvSpPr>
          <p:spPr bwMode="auto">
            <a:xfrm>
              <a:off x="3024" y="3600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82" name="Rectangle 6"/>
            <p:cNvSpPr>
              <a:spLocks noChangeArrowheads="1"/>
            </p:cNvSpPr>
            <p:nvPr/>
          </p:nvSpPr>
          <p:spPr bwMode="auto">
            <a:xfrm>
              <a:off x="1045" y="3600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83" name="Rectangle 7"/>
            <p:cNvSpPr>
              <a:spLocks noChangeArrowheads="1"/>
            </p:cNvSpPr>
            <p:nvPr/>
          </p:nvSpPr>
          <p:spPr bwMode="auto">
            <a:xfrm>
              <a:off x="1705" y="3600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grpSp>
          <p:nvGrpSpPr>
            <p:cNvPr id="49184" name="Group 75"/>
            <p:cNvGrpSpPr>
              <a:grpSpLocks/>
            </p:cNvGrpSpPr>
            <p:nvPr/>
          </p:nvGrpSpPr>
          <p:grpSpPr bwMode="auto">
            <a:xfrm flipH="1">
              <a:off x="384" y="3984"/>
              <a:ext cx="3262" cy="335"/>
              <a:chOff x="384" y="3984"/>
              <a:chExt cx="3262" cy="335"/>
            </a:xfrm>
          </p:grpSpPr>
          <p:sp>
            <p:nvSpPr>
              <p:cNvPr id="49185" name="Rectangle 9"/>
              <p:cNvSpPr>
                <a:spLocks noChangeArrowheads="1"/>
              </p:cNvSpPr>
              <p:nvPr/>
            </p:nvSpPr>
            <p:spPr bwMode="auto">
              <a:xfrm>
                <a:off x="384" y="3984"/>
                <a:ext cx="622" cy="335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800"/>
                  <a:t>Dev.</a:t>
                </a:r>
              </a:p>
            </p:txBody>
          </p:sp>
          <p:sp>
            <p:nvSpPr>
              <p:cNvPr id="49186" name="Rectangle 5"/>
              <p:cNvSpPr>
                <a:spLocks noChangeArrowheads="1"/>
              </p:cNvSpPr>
              <p:nvPr/>
            </p:nvSpPr>
            <p:spPr bwMode="auto">
              <a:xfrm>
                <a:off x="3024" y="3984"/>
                <a:ext cx="622" cy="335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800"/>
              </a:p>
            </p:txBody>
          </p:sp>
          <p:sp>
            <p:nvSpPr>
              <p:cNvPr id="49187" name="Rectangle 6"/>
              <p:cNvSpPr>
                <a:spLocks noChangeArrowheads="1"/>
              </p:cNvSpPr>
              <p:nvPr/>
            </p:nvSpPr>
            <p:spPr bwMode="auto">
              <a:xfrm>
                <a:off x="1045" y="3984"/>
                <a:ext cx="621" cy="335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800"/>
              </a:p>
            </p:txBody>
          </p:sp>
          <p:sp>
            <p:nvSpPr>
              <p:cNvPr id="49188" name="Rectangle 7"/>
              <p:cNvSpPr>
                <a:spLocks noChangeArrowheads="1"/>
              </p:cNvSpPr>
              <p:nvPr/>
            </p:nvSpPr>
            <p:spPr bwMode="auto">
              <a:xfrm>
                <a:off x="1705" y="3984"/>
                <a:ext cx="622" cy="335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800"/>
              </a:p>
            </p:txBody>
          </p:sp>
          <p:sp>
            <p:nvSpPr>
              <p:cNvPr id="49189" name="Rectangle 8"/>
              <p:cNvSpPr>
                <a:spLocks noChangeArrowheads="1"/>
              </p:cNvSpPr>
              <p:nvPr/>
            </p:nvSpPr>
            <p:spPr bwMode="auto">
              <a:xfrm>
                <a:off x="2366" y="3984"/>
                <a:ext cx="621" cy="335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800"/>
              </a:p>
            </p:txBody>
          </p:sp>
        </p:grpSp>
      </p:grpSp>
      <p:sp>
        <p:nvSpPr>
          <p:cNvPr id="49160" name="Rectangle 3"/>
          <p:cNvSpPr>
            <a:spLocks noChangeArrowheads="1"/>
          </p:cNvSpPr>
          <p:nvPr/>
        </p:nvSpPr>
        <p:spPr bwMode="auto">
          <a:xfrm>
            <a:off x="1905000" y="990600"/>
            <a:ext cx="8458200" cy="1066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buFont typeface="Wingdings" charset="2"/>
              <a:buNone/>
            </a:pPr>
            <a:r>
              <a:rPr lang="en-US" altLang="en-US" sz="2000">
                <a:latin typeface="Comic Sans MS" charset="0"/>
                <a:ea typeface="Tahoma" charset="0"/>
                <a:cs typeface="Tahoma" charset="0"/>
                <a:sym typeface="Wingdings" charset="2"/>
              </a:rPr>
              <a:t>Would like to use &gt; 20% yellow:</a:t>
            </a:r>
          </a:p>
          <a:p>
            <a:pPr>
              <a:buFont typeface="Wingdings" charset="2"/>
              <a:buNone/>
            </a:pPr>
            <a:r>
              <a:rPr lang="en-US" altLang="en-US" sz="2000">
                <a:latin typeface="Comic Sans MS" charset="0"/>
                <a:ea typeface="Tahoma" charset="0"/>
                <a:cs typeface="Tahoma" charset="0"/>
                <a:sym typeface="Wingdings" charset="2"/>
              </a:rPr>
              <a:t>Would like to use &gt; 80% blue:</a:t>
            </a:r>
          </a:p>
          <a:p>
            <a:pPr>
              <a:buFont typeface="Wingdings" charset="2"/>
              <a:buNone/>
            </a:pPr>
            <a:endParaRPr lang="en-US" altLang="en-US" sz="2000">
              <a:latin typeface="Comic Sans MS" charset="0"/>
              <a:ea typeface="Tahoma" charset="0"/>
              <a:cs typeface="Tahoma" charset="0"/>
              <a:sym typeface="Wingdings" charset="2"/>
            </a:endParaRPr>
          </a:p>
        </p:txBody>
      </p:sp>
      <p:sp>
        <p:nvSpPr>
          <p:cNvPr id="49161" name="Rectangle 3"/>
          <p:cNvSpPr>
            <a:spLocks noChangeArrowheads="1"/>
          </p:cNvSpPr>
          <p:nvPr/>
        </p:nvSpPr>
        <p:spPr bwMode="auto">
          <a:xfrm>
            <a:off x="5638800" y="60960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buFont typeface="Wingdings" charset="2"/>
              <a:buNone/>
            </a:pPr>
            <a:endParaRPr lang="en-US" altLang="en-US" sz="2000">
              <a:solidFill>
                <a:srgbClr val="FF0000"/>
              </a:solidFill>
              <a:latin typeface="Comic Sans MS" charset="0"/>
              <a:ea typeface="Tahoma" charset="0"/>
              <a:cs typeface="Tahoma" charset="0"/>
              <a:sym typeface="Wingdings" charset="2"/>
            </a:endParaRPr>
          </a:p>
          <a:p>
            <a:pPr>
              <a:buFont typeface="Wingdings" charset="2"/>
              <a:buNone/>
            </a:pPr>
            <a:r>
              <a:rPr lang="en-US" altLang="en-US" sz="2000" b="1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</a:t>
            </a:r>
            <a:r>
              <a:rPr lang="en-US" altLang="en-US" sz="200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 20% not enough to reliably assess </a:t>
            </a:r>
            <a:r>
              <a:rPr lang="en-US" altLang="en-US" sz="200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</a:t>
            </a:r>
          </a:p>
          <a:p>
            <a:pPr>
              <a:buFont typeface="Wingdings" charset="2"/>
              <a:buNone/>
            </a:pPr>
            <a:r>
              <a:rPr lang="en-US" altLang="en-US" sz="2000" b="1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</a:t>
            </a:r>
            <a:r>
              <a:rPr lang="en-US" altLang="en-US" sz="200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 Best </a:t>
            </a:r>
            <a:r>
              <a:rPr lang="en-US" altLang="en-US" sz="200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</a:t>
            </a:r>
            <a:r>
              <a:rPr lang="en-US" altLang="en-US" sz="200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 </a:t>
            </a:r>
            <a:r>
              <a:rPr lang="en-US" altLang="en-US" sz="200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for smoothing 80% </a:t>
            </a:r>
          </a:p>
          <a:p>
            <a:pPr>
              <a:buFont typeface="Wingdings" charset="2"/>
              <a:buNone/>
            </a:pPr>
            <a:r>
              <a:rPr lang="en-US" altLang="en-US" sz="2000" b="1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   </a:t>
            </a:r>
            <a:r>
              <a:rPr lang="en-US" altLang="en-US" sz="200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 best  for smoothing 100%</a:t>
            </a:r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8156576" y="5029201"/>
            <a:ext cx="1292225" cy="531813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06547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8"/>
          <p:cNvSpPr>
            <a:spLocks noChangeArrowheads="1"/>
          </p:cNvSpPr>
          <p:nvPr/>
        </p:nvSpPr>
        <p:spPr bwMode="auto">
          <a:xfrm>
            <a:off x="2133600" y="1600201"/>
            <a:ext cx="5181600" cy="2651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52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12C427FC-7DE1-894B-AA04-F7D120D52111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27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6"/>
            <a:ext cx="8585200" cy="708025"/>
          </a:xfrm>
        </p:spPr>
        <p:txBody>
          <a:bodyPr/>
          <a:lstStyle/>
          <a:p>
            <a:r>
              <a:rPr lang="en-US" altLang="en-US" sz="2800"/>
              <a:t>N-fold Cross-Validation (“Leave One Out”)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4114800"/>
            <a:ext cx="86868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To evaluate a particular  during dev, test on all the training data:</a:t>
            </a:r>
            <a:br>
              <a:rPr lang="en-US" altLang="en-US" sz="2000" dirty="0">
                <a:sym typeface="Symbol" charset="2"/>
              </a:rPr>
            </a:br>
            <a:r>
              <a:rPr lang="en-US" altLang="en-US" sz="2000" dirty="0">
                <a:sym typeface="Symbol" charset="2"/>
              </a:rPr>
              <a:t>test </a:t>
            </a:r>
            <a:r>
              <a:rPr lang="en-US" altLang="en-US" sz="2000" u="sng" dirty="0">
                <a:sym typeface="Symbol" charset="2"/>
              </a:rPr>
              <a:t>each</a:t>
            </a:r>
            <a:r>
              <a:rPr lang="en-US" altLang="en-US" sz="2000" dirty="0">
                <a:sym typeface="Symbol" charset="2"/>
              </a:rPr>
              <a:t> sentence with smoothed model from </a:t>
            </a:r>
            <a:r>
              <a:rPr lang="en-US" altLang="en-US" sz="2000" u="sng" dirty="0">
                <a:sym typeface="Symbol" charset="2"/>
              </a:rPr>
              <a:t>other</a:t>
            </a:r>
            <a:r>
              <a:rPr lang="en-US" altLang="en-US" sz="2000" i="1" dirty="0">
                <a:sym typeface="Symbol" charset="2"/>
              </a:rPr>
              <a:t> </a:t>
            </a:r>
            <a:r>
              <a:rPr lang="en-US" altLang="en-US" sz="2000" dirty="0">
                <a:sym typeface="Symbol" charset="2"/>
              </a:rPr>
              <a:t>N-1 sentences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00CC00"/>
                </a:solidFill>
                <a:sym typeface="Wingdings" charset="2"/>
              </a:rPr>
              <a:t></a:t>
            </a:r>
            <a:r>
              <a:rPr lang="en-US" altLang="en-US" sz="2000" dirty="0">
                <a:sym typeface="Wingdings" charset="2"/>
              </a:rPr>
              <a:t> </a:t>
            </a:r>
            <a:r>
              <a:rPr lang="en-US" altLang="en-US" sz="2000" dirty="0">
                <a:sym typeface="Symbol" charset="2"/>
              </a:rPr>
              <a:t>Still tests on all 100% as yellow, so we can reliably assess  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00CC00"/>
                </a:solidFill>
                <a:sym typeface="Wingdings" charset="2"/>
              </a:rPr>
              <a:t></a:t>
            </a:r>
            <a:r>
              <a:rPr lang="en-US" altLang="en-US" sz="2000" dirty="0">
                <a:sym typeface="Wingdings" charset="2"/>
              </a:rPr>
              <a:t> Trains on nearly 100% blue data ((N-1)/N) to measure whether </a:t>
            </a:r>
            <a:r>
              <a:rPr lang="en-US" altLang="en-US" sz="2000" dirty="0">
                <a:sym typeface="Symbol" charset="2"/>
              </a:rPr>
              <a:t> is good for smoothing that much data: </a:t>
            </a:r>
            <a:r>
              <a:rPr lang="en-US" altLang="en-US" sz="2000" dirty="0">
                <a:ea typeface="Tahoma" charset="0"/>
                <a:cs typeface="Tahoma" charset="0"/>
                <a:sym typeface="Symbol" charset="2"/>
              </a:rPr>
              <a:t>nearly matches true test conditions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00CC00"/>
                </a:solidFill>
                <a:sym typeface="Wingdings" charset="2"/>
              </a:rPr>
              <a:t> </a:t>
            </a:r>
            <a:r>
              <a:rPr lang="en-US" altLang="en-US" sz="2000" dirty="0">
                <a:sym typeface="Symbol" charset="2"/>
              </a:rPr>
              <a:t>Surprisingly fast: why?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sym typeface="Symbol" charset="2"/>
              </a:rPr>
              <a:t>Usually easy to retrain on blue by adding/subtracting 1 sentence’s counts</a:t>
            </a:r>
          </a:p>
        </p:txBody>
      </p:sp>
      <p:sp>
        <p:nvSpPr>
          <p:cNvPr id="53255" name="Rectangle 9"/>
          <p:cNvSpPr>
            <a:spLocks noChangeArrowheads="1"/>
          </p:cNvSpPr>
          <p:nvPr/>
        </p:nvSpPr>
        <p:spPr bwMode="auto">
          <a:xfrm>
            <a:off x="2133601" y="1600200"/>
            <a:ext cx="87313" cy="2667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2133600" y="1905001"/>
            <a:ext cx="5181600" cy="2651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2209801" y="1905000"/>
            <a:ext cx="87313" cy="2667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58" name="Rectangle 8"/>
          <p:cNvSpPr>
            <a:spLocks noChangeArrowheads="1"/>
          </p:cNvSpPr>
          <p:nvPr/>
        </p:nvSpPr>
        <p:spPr bwMode="auto">
          <a:xfrm>
            <a:off x="2133600" y="2209801"/>
            <a:ext cx="5181600" cy="2651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59" name="Rectangle 9"/>
          <p:cNvSpPr>
            <a:spLocks noChangeArrowheads="1"/>
          </p:cNvSpPr>
          <p:nvPr/>
        </p:nvSpPr>
        <p:spPr bwMode="auto">
          <a:xfrm>
            <a:off x="2286001" y="2209800"/>
            <a:ext cx="87313" cy="2667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60" name="Rectangle 8"/>
          <p:cNvSpPr>
            <a:spLocks noChangeArrowheads="1"/>
          </p:cNvSpPr>
          <p:nvPr/>
        </p:nvSpPr>
        <p:spPr bwMode="auto">
          <a:xfrm>
            <a:off x="2133600" y="2514601"/>
            <a:ext cx="5181600" cy="2651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61" name="Rectangle 9"/>
          <p:cNvSpPr>
            <a:spLocks noChangeArrowheads="1"/>
          </p:cNvSpPr>
          <p:nvPr/>
        </p:nvSpPr>
        <p:spPr bwMode="auto">
          <a:xfrm>
            <a:off x="2362201" y="2514600"/>
            <a:ext cx="87313" cy="2667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62" name="Rectangle 8"/>
          <p:cNvSpPr>
            <a:spLocks noChangeArrowheads="1"/>
          </p:cNvSpPr>
          <p:nvPr/>
        </p:nvSpPr>
        <p:spPr bwMode="auto">
          <a:xfrm>
            <a:off x="2133600" y="2819401"/>
            <a:ext cx="5181600" cy="2651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63" name="Rectangle 9"/>
          <p:cNvSpPr>
            <a:spLocks noChangeArrowheads="1"/>
          </p:cNvSpPr>
          <p:nvPr/>
        </p:nvSpPr>
        <p:spPr bwMode="auto">
          <a:xfrm>
            <a:off x="2438401" y="2819400"/>
            <a:ext cx="87313" cy="2667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64" name="Rectangle 8"/>
          <p:cNvSpPr>
            <a:spLocks noChangeArrowheads="1"/>
          </p:cNvSpPr>
          <p:nvPr/>
        </p:nvSpPr>
        <p:spPr bwMode="auto">
          <a:xfrm>
            <a:off x="2133600" y="3390901"/>
            <a:ext cx="5181600" cy="2651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65" name="Rectangle 9"/>
          <p:cNvSpPr>
            <a:spLocks noChangeArrowheads="1"/>
          </p:cNvSpPr>
          <p:nvPr/>
        </p:nvSpPr>
        <p:spPr bwMode="auto">
          <a:xfrm>
            <a:off x="7131051" y="3390900"/>
            <a:ext cx="87313" cy="2667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66" name="Rectangle 8"/>
          <p:cNvSpPr>
            <a:spLocks noChangeArrowheads="1"/>
          </p:cNvSpPr>
          <p:nvPr/>
        </p:nvSpPr>
        <p:spPr bwMode="auto">
          <a:xfrm>
            <a:off x="2133600" y="3695701"/>
            <a:ext cx="5181600" cy="2651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67" name="Rectangle 9"/>
          <p:cNvSpPr>
            <a:spLocks noChangeArrowheads="1"/>
          </p:cNvSpPr>
          <p:nvPr/>
        </p:nvSpPr>
        <p:spPr bwMode="auto">
          <a:xfrm>
            <a:off x="7227888" y="3695700"/>
            <a:ext cx="87312" cy="2667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68" name="Rectangle 58"/>
          <p:cNvSpPr>
            <a:spLocks noChangeArrowheads="1"/>
          </p:cNvSpPr>
          <p:nvPr/>
        </p:nvSpPr>
        <p:spPr bwMode="auto">
          <a:xfrm>
            <a:off x="4462464" y="2971800"/>
            <a:ext cx="43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ym typeface="Symbol" charset="2"/>
              </a:rPr>
              <a:t>…</a:t>
            </a:r>
          </a:p>
        </p:txBody>
      </p:sp>
      <p:sp>
        <p:nvSpPr>
          <p:cNvPr id="53269" name="Text Box 60"/>
          <p:cNvSpPr txBox="1">
            <a:spLocks noChangeArrowheads="1"/>
          </p:cNvSpPr>
          <p:nvPr/>
        </p:nvSpPr>
        <p:spPr bwMode="auto">
          <a:xfrm>
            <a:off x="7756525" y="2098675"/>
            <a:ext cx="223678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3399FF"/>
                </a:solidFill>
                <a:latin typeface="Comic Sans MS" charset="0"/>
              </a:rPr>
              <a:t>(more extreme</a:t>
            </a:r>
            <a:br>
              <a:rPr kumimoji="0" lang="en-US" altLang="en-US" sz="1800">
                <a:solidFill>
                  <a:srgbClr val="3399FF"/>
                </a:solidFill>
                <a:latin typeface="Comic Sans MS" charset="0"/>
              </a:rPr>
            </a:br>
            <a:r>
              <a:rPr kumimoji="0" lang="en-US" altLang="en-US" sz="1800">
                <a:solidFill>
                  <a:srgbClr val="3399FF"/>
                </a:solidFill>
                <a:latin typeface="Comic Sans MS" charset="0"/>
              </a:rPr>
              <a:t>version of strategy</a:t>
            </a:r>
            <a:br>
              <a:rPr kumimoji="0" lang="en-US" altLang="en-US" sz="1800">
                <a:solidFill>
                  <a:srgbClr val="3399FF"/>
                </a:solidFill>
                <a:latin typeface="Comic Sans MS" charset="0"/>
              </a:rPr>
            </a:br>
            <a:r>
              <a:rPr kumimoji="0" lang="en-US" altLang="en-US" sz="1800">
                <a:solidFill>
                  <a:srgbClr val="3399FF"/>
                </a:solidFill>
                <a:latin typeface="Comic Sans MS" charset="0"/>
              </a:rPr>
              <a:t>from last slide)</a:t>
            </a:r>
          </a:p>
        </p:txBody>
      </p:sp>
      <p:sp>
        <p:nvSpPr>
          <p:cNvPr id="53270" name="Rectangle 11"/>
          <p:cNvSpPr>
            <a:spLocks noChangeArrowheads="1"/>
          </p:cNvSpPr>
          <p:nvPr/>
        </p:nvSpPr>
        <p:spPr bwMode="auto">
          <a:xfrm>
            <a:off x="8156576" y="3429001"/>
            <a:ext cx="1292225" cy="531813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59397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8" name="Group 2"/>
          <p:cNvGrpSpPr>
            <a:grpSpLocks/>
          </p:cNvGrpSpPr>
          <p:nvPr/>
        </p:nvGrpSpPr>
        <p:grpSpPr bwMode="auto">
          <a:xfrm>
            <a:off x="1905001" y="762000"/>
            <a:ext cx="8607425" cy="6553200"/>
            <a:chOff x="240" y="480"/>
            <a:chExt cx="5422" cy="4128"/>
          </a:xfrm>
        </p:grpSpPr>
        <p:pic>
          <p:nvPicPr>
            <p:cNvPr id="55310" name="Picture 3" descr="hist20-1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480"/>
              <a:ext cx="2830" cy="2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11" name="Picture 4" descr="hist20-2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2180"/>
              <a:ext cx="2830" cy="2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12" name="Picture 5" descr="hist20-3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480"/>
              <a:ext cx="2830" cy="2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13" name="Picture 6" descr="hist20-6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2180"/>
              <a:ext cx="2830" cy="2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5299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5"/>
            <a:ext cx="8280400" cy="1143000"/>
          </a:xfrm>
        </p:spPr>
        <p:txBody>
          <a:bodyPr/>
          <a:lstStyle/>
          <a:p>
            <a:r>
              <a:rPr lang="en-US" altLang="en-US"/>
              <a:t>Smoothing reduces variance</a:t>
            </a:r>
          </a:p>
        </p:txBody>
      </p:sp>
      <p:sp>
        <p:nvSpPr>
          <p:cNvPr id="55300" name="Text Box 8"/>
          <p:cNvSpPr txBox="1">
            <a:spLocks noChangeArrowheads="1"/>
          </p:cNvSpPr>
          <p:nvPr/>
        </p:nvSpPr>
        <p:spPr bwMode="auto">
          <a:xfrm>
            <a:off x="2955925" y="1524001"/>
            <a:ext cx="571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</a:t>
            </a:r>
          </a:p>
        </p:txBody>
      </p:sp>
      <p:sp>
        <p:nvSpPr>
          <p:cNvPr id="55301" name="Text Box 9"/>
          <p:cNvSpPr txBox="1">
            <a:spLocks noChangeArrowheads="1"/>
          </p:cNvSpPr>
          <p:nvPr/>
        </p:nvSpPr>
        <p:spPr bwMode="auto">
          <a:xfrm>
            <a:off x="7048500" y="1524001"/>
            <a:ext cx="571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</a:t>
            </a:r>
          </a:p>
        </p:txBody>
      </p:sp>
      <p:sp>
        <p:nvSpPr>
          <p:cNvPr id="55302" name="Text Box 10"/>
          <p:cNvSpPr txBox="1">
            <a:spLocks noChangeArrowheads="1"/>
          </p:cNvSpPr>
          <p:nvPr/>
        </p:nvSpPr>
        <p:spPr bwMode="auto">
          <a:xfrm>
            <a:off x="3009900" y="4205288"/>
            <a:ext cx="571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</a:t>
            </a:r>
          </a:p>
        </p:txBody>
      </p:sp>
      <p:sp>
        <p:nvSpPr>
          <p:cNvPr id="55303" name="Text Box 11"/>
          <p:cNvSpPr txBox="1">
            <a:spLocks noChangeArrowheads="1"/>
          </p:cNvSpPr>
          <p:nvPr/>
        </p:nvSpPr>
        <p:spPr bwMode="auto">
          <a:xfrm>
            <a:off x="7124700" y="4191001"/>
            <a:ext cx="571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</a:t>
            </a:r>
          </a:p>
        </p:txBody>
      </p:sp>
      <p:sp>
        <p:nvSpPr>
          <p:cNvPr id="55304" name="Rectangle 13"/>
          <p:cNvSpPr>
            <a:spLocks noChangeArrowheads="1"/>
          </p:cNvSpPr>
          <p:nvPr/>
        </p:nvSpPr>
        <p:spPr bwMode="auto">
          <a:xfrm>
            <a:off x="1930400" y="609600"/>
            <a:ext cx="8280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4000">
              <a:solidFill>
                <a:schemeClr val="tx2"/>
              </a:solidFill>
              <a:latin typeface="Arial Black" charset="0"/>
            </a:endParaRPr>
          </a:p>
        </p:txBody>
      </p:sp>
      <p:sp>
        <p:nvSpPr>
          <p:cNvPr id="87055" name="Rectangle 15"/>
          <p:cNvSpPr>
            <a:spLocks noChangeArrowheads="1"/>
          </p:cNvSpPr>
          <p:nvPr/>
        </p:nvSpPr>
        <p:spPr bwMode="auto">
          <a:xfrm>
            <a:off x="1981200" y="1447800"/>
            <a:ext cx="8280400" cy="11430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4000">
                <a:solidFill>
                  <a:schemeClr val="tx2"/>
                </a:solidFill>
                <a:latin typeface="Arial Black" charset="0"/>
              </a:rPr>
              <a:t>Remember: So does backoff</a:t>
            </a:r>
            <a:br>
              <a:rPr lang="en-US" altLang="en-US" sz="4000">
                <a:solidFill>
                  <a:schemeClr val="tx2"/>
                </a:solidFill>
                <a:latin typeface="Arial Black" charset="0"/>
              </a:rPr>
            </a:br>
            <a:r>
              <a:rPr lang="en-US" altLang="en-US" sz="2400">
                <a:solidFill>
                  <a:schemeClr val="tx2"/>
                </a:solidFill>
                <a:latin typeface="Arial Black" charset="0"/>
              </a:rPr>
              <a:t>(by increasing size of sample).   </a:t>
            </a:r>
            <a:r>
              <a:rPr lang="en-US" altLang="en-US">
                <a:solidFill>
                  <a:schemeClr val="tx2"/>
                </a:solidFill>
                <a:latin typeface="Arial Black" charset="0"/>
              </a:rPr>
              <a:t>Use both?</a:t>
            </a:r>
            <a:endParaRPr lang="en-US" altLang="en-US" sz="2400">
              <a:solidFill>
                <a:schemeClr val="tx2"/>
              </a:solidFill>
              <a:latin typeface="Arial Black" charset="0"/>
            </a:endParaRPr>
          </a:p>
        </p:txBody>
      </p:sp>
      <p:grpSp>
        <p:nvGrpSpPr>
          <p:cNvPr id="132110" name="Group 14"/>
          <p:cNvGrpSpPr>
            <a:grpSpLocks/>
          </p:cNvGrpSpPr>
          <p:nvPr/>
        </p:nvGrpSpPr>
        <p:grpSpPr bwMode="auto">
          <a:xfrm>
            <a:off x="4414839" y="3886201"/>
            <a:ext cx="1489075" cy="1527175"/>
            <a:chOff x="3024" y="4896"/>
            <a:chExt cx="938" cy="962"/>
          </a:xfrm>
        </p:grpSpPr>
        <p:sp>
          <p:nvSpPr>
            <p:cNvPr id="55308" name="Rectangle 15"/>
            <p:cNvSpPr>
              <a:spLocks noChangeArrowheads="1"/>
            </p:cNvSpPr>
            <p:nvPr/>
          </p:nvSpPr>
          <p:spPr bwMode="auto">
            <a:xfrm>
              <a:off x="3024" y="5567"/>
              <a:ext cx="116" cy="291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400"/>
            </a:p>
          </p:txBody>
        </p:sp>
        <p:sp>
          <p:nvSpPr>
            <p:cNvPr id="55309" name="Text Box 10"/>
            <p:cNvSpPr txBox="1">
              <a:spLocks noChangeArrowheads="1"/>
            </p:cNvSpPr>
            <p:nvPr/>
          </p:nvSpPr>
          <p:spPr bwMode="auto">
            <a:xfrm>
              <a:off x="3480" y="4896"/>
              <a:ext cx="48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200</a:t>
              </a:r>
            </a:p>
          </p:txBody>
        </p:sp>
      </p:grpSp>
      <p:pic>
        <p:nvPicPr>
          <p:cNvPr id="132113" name="Picture 5" descr="hist200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1"/>
            <a:ext cx="4262438" cy="406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49D4C621-2E26-B244-9308-F9E10EF7FD82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29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5"/>
            <a:ext cx="8204200" cy="1143000"/>
          </a:xfrm>
        </p:spPr>
        <p:txBody>
          <a:bodyPr/>
          <a:lstStyle/>
          <a:p>
            <a:r>
              <a:rPr lang="en-US" altLang="en-US" dirty="0"/>
              <a:t>Use the </a:t>
            </a:r>
            <a:r>
              <a:rPr lang="en-US" altLang="en-US" dirty="0" err="1" smtClean="0"/>
              <a:t>backoff</a:t>
            </a:r>
            <a:endParaRPr lang="en-US" altLang="en-US" dirty="0"/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59853" y="1030945"/>
            <a:ext cx="9538449" cy="5181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Why are we treating all novel events as the same?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p(zygote | see the) vs. p(baby | see the)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Unsmoothed </a:t>
            </a:r>
            <a:r>
              <a:rPr lang="en-US" altLang="en-US" dirty="0" err="1"/>
              <a:t>probs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rgbClr val="FF9933"/>
                </a:solidFill>
              </a:rPr>
              <a:t>count(see the zygote) </a:t>
            </a:r>
            <a:r>
              <a:rPr lang="en-US" altLang="en-US" dirty="0"/>
              <a:t>/</a:t>
            </a:r>
            <a:r>
              <a:rPr lang="en-US" altLang="en-US" dirty="0">
                <a:solidFill>
                  <a:srgbClr val="FF9933"/>
                </a:solidFill>
              </a:rPr>
              <a:t> count(see the)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Smoothed </a:t>
            </a:r>
            <a:r>
              <a:rPr lang="en-US" altLang="en-US" dirty="0" err="1"/>
              <a:t>probs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rgbClr val="FF9933"/>
                </a:solidFill>
              </a:rPr>
              <a:t>(count(see the zygote) </a:t>
            </a:r>
            <a:r>
              <a:rPr lang="en-US" altLang="en-US" dirty="0">
                <a:solidFill>
                  <a:srgbClr val="993366"/>
                </a:solidFill>
              </a:rPr>
              <a:t>+ 1</a:t>
            </a:r>
            <a:r>
              <a:rPr lang="en-US" altLang="en-US" dirty="0">
                <a:solidFill>
                  <a:srgbClr val="FF9933"/>
                </a:solidFill>
              </a:rPr>
              <a:t>) </a:t>
            </a:r>
            <a:r>
              <a:rPr lang="en-US" altLang="en-US" dirty="0"/>
              <a:t>/</a:t>
            </a:r>
            <a:r>
              <a:rPr lang="en-US" altLang="en-US" dirty="0">
                <a:solidFill>
                  <a:srgbClr val="FF9933"/>
                </a:solidFill>
              </a:rPr>
              <a:t> (count(see the) </a:t>
            </a:r>
            <a:r>
              <a:rPr lang="en-US" altLang="en-US" dirty="0">
                <a:solidFill>
                  <a:srgbClr val="993366"/>
                </a:solidFill>
              </a:rPr>
              <a:t>+ V</a:t>
            </a:r>
            <a:r>
              <a:rPr lang="en-US" altLang="en-US" dirty="0">
                <a:solidFill>
                  <a:srgbClr val="FF9933"/>
                </a:solidFill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What if </a:t>
            </a:r>
            <a:r>
              <a:rPr lang="en-US" altLang="en-US" dirty="0">
                <a:solidFill>
                  <a:schemeClr val="accent1"/>
                </a:solidFill>
              </a:rPr>
              <a:t>count(see the zygote)</a:t>
            </a:r>
            <a:r>
              <a:rPr lang="en-US" altLang="en-US" dirty="0"/>
              <a:t> = </a:t>
            </a:r>
            <a:r>
              <a:rPr lang="en-US" altLang="en-US" dirty="0">
                <a:solidFill>
                  <a:schemeClr val="accent1"/>
                </a:solidFill>
              </a:rPr>
              <a:t>count(see the baby)</a:t>
            </a:r>
            <a:r>
              <a:rPr lang="en-US" altLang="en-US" dirty="0"/>
              <a:t> = 0?</a:t>
            </a:r>
          </a:p>
          <a:p>
            <a:pPr>
              <a:lnSpc>
                <a:spcPct val="90000"/>
              </a:lnSpc>
            </a:pPr>
            <a:endParaRPr lang="en-US" altLang="en-US" sz="1200" dirty="0"/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baby</a:t>
            </a:r>
            <a:r>
              <a:rPr lang="en-US" altLang="en-US" dirty="0"/>
              <a:t> beats </a:t>
            </a:r>
            <a:r>
              <a:rPr lang="en-US" altLang="en-US" dirty="0">
                <a:solidFill>
                  <a:srgbClr val="FF0000"/>
                </a:solidFill>
              </a:rPr>
              <a:t>zygote</a:t>
            </a:r>
            <a:r>
              <a:rPr lang="en-US" altLang="en-US" dirty="0"/>
              <a:t> as a unigram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the baby</a:t>
            </a:r>
            <a:r>
              <a:rPr lang="en-US" altLang="en-US" dirty="0"/>
              <a:t> beats </a:t>
            </a:r>
            <a:r>
              <a:rPr lang="en-US" altLang="en-US" dirty="0">
                <a:solidFill>
                  <a:srgbClr val="FF0000"/>
                </a:solidFill>
              </a:rPr>
              <a:t>the zygote </a:t>
            </a:r>
            <a:r>
              <a:rPr lang="en-US" altLang="en-US" dirty="0"/>
              <a:t>as a bigram</a:t>
            </a:r>
            <a:endParaRPr lang="en-US" altLang="en-US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  <a:sym typeface="Symbol" charset="2"/>
              </a:rPr>
              <a:t></a:t>
            </a:r>
            <a:r>
              <a:rPr lang="en-US" altLang="en-US" dirty="0">
                <a:solidFill>
                  <a:srgbClr val="FF0000"/>
                </a:solidFill>
                <a:sym typeface="Wingdings" charset="2"/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see the baby</a:t>
            </a:r>
            <a:r>
              <a:rPr lang="en-US" altLang="en-US" dirty="0"/>
              <a:t> beats </a:t>
            </a:r>
            <a:r>
              <a:rPr lang="en-US" altLang="en-US" dirty="0">
                <a:solidFill>
                  <a:srgbClr val="FF0000"/>
                </a:solidFill>
              </a:rPr>
              <a:t>see the zygote</a:t>
            </a:r>
            <a:r>
              <a:rPr lang="en-US" altLang="en-US" dirty="0"/>
              <a:t> ?  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sz="2400" i="1" dirty="0"/>
              <a:t>(even if both have the same count, such as 0)</a:t>
            </a:r>
          </a:p>
          <a:p>
            <a:pPr>
              <a:lnSpc>
                <a:spcPct val="90000"/>
              </a:lnSpc>
            </a:pPr>
            <a:endParaRPr lang="en-US" altLang="en-US" sz="1200" i="1" dirty="0"/>
          </a:p>
          <a:p>
            <a:pPr>
              <a:lnSpc>
                <a:spcPct val="90000"/>
              </a:lnSpc>
            </a:pPr>
            <a:r>
              <a:rPr lang="en-US" altLang="en-US" sz="2400" dirty="0" err="1"/>
              <a:t>Backoff</a:t>
            </a:r>
            <a:r>
              <a:rPr lang="en-US" altLang="en-US" sz="2400" dirty="0"/>
              <a:t> introduces bias, as usual: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Lower-order probabilities (unigram, bigram) aren’t quite what we want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But we </a:t>
            </a:r>
            <a:r>
              <a:rPr lang="en-US" altLang="en-US" sz="2000" i="1" dirty="0"/>
              <a:t>do </a:t>
            </a:r>
            <a:r>
              <a:rPr lang="en-US" altLang="en-US" sz="2000" dirty="0"/>
              <a:t>have </a:t>
            </a:r>
            <a:r>
              <a:rPr lang="en-US" altLang="en-US" sz="2000" dirty="0" smtClean="0"/>
              <a:t>enough data </a:t>
            </a:r>
            <a:r>
              <a:rPr lang="en-US" altLang="en-US" sz="2000" dirty="0"/>
              <a:t>to estimate them &amp; they’re better than nothing.</a:t>
            </a:r>
          </a:p>
        </p:txBody>
      </p:sp>
    </p:spTree>
    <p:extLst>
      <p:ext uri="{BB962C8B-B14F-4D97-AF65-F5344CB8AC3E}">
        <p14:creationId xmlns:p14="http://schemas.microsoft.com/office/powerpoint/2010/main" val="43091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On The Exam?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Fair game </a:t>
            </a:r>
          </a:p>
          <a:p>
            <a:pPr lvl="1"/>
            <a:r>
              <a:rPr lang="en-US" dirty="0"/>
              <a:t>Anything on the slides</a:t>
            </a:r>
          </a:p>
          <a:p>
            <a:pPr lvl="1"/>
            <a:r>
              <a:rPr lang="en-US" dirty="0"/>
              <a:t>Anything in the required reading</a:t>
            </a:r>
          </a:p>
          <a:p>
            <a:pPr lvl="1"/>
            <a:r>
              <a:rPr lang="en-US" dirty="0"/>
              <a:t>Anything in the </a:t>
            </a:r>
            <a:r>
              <a:rPr lang="en-US" dirty="0" err="1"/>
              <a:t>homeworks</a:t>
            </a:r>
            <a:endParaRPr lang="en-US" dirty="0"/>
          </a:p>
          <a:p>
            <a:r>
              <a:rPr lang="en-US" dirty="0"/>
              <a:t>But</a:t>
            </a:r>
          </a:p>
          <a:p>
            <a:pPr lvl="1"/>
            <a:r>
              <a:rPr lang="en-US" dirty="0"/>
              <a:t>We're not trying to trick you</a:t>
            </a:r>
          </a:p>
          <a:p>
            <a:pPr lvl="1"/>
            <a:r>
              <a:rPr lang="en-US" dirty="0"/>
              <a:t>We're not trying to make this impossible</a:t>
            </a:r>
          </a:p>
          <a:p>
            <a:pPr lvl="1"/>
            <a:r>
              <a:rPr lang="en-US" dirty="0"/>
              <a:t>If you understand the lectures well, you should be ok</a:t>
            </a:r>
          </a:p>
        </p:txBody>
      </p:sp>
    </p:spTree>
    <p:extLst>
      <p:ext uri="{BB962C8B-B14F-4D97-AF65-F5344CB8AC3E}">
        <p14:creationId xmlns:p14="http://schemas.microsoft.com/office/powerpoint/2010/main" val="78066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FC269ECB-B4DB-424E-8C9A-94A4C11C3FA9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30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5"/>
            <a:ext cx="8509000" cy="1143000"/>
          </a:xfrm>
        </p:spPr>
        <p:txBody>
          <a:bodyPr/>
          <a:lstStyle/>
          <a:p>
            <a:r>
              <a:rPr lang="en-US" altLang="en-US"/>
              <a:t>Early idea: Model averaging</a:t>
            </a:r>
          </a:p>
        </p:txBody>
      </p:sp>
      <p:sp>
        <p:nvSpPr>
          <p:cNvPr id="1361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76403" y="1524000"/>
            <a:ext cx="9368114" cy="5181600"/>
          </a:xfrm>
        </p:spPr>
        <p:txBody>
          <a:bodyPr>
            <a:noAutofit/>
          </a:bodyPr>
          <a:lstStyle/>
          <a:p>
            <a:r>
              <a:rPr lang="en-US" altLang="en-US" sz="3200" dirty="0" err="1"/>
              <a:t>Jelinek</a:t>
            </a:r>
            <a:r>
              <a:rPr lang="en-US" altLang="en-US" sz="3200" dirty="0"/>
              <a:t>-Mercer smoothing </a:t>
            </a:r>
            <a:r>
              <a:rPr lang="en-US" altLang="en-US" dirty="0"/>
              <a:t>(“deleted interpolation”):</a:t>
            </a:r>
            <a:endParaRPr lang="en-US" altLang="en-US" sz="3200" dirty="0"/>
          </a:p>
          <a:p>
            <a:pPr lvl="1"/>
            <a:r>
              <a:rPr lang="en-US" altLang="en-US" sz="2800" dirty="0"/>
              <a:t>Use a weighted average of backed-off naïve models: </a:t>
            </a:r>
            <a:br>
              <a:rPr lang="en-US" altLang="en-US" sz="2800" dirty="0"/>
            </a:br>
            <a:r>
              <a:rPr lang="en-US" altLang="en-US" sz="2800" dirty="0" err="1">
                <a:solidFill>
                  <a:schemeClr val="accent1"/>
                </a:solidFill>
              </a:rPr>
              <a:t>p</a:t>
            </a:r>
            <a:r>
              <a:rPr lang="en-US" altLang="en-US" sz="2800" baseline="-25000" dirty="0" err="1">
                <a:solidFill>
                  <a:schemeClr val="accent1"/>
                </a:solidFill>
              </a:rPr>
              <a:t>average</a:t>
            </a:r>
            <a:r>
              <a:rPr lang="en-US" altLang="en-US" sz="2800" dirty="0">
                <a:solidFill>
                  <a:schemeClr val="accent1"/>
                </a:solidFill>
                <a:sym typeface="Symbol" charset="2"/>
              </a:rPr>
              <a:t>(z | </a:t>
            </a:r>
            <a:r>
              <a:rPr lang="en-US" altLang="en-US" sz="2800" dirty="0" err="1">
                <a:solidFill>
                  <a:schemeClr val="accent1"/>
                </a:solidFill>
                <a:sym typeface="Symbol" charset="2"/>
              </a:rPr>
              <a:t>xy</a:t>
            </a:r>
            <a:r>
              <a:rPr lang="en-US" altLang="en-US" sz="2800" dirty="0">
                <a:solidFill>
                  <a:schemeClr val="accent1"/>
                </a:solidFill>
                <a:sym typeface="Symbol" charset="2"/>
              </a:rPr>
              <a:t>) =</a:t>
            </a:r>
            <a:r>
              <a:rPr lang="en-US" altLang="en-US" sz="2800" baseline="-25000" dirty="0">
                <a:solidFill>
                  <a:schemeClr val="accent1"/>
                </a:solidFill>
              </a:rPr>
              <a:t> </a:t>
            </a:r>
            <a:r>
              <a:rPr lang="en-US" altLang="en-US" sz="2800" dirty="0">
                <a:solidFill>
                  <a:schemeClr val="accent1"/>
                </a:solidFill>
                <a:sym typeface="Symbol" charset="2"/>
              </a:rPr>
              <a:t></a:t>
            </a:r>
            <a:r>
              <a:rPr lang="en-US" altLang="en-US" sz="2800" baseline="-25000" dirty="0">
                <a:solidFill>
                  <a:schemeClr val="accent1"/>
                </a:solidFill>
                <a:sym typeface="Symbol" charset="2"/>
              </a:rPr>
              <a:t>3</a:t>
            </a:r>
            <a:r>
              <a:rPr lang="en-US" altLang="en-US" sz="2800" dirty="0">
                <a:solidFill>
                  <a:schemeClr val="accent1"/>
                </a:solidFill>
              </a:rPr>
              <a:t> p(z | </a:t>
            </a:r>
            <a:r>
              <a:rPr lang="en-US" altLang="en-US" sz="2800" dirty="0" err="1">
                <a:solidFill>
                  <a:schemeClr val="accent1"/>
                </a:solidFill>
              </a:rPr>
              <a:t>xy</a:t>
            </a:r>
            <a:r>
              <a:rPr lang="en-US" altLang="en-US" sz="2800" dirty="0">
                <a:solidFill>
                  <a:schemeClr val="accent1"/>
                </a:solidFill>
              </a:rPr>
              <a:t>) + </a:t>
            </a:r>
            <a:r>
              <a:rPr lang="en-US" altLang="en-US" sz="2800" dirty="0">
                <a:solidFill>
                  <a:schemeClr val="accent1"/>
                </a:solidFill>
                <a:sym typeface="Symbol" charset="2"/>
              </a:rPr>
              <a:t></a:t>
            </a:r>
            <a:r>
              <a:rPr lang="en-US" altLang="en-US" sz="2800" baseline="-25000" dirty="0">
                <a:solidFill>
                  <a:schemeClr val="accent1"/>
                </a:solidFill>
                <a:sym typeface="Symbol" charset="2"/>
              </a:rPr>
              <a:t>2</a:t>
            </a:r>
            <a:r>
              <a:rPr lang="en-US" altLang="en-US" sz="2800" dirty="0">
                <a:solidFill>
                  <a:schemeClr val="accent1"/>
                </a:solidFill>
              </a:rPr>
              <a:t> p(z | y) + </a:t>
            </a:r>
            <a:r>
              <a:rPr lang="en-US" altLang="en-US" sz="2800" dirty="0">
                <a:solidFill>
                  <a:schemeClr val="accent1"/>
                </a:solidFill>
                <a:sym typeface="Symbol" charset="2"/>
              </a:rPr>
              <a:t></a:t>
            </a:r>
            <a:r>
              <a:rPr lang="en-US" altLang="en-US" sz="2800" baseline="-25000" dirty="0">
                <a:solidFill>
                  <a:schemeClr val="accent1"/>
                </a:solidFill>
                <a:sym typeface="Symbol" charset="2"/>
              </a:rPr>
              <a:t>1</a:t>
            </a:r>
            <a:r>
              <a:rPr lang="en-US" altLang="en-US" sz="2800" dirty="0">
                <a:solidFill>
                  <a:schemeClr val="accent1"/>
                </a:solidFill>
              </a:rPr>
              <a:t> p(z)</a:t>
            </a: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sz="2800" dirty="0"/>
              <a:t>			</a:t>
            </a:r>
            <a:r>
              <a:rPr lang="en-US" altLang="en-US" sz="2800" i="1" dirty="0"/>
              <a:t>where </a:t>
            </a:r>
            <a:r>
              <a:rPr lang="en-US" altLang="en-US" sz="2800" i="1" dirty="0">
                <a:sym typeface="Symbol" charset="2"/>
              </a:rPr>
              <a:t></a:t>
            </a:r>
            <a:r>
              <a:rPr lang="en-US" altLang="en-US" sz="2800" i="1" baseline="-25000" dirty="0">
                <a:sym typeface="Symbol" charset="2"/>
              </a:rPr>
              <a:t>3</a:t>
            </a:r>
            <a:r>
              <a:rPr lang="en-US" altLang="en-US" sz="2800" i="1" dirty="0"/>
              <a:t> + </a:t>
            </a:r>
            <a:r>
              <a:rPr lang="en-US" altLang="en-US" sz="2800" i="1" dirty="0">
                <a:sym typeface="Symbol" charset="2"/>
              </a:rPr>
              <a:t></a:t>
            </a:r>
            <a:r>
              <a:rPr lang="en-US" altLang="en-US" sz="2800" i="1" baseline="-25000" dirty="0">
                <a:sym typeface="Symbol" charset="2"/>
              </a:rPr>
              <a:t>2</a:t>
            </a:r>
            <a:r>
              <a:rPr lang="en-US" altLang="en-US" sz="2800" i="1" dirty="0"/>
              <a:t> + </a:t>
            </a:r>
            <a:r>
              <a:rPr lang="en-US" altLang="en-US" sz="2800" i="1" dirty="0">
                <a:sym typeface="Symbol" charset="2"/>
              </a:rPr>
              <a:t></a:t>
            </a:r>
            <a:r>
              <a:rPr lang="en-US" altLang="en-US" sz="2800" i="1" baseline="-25000" dirty="0">
                <a:sym typeface="Symbol" charset="2"/>
              </a:rPr>
              <a:t>1</a:t>
            </a:r>
            <a:r>
              <a:rPr lang="en-US" altLang="en-US" sz="2800" i="1" dirty="0"/>
              <a:t> = 1 and all are </a:t>
            </a:r>
            <a:r>
              <a:rPr lang="en-US" altLang="en-US" sz="2800" i="1" dirty="0">
                <a:sym typeface="Symbol" charset="2"/>
              </a:rPr>
              <a:t> 0</a:t>
            </a:r>
          </a:p>
          <a:p>
            <a:endParaRPr lang="en-US" altLang="en-US" sz="1400" dirty="0"/>
          </a:p>
          <a:p>
            <a:r>
              <a:rPr lang="en-US" altLang="en-US" dirty="0"/>
              <a:t>The weights </a:t>
            </a:r>
            <a:r>
              <a:rPr lang="en-US" altLang="en-US" dirty="0">
                <a:sym typeface="Symbol" charset="2"/>
              </a:rPr>
              <a:t></a:t>
            </a:r>
            <a:r>
              <a:rPr lang="en-US" altLang="en-US" dirty="0"/>
              <a:t> can depend on the context </a:t>
            </a:r>
            <a:r>
              <a:rPr lang="en-US" altLang="en-US" dirty="0" err="1"/>
              <a:t>xy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If we have “enough data” in context </a:t>
            </a:r>
            <a:r>
              <a:rPr lang="en-US" altLang="en-US" dirty="0" err="1"/>
              <a:t>xy</a:t>
            </a:r>
            <a:r>
              <a:rPr lang="en-US" altLang="en-US" dirty="0"/>
              <a:t>, can make </a:t>
            </a:r>
            <a:r>
              <a:rPr lang="en-US" altLang="en-US" dirty="0">
                <a:sym typeface="Symbol" charset="2"/>
              </a:rPr>
              <a:t></a:t>
            </a:r>
            <a:r>
              <a:rPr lang="en-US" altLang="en-US" baseline="-25000" dirty="0">
                <a:sym typeface="Symbol" charset="2"/>
              </a:rPr>
              <a:t>3</a:t>
            </a:r>
            <a:r>
              <a:rPr lang="en-US" altLang="en-US" dirty="0"/>
              <a:t> large.  E.g.:</a:t>
            </a:r>
          </a:p>
          <a:p>
            <a:pPr lvl="2"/>
            <a:r>
              <a:rPr lang="en-US" altLang="en-US" dirty="0"/>
              <a:t>If count(</a:t>
            </a:r>
            <a:r>
              <a:rPr lang="en-US" altLang="en-US" dirty="0" err="1"/>
              <a:t>xy</a:t>
            </a:r>
            <a:r>
              <a:rPr lang="en-US" altLang="en-US" dirty="0"/>
              <a:t>) is </a:t>
            </a:r>
            <a:r>
              <a:rPr lang="en-US" altLang="en-US" dirty="0" smtClean="0"/>
              <a:t>high</a:t>
            </a:r>
            <a:endParaRPr lang="en-US" altLang="en-US" dirty="0"/>
          </a:p>
          <a:p>
            <a:pPr lvl="1"/>
            <a:r>
              <a:rPr lang="en-US" altLang="en-US" dirty="0"/>
              <a:t>Learn the weights on held-out data w/ jackknifing</a:t>
            </a:r>
          </a:p>
          <a:p>
            <a:pPr lvl="2"/>
            <a:r>
              <a:rPr lang="en-US" altLang="en-US" dirty="0"/>
              <a:t>Different </a:t>
            </a:r>
            <a:r>
              <a:rPr lang="en-US" altLang="en-US" sz="2400" dirty="0">
                <a:sym typeface="Symbol" charset="2"/>
              </a:rPr>
              <a:t></a:t>
            </a:r>
            <a:r>
              <a:rPr lang="en-US" altLang="en-US" sz="2400" baseline="-25000" dirty="0">
                <a:sym typeface="Symbol" charset="2"/>
              </a:rPr>
              <a:t>3</a:t>
            </a:r>
            <a:r>
              <a:rPr lang="en-US" altLang="en-US" sz="2400" dirty="0"/>
              <a:t> </a:t>
            </a:r>
            <a:r>
              <a:rPr lang="en-US" altLang="en-US" dirty="0"/>
              <a:t>when </a:t>
            </a:r>
            <a:r>
              <a:rPr lang="en-US" altLang="en-US" dirty="0" err="1"/>
              <a:t>xy</a:t>
            </a:r>
            <a:r>
              <a:rPr lang="en-US" altLang="en-US" dirty="0"/>
              <a:t> is observed 1 time, 2 times, 3-5 times, …</a:t>
            </a:r>
          </a:p>
          <a:p>
            <a:r>
              <a:rPr lang="en-US" altLang="en-US" sz="3200" dirty="0"/>
              <a:t>We’ll see some better approaches shortly</a:t>
            </a:r>
          </a:p>
        </p:txBody>
      </p:sp>
    </p:spTree>
    <p:extLst>
      <p:ext uri="{BB962C8B-B14F-4D97-AF65-F5344CB8AC3E}">
        <p14:creationId xmlns:p14="http://schemas.microsoft.com/office/powerpoint/2010/main" val="81407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204200" cy="1143000"/>
          </a:xfrm>
        </p:spPr>
        <p:txBody>
          <a:bodyPr/>
          <a:lstStyle/>
          <a:p>
            <a:r>
              <a:rPr lang="en-US" altLang="en-US"/>
              <a:t>More Ideas for Smoothing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199" y="1676400"/>
            <a:ext cx="9735671" cy="4648200"/>
          </a:xfrm>
        </p:spPr>
        <p:txBody>
          <a:bodyPr>
            <a:noAutofit/>
          </a:bodyPr>
          <a:lstStyle/>
          <a:p>
            <a:r>
              <a:rPr lang="en-US" altLang="en-US" dirty="0"/>
              <a:t>Cross-validation is a general-purpose </a:t>
            </a:r>
            <a:r>
              <a:rPr lang="en-US" altLang="en-US" dirty="0" smtClean="0"/>
              <a:t>tool for </a:t>
            </a:r>
            <a:r>
              <a:rPr lang="en-US" altLang="en-US" dirty="0"/>
              <a:t>tweaking </a:t>
            </a:r>
            <a:r>
              <a:rPr lang="en-US" altLang="en-US" u="sng" dirty="0"/>
              <a:t>any</a:t>
            </a:r>
            <a:r>
              <a:rPr lang="en-US" altLang="en-US" dirty="0"/>
              <a:t> </a:t>
            </a:r>
            <a:r>
              <a:rPr lang="en-US" altLang="en-US" dirty="0" smtClean="0"/>
              <a:t>hyper-parameters in </a:t>
            </a:r>
            <a:r>
              <a:rPr lang="en-US" altLang="en-US" u="sng" dirty="0"/>
              <a:t>any</a:t>
            </a:r>
            <a:r>
              <a:rPr lang="en-US" altLang="en-US" dirty="0"/>
              <a:t> system.</a:t>
            </a:r>
          </a:p>
          <a:p>
            <a:pPr lvl="1"/>
            <a:r>
              <a:rPr lang="en-US" altLang="en-US" dirty="0"/>
              <a:t>Here, the system will train the counts from blue data, but we use yellow data to tweak how much the system smooths them (</a:t>
            </a:r>
            <a:r>
              <a:rPr lang="en-US" altLang="en-US" dirty="0">
                <a:sym typeface="Symbol" charset="2"/>
              </a:rPr>
              <a:t>) and how much it backs off for different kinds of contexts (</a:t>
            </a:r>
            <a:r>
              <a:rPr lang="en-US" altLang="en-US" baseline="-25000" dirty="0">
                <a:sym typeface="Symbol" charset="2"/>
              </a:rPr>
              <a:t>3</a:t>
            </a:r>
            <a:r>
              <a:rPr lang="en-US" altLang="en-US" dirty="0"/>
              <a:t> etc.)</a:t>
            </a:r>
          </a:p>
          <a:p>
            <a:endParaRPr lang="en-US" altLang="en-US" sz="1200" dirty="0"/>
          </a:p>
          <a:p>
            <a:r>
              <a:rPr lang="en-US" altLang="en-US" dirty="0"/>
              <a:t>Is there anything more specific to try in this case?</a:t>
            </a:r>
          </a:p>
          <a:p>
            <a:r>
              <a:rPr lang="en-US" altLang="en-US" dirty="0"/>
              <a:t>Remember, we’re trying to decide how much to </a:t>
            </a:r>
            <a:r>
              <a:rPr lang="en-US" altLang="en-US" u="sng" dirty="0"/>
              <a:t>smooth</a:t>
            </a:r>
            <a:r>
              <a:rPr lang="en-US" altLang="en-US" dirty="0"/>
              <a:t>.</a:t>
            </a:r>
            <a:endParaRPr lang="en-US" altLang="en-US" sz="3200" dirty="0">
              <a:sym typeface="Symbol" charset="2"/>
            </a:endParaRPr>
          </a:p>
          <a:p>
            <a:pPr lvl="1"/>
            <a:r>
              <a:rPr lang="en-US" altLang="en-US" dirty="0">
                <a:sym typeface="Symbol" charset="2"/>
              </a:rPr>
              <a:t>E.g., how much probability to “set aside” for novel events?</a:t>
            </a:r>
          </a:p>
          <a:p>
            <a:pPr lvl="2"/>
            <a:r>
              <a:rPr lang="en-US" altLang="en-US" dirty="0">
                <a:sym typeface="Symbol" charset="2"/>
              </a:rPr>
              <a:t>Depends on </a:t>
            </a:r>
            <a:r>
              <a:rPr lang="en-US" altLang="en-US" u="sng" dirty="0">
                <a:sym typeface="Symbol" charset="2"/>
              </a:rPr>
              <a:t>how likely novel events really are</a:t>
            </a:r>
            <a:r>
              <a:rPr lang="en-US" altLang="en-US" dirty="0">
                <a:sym typeface="Symbol" charset="2"/>
              </a:rPr>
              <a:t> …</a:t>
            </a:r>
          </a:p>
          <a:p>
            <a:pPr lvl="2"/>
            <a:r>
              <a:rPr lang="en-US" altLang="en-US" dirty="0">
                <a:sym typeface="Symbol" charset="2"/>
              </a:rPr>
              <a:t>Which may depend on the type of text, size of training corpus, …</a:t>
            </a:r>
          </a:p>
          <a:p>
            <a:pPr lvl="1"/>
            <a:r>
              <a:rPr lang="en-US" altLang="en-US" dirty="0">
                <a:sym typeface="Symbol" charset="2"/>
              </a:rPr>
              <a:t>Can we figure this out from the </a:t>
            </a:r>
            <a:r>
              <a:rPr lang="en-US" altLang="en-US" u="sng" dirty="0">
                <a:sym typeface="Symbol" charset="2"/>
              </a:rPr>
              <a:t>data</a:t>
            </a:r>
            <a:r>
              <a:rPr lang="en-US" altLang="en-US" dirty="0">
                <a:sym typeface="Symbol" charset="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426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E123940E-083F-0245-9F68-1768B6E181A0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32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356600" cy="1143000"/>
          </a:xfrm>
        </p:spPr>
        <p:txBody>
          <a:bodyPr/>
          <a:lstStyle/>
          <a:p>
            <a:r>
              <a:rPr lang="en-US" altLang="en-US" sz="3600"/>
              <a:t>How likely are novel events? </a:t>
            </a:r>
            <a:endParaRPr lang="en-US" altLang="en-US" sz="2800"/>
          </a:p>
        </p:txBody>
      </p:sp>
      <p:graphicFrame>
        <p:nvGraphicFramePr>
          <p:cNvPr id="434179" name="Group 3"/>
          <p:cNvGraphicFramePr>
            <a:graphicFrameLocks noGrp="1"/>
          </p:cNvGraphicFramePr>
          <p:nvPr/>
        </p:nvGraphicFramePr>
        <p:xfrm>
          <a:off x="2362200" y="2057400"/>
          <a:ext cx="6096000" cy="4064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both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candy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donuts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every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versus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farina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grapes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his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ice cream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537" name="Text Box 63"/>
          <p:cNvSpPr txBox="1">
            <a:spLocks noChangeArrowheads="1"/>
          </p:cNvSpPr>
          <p:nvPr/>
        </p:nvSpPr>
        <p:spPr bwMode="auto">
          <a:xfrm>
            <a:off x="2651125" y="3638551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63538" name="Text Box 64"/>
          <p:cNvSpPr txBox="1">
            <a:spLocks noChangeArrowheads="1"/>
          </p:cNvSpPr>
          <p:nvPr/>
        </p:nvSpPr>
        <p:spPr bwMode="auto">
          <a:xfrm>
            <a:off x="1981201" y="1547813"/>
            <a:ext cx="1890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20000 types</a:t>
            </a:r>
          </a:p>
        </p:txBody>
      </p:sp>
      <p:sp>
        <p:nvSpPr>
          <p:cNvPr id="63539" name="Text Box 65"/>
          <p:cNvSpPr txBox="1">
            <a:spLocks noChangeArrowheads="1"/>
          </p:cNvSpPr>
          <p:nvPr/>
        </p:nvSpPr>
        <p:spPr bwMode="auto">
          <a:xfrm>
            <a:off x="3886201" y="1538288"/>
            <a:ext cx="1712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300 tokens</a:t>
            </a:r>
          </a:p>
        </p:txBody>
      </p:sp>
      <p:sp>
        <p:nvSpPr>
          <p:cNvPr id="63540" name="Text Box 66"/>
          <p:cNvSpPr txBox="1">
            <a:spLocks noChangeArrowheads="1"/>
          </p:cNvSpPr>
          <p:nvPr/>
        </p:nvSpPr>
        <p:spPr bwMode="auto">
          <a:xfrm>
            <a:off x="6705601" y="1538288"/>
            <a:ext cx="1712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300 tokens</a:t>
            </a:r>
          </a:p>
        </p:txBody>
      </p:sp>
      <p:sp>
        <p:nvSpPr>
          <p:cNvPr id="63541" name="Freeform 67"/>
          <p:cNvSpPr>
            <a:spLocks/>
          </p:cNvSpPr>
          <p:nvPr/>
        </p:nvSpPr>
        <p:spPr bwMode="auto">
          <a:xfrm>
            <a:off x="1447800" y="6178034"/>
            <a:ext cx="9525000" cy="369332"/>
          </a:xfrm>
          <a:custGeom>
            <a:avLst/>
            <a:gdLst>
              <a:gd name="T0" fmla="*/ 2147483646 w 6000"/>
              <a:gd name="T1" fmla="*/ 2147483646 h 1296"/>
              <a:gd name="T2" fmla="*/ 2147483646 w 6000"/>
              <a:gd name="T3" fmla="*/ 2147483646 h 1296"/>
              <a:gd name="T4" fmla="*/ 2147483646 w 6000"/>
              <a:gd name="T5" fmla="*/ 2147483646 h 1296"/>
              <a:gd name="T6" fmla="*/ 2147483646 w 6000"/>
              <a:gd name="T7" fmla="*/ 2147483646 h 1296"/>
              <a:gd name="T8" fmla="*/ 2147483646 w 6000"/>
              <a:gd name="T9" fmla="*/ 2147483646 h 1296"/>
              <a:gd name="T10" fmla="*/ 2147483646 w 6000"/>
              <a:gd name="T11" fmla="*/ 2147483646 h 1296"/>
              <a:gd name="T12" fmla="*/ 2147483646 w 6000"/>
              <a:gd name="T13" fmla="*/ 2147483646 h 1296"/>
              <a:gd name="T14" fmla="*/ 2147483646 w 6000"/>
              <a:gd name="T15" fmla="*/ 2147483646 h 1296"/>
              <a:gd name="T16" fmla="*/ 2147483646 w 6000"/>
              <a:gd name="T17" fmla="*/ 2147483646 h 1296"/>
              <a:gd name="T18" fmla="*/ 2147483646 w 6000"/>
              <a:gd name="T19" fmla="*/ 2147483646 h 1296"/>
              <a:gd name="T20" fmla="*/ 2147483646 w 6000"/>
              <a:gd name="T21" fmla="*/ 2147483646 h 1296"/>
              <a:gd name="T22" fmla="*/ 2147483646 w 6000"/>
              <a:gd name="T23" fmla="*/ 2147483646 h 1296"/>
              <a:gd name="T24" fmla="*/ 2147483646 w 6000"/>
              <a:gd name="T25" fmla="*/ 0 h 1296"/>
              <a:gd name="T26" fmla="*/ 2147483646 w 6000"/>
              <a:gd name="T27" fmla="*/ 2147483646 h 1296"/>
              <a:gd name="T28" fmla="*/ 2147483646 w 6000"/>
              <a:gd name="T29" fmla="*/ 2147483646 h 1296"/>
              <a:gd name="T30" fmla="*/ 0 w 6000"/>
              <a:gd name="T31" fmla="*/ 2147483646 h 1296"/>
              <a:gd name="T32" fmla="*/ 0 w 6000"/>
              <a:gd name="T33" fmla="*/ 2147483646 h 1296"/>
              <a:gd name="T34" fmla="*/ 2147483646 w 6000"/>
              <a:gd name="T35" fmla="*/ 2147483646 h 1296"/>
              <a:gd name="T36" fmla="*/ 2147483646 w 6000"/>
              <a:gd name="T37" fmla="*/ 2147483646 h 1296"/>
              <a:gd name="T38" fmla="*/ 2147483646 w 6000"/>
              <a:gd name="T39" fmla="*/ 2147483646 h 129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000"/>
              <a:gd name="T61" fmla="*/ 0 h 1296"/>
              <a:gd name="T62" fmla="*/ 6000 w 6000"/>
              <a:gd name="T63" fmla="*/ 1296 h 129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000" h="1296">
                <a:moveTo>
                  <a:pt x="700" y="236"/>
                </a:moveTo>
                <a:lnTo>
                  <a:pt x="1000" y="471"/>
                </a:lnTo>
                <a:lnTo>
                  <a:pt x="1450" y="236"/>
                </a:lnTo>
                <a:lnTo>
                  <a:pt x="1850" y="471"/>
                </a:lnTo>
                <a:lnTo>
                  <a:pt x="2100" y="236"/>
                </a:lnTo>
                <a:lnTo>
                  <a:pt x="2510" y="480"/>
                </a:lnTo>
                <a:lnTo>
                  <a:pt x="2850" y="236"/>
                </a:lnTo>
                <a:lnTo>
                  <a:pt x="3050" y="589"/>
                </a:lnTo>
                <a:lnTo>
                  <a:pt x="3900" y="118"/>
                </a:lnTo>
                <a:lnTo>
                  <a:pt x="4300" y="589"/>
                </a:lnTo>
                <a:lnTo>
                  <a:pt x="5250" y="118"/>
                </a:lnTo>
                <a:lnTo>
                  <a:pt x="5350" y="353"/>
                </a:lnTo>
                <a:lnTo>
                  <a:pt x="5750" y="0"/>
                </a:lnTo>
                <a:lnTo>
                  <a:pt x="6000" y="1178"/>
                </a:lnTo>
                <a:lnTo>
                  <a:pt x="5950" y="1060"/>
                </a:lnTo>
                <a:lnTo>
                  <a:pt x="0" y="1296"/>
                </a:lnTo>
                <a:lnTo>
                  <a:pt x="0" y="236"/>
                </a:lnTo>
                <a:lnTo>
                  <a:pt x="250" y="118"/>
                </a:lnTo>
                <a:lnTo>
                  <a:pt x="600" y="471"/>
                </a:lnTo>
                <a:lnTo>
                  <a:pt x="700" y="236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143"/>
          <p:cNvGrpSpPr>
            <a:grpSpLocks/>
          </p:cNvGrpSpPr>
          <p:nvPr/>
        </p:nvGrpSpPr>
        <p:grpSpPr bwMode="auto">
          <a:xfrm>
            <a:off x="5117593" y="3937001"/>
            <a:ext cx="4905375" cy="1077913"/>
            <a:chOff x="2160" y="2480"/>
            <a:chExt cx="3090" cy="679"/>
          </a:xfrm>
        </p:grpSpPr>
        <p:grpSp>
          <p:nvGrpSpPr>
            <p:cNvPr id="63546" name="Group 142"/>
            <p:cNvGrpSpPr>
              <a:grpSpLocks/>
            </p:cNvGrpSpPr>
            <p:nvPr/>
          </p:nvGrpSpPr>
          <p:grpSpPr bwMode="auto">
            <a:xfrm>
              <a:off x="2160" y="2480"/>
              <a:ext cx="1170" cy="679"/>
              <a:chOff x="2160" y="2480"/>
              <a:chExt cx="1170" cy="679"/>
            </a:xfrm>
          </p:grpSpPr>
          <p:sp>
            <p:nvSpPr>
              <p:cNvPr id="63551" name="Text Box 68"/>
              <p:cNvSpPr txBox="1">
                <a:spLocks noChangeArrowheads="1"/>
              </p:cNvSpPr>
              <p:nvPr/>
            </p:nvSpPr>
            <p:spPr bwMode="auto">
              <a:xfrm>
                <a:off x="2640" y="2832"/>
                <a:ext cx="69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800" dirty="0">
                    <a:solidFill>
                      <a:srgbClr val="3399FF"/>
                    </a:solidFill>
                  </a:rPr>
                  <a:t>0/300</a:t>
                </a:r>
              </a:p>
            </p:txBody>
          </p:sp>
          <p:sp>
            <p:nvSpPr>
              <p:cNvPr id="63552" name="Oval 70"/>
              <p:cNvSpPr>
                <a:spLocks noChangeArrowheads="1"/>
              </p:cNvSpPr>
              <p:nvPr/>
            </p:nvSpPr>
            <p:spPr bwMode="auto">
              <a:xfrm>
                <a:off x="2160" y="2480"/>
                <a:ext cx="164" cy="463"/>
              </a:xfrm>
              <a:prstGeom prst="ellipse">
                <a:avLst/>
              </a:prstGeom>
              <a:noFill/>
              <a:ln w="28575">
                <a:solidFill>
                  <a:srgbClr val="3399F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800"/>
              </a:p>
            </p:txBody>
          </p:sp>
          <p:sp>
            <p:nvSpPr>
              <p:cNvPr id="63553" name="Line 71"/>
              <p:cNvSpPr>
                <a:spLocks noChangeShapeType="1"/>
              </p:cNvSpPr>
              <p:nvPr/>
            </p:nvSpPr>
            <p:spPr bwMode="auto">
              <a:xfrm flipH="1" flipV="1">
                <a:off x="2496" y="278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3399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3547" name="Group 141"/>
            <p:cNvGrpSpPr>
              <a:grpSpLocks/>
            </p:cNvGrpSpPr>
            <p:nvPr/>
          </p:nvGrpSpPr>
          <p:grpSpPr bwMode="auto">
            <a:xfrm>
              <a:off x="4080" y="2480"/>
              <a:ext cx="1170" cy="679"/>
              <a:chOff x="4080" y="2480"/>
              <a:chExt cx="1170" cy="679"/>
            </a:xfrm>
          </p:grpSpPr>
          <p:sp>
            <p:nvSpPr>
              <p:cNvPr id="63548" name="Text Box 137"/>
              <p:cNvSpPr txBox="1">
                <a:spLocks noChangeArrowheads="1"/>
              </p:cNvSpPr>
              <p:nvPr/>
            </p:nvSpPr>
            <p:spPr bwMode="auto">
              <a:xfrm>
                <a:off x="4560" y="2832"/>
                <a:ext cx="69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800" dirty="0">
                    <a:solidFill>
                      <a:srgbClr val="3399FF"/>
                    </a:solidFill>
                  </a:rPr>
                  <a:t>0/300</a:t>
                </a:r>
              </a:p>
            </p:txBody>
          </p:sp>
          <p:sp>
            <p:nvSpPr>
              <p:cNvPr id="63549" name="Oval 138"/>
              <p:cNvSpPr>
                <a:spLocks noChangeArrowheads="1"/>
              </p:cNvSpPr>
              <p:nvPr/>
            </p:nvSpPr>
            <p:spPr bwMode="auto">
              <a:xfrm>
                <a:off x="4080" y="2480"/>
                <a:ext cx="164" cy="463"/>
              </a:xfrm>
              <a:prstGeom prst="ellipse">
                <a:avLst/>
              </a:prstGeom>
              <a:noFill/>
              <a:ln w="28575">
                <a:solidFill>
                  <a:srgbClr val="3399F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800"/>
              </a:p>
            </p:txBody>
          </p:sp>
          <p:sp>
            <p:nvSpPr>
              <p:cNvPr id="63550" name="Line 139"/>
              <p:cNvSpPr>
                <a:spLocks noChangeShapeType="1"/>
              </p:cNvSpPr>
              <p:nvPr/>
            </p:nvSpPr>
            <p:spPr bwMode="auto">
              <a:xfrm flipH="1" flipV="1">
                <a:off x="4416" y="278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3399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34320" name="Text Box 144"/>
          <p:cNvSpPr txBox="1">
            <a:spLocks noChangeArrowheads="1"/>
          </p:cNvSpPr>
          <p:nvPr/>
        </p:nvSpPr>
        <p:spPr bwMode="auto">
          <a:xfrm>
            <a:off x="3124200" y="6186488"/>
            <a:ext cx="6388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>
                <a:solidFill>
                  <a:srgbClr val="3399FF"/>
                </a:solidFill>
                <a:latin typeface="Times New Roman" charset="0"/>
              </a:rPr>
              <a:t>which zero would you expect is </a:t>
            </a:r>
            <a:r>
              <a:rPr kumimoji="0" lang="en-US" altLang="en-US" sz="2800" u="sng">
                <a:solidFill>
                  <a:srgbClr val="3399FF"/>
                </a:solidFill>
                <a:latin typeface="Times New Roman" charset="0"/>
              </a:rPr>
              <a:t>really</a:t>
            </a:r>
            <a:r>
              <a:rPr kumimoji="0" lang="en-US" altLang="en-US" sz="2800">
                <a:solidFill>
                  <a:srgbClr val="3399FF"/>
                </a:solidFill>
                <a:latin typeface="Times New Roman" charset="0"/>
              </a:rPr>
              <a:t> rare?</a:t>
            </a:r>
          </a:p>
        </p:txBody>
      </p:sp>
      <p:sp>
        <p:nvSpPr>
          <p:cNvPr id="63544" name="Rectangle 145"/>
          <p:cNvSpPr>
            <a:spLocks noChangeArrowheads="1"/>
          </p:cNvSpPr>
          <p:nvPr/>
        </p:nvSpPr>
        <p:spPr bwMode="auto">
          <a:xfrm>
            <a:off x="1981201" y="141289"/>
            <a:ext cx="78534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Arial Black" charset="0"/>
              </a:rPr>
              <a:t>Is there any theoretically nice way to pick </a:t>
            </a:r>
            <a:r>
              <a:rPr lang="en-US" altLang="en-US" sz="2400">
                <a:solidFill>
                  <a:schemeClr val="tx2"/>
                </a:solidFill>
                <a:latin typeface="Arial Black" charset="0"/>
                <a:sym typeface="Symbol" charset="2"/>
              </a:rPr>
              <a:t></a:t>
            </a:r>
            <a:r>
              <a:rPr lang="el-GR" altLang="en-US" sz="2400">
                <a:solidFill>
                  <a:schemeClr val="tx2"/>
                </a:solidFill>
                <a:latin typeface="Arial Black" charset="0"/>
                <a:sym typeface="Symbol" charset="2"/>
              </a:rPr>
              <a:t>λ</a:t>
            </a:r>
            <a:r>
              <a:rPr lang="en-US" altLang="en-US" sz="2400">
                <a:solidFill>
                  <a:schemeClr val="tx2"/>
                </a:solidFill>
                <a:latin typeface="Arial Black" charset="0"/>
                <a:sym typeface="Symbol" charset="2"/>
              </a:rPr>
              <a:t>?</a:t>
            </a:r>
            <a:endParaRPr lang="en-US" altLang="en-US" sz="2400">
              <a:solidFill>
                <a:schemeClr val="tx2"/>
              </a:solidFill>
              <a:latin typeface="Arial Black" charset="0"/>
            </a:endParaRPr>
          </a:p>
        </p:txBody>
      </p:sp>
      <p:sp>
        <p:nvSpPr>
          <p:cNvPr id="434322" name="Line 146"/>
          <p:cNvSpPr>
            <a:spLocks noChangeShapeType="1"/>
          </p:cNvSpPr>
          <p:nvPr/>
        </p:nvSpPr>
        <p:spPr bwMode="auto">
          <a:xfrm>
            <a:off x="1905001" y="320675"/>
            <a:ext cx="8366125" cy="904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5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8" grpId="0"/>
      <p:bldP spid="434320" grpId="0" autoUpdateAnimBg="0"/>
      <p:bldP spid="43432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3A307ED5-0651-3741-BE86-AC24D48D00BC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33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How likely are novel events?</a:t>
            </a:r>
          </a:p>
        </p:txBody>
      </p:sp>
      <p:graphicFrame>
        <p:nvGraphicFramePr>
          <p:cNvPr id="429224" name="Group 168"/>
          <p:cNvGraphicFramePr>
            <a:graphicFrameLocks noGrp="1"/>
          </p:cNvGraphicFramePr>
          <p:nvPr/>
        </p:nvGraphicFramePr>
        <p:xfrm>
          <a:off x="2362200" y="2057400"/>
          <a:ext cx="6096000" cy="4064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both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candy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donuts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every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versus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farina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grapes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his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ice cream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585" name="Text Box 43"/>
          <p:cNvSpPr txBox="1">
            <a:spLocks noChangeArrowheads="1"/>
          </p:cNvSpPr>
          <p:nvPr/>
        </p:nvSpPr>
        <p:spPr bwMode="auto">
          <a:xfrm>
            <a:off x="2651125" y="3638551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65586" name="Text Box 44"/>
          <p:cNvSpPr txBox="1">
            <a:spLocks noChangeArrowheads="1"/>
          </p:cNvSpPr>
          <p:nvPr/>
        </p:nvSpPr>
        <p:spPr bwMode="auto">
          <a:xfrm>
            <a:off x="1981201" y="1547813"/>
            <a:ext cx="1890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20000 types</a:t>
            </a:r>
          </a:p>
        </p:txBody>
      </p:sp>
      <p:sp>
        <p:nvSpPr>
          <p:cNvPr id="65587" name="Text Box 45"/>
          <p:cNvSpPr txBox="1">
            <a:spLocks noChangeArrowheads="1"/>
          </p:cNvSpPr>
          <p:nvPr/>
        </p:nvSpPr>
        <p:spPr bwMode="auto">
          <a:xfrm>
            <a:off x="3886201" y="1538288"/>
            <a:ext cx="1712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300 tokens</a:t>
            </a:r>
          </a:p>
        </p:txBody>
      </p:sp>
      <p:sp>
        <p:nvSpPr>
          <p:cNvPr id="65588" name="Text Box 104"/>
          <p:cNvSpPr txBox="1">
            <a:spLocks noChangeArrowheads="1"/>
          </p:cNvSpPr>
          <p:nvPr/>
        </p:nvSpPr>
        <p:spPr bwMode="auto">
          <a:xfrm>
            <a:off x="6705601" y="1538288"/>
            <a:ext cx="1712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300 tokens</a:t>
            </a:r>
          </a:p>
        </p:txBody>
      </p:sp>
      <p:sp>
        <p:nvSpPr>
          <p:cNvPr id="65589" name="Freeform 106"/>
          <p:cNvSpPr>
            <a:spLocks/>
          </p:cNvSpPr>
          <p:nvPr/>
        </p:nvSpPr>
        <p:spPr bwMode="auto">
          <a:xfrm>
            <a:off x="1447800" y="6178034"/>
            <a:ext cx="9525000" cy="369332"/>
          </a:xfrm>
          <a:custGeom>
            <a:avLst/>
            <a:gdLst>
              <a:gd name="T0" fmla="*/ 2147483646 w 6000"/>
              <a:gd name="T1" fmla="*/ 2147483646 h 1296"/>
              <a:gd name="T2" fmla="*/ 2147483646 w 6000"/>
              <a:gd name="T3" fmla="*/ 2147483646 h 1296"/>
              <a:gd name="T4" fmla="*/ 2147483646 w 6000"/>
              <a:gd name="T5" fmla="*/ 2147483646 h 1296"/>
              <a:gd name="T6" fmla="*/ 2147483646 w 6000"/>
              <a:gd name="T7" fmla="*/ 2147483646 h 1296"/>
              <a:gd name="T8" fmla="*/ 2147483646 w 6000"/>
              <a:gd name="T9" fmla="*/ 2147483646 h 1296"/>
              <a:gd name="T10" fmla="*/ 2147483646 w 6000"/>
              <a:gd name="T11" fmla="*/ 2147483646 h 1296"/>
              <a:gd name="T12" fmla="*/ 2147483646 w 6000"/>
              <a:gd name="T13" fmla="*/ 2147483646 h 1296"/>
              <a:gd name="T14" fmla="*/ 2147483646 w 6000"/>
              <a:gd name="T15" fmla="*/ 2147483646 h 1296"/>
              <a:gd name="T16" fmla="*/ 2147483646 w 6000"/>
              <a:gd name="T17" fmla="*/ 2147483646 h 1296"/>
              <a:gd name="T18" fmla="*/ 2147483646 w 6000"/>
              <a:gd name="T19" fmla="*/ 2147483646 h 1296"/>
              <a:gd name="T20" fmla="*/ 2147483646 w 6000"/>
              <a:gd name="T21" fmla="*/ 2147483646 h 1296"/>
              <a:gd name="T22" fmla="*/ 2147483646 w 6000"/>
              <a:gd name="T23" fmla="*/ 2147483646 h 1296"/>
              <a:gd name="T24" fmla="*/ 2147483646 w 6000"/>
              <a:gd name="T25" fmla="*/ 0 h 1296"/>
              <a:gd name="T26" fmla="*/ 2147483646 w 6000"/>
              <a:gd name="T27" fmla="*/ 2147483646 h 1296"/>
              <a:gd name="T28" fmla="*/ 2147483646 w 6000"/>
              <a:gd name="T29" fmla="*/ 2147483646 h 1296"/>
              <a:gd name="T30" fmla="*/ 0 w 6000"/>
              <a:gd name="T31" fmla="*/ 2147483646 h 1296"/>
              <a:gd name="T32" fmla="*/ 0 w 6000"/>
              <a:gd name="T33" fmla="*/ 2147483646 h 1296"/>
              <a:gd name="T34" fmla="*/ 2147483646 w 6000"/>
              <a:gd name="T35" fmla="*/ 2147483646 h 1296"/>
              <a:gd name="T36" fmla="*/ 2147483646 w 6000"/>
              <a:gd name="T37" fmla="*/ 2147483646 h 1296"/>
              <a:gd name="T38" fmla="*/ 2147483646 w 6000"/>
              <a:gd name="T39" fmla="*/ 2147483646 h 129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000"/>
              <a:gd name="T61" fmla="*/ 0 h 1296"/>
              <a:gd name="T62" fmla="*/ 6000 w 6000"/>
              <a:gd name="T63" fmla="*/ 1296 h 129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000" h="1296">
                <a:moveTo>
                  <a:pt x="700" y="236"/>
                </a:moveTo>
                <a:lnTo>
                  <a:pt x="1000" y="471"/>
                </a:lnTo>
                <a:lnTo>
                  <a:pt x="1450" y="236"/>
                </a:lnTo>
                <a:lnTo>
                  <a:pt x="1850" y="471"/>
                </a:lnTo>
                <a:lnTo>
                  <a:pt x="2100" y="236"/>
                </a:lnTo>
                <a:lnTo>
                  <a:pt x="2510" y="480"/>
                </a:lnTo>
                <a:lnTo>
                  <a:pt x="2850" y="236"/>
                </a:lnTo>
                <a:lnTo>
                  <a:pt x="3050" y="589"/>
                </a:lnTo>
                <a:lnTo>
                  <a:pt x="3900" y="118"/>
                </a:lnTo>
                <a:lnTo>
                  <a:pt x="4300" y="589"/>
                </a:lnTo>
                <a:lnTo>
                  <a:pt x="5250" y="118"/>
                </a:lnTo>
                <a:lnTo>
                  <a:pt x="5350" y="353"/>
                </a:lnTo>
                <a:lnTo>
                  <a:pt x="5750" y="0"/>
                </a:lnTo>
                <a:lnTo>
                  <a:pt x="6000" y="1178"/>
                </a:lnTo>
                <a:lnTo>
                  <a:pt x="5950" y="1060"/>
                </a:lnTo>
                <a:lnTo>
                  <a:pt x="0" y="1296"/>
                </a:lnTo>
                <a:lnTo>
                  <a:pt x="0" y="236"/>
                </a:lnTo>
                <a:lnTo>
                  <a:pt x="250" y="118"/>
                </a:lnTo>
                <a:lnTo>
                  <a:pt x="600" y="471"/>
                </a:lnTo>
                <a:lnTo>
                  <a:pt x="700" y="236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590" name="Text Box 169"/>
          <p:cNvSpPr txBox="1">
            <a:spLocks noChangeArrowheads="1"/>
          </p:cNvSpPr>
          <p:nvPr/>
        </p:nvSpPr>
        <p:spPr bwMode="auto">
          <a:xfrm>
            <a:off x="3009900" y="5943600"/>
            <a:ext cx="21145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dirty="0">
                <a:solidFill>
                  <a:srgbClr val="3399FF"/>
                </a:solidFill>
                <a:latin typeface="Times New Roman" charset="0"/>
              </a:rPr>
              <a:t>determiners: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dirty="0">
                <a:solidFill>
                  <a:srgbClr val="3399FF"/>
                </a:solidFill>
                <a:latin typeface="Times New Roman" charset="0"/>
              </a:rPr>
              <a:t>a closed class</a:t>
            </a:r>
          </a:p>
        </p:txBody>
      </p:sp>
    </p:spTree>
    <p:extLst>
      <p:ext uri="{BB962C8B-B14F-4D97-AF65-F5344CB8AC3E}">
        <p14:creationId xmlns:p14="http://schemas.microsoft.com/office/powerpoint/2010/main" val="63811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64C06546-3B4E-7A41-B0CE-A9565756E63A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34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How likely are novel events? </a:t>
            </a:r>
          </a:p>
        </p:txBody>
      </p:sp>
      <p:graphicFrame>
        <p:nvGraphicFramePr>
          <p:cNvPr id="435203" name="Group 3"/>
          <p:cNvGraphicFramePr>
            <a:graphicFrameLocks noGrp="1"/>
          </p:cNvGraphicFramePr>
          <p:nvPr/>
        </p:nvGraphicFramePr>
        <p:xfrm>
          <a:off x="2362200" y="2057400"/>
          <a:ext cx="6096000" cy="4064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both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candy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donuts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every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versus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farina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grapes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his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ice cream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633" name="Text Box 63"/>
          <p:cNvSpPr txBox="1">
            <a:spLocks noChangeArrowheads="1"/>
          </p:cNvSpPr>
          <p:nvPr/>
        </p:nvSpPr>
        <p:spPr bwMode="auto">
          <a:xfrm>
            <a:off x="2651125" y="3638551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67634" name="Text Box 64"/>
          <p:cNvSpPr txBox="1">
            <a:spLocks noChangeArrowheads="1"/>
          </p:cNvSpPr>
          <p:nvPr/>
        </p:nvSpPr>
        <p:spPr bwMode="auto">
          <a:xfrm>
            <a:off x="1981201" y="1547813"/>
            <a:ext cx="1890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20000 types</a:t>
            </a:r>
          </a:p>
        </p:txBody>
      </p:sp>
      <p:sp>
        <p:nvSpPr>
          <p:cNvPr id="67635" name="Text Box 65"/>
          <p:cNvSpPr txBox="1">
            <a:spLocks noChangeArrowheads="1"/>
          </p:cNvSpPr>
          <p:nvPr/>
        </p:nvSpPr>
        <p:spPr bwMode="auto">
          <a:xfrm>
            <a:off x="3886201" y="1538288"/>
            <a:ext cx="1712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300 tokens</a:t>
            </a:r>
          </a:p>
        </p:txBody>
      </p:sp>
      <p:sp>
        <p:nvSpPr>
          <p:cNvPr id="67636" name="Text Box 66"/>
          <p:cNvSpPr txBox="1">
            <a:spLocks noChangeArrowheads="1"/>
          </p:cNvSpPr>
          <p:nvPr/>
        </p:nvSpPr>
        <p:spPr bwMode="auto">
          <a:xfrm>
            <a:off x="6705601" y="1538288"/>
            <a:ext cx="1712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300 tokens</a:t>
            </a:r>
          </a:p>
        </p:txBody>
      </p:sp>
      <p:sp>
        <p:nvSpPr>
          <p:cNvPr id="67637" name="Freeform 67"/>
          <p:cNvSpPr>
            <a:spLocks/>
          </p:cNvSpPr>
          <p:nvPr/>
        </p:nvSpPr>
        <p:spPr bwMode="auto">
          <a:xfrm>
            <a:off x="1447800" y="6178034"/>
            <a:ext cx="9525000" cy="369332"/>
          </a:xfrm>
          <a:custGeom>
            <a:avLst/>
            <a:gdLst>
              <a:gd name="T0" fmla="*/ 2147483646 w 6000"/>
              <a:gd name="T1" fmla="*/ 2147483646 h 1296"/>
              <a:gd name="T2" fmla="*/ 2147483646 w 6000"/>
              <a:gd name="T3" fmla="*/ 2147483646 h 1296"/>
              <a:gd name="T4" fmla="*/ 2147483646 w 6000"/>
              <a:gd name="T5" fmla="*/ 2147483646 h 1296"/>
              <a:gd name="T6" fmla="*/ 2147483646 w 6000"/>
              <a:gd name="T7" fmla="*/ 2147483646 h 1296"/>
              <a:gd name="T8" fmla="*/ 2147483646 w 6000"/>
              <a:gd name="T9" fmla="*/ 2147483646 h 1296"/>
              <a:gd name="T10" fmla="*/ 2147483646 w 6000"/>
              <a:gd name="T11" fmla="*/ 2147483646 h 1296"/>
              <a:gd name="T12" fmla="*/ 2147483646 w 6000"/>
              <a:gd name="T13" fmla="*/ 2147483646 h 1296"/>
              <a:gd name="T14" fmla="*/ 2147483646 w 6000"/>
              <a:gd name="T15" fmla="*/ 2147483646 h 1296"/>
              <a:gd name="T16" fmla="*/ 2147483646 w 6000"/>
              <a:gd name="T17" fmla="*/ 2147483646 h 1296"/>
              <a:gd name="T18" fmla="*/ 2147483646 w 6000"/>
              <a:gd name="T19" fmla="*/ 2147483646 h 1296"/>
              <a:gd name="T20" fmla="*/ 2147483646 w 6000"/>
              <a:gd name="T21" fmla="*/ 2147483646 h 1296"/>
              <a:gd name="T22" fmla="*/ 2147483646 w 6000"/>
              <a:gd name="T23" fmla="*/ 2147483646 h 1296"/>
              <a:gd name="T24" fmla="*/ 2147483646 w 6000"/>
              <a:gd name="T25" fmla="*/ 0 h 1296"/>
              <a:gd name="T26" fmla="*/ 2147483646 w 6000"/>
              <a:gd name="T27" fmla="*/ 2147483646 h 1296"/>
              <a:gd name="T28" fmla="*/ 2147483646 w 6000"/>
              <a:gd name="T29" fmla="*/ 2147483646 h 1296"/>
              <a:gd name="T30" fmla="*/ 0 w 6000"/>
              <a:gd name="T31" fmla="*/ 2147483646 h 1296"/>
              <a:gd name="T32" fmla="*/ 0 w 6000"/>
              <a:gd name="T33" fmla="*/ 2147483646 h 1296"/>
              <a:gd name="T34" fmla="*/ 2147483646 w 6000"/>
              <a:gd name="T35" fmla="*/ 2147483646 h 1296"/>
              <a:gd name="T36" fmla="*/ 2147483646 w 6000"/>
              <a:gd name="T37" fmla="*/ 2147483646 h 1296"/>
              <a:gd name="T38" fmla="*/ 2147483646 w 6000"/>
              <a:gd name="T39" fmla="*/ 2147483646 h 129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000"/>
              <a:gd name="T61" fmla="*/ 0 h 1296"/>
              <a:gd name="T62" fmla="*/ 6000 w 6000"/>
              <a:gd name="T63" fmla="*/ 1296 h 129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000" h="1296">
                <a:moveTo>
                  <a:pt x="700" y="236"/>
                </a:moveTo>
                <a:lnTo>
                  <a:pt x="1000" y="471"/>
                </a:lnTo>
                <a:lnTo>
                  <a:pt x="1450" y="236"/>
                </a:lnTo>
                <a:lnTo>
                  <a:pt x="1850" y="471"/>
                </a:lnTo>
                <a:lnTo>
                  <a:pt x="2100" y="236"/>
                </a:lnTo>
                <a:lnTo>
                  <a:pt x="2510" y="480"/>
                </a:lnTo>
                <a:lnTo>
                  <a:pt x="2850" y="236"/>
                </a:lnTo>
                <a:lnTo>
                  <a:pt x="3050" y="589"/>
                </a:lnTo>
                <a:lnTo>
                  <a:pt x="3900" y="118"/>
                </a:lnTo>
                <a:lnTo>
                  <a:pt x="4286" y="432"/>
                </a:lnTo>
                <a:lnTo>
                  <a:pt x="5250" y="118"/>
                </a:lnTo>
                <a:lnTo>
                  <a:pt x="5350" y="353"/>
                </a:lnTo>
                <a:lnTo>
                  <a:pt x="5750" y="0"/>
                </a:lnTo>
                <a:lnTo>
                  <a:pt x="6000" y="1178"/>
                </a:lnTo>
                <a:lnTo>
                  <a:pt x="5950" y="1060"/>
                </a:lnTo>
                <a:lnTo>
                  <a:pt x="0" y="1296"/>
                </a:lnTo>
                <a:lnTo>
                  <a:pt x="0" y="236"/>
                </a:lnTo>
                <a:lnTo>
                  <a:pt x="250" y="118"/>
                </a:lnTo>
                <a:lnTo>
                  <a:pt x="600" y="471"/>
                </a:lnTo>
                <a:lnTo>
                  <a:pt x="700" y="236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638" name="Text Box 68"/>
          <p:cNvSpPr txBox="1">
            <a:spLocks noChangeArrowheads="1"/>
          </p:cNvSpPr>
          <p:nvPr/>
        </p:nvSpPr>
        <p:spPr bwMode="auto">
          <a:xfrm>
            <a:off x="7162801" y="5911850"/>
            <a:ext cx="21113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>
                <a:solidFill>
                  <a:srgbClr val="3399FF"/>
                </a:solidFill>
                <a:latin typeface="Times New Roman" charset="0"/>
              </a:rPr>
              <a:t>(food) nouns: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>
                <a:solidFill>
                  <a:srgbClr val="3399FF"/>
                </a:solidFill>
                <a:latin typeface="Times New Roman" charset="0"/>
              </a:rPr>
              <a:t>an open class</a:t>
            </a:r>
          </a:p>
        </p:txBody>
      </p:sp>
    </p:spTree>
    <p:extLst>
      <p:ext uri="{BB962C8B-B14F-4D97-AF65-F5344CB8AC3E}">
        <p14:creationId xmlns:p14="http://schemas.microsoft.com/office/powerpoint/2010/main" val="5384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How common are novel events?</a:t>
            </a:r>
          </a:p>
        </p:txBody>
      </p:sp>
      <p:graphicFrame>
        <p:nvGraphicFramePr>
          <p:cNvPr id="69635" name="Object 8"/>
          <p:cNvGraphicFramePr>
            <a:graphicFrameLocks noChangeAspect="1"/>
          </p:cNvGraphicFramePr>
          <p:nvPr/>
        </p:nvGraphicFramePr>
        <p:xfrm>
          <a:off x="2133600" y="1566864"/>
          <a:ext cx="8686800" cy="491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0" name="Chart" r:id="rId4" imgW="4667402" imgH="2638349" progId="Excel.Chart.8">
                  <p:embed/>
                </p:oleObj>
              </mc:Choice>
              <mc:Fallback>
                <p:oleObj name="Chart" r:id="rId4" imgW="4667402" imgH="2638349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66864"/>
                        <a:ext cx="8686800" cy="491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Text Box 10"/>
          <p:cNvSpPr txBox="1">
            <a:spLocks noChangeArrowheads="1"/>
          </p:cNvSpPr>
          <p:nvPr/>
        </p:nvSpPr>
        <p:spPr bwMode="auto">
          <a:xfrm>
            <a:off x="1828800" y="52085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0</a:t>
            </a:r>
            <a:r>
              <a:rPr kumimoji="0" lang="en-US" altLang="en-US" sz="1800"/>
              <a:t> *</a:t>
            </a:r>
          </a:p>
        </p:txBody>
      </p:sp>
      <p:sp>
        <p:nvSpPr>
          <p:cNvPr id="69637" name="Text Box 11"/>
          <p:cNvSpPr txBox="1">
            <a:spLocks noChangeArrowheads="1"/>
          </p:cNvSpPr>
          <p:nvPr/>
        </p:nvSpPr>
        <p:spPr bwMode="auto">
          <a:xfrm>
            <a:off x="1828800" y="4659313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1</a:t>
            </a:r>
            <a:r>
              <a:rPr kumimoji="0" lang="en-US" altLang="en-US" sz="1800"/>
              <a:t> *</a:t>
            </a:r>
          </a:p>
        </p:txBody>
      </p:sp>
      <p:sp>
        <p:nvSpPr>
          <p:cNvPr id="69638" name="Text Box 12"/>
          <p:cNvSpPr txBox="1">
            <a:spLocks noChangeArrowheads="1"/>
          </p:cNvSpPr>
          <p:nvPr/>
        </p:nvSpPr>
        <p:spPr bwMode="auto">
          <a:xfrm>
            <a:off x="1828800" y="41290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2</a:t>
            </a:r>
            <a:r>
              <a:rPr kumimoji="0" lang="en-US" altLang="en-US" sz="1800"/>
              <a:t> *</a:t>
            </a:r>
          </a:p>
        </p:txBody>
      </p:sp>
      <p:sp>
        <p:nvSpPr>
          <p:cNvPr id="69639" name="Text Box 13"/>
          <p:cNvSpPr txBox="1">
            <a:spLocks noChangeArrowheads="1"/>
          </p:cNvSpPr>
          <p:nvPr/>
        </p:nvSpPr>
        <p:spPr bwMode="auto">
          <a:xfrm>
            <a:off x="1828800" y="3568701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3</a:t>
            </a:r>
            <a:r>
              <a:rPr kumimoji="0" lang="en-US" altLang="en-US" sz="1800"/>
              <a:t> *</a:t>
            </a:r>
          </a:p>
        </p:txBody>
      </p:sp>
      <p:sp>
        <p:nvSpPr>
          <p:cNvPr id="69640" name="Text Box 14"/>
          <p:cNvSpPr txBox="1">
            <a:spLocks noChangeArrowheads="1"/>
          </p:cNvSpPr>
          <p:nvPr/>
        </p:nvSpPr>
        <p:spPr bwMode="auto">
          <a:xfrm>
            <a:off x="1828800" y="3033713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4</a:t>
            </a:r>
            <a:r>
              <a:rPr kumimoji="0" lang="en-US" altLang="en-US" sz="1800"/>
              <a:t> *</a:t>
            </a:r>
          </a:p>
        </p:txBody>
      </p:sp>
      <p:sp>
        <p:nvSpPr>
          <p:cNvPr id="69641" name="Text Box 15"/>
          <p:cNvSpPr txBox="1">
            <a:spLocks noChangeArrowheads="1"/>
          </p:cNvSpPr>
          <p:nvPr/>
        </p:nvSpPr>
        <p:spPr bwMode="auto">
          <a:xfrm>
            <a:off x="1828800" y="2474913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5</a:t>
            </a:r>
            <a:r>
              <a:rPr kumimoji="0" lang="en-US" altLang="en-US" sz="1800"/>
              <a:t> *</a:t>
            </a:r>
          </a:p>
        </p:txBody>
      </p:sp>
      <p:sp>
        <p:nvSpPr>
          <p:cNvPr id="69642" name="Text Box 16"/>
          <p:cNvSpPr txBox="1">
            <a:spLocks noChangeArrowheads="1"/>
          </p:cNvSpPr>
          <p:nvPr/>
        </p:nvSpPr>
        <p:spPr bwMode="auto">
          <a:xfrm>
            <a:off x="1828800" y="1916113"/>
            <a:ext cx="592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6 </a:t>
            </a:r>
            <a:r>
              <a:rPr kumimoji="0" lang="en-US" altLang="en-US" sz="1800"/>
              <a:t>*</a:t>
            </a:r>
          </a:p>
        </p:txBody>
      </p:sp>
      <p:sp>
        <p:nvSpPr>
          <p:cNvPr id="69643" name="Text Box 17"/>
          <p:cNvSpPr txBox="1">
            <a:spLocks noChangeArrowheads="1"/>
          </p:cNvSpPr>
          <p:nvPr/>
        </p:nvSpPr>
        <p:spPr bwMode="auto">
          <a:xfrm>
            <a:off x="2971801" y="1371600"/>
            <a:ext cx="6996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Comic Sans MS" charset="0"/>
              </a:rPr>
              <a:t>Counts from Brown Corpus (N </a:t>
            </a:r>
            <a:r>
              <a:rPr kumimoji="0" lang="en-US" altLang="en-US" sz="2400">
                <a:latin typeface="Comic Sans MS" charset="0"/>
                <a:sym typeface="Symbol" charset="2"/>
              </a:rPr>
              <a:t> 1 million tokens)</a:t>
            </a:r>
          </a:p>
        </p:txBody>
      </p:sp>
      <p:sp>
        <p:nvSpPr>
          <p:cNvPr id="101394" name="Text Box 18">
            <a:extLst>
              <a:ext uri="{FF2B5EF4-FFF2-40B4-BE49-F238E27FC236}">
                <a16:creationId xmlns:a16="http://schemas.microsoft.com/office/drawing/2014/main" xmlns="" id="{06ABCD0C-2780-443F-95B7-6BF80A798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1025" y="5105400"/>
            <a:ext cx="4839786" cy="36933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Comic Sans MS" pitchFamily="66" charset="0"/>
              </a:rPr>
              <a:t>novel words (in dictionary but never occur) </a:t>
            </a:r>
          </a:p>
        </p:txBody>
      </p:sp>
      <p:sp>
        <p:nvSpPr>
          <p:cNvPr id="101395" name="Text Box 19"/>
          <p:cNvSpPr txBox="1">
            <a:spLocks noChangeArrowheads="1"/>
          </p:cNvSpPr>
          <p:nvPr/>
        </p:nvSpPr>
        <p:spPr bwMode="auto">
          <a:xfrm>
            <a:off x="3108325" y="4572000"/>
            <a:ext cx="3519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bg1"/>
                </a:solidFill>
                <a:latin typeface="Comic Sans MS" charset="0"/>
              </a:rPr>
              <a:t>singletons (occur once) </a:t>
            </a:r>
          </a:p>
        </p:txBody>
      </p:sp>
      <p:sp>
        <p:nvSpPr>
          <p:cNvPr id="101396" name="Text Box 20"/>
          <p:cNvSpPr txBox="1">
            <a:spLocks noChangeArrowheads="1"/>
          </p:cNvSpPr>
          <p:nvPr/>
        </p:nvSpPr>
        <p:spPr bwMode="auto">
          <a:xfrm>
            <a:off x="3098800" y="4038600"/>
            <a:ext cx="375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bg1"/>
                </a:solidFill>
                <a:latin typeface="Comic Sans MS" charset="0"/>
              </a:rPr>
              <a:t>doubletons (occur twice) </a:t>
            </a:r>
          </a:p>
        </p:txBody>
      </p:sp>
      <p:sp>
        <p:nvSpPr>
          <p:cNvPr id="101397" name="Oval 21"/>
          <p:cNvSpPr>
            <a:spLocks noChangeArrowheads="1"/>
          </p:cNvSpPr>
          <p:nvPr/>
        </p:nvSpPr>
        <p:spPr bwMode="auto">
          <a:xfrm>
            <a:off x="1828800" y="4018806"/>
            <a:ext cx="259766" cy="649188"/>
          </a:xfrm>
          <a:prstGeom prst="ellipse">
            <a:avLst/>
          </a:prstGeom>
          <a:noFill/>
          <a:ln w="57150">
            <a:solidFill>
              <a:srgbClr val="993366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/>
          </a:p>
        </p:txBody>
      </p:sp>
      <p:sp>
        <p:nvSpPr>
          <p:cNvPr id="101398" name="Oval 22"/>
          <p:cNvSpPr>
            <a:spLocks noChangeArrowheads="1"/>
          </p:cNvSpPr>
          <p:nvPr/>
        </p:nvSpPr>
        <p:spPr bwMode="auto">
          <a:xfrm>
            <a:off x="1676400" y="3980706"/>
            <a:ext cx="1030224" cy="649188"/>
          </a:xfrm>
          <a:prstGeom prst="ellipse">
            <a:avLst/>
          </a:prstGeom>
          <a:noFill/>
          <a:ln w="57150">
            <a:solidFill>
              <a:srgbClr val="FF9933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/>
          </a:p>
        </p:txBody>
      </p:sp>
      <p:sp>
        <p:nvSpPr>
          <p:cNvPr id="101399" name="Text Box 23"/>
          <p:cNvSpPr txBox="1">
            <a:spLocks noChangeArrowheads="1"/>
          </p:cNvSpPr>
          <p:nvPr/>
        </p:nvSpPr>
        <p:spPr bwMode="auto">
          <a:xfrm>
            <a:off x="1676400" y="6091239"/>
            <a:ext cx="3581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rgbClr val="993366"/>
                </a:solidFill>
                <a:latin typeface="Comic Sans MS" charset="0"/>
              </a:rPr>
              <a:t>N2      </a:t>
            </a:r>
            <a:r>
              <a:rPr kumimoji="0" lang="en-US" altLang="en-US" sz="1400">
                <a:solidFill>
                  <a:srgbClr val="993366"/>
                </a:solidFill>
                <a:latin typeface="Comic Sans MS" charset="0"/>
              </a:rPr>
              <a:t> </a:t>
            </a:r>
            <a:r>
              <a:rPr kumimoji="0" lang="en-US" altLang="en-US" sz="2000">
                <a:solidFill>
                  <a:srgbClr val="993366"/>
                </a:solidFill>
                <a:latin typeface="Comic Sans MS" charset="0"/>
              </a:rPr>
              <a:t>= # doubleton types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rgbClr val="FF9933"/>
                </a:solidFill>
                <a:latin typeface="Comic Sans MS" charset="0"/>
              </a:rPr>
              <a:t>N2 * 2 = # doubleton tokens</a:t>
            </a:r>
          </a:p>
        </p:txBody>
      </p:sp>
      <p:sp>
        <p:nvSpPr>
          <p:cNvPr id="101400" name="Text Box 24"/>
          <p:cNvSpPr txBox="1">
            <a:spLocks noChangeArrowheads="1"/>
          </p:cNvSpPr>
          <p:nvPr/>
        </p:nvSpPr>
        <p:spPr bwMode="auto">
          <a:xfrm>
            <a:off x="5410200" y="6081714"/>
            <a:ext cx="5257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rgbClr val="993366"/>
                </a:solidFill>
                <a:latin typeface="Comic Sans MS" charset="0"/>
                <a:sym typeface="Symbol" charset="2"/>
              </a:rPr>
              <a:t></a:t>
            </a:r>
            <a:r>
              <a:rPr kumimoji="0" lang="en-US" altLang="en-US" sz="2000" baseline="-25000">
                <a:solidFill>
                  <a:srgbClr val="993366"/>
                </a:solidFill>
                <a:latin typeface="Comic Sans MS" charset="0"/>
                <a:sym typeface="Symbol" charset="2"/>
              </a:rPr>
              <a:t>r</a:t>
            </a:r>
            <a:r>
              <a:rPr kumimoji="0" lang="en-US" altLang="en-US" sz="2000">
                <a:solidFill>
                  <a:srgbClr val="993366"/>
                </a:solidFill>
                <a:latin typeface="Comic Sans MS" charset="0"/>
                <a:sym typeface="Symbol" charset="2"/>
              </a:rPr>
              <a:t> N</a:t>
            </a:r>
            <a:r>
              <a:rPr kumimoji="0" lang="en-US" altLang="en-US" sz="2000" baseline="-25000">
                <a:solidFill>
                  <a:srgbClr val="993366"/>
                </a:solidFill>
                <a:latin typeface="Comic Sans MS" charset="0"/>
                <a:sym typeface="Symbol" charset="2"/>
              </a:rPr>
              <a:t>r</a:t>
            </a:r>
            <a:r>
              <a:rPr kumimoji="0" lang="en-US" altLang="en-US" sz="2000">
                <a:solidFill>
                  <a:srgbClr val="993366"/>
                </a:solidFill>
                <a:latin typeface="Comic Sans MS" charset="0"/>
                <a:sym typeface="Symbol" charset="2"/>
              </a:rPr>
              <a:t>      </a:t>
            </a:r>
            <a:r>
              <a:rPr kumimoji="0" lang="en-US" altLang="en-US" sz="1000">
                <a:solidFill>
                  <a:srgbClr val="993366"/>
                </a:solidFill>
                <a:latin typeface="Comic Sans MS" charset="0"/>
                <a:sym typeface="Symbol" charset="2"/>
              </a:rPr>
              <a:t> </a:t>
            </a:r>
            <a:r>
              <a:rPr kumimoji="0" lang="en-US" altLang="en-US" sz="2000">
                <a:solidFill>
                  <a:srgbClr val="993366"/>
                </a:solidFill>
                <a:latin typeface="Comic Sans MS" charset="0"/>
                <a:sym typeface="Symbol" charset="2"/>
              </a:rPr>
              <a:t>  = total # types   = T </a:t>
            </a:r>
            <a:r>
              <a:rPr kumimoji="0" lang="en-US" altLang="en-US" sz="1600">
                <a:solidFill>
                  <a:srgbClr val="993366"/>
                </a:solidFill>
                <a:latin typeface="Comic Sans MS" charset="0"/>
                <a:sym typeface="Symbol" charset="2"/>
              </a:rPr>
              <a:t>(purple bars)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rgbClr val="FF9933"/>
                </a:solidFill>
                <a:latin typeface="Comic Sans MS" charset="0"/>
                <a:sym typeface="Symbol" charset="2"/>
              </a:rPr>
              <a:t></a:t>
            </a:r>
            <a:r>
              <a:rPr kumimoji="0" lang="en-US" altLang="en-US" sz="2000" baseline="-25000">
                <a:solidFill>
                  <a:srgbClr val="FF9933"/>
                </a:solidFill>
                <a:latin typeface="Comic Sans MS" charset="0"/>
                <a:sym typeface="Symbol" charset="2"/>
              </a:rPr>
              <a:t>r</a:t>
            </a:r>
            <a:r>
              <a:rPr kumimoji="0" lang="en-US" altLang="en-US" sz="2000">
                <a:solidFill>
                  <a:srgbClr val="FF9933"/>
                </a:solidFill>
                <a:latin typeface="Comic Sans MS" charset="0"/>
                <a:sym typeface="Symbol" charset="2"/>
              </a:rPr>
              <a:t> (N</a:t>
            </a:r>
            <a:r>
              <a:rPr kumimoji="0" lang="en-US" altLang="en-US" sz="2000" baseline="-25000">
                <a:solidFill>
                  <a:srgbClr val="FF9933"/>
                </a:solidFill>
                <a:latin typeface="Comic Sans MS" charset="0"/>
                <a:sym typeface="Symbol" charset="2"/>
              </a:rPr>
              <a:t>r</a:t>
            </a:r>
            <a:r>
              <a:rPr kumimoji="0" lang="en-US" altLang="en-US" sz="2000">
                <a:solidFill>
                  <a:srgbClr val="FF9933"/>
                </a:solidFill>
                <a:latin typeface="Comic Sans MS" charset="0"/>
              </a:rPr>
              <a:t> * r) = total # tokens = N </a:t>
            </a:r>
            <a:r>
              <a:rPr kumimoji="0" lang="en-US" altLang="en-US" sz="1600">
                <a:solidFill>
                  <a:srgbClr val="FF9933"/>
                </a:solidFill>
                <a:latin typeface="Comic Sans MS" charset="0"/>
              </a:rPr>
              <a:t>(all bars)</a:t>
            </a:r>
          </a:p>
        </p:txBody>
      </p:sp>
    </p:spTree>
    <p:extLst>
      <p:ext uri="{BB962C8B-B14F-4D97-AF65-F5344CB8AC3E}">
        <p14:creationId xmlns:p14="http://schemas.microsoft.com/office/powerpoint/2010/main" val="177130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1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1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1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1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1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1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1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94" grpId="0"/>
      <p:bldP spid="101395" grpId="0"/>
      <p:bldP spid="101396" grpId="0"/>
      <p:bldP spid="101397" grpId="0" animBg="1"/>
      <p:bldP spid="101398" grpId="0" animBg="1"/>
      <p:bldP spid="101399" grpId="0" build="p"/>
      <p:bldP spid="101400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2" name="Object 21"/>
          <p:cNvGraphicFramePr>
            <a:graphicFrameLocks noChangeAspect="1"/>
          </p:cNvGraphicFramePr>
          <p:nvPr/>
        </p:nvGraphicFramePr>
        <p:xfrm>
          <a:off x="1524000" y="1371600"/>
          <a:ext cx="96774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8" name="Chart" r:id="rId4" imgW="4886249" imgH="2571902" progId="Excel.Chart.8">
                  <p:embed/>
                </p:oleObj>
              </mc:Choice>
              <mc:Fallback>
                <p:oleObj name="Chart" r:id="rId4" imgW="4886249" imgH="2571902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71600"/>
                        <a:ext cx="9677400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How common are novel events?</a:t>
            </a:r>
          </a:p>
        </p:txBody>
      </p:sp>
      <p:grpSp>
        <p:nvGrpSpPr>
          <p:cNvPr id="71685" name="Group 29"/>
          <p:cNvGrpSpPr>
            <a:grpSpLocks/>
          </p:cNvGrpSpPr>
          <p:nvPr/>
        </p:nvGrpSpPr>
        <p:grpSpPr bwMode="auto">
          <a:xfrm>
            <a:off x="1752600" y="2508251"/>
            <a:ext cx="615950" cy="2917825"/>
            <a:chOff x="188" y="1104"/>
            <a:chExt cx="388" cy="2374"/>
          </a:xfrm>
        </p:grpSpPr>
        <p:sp>
          <p:nvSpPr>
            <p:cNvPr id="71698" name="Text Box 22"/>
            <p:cNvSpPr txBox="1">
              <a:spLocks noChangeArrowheads="1"/>
            </p:cNvSpPr>
            <p:nvPr/>
          </p:nvSpPr>
          <p:spPr bwMode="auto">
            <a:xfrm>
              <a:off x="188" y="3180"/>
              <a:ext cx="38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/>
                <a:t>N</a:t>
              </a:r>
              <a:r>
                <a:rPr kumimoji="0" lang="en-US" altLang="en-US" sz="1800" baseline="-25000"/>
                <a:t>0</a:t>
              </a:r>
              <a:r>
                <a:rPr kumimoji="0" lang="en-US" altLang="en-US" sz="1800"/>
                <a:t> *</a:t>
              </a:r>
            </a:p>
          </p:txBody>
        </p:sp>
        <p:sp>
          <p:nvSpPr>
            <p:cNvPr id="71699" name="Text Box 23"/>
            <p:cNvSpPr txBox="1">
              <a:spLocks noChangeArrowheads="1"/>
            </p:cNvSpPr>
            <p:nvPr/>
          </p:nvSpPr>
          <p:spPr bwMode="auto">
            <a:xfrm>
              <a:off x="188" y="2832"/>
              <a:ext cx="38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/>
                <a:t>N</a:t>
              </a:r>
              <a:r>
                <a:rPr kumimoji="0" lang="en-US" altLang="en-US" sz="1800" baseline="-25000"/>
                <a:t>1</a:t>
              </a:r>
              <a:r>
                <a:rPr kumimoji="0" lang="en-US" altLang="en-US" sz="1800"/>
                <a:t> *</a:t>
              </a:r>
            </a:p>
          </p:txBody>
        </p:sp>
        <p:sp>
          <p:nvSpPr>
            <p:cNvPr id="71700" name="Text Box 24"/>
            <p:cNvSpPr txBox="1">
              <a:spLocks noChangeArrowheads="1"/>
            </p:cNvSpPr>
            <p:nvPr/>
          </p:nvSpPr>
          <p:spPr bwMode="auto">
            <a:xfrm>
              <a:off x="188" y="2499"/>
              <a:ext cx="38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/>
                <a:t>N</a:t>
              </a:r>
              <a:r>
                <a:rPr kumimoji="0" lang="en-US" altLang="en-US" sz="1800" baseline="-25000"/>
                <a:t>2</a:t>
              </a:r>
              <a:r>
                <a:rPr kumimoji="0" lang="en-US" altLang="en-US" sz="1800"/>
                <a:t> *</a:t>
              </a:r>
            </a:p>
          </p:txBody>
        </p:sp>
        <p:sp>
          <p:nvSpPr>
            <p:cNvPr id="71701" name="Text Box 25"/>
            <p:cNvSpPr txBox="1">
              <a:spLocks noChangeArrowheads="1"/>
            </p:cNvSpPr>
            <p:nvPr/>
          </p:nvSpPr>
          <p:spPr bwMode="auto">
            <a:xfrm>
              <a:off x="188" y="2145"/>
              <a:ext cx="38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/>
                <a:t>N</a:t>
              </a:r>
              <a:r>
                <a:rPr kumimoji="0" lang="en-US" altLang="en-US" sz="1800" baseline="-25000"/>
                <a:t>3</a:t>
              </a:r>
              <a:r>
                <a:rPr kumimoji="0" lang="en-US" altLang="en-US" sz="1800"/>
                <a:t> *</a:t>
              </a:r>
            </a:p>
          </p:txBody>
        </p:sp>
        <p:sp>
          <p:nvSpPr>
            <p:cNvPr id="71702" name="Text Box 26"/>
            <p:cNvSpPr txBox="1">
              <a:spLocks noChangeArrowheads="1"/>
            </p:cNvSpPr>
            <p:nvPr/>
          </p:nvSpPr>
          <p:spPr bwMode="auto">
            <a:xfrm>
              <a:off x="188" y="1807"/>
              <a:ext cx="38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/>
                <a:t>N</a:t>
              </a:r>
              <a:r>
                <a:rPr kumimoji="0" lang="en-US" altLang="en-US" sz="1800" baseline="-25000"/>
                <a:t>4</a:t>
              </a:r>
              <a:r>
                <a:rPr kumimoji="0" lang="en-US" altLang="en-US" sz="1800"/>
                <a:t> *</a:t>
              </a:r>
            </a:p>
          </p:txBody>
        </p:sp>
        <p:sp>
          <p:nvSpPr>
            <p:cNvPr id="71703" name="Text Box 27"/>
            <p:cNvSpPr txBox="1">
              <a:spLocks noChangeArrowheads="1"/>
            </p:cNvSpPr>
            <p:nvPr/>
          </p:nvSpPr>
          <p:spPr bwMode="auto">
            <a:xfrm>
              <a:off x="188" y="1457"/>
              <a:ext cx="38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/>
                <a:t>N</a:t>
              </a:r>
              <a:r>
                <a:rPr kumimoji="0" lang="en-US" altLang="en-US" sz="1800" baseline="-25000"/>
                <a:t>5</a:t>
              </a:r>
              <a:r>
                <a:rPr kumimoji="0" lang="en-US" altLang="en-US" sz="1800"/>
                <a:t> *</a:t>
              </a:r>
            </a:p>
          </p:txBody>
        </p:sp>
        <p:sp>
          <p:nvSpPr>
            <p:cNvPr id="71704" name="Text Box 28"/>
            <p:cNvSpPr txBox="1">
              <a:spLocks noChangeArrowheads="1"/>
            </p:cNvSpPr>
            <p:nvPr/>
          </p:nvSpPr>
          <p:spPr bwMode="auto">
            <a:xfrm>
              <a:off x="188" y="1104"/>
              <a:ext cx="373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/>
                <a:t>N</a:t>
              </a:r>
              <a:r>
                <a:rPr kumimoji="0" lang="en-US" altLang="en-US" sz="1800" baseline="-25000"/>
                <a:t>6 </a:t>
              </a:r>
              <a:r>
                <a:rPr kumimoji="0" lang="en-US" altLang="en-US" sz="1800"/>
                <a:t>*</a:t>
              </a:r>
            </a:p>
          </p:txBody>
        </p:sp>
      </p:grpSp>
      <p:sp>
        <p:nvSpPr>
          <p:cNvPr id="71686" name="Rectangle 31"/>
          <p:cNvSpPr>
            <a:spLocks noChangeArrowheads="1"/>
          </p:cNvSpPr>
          <p:nvPr/>
        </p:nvSpPr>
        <p:spPr bwMode="auto">
          <a:xfrm>
            <a:off x="1447801" y="2082801"/>
            <a:ext cx="466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1</a:t>
            </a:r>
            <a:r>
              <a:rPr kumimoji="0" lang="en-US" altLang="en-US" sz="1200" baseline="-25000"/>
              <a:t> </a:t>
            </a:r>
            <a:r>
              <a:rPr kumimoji="0" lang="en-US" altLang="en-US" sz="1800"/>
              <a:t>*</a:t>
            </a:r>
          </a:p>
        </p:txBody>
      </p:sp>
      <p:sp>
        <p:nvSpPr>
          <p:cNvPr id="71687" name="Rectangle 32"/>
          <p:cNvSpPr>
            <a:spLocks noChangeArrowheads="1"/>
          </p:cNvSpPr>
          <p:nvPr/>
        </p:nvSpPr>
        <p:spPr bwMode="auto">
          <a:xfrm>
            <a:off x="1447801" y="1649413"/>
            <a:ext cx="466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1</a:t>
            </a:r>
            <a:r>
              <a:rPr kumimoji="0" lang="en-US" altLang="en-US" sz="1200" baseline="-25000"/>
              <a:t> </a:t>
            </a:r>
            <a:r>
              <a:rPr kumimoji="0" lang="en-US" altLang="en-US" sz="1800"/>
              <a:t>*</a:t>
            </a:r>
          </a:p>
        </p:txBody>
      </p:sp>
      <p:sp>
        <p:nvSpPr>
          <p:cNvPr id="71690" name="Text Box 44"/>
          <p:cNvSpPr txBox="1">
            <a:spLocks noChangeArrowheads="1"/>
          </p:cNvSpPr>
          <p:nvPr/>
        </p:nvSpPr>
        <p:spPr bwMode="auto">
          <a:xfrm>
            <a:off x="4945064" y="4648201"/>
            <a:ext cx="3362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abaringe, Babatinde, cabaret …</a:t>
            </a:r>
          </a:p>
        </p:txBody>
      </p:sp>
      <p:sp>
        <p:nvSpPr>
          <p:cNvPr id="71691" name="Text Box 45"/>
          <p:cNvSpPr txBox="1">
            <a:spLocks noChangeArrowheads="1"/>
          </p:cNvSpPr>
          <p:nvPr/>
        </p:nvSpPr>
        <p:spPr bwMode="auto">
          <a:xfrm>
            <a:off x="4960938" y="4191001"/>
            <a:ext cx="284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aback, Babbitt, cabanas …</a:t>
            </a:r>
          </a:p>
        </p:txBody>
      </p:sp>
      <p:sp>
        <p:nvSpPr>
          <p:cNvPr id="71692" name="Text Box 46"/>
          <p:cNvSpPr txBox="1">
            <a:spLocks noChangeArrowheads="1"/>
          </p:cNvSpPr>
          <p:nvPr/>
        </p:nvSpPr>
        <p:spPr bwMode="auto">
          <a:xfrm>
            <a:off x="4960938" y="3810001"/>
            <a:ext cx="247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Abbas, babel, Cabot …</a:t>
            </a:r>
          </a:p>
        </p:txBody>
      </p:sp>
      <p:sp>
        <p:nvSpPr>
          <p:cNvPr id="71693" name="Text Box 47"/>
          <p:cNvSpPr txBox="1">
            <a:spLocks noChangeArrowheads="1"/>
          </p:cNvSpPr>
          <p:nvPr/>
        </p:nvSpPr>
        <p:spPr bwMode="auto">
          <a:xfrm>
            <a:off x="4960938" y="3352801"/>
            <a:ext cx="2976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abdominal, Bach, cabana …</a:t>
            </a:r>
          </a:p>
        </p:txBody>
      </p:sp>
      <p:sp>
        <p:nvSpPr>
          <p:cNvPr id="71694" name="Text Box 48"/>
          <p:cNvSpPr txBox="1">
            <a:spLocks noChangeArrowheads="1"/>
          </p:cNvSpPr>
          <p:nvPr/>
        </p:nvSpPr>
        <p:spPr bwMode="auto">
          <a:xfrm>
            <a:off x="4960939" y="2921001"/>
            <a:ext cx="31829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aberrant, backlog, cabinets …</a:t>
            </a:r>
          </a:p>
        </p:txBody>
      </p:sp>
      <p:sp>
        <p:nvSpPr>
          <p:cNvPr id="71695" name="Text Box 49"/>
          <p:cNvSpPr txBox="1">
            <a:spLocks noChangeArrowheads="1"/>
          </p:cNvSpPr>
          <p:nvPr/>
        </p:nvSpPr>
        <p:spPr bwMode="auto">
          <a:xfrm>
            <a:off x="4960938" y="2528888"/>
            <a:ext cx="3205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abdomen, bachelor, Caesar …</a:t>
            </a:r>
          </a:p>
        </p:txBody>
      </p:sp>
      <p:sp>
        <p:nvSpPr>
          <p:cNvPr id="71696" name="Text Box 50"/>
          <p:cNvSpPr txBox="1">
            <a:spLocks noChangeArrowheads="1"/>
          </p:cNvSpPr>
          <p:nvPr/>
        </p:nvSpPr>
        <p:spPr bwMode="auto">
          <a:xfrm>
            <a:off x="9601200" y="1658938"/>
            <a:ext cx="508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the</a:t>
            </a:r>
          </a:p>
        </p:txBody>
      </p:sp>
      <p:sp>
        <p:nvSpPr>
          <p:cNvPr id="71697" name="Text Box 51"/>
          <p:cNvSpPr txBox="1">
            <a:spLocks noChangeArrowheads="1"/>
          </p:cNvSpPr>
          <p:nvPr/>
        </p:nvSpPr>
        <p:spPr bwMode="auto">
          <a:xfrm>
            <a:off x="7924801" y="2071688"/>
            <a:ext cx="601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EOS</a:t>
            </a:r>
          </a:p>
        </p:txBody>
      </p:sp>
    </p:spTree>
    <p:extLst>
      <p:ext uri="{BB962C8B-B14F-4D97-AF65-F5344CB8AC3E}">
        <p14:creationId xmlns:p14="http://schemas.microsoft.com/office/powerpoint/2010/main" val="12980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Witten-Bell Smoothing Idea</a:t>
            </a:r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2133600" y="1566864"/>
          <a:ext cx="8686800" cy="491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6" name="Chart" r:id="rId4" imgW="4667402" imgH="2638349" progId="Excel.Chart.8">
                  <p:embed/>
                </p:oleObj>
              </mc:Choice>
              <mc:Fallback>
                <p:oleObj name="Chart" r:id="rId4" imgW="4667402" imgH="2638349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66864"/>
                        <a:ext cx="8686800" cy="491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828800" y="52085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0</a:t>
            </a:r>
            <a:r>
              <a:rPr kumimoji="0" lang="en-US" altLang="en-US" sz="1800"/>
              <a:t> *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1828800" y="4659313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1</a:t>
            </a:r>
            <a:r>
              <a:rPr kumimoji="0" lang="en-US" altLang="en-US" sz="1800"/>
              <a:t> *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1828800" y="41290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2</a:t>
            </a:r>
            <a:r>
              <a:rPr kumimoji="0" lang="en-US" altLang="en-US" sz="1800"/>
              <a:t> *</a:t>
            </a: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1828800" y="3568701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3</a:t>
            </a:r>
            <a:r>
              <a:rPr kumimoji="0" lang="en-US" altLang="en-US" sz="1800"/>
              <a:t> *</a:t>
            </a:r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1828800" y="3033713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4</a:t>
            </a:r>
            <a:r>
              <a:rPr kumimoji="0" lang="en-US" altLang="en-US" sz="1800"/>
              <a:t> *</a:t>
            </a:r>
          </a:p>
        </p:txBody>
      </p:sp>
      <p:sp>
        <p:nvSpPr>
          <p:cNvPr id="73737" name="Text Box 9"/>
          <p:cNvSpPr txBox="1">
            <a:spLocks noChangeArrowheads="1"/>
          </p:cNvSpPr>
          <p:nvPr/>
        </p:nvSpPr>
        <p:spPr bwMode="auto">
          <a:xfrm>
            <a:off x="1828800" y="2474913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5</a:t>
            </a:r>
            <a:r>
              <a:rPr kumimoji="0" lang="en-US" altLang="en-US" sz="1800"/>
              <a:t> *</a:t>
            </a:r>
          </a:p>
        </p:txBody>
      </p:sp>
      <p:sp>
        <p:nvSpPr>
          <p:cNvPr id="73738" name="Text Box 10"/>
          <p:cNvSpPr txBox="1">
            <a:spLocks noChangeArrowheads="1"/>
          </p:cNvSpPr>
          <p:nvPr/>
        </p:nvSpPr>
        <p:spPr bwMode="auto">
          <a:xfrm>
            <a:off x="1828800" y="1916113"/>
            <a:ext cx="592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6 </a:t>
            </a:r>
            <a:r>
              <a:rPr kumimoji="0" lang="en-US" altLang="en-US" sz="1800"/>
              <a:t>*</a:t>
            </a:r>
          </a:p>
        </p:txBody>
      </p:sp>
      <p:sp>
        <p:nvSpPr>
          <p:cNvPr id="109580" name="Text Box 12">
            <a:extLst>
              <a:ext uri="{FF2B5EF4-FFF2-40B4-BE49-F238E27FC236}">
                <a16:creationId xmlns:a16="http://schemas.microsoft.com/office/drawing/2014/main" xmlns="" id="{52228C5D-E2F6-41DC-A373-6A6309E19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1025" y="5105400"/>
            <a:ext cx="1505540" cy="36933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Comic Sans MS" pitchFamily="66" charset="0"/>
              </a:rPr>
              <a:t>novel words </a:t>
            </a:r>
          </a:p>
        </p:txBody>
      </p:sp>
      <p:sp>
        <p:nvSpPr>
          <p:cNvPr id="73740" name="Text Box 13"/>
          <p:cNvSpPr txBox="1">
            <a:spLocks noChangeArrowheads="1"/>
          </p:cNvSpPr>
          <p:nvPr/>
        </p:nvSpPr>
        <p:spPr bwMode="auto">
          <a:xfrm>
            <a:off x="3108325" y="4572000"/>
            <a:ext cx="1601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bg1"/>
                </a:solidFill>
                <a:latin typeface="Comic Sans MS" charset="0"/>
              </a:rPr>
              <a:t>singletons</a:t>
            </a:r>
          </a:p>
        </p:txBody>
      </p:sp>
      <p:sp>
        <p:nvSpPr>
          <p:cNvPr id="73741" name="Text Box 14"/>
          <p:cNvSpPr txBox="1">
            <a:spLocks noChangeArrowheads="1"/>
          </p:cNvSpPr>
          <p:nvPr/>
        </p:nvSpPr>
        <p:spPr bwMode="auto">
          <a:xfrm>
            <a:off x="3098801" y="4038600"/>
            <a:ext cx="172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bg1"/>
                </a:solidFill>
                <a:latin typeface="Comic Sans MS" charset="0"/>
              </a:rPr>
              <a:t>doubletons</a:t>
            </a:r>
          </a:p>
        </p:txBody>
      </p:sp>
      <p:sp>
        <p:nvSpPr>
          <p:cNvPr id="109590" name="Text Box 22"/>
          <p:cNvSpPr txBox="1">
            <a:spLocks noChangeArrowheads="1"/>
          </p:cNvSpPr>
          <p:nvPr/>
        </p:nvSpPr>
        <p:spPr bwMode="auto">
          <a:xfrm>
            <a:off x="5410200" y="1524001"/>
            <a:ext cx="5410200" cy="16160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692150" indent="-2349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If T/N is large, we’ve seen lots of novel types in the past, so we expect lots more.</a:t>
            </a:r>
          </a:p>
          <a:p>
            <a:pPr lvl="1">
              <a:spcBef>
                <a:spcPct val="0"/>
              </a:spcBef>
              <a:buClrTx/>
              <a:buFontTx/>
              <a:buChar char="•"/>
            </a:pPr>
            <a:r>
              <a:rPr kumimoji="0" lang="en-US" altLang="en-US" sz="2000"/>
              <a:t>Imagine scanning the corpus in order.</a:t>
            </a:r>
          </a:p>
          <a:p>
            <a:pPr lvl="1">
              <a:spcBef>
                <a:spcPct val="0"/>
              </a:spcBef>
              <a:buClrTx/>
              <a:buFontTx/>
              <a:buChar char="•"/>
            </a:pPr>
            <a:r>
              <a:rPr kumimoji="0" lang="en-US" altLang="en-US" sz="2000"/>
              <a:t>Each type’s </a:t>
            </a:r>
            <a:r>
              <a:rPr kumimoji="0" lang="en-US" altLang="en-US" sz="2000" u="sng"/>
              <a:t>first</a:t>
            </a:r>
            <a:r>
              <a:rPr kumimoji="0" lang="en-US" altLang="en-US" sz="2000"/>
              <a:t> token was novel.</a:t>
            </a:r>
          </a:p>
          <a:p>
            <a:pPr lvl="1">
              <a:spcBef>
                <a:spcPct val="0"/>
              </a:spcBef>
              <a:buClrTx/>
              <a:buFontTx/>
              <a:buChar char="•"/>
            </a:pPr>
            <a:r>
              <a:rPr kumimoji="0" lang="en-US" altLang="en-US" sz="2000"/>
              <a:t>So we saw T novel types (purple).</a:t>
            </a:r>
          </a:p>
        </p:txBody>
      </p:sp>
      <p:sp>
        <p:nvSpPr>
          <p:cNvPr id="109591" name="Text Box 23"/>
          <p:cNvSpPr txBox="1">
            <a:spLocks noChangeArrowheads="1"/>
          </p:cNvSpPr>
          <p:nvPr/>
        </p:nvSpPr>
        <p:spPr bwMode="auto">
          <a:xfrm>
            <a:off x="6543676" y="3581401"/>
            <a:ext cx="3078163" cy="3968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unsmoothed </a:t>
            </a:r>
            <a:r>
              <a:rPr kumimoji="0" lang="en-US" altLang="en-US" sz="2000">
                <a:sym typeface="Wingdings" charset="2"/>
              </a:rPr>
              <a:t> smoothed</a:t>
            </a:r>
            <a:endParaRPr kumimoji="0" lang="en-US" altLang="en-US" sz="2000"/>
          </a:p>
        </p:txBody>
      </p:sp>
      <p:sp>
        <p:nvSpPr>
          <p:cNvPr id="109592" name="Text Box 24"/>
          <p:cNvSpPr txBox="1">
            <a:spLocks noChangeArrowheads="1"/>
          </p:cNvSpPr>
          <p:nvPr/>
        </p:nvSpPr>
        <p:spPr bwMode="auto">
          <a:xfrm>
            <a:off x="7542214" y="4022725"/>
            <a:ext cx="1947071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2/N </a:t>
            </a:r>
            <a:r>
              <a:rPr kumimoji="0" lang="en-US" altLang="en-US" sz="2000">
                <a:sym typeface="Wingdings" charset="2"/>
              </a:rPr>
              <a:t> 2/(N+T)</a:t>
            </a:r>
            <a:endParaRPr kumimoji="0" lang="en-US" altLang="en-US" sz="2000"/>
          </a:p>
        </p:txBody>
      </p:sp>
      <p:sp>
        <p:nvSpPr>
          <p:cNvPr id="109593" name="Text Box 25"/>
          <p:cNvSpPr txBox="1">
            <a:spLocks noChangeArrowheads="1"/>
          </p:cNvSpPr>
          <p:nvPr/>
        </p:nvSpPr>
        <p:spPr bwMode="auto">
          <a:xfrm>
            <a:off x="7564439" y="4632325"/>
            <a:ext cx="1947071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1/N </a:t>
            </a:r>
            <a:r>
              <a:rPr kumimoji="0" lang="en-US" altLang="en-US" sz="2000">
                <a:sym typeface="Wingdings" charset="2"/>
              </a:rPr>
              <a:t> 1/(N+T)</a:t>
            </a:r>
            <a:endParaRPr kumimoji="0" lang="en-US" altLang="en-US" sz="2000"/>
          </a:p>
        </p:txBody>
      </p:sp>
      <p:sp>
        <p:nvSpPr>
          <p:cNvPr id="109594" name="Text Box 26"/>
          <p:cNvSpPr txBox="1">
            <a:spLocks noChangeArrowheads="1"/>
          </p:cNvSpPr>
          <p:nvPr/>
        </p:nvSpPr>
        <p:spPr bwMode="auto">
          <a:xfrm>
            <a:off x="7564439" y="5165725"/>
            <a:ext cx="2677143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0/N </a:t>
            </a:r>
            <a:r>
              <a:rPr kumimoji="0" lang="en-US" altLang="en-US" sz="2000">
                <a:sym typeface="Wingdings" charset="2"/>
              </a:rPr>
              <a:t> (T/(N+T)) / N</a:t>
            </a:r>
            <a:r>
              <a:rPr kumimoji="0" lang="en-US" altLang="en-US" sz="2000" baseline="-25000">
                <a:sym typeface="Wingdings" charset="2"/>
              </a:rPr>
              <a:t>0</a:t>
            </a:r>
            <a:endParaRPr kumimoji="0" lang="en-US" altLang="en-US" sz="2000" baseline="-25000"/>
          </a:p>
        </p:txBody>
      </p:sp>
      <p:sp>
        <p:nvSpPr>
          <p:cNvPr id="109595" name="Text Box 27"/>
          <p:cNvSpPr txBox="1">
            <a:spLocks noChangeArrowheads="1"/>
          </p:cNvSpPr>
          <p:nvPr/>
        </p:nvSpPr>
        <p:spPr bwMode="auto">
          <a:xfrm>
            <a:off x="1524000" y="6156326"/>
            <a:ext cx="9503664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dirty="0"/>
              <a:t>Intuition: </a:t>
            </a:r>
            <a:r>
              <a:rPr kumimoji="0" lang="en-US" altLang="en-US" sz="2000" dirty="0" smtClean="0"/>
              <a:t>p(novel</a:t>
            </a:r>
            <a:r>
              <a:rPr kumimoji="0" lang="en-US" altLang="en-US" sz="2000" dirty="0"/>
              <a:t>) is estimated as T/(N+T), divided among N</a:t>
            </a:r>
            <a:r>
              <a:rPr kumimoji="0" lang="en-US" altLang="en-US" sz="2000" baseline="-25000" dirty="0"/>
              <a:t>0 </a:t>
            </a:r>
            <a:r>
              <a:rPr kumimoji="0" lang="en-US" altLang="en-US" sz="2000" dirty="0"/>
              <a:t>specific novel </a:t>
            </a:r>
            <a:r>
              <a:rPr kumimoji="0" lang="en-US" altLang="en-US" sz="2000" dirty="0" smtClean="0"/>
              <a:t>types</a:t>
            </a:r>
            <a:endParaRPr kumimoji="0" lang="en-US" alt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98619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90" grpId="0" build="allAtOnce" animBg="1"/>
      <p:bldP spid="109591" grpId="0" animBg="1"/>
      <p:bldP spid="109592" grpId="0" animBg="1"/>
      <p:bldP spid="109593" grpId="0" animBg="1"/>
      <p:bldP spid="109594" grpId="0" animBg="1"/>
      <p:bldP spid="10959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8" name="Object 21"/>
          <p:cNvGraphicFramePr>
            <a:graphicFrameLocks noChangeAspect="1"/>
          </p:cNvGraphicFramePr>
          <p:nvPr/>
        </p:nvGraphicFramePr>
        <p:xfrm>
          <a:off x="2030414" y="1524001"/>
          <a:ext cx="8689975" cy="490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4" name="Chart" r:id="rId4" imgW="4896029" imgH="2590740" progId="Excel.Chart.8">
                  <p:embed/>
                </p:oleObj>
              </mc:Choice>
              <mc:Fallback>
                <p:oleObj name="Chart" r:id="rId4" imgW="4896029" imgH="2590740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414" y="1524001"/>
                        <a:ext cx="8689975" cy="490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Good-Turing Smoothing Idea</a:t>
            </a:r>
          </a:p>
        </p:txBody>
      </p:sp>
      <p:grpSp>
        <p:nvGrpSpPr>
          <p:cNvPr id="75780" name="Group 23"/>
          <p:cNvGrpSpPr>
            <a:grpSpLocks/>
          </p:cNvGrpSpPr>
          <p:nvPr/>
        </p:nvGrpSpPr>
        <p:grpSpPr bwMode="auto">
          <a:xfrm>
            <a:off x="1828801" y="1866901"/>
            <a:ext cx="506413" cy="3597275"/>
            <a:chOff x="192" y="1192"/>
            <a:chExt cx="319" cy="2288"/>
          </a:xfrm>
        </p:grpSpPr>
        <p:sp>
          <p:nvSpPr>
            <p:cNvPr id="75805" name="Text Box 4"/>
            <p:cNvSpPr txBox="1">
              <a:spLocks noChangeArrowheads="1"/>
            </p:cNvSpPr>
            <p:nvPr/>
          </p:nvSpPr>
          <p:spPr bwMode="auto">
            <a:xfrm>
              <a:off x="192" y="3266"/>
              <a:ext cx="31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600"/>
                <a:t>N</a:t>
              </a:r>
              <a:r>
                <a:rPr kumimoji="0" lang="en-US" altLang="en-US" sz="1600" baseline="-25000"/>
                <a:t>0</a:t>
              </a:r>
              <a:r>
                <a:rPr kumimoji="0" lang="en-US" altLang="en-US" sz="1600"/>
                <a:t>*</a:t>
              </a:r>
            </a:p>
          </p:txBody>
        </p:sp>
        <p:sp>
          <p:nvSpPr>
            <p:cNvPr id="75806" name="Text Box 5"/>
            <p:cNvSpPr txBox="1">
              <a:spLocks noChangeArrowheads="1"/>
            </p:cNvSpPr>
            <p:nvPr/>
          </p:nvSpPr>
          <p:spPr bwMode="auto">
            <a:xfrm>
              <a:off x="192" y="2920"/>
              <a:ext cx="31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600"/>
                <a:t>N</a:t>
              </a:r>
              <a:r>
                <a:rPr kumimoji="0" lang="en-US" altLang="en-US" sz="1600" baseline="-25000"/>
                <a:t>1</a:t>
              </a:r>
              <a:r>
                <a:rPr kumimoji="0" lang="en-US" altLang="en-US" sz="1600"/>
                <a:t>*</a:t>
              </a:r>
            </a:p>
          </p:txBody>
        </p:sp>
        <p:sp>
          <p:nvSpPr>
            <p:cNvPr id="75807" name="Text Box 6"/>
            <p:cNvSpPr txBox="1">
              <a:spLocks noChangeArrowheads="1"/>
            </p:cNvSpPr>
            <p:nvPr/>
          </p:nvSpPr>
          <p:spPr bwMode="auto">
            <a:xfrm>
              <a:off x="192" y="2586"/>
              <a:ext cx="31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600"/>
                <a:t>N</a:t>
              </a:r>
              <a:r>
                <a:rPr kumimoji="0" lang="en-US" altLang="en-US" sz="1600" baseline="-25000"/>
                <a:t>2</a:t>
              </a:r>
              <a:r>
                <a:rPr kumimoji="0" lang="en-US" altLang="en-US" sz="1600"/>
                <a:t>*</a:t>
              </a:r>
            </a:p>
          </p:txBody>
        </p:sp>
        <p:sp>
          <p:nvSpPr>
            <p:cNvPr id="75808" name="Text Box 7"/>
            <p:cNvSpPr txBox="1">
              <a:spLocks noChangeArrowheads="1"/>
            </p:cNvSpPr>
            <p:nvPr/>
          </p:nvSpPr>
          <p:spPr bwMode="auto">
            <a:xfrm>
              <a:off x="192" y="2233"/>
              <a:ext cx="31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600"/>
                <a:t>N</a:t>
              </a:r>
              <a:r>
                <a:rPr kumimoji="0" lang="en-US" altLang="en-US" sz="1600" baseline="-25000"/>
                <a:t>3</a:t>
              </a:r>
              <a:r>
                <a:rPr kumimoji="0" lang="en-US" altLang="en-US" sz="1600"/>
                <a:t>*</a:t>
              </a:r>
            </a:p>
          </p:txBody>
        </p:sp>
        <p:sp>
          <p:nvSpPr>
            <p:cNvPr id="75809" name="Text Box 8"/>
            <p:cNvSpPr txBox="1">
              <a:spLocks noChangeArrowheads="1"/>
            </p:cNvSpPr>
            <p:nvPr/>
          </p:nvSpPr>
          <p:spPr bwMode="auto">
            <a:xfrm>
              <a:off x="192" y="1896"/>
              <a:ext cx="31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600"/>
                <a:t>N</a:t>
              </a:r>
              <a:r>
                <a:rPr kumimoji="0" lang="en-US" altLang="en-US" sz="1600" baseline="-25000"/>
                <a:t>4</a:t>
              </a:r>
              <a:r>
                <a:rPr kumimoji="0" lang="en-US" altLang="en-US" sz="1600"/>
                <a:t>*</a:t>
              </a:r>
            </a:p>
          </p:txBody>
        </p:sp>
        <p:sp>
          <p:nvSpPr>
            <p:cNvPr id="75810" name="Text Box 9"/>
            <p:cNvSpPr txBox="1">
              <a:spLocks noChangeArrowheads="1"/>
            </p:cNvSpPr>
            <p:nvPr/>
          </p:nvSpPr>
          <p:spPr bwMode="auto">
            <a:xfrm>
              <a:off x="192" y="1544"/>
              <a:ext cx="31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600"/>
                <a:t>N</a:t>
              </a:r>
              <a:r>
                <a:rPr kumimoji="0" lang="en-US" altLang="en-US" sz="1600" baseline="-25000"/>
                <a:t>5</a:t>
              </a:r>
              <a:r>
                <a:rPr kumimoji="0" lang="en-US" altLang="en-US" sz="1600"/>
                <a:t>*</a:t>
              </a:r>
            </a:p>
          </p:txBody>
        </p:sp>
        <p:sp>
          <p:nvSpPr>
            <p:cNvPr id="75811" name="Text Box 10"/>
            <p:cNvSpPr txBox="1">
              <a:spLocks noChangeArrowheads="1"/>
            </p:cNvSpPr>
            <p:nvPr/>
          </p:nvSpPr>
          <p:spPr bwMode="auto">
            <a:xfrm>
              <a:off x="192" y="1192"/>
              <a:ext cx="31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600"/>
                <a:t>N</a:t>
              </a:r>
              <a:r>
                <a:rPr kumimoji="0" lang="en-US" altLang="en-US" sz="1600" baseline="-25000"/>
                <a:t>6</a:t>
              </a:r>
              <a:r>
                <a:rPr kumimoji="0" lang="en-US" altLang="en-US" sz="1600"/>
                <a:t>*</a:t>
              </a:r>
            </a:p>
          </p:txBody>
        </p:sp>
      </p:grpSp>
      <p:sp>
        <p:nvSpPr>
          <p:cNvPr id="111630" name="Text Box 14"/>
          <p:cNvSpPr txBox="1">
            <a:spLocks noChangeArrowheads="1"/>
          </p:cNvSpPr>
          <p:nvPr/>
        </p:nvSpPr>
        <p:spPr bwMode="auto">
          <a:xfrm>
            <a:off x="5181600" y="1524001"/>
            <a:ext cx="5486400" cy="16160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230188" indent="-230188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Partition the type vocabulary into classes </a:t>
            </a:r>
            <a:br>
              <a:rPr kumimoji="0" lang="en-US" altLang="en-US" sz="2000"/>
            </a:br>
            <a:r>
              <a:rPr kumimoji="0" lang="en-US" altLang="en-US" sz="2000"/>
              <a:t>(novel, singletons, doubletons, …) </a:t>
            </a:r>
            <a:br>
              <a:rPr kumimoji="0" lang="en-US" altLang="en-US" sz="2000"/>
            </a:br>
            <a:r>
              <a:rPr kumimoji="0" lang="en-US" altLang="en-US" sz="2000"/>
              <a:t>by how often they occurred in training data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Use </a:t>
            </a:r>
            <a:r>
              <a:rPr kumimoji="0" lang="en-US" altLang="en-US" sz="2000" u="sng"/>
              <a:t>observed</a:t>
            </a:r>
            <a:r>
              <a:rPr kumimoji="0" lang="en-US" altLang="en-US" sz="2000"/>
              <a:t> total probability of class r+1 </a:t>
            </a:r>
            <a:br>
              <a:rPr kumimoji="0" lang="en-US" altLang="en-US" sz="2000"/>
            </a:br>
            <a:r>
              <a:rPr kumimoji="0" lang="en-US" altLang="en-US" sz="2000"/>
              <a:t>to </a:t>
            </a:r>
            <a:r>
              <a:rPr kumimoji="0" lang="en-US" altLang="en-US" sz="2000" u="sng"/>
              <a:t>estimate</a:t>
            </a:r>
            <a:r>
              <a:rPr kumimoji="0" lang="en-US" altLang="en-US" sz="2000"/>
              <a:t> total probability of class r</a:t>
            </a:r>
          </a:p>
        </p:txBody>
      </p:sp>
      <p:sp>
        <p:nvSpPr>
          <p:cNvPr id="111641" name="Text Box 25"/>
          <p:cNvSpPr txBox="1">
            <a:spLocks noChangeArrowheads="1"/>
          </p:cNvSpPr>
          <p:nvPr/>
        </p:nvSpPr>
        <p:spPr bwMode="auto">
          <a:xfrm>
            <a:off x="7086601" y="3505201"/>
            <a:ext cx="3078163" cy="3968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unsmoothed </a:t>
            </a:r>
            <a:r>
              <a:rPr kumimoji="0" lang="en-US" altLang="en-US" sz="2000">
                <a:sym typeface="Wingdings" charset="2"/>
              </a:rPr>
              <a:t> smoothed</a:t>
            </a:r>
            <a:endParaRPr kumimoji="0" lang="en-US" altLang="en-US" sz="2000"/>
          </a:p>
        </p:txBody>
      </p:sp>
      <p:sp>
        <p:nvSpPr>
          <p:cNvPr id="111642" name="Text Box 26"/>
          <p:cNvSpPr txBox="1">
            <a:spLocks noChangeArrowheads="1"/>
          </p:cNvSpPr>
          <p:nvPr/>
        </p:nvSpPr>
        <p:spPr bwMode="auto">
          <a:xfrm>
            <a:off x="8971479" y="4021138"/>
            <a:ext cx="1555234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ym typeface="Wingdings" charset="2"/>
              </a:rPr>
              <a:t>(N</a:t>
            </a:r>
            <a:r>
              <a:rPr kumimoji="0" lang="en-US" altLang="en-US" sz="2000" baseline="-25000">
                <a:sym typeface="Wingdings" charset="2"/>
              </a:rPr>
              <a:t>3</a:t>
            </a:r>
            <a:r>
              <a:rPr kumimoji="0" lang="en-US" altLang="en-US" sz="2000">
                <a:sym typeface="Wingdings" charset="2"/>
              </a:rPr>
              <a:t>*3/N)/N</a:t>
            </a:r>
            <a:r>
              <a:rPr kumimoji="0" lang="en-US" altLang="en-US" sz="2000" baseline="-25000">
                <a:sym typeface="Wingdings" charset="2"/>
              </a:rPr>
              <a:t>2</a:t>
            </a:r>
            <a:endParaRPr kumimoji="0" lang="en-US" altLang="en-US" sz="2000" baseline="-25000"/>
          </a:p>
        </p:txBody>
      </p:sp>
      <p:sp>
        <p:nvSpPr>
          <p:cNvPr id="111643" name="Text Box 27"/>
          <p:cNvSpPr txBox="1">
            <a:spLocks noChangeArrowheads="1"/>
          </p:cNvSpPr>
          <p:nvPr/>
        </p:nvSpPr>
        <p:spPr bwMode="auto">
          <a:xfrm>
            <a:off x="8971479" y="4630738"/>
            <a:ext cx="1555234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ym typeface="Wingdings" charset="2"/>
              </a:rPr>
              <a:t>(N</a:t>
            </a:r>
            <a:r>
              <a:rPr kumimoji="0" lang="en-US" altLang="en-US" sz="2000" baseline="-25000">
                <a:sym typeface="Wingdings" charset="2"/>
              </a:rPr>
              <a:t>2</a:t>
            </a:r>
            <a:r>
              <a:rPr kumimoji="0" lang="en-US" altLang="en-US" sz="2000">
                <a:sym typeface="Wingdings" charset="2"/>
              </a:rPr>
              <a:t>*2/N)/N</a:t>
            </a:r>
            <a:r>
              <a:rPr kumimoji="0" lang="en-US" altLang="en-US" sz="2000" baseline="-25000">
                <a:sym typeface="Wingdings" charset="2"/>
              </a:rPr>
              <a:t>1</a:t>
            </a:r>
            <a:endParaRPr kumimoji="0" lang="en-US" altLang="en-US" sz="2000" baseline="-25000"/>
          </a:p>
        </p:txBody>
      </p:sp>
      <p:sp>
        <p:nvSpPr>
          <p:cNvPr id="111644" name="Text Box 28"/>
          <p:cNvSpPr txBox="1">
            <a:spLocks noChangeArrowheads="1"/>
          </p:cNvSpPr>
          <p:nvPr/>
        </p:nvSpPr>
        <p:spPr bwMode="auto">
          <a:xfrm>
            <a:off x="8971479" y="5164138"/>
            <a:ext cx="1555234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ym typeface="Wingdings" charset="2"/>
              </a:rPr>
              <a:t>(N</a:t>
            </a:r>
            <a:r>
              <a:rPr kumimoji="0" lang="en-US" altLang="en-US" sz="2000" baseline="-25000">
                <a:sym typeface="Wingdings" charset="2"/>
              </a:rPr>
              <a:t>1</a:t>
            </a:r>
            <a:r>
              <a:rPr kumimoji="0" lang="en-US" altLang="en-US" sz="2000">
                <a:sym typeface="Wingdings" charset="2"/>
              </a:rPr>
              <a:t>*1/N)/N</a:t>
            </a:r>
            <a:r>
              <a:rPr kumimoji="0" lang="en-US" altLang="en-US" sz="2000" baseline="-25000">
                <a:sym typeface="Wingdings" charset="2"/>
              </a:rPr>
              <a:t>0</a:t>
            </a:r>
            <a:endParaRPr kumimoji="0" lang="en-US" altLang="en-US" sz="2000" baseline="-25000"/>
          </a:p>
        </p:txBody>
      </p:sp>
      <p:sp>
        <p:nvSpPr>
          <p:cNvPr id="111661" name="Rectangle 45"/>
          <p:cNvSpPr>
            <a:spLocks noChangeArrowheads="1"/>
          </p:cNvSpPr>
          <p:nvPr/>
        </p:nvSpPr>
        <p:spPr bwMode="auto">
          <a:xfrm>
            <a:off x="5105401" y="6310313"/>
            <a:ext cx="5044971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ym typeface="Wingdings" charset="2"/>
              </a:rPr>
              <a:t>r/N = (N</a:t>
            </a:r>
            <a:r>
              <a:rPr kumimoji="0" lang="en-US" altLang="en-US" sz="2000" baseline="-25000">
                <a:sym typeface="Wingdings" charset="2"/>
              </a:rPr>
              <a:t>r</a:t>
            </a:r>
            <a:r>
              <a:rPr kumimoji="0" lang="en-US" altLang="en-US" sz="2000">
                <a:sym typeface="Wingdings" charset="2"/>
              </a:rPr>
              <a:t>*r/N)/N</a:t>
            </a:r>
            <a:r>
              <a:rPr kumimoji="0" lang="en-US" altLang="en-US" sz="2000" baseline="-25000">
                <a:sym typeface="Wingdings" charset="2"/>
              </a:rPr>
              <a:t>r</a:t>
            </a:r>
            <a:r>
              <a:rPr kumimoji="0" lang="en-US" altLang="en-US" sz="2000">
                <a:sym typeface="Wingdings" charset="2"/>
              </a:rPr>
              <a:t>        (N</a:t>
            </a:r>
            <a:r>
              <a:rPr kumimoji="0" lang="en-US" altLang="en-US" sz="2000" baseline="-25000">
                <a:sym typeface="Wingdings" charset="2"/>
              </a:rPr>
              <a:t>r+1</a:t>
            </a:r>
            <a:r>
              <a:rPr kumimoji="0" lang="en-US" altLang="en-US" sz="2000">
                <a:sym typeface="Wingdings" charset="2"/>
              </a:rPr>
              <a:t>*(r+1)/N)/N</a:t>
            </a:r>
            <a:r>
              <a:rPr kumimoji="0" lang="en-US" altLang="en-US" sz="2000" baseline="-25000">
                <a:sym typeface="Wingdings" charset="2"/>
              </a:rPr>
              <a:t>r</a:t>
            </a:r>
            <a:endParaRPr kumimoji="0" lang="en-US" altLang="en-US" sz="2000">
              <a:sym typeface="Wingdings" charset="2"/>
            </a:endParaRPr>
          </a:p>
        </p:txBody>
      </p: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2819401" y="4572003"/>
            <a:ext cx="4238625" cy="903288"/>
            <a:chOff x="816" y="2880"/>
            <a:chExt cx="2670" cy="569"/>
          </a:xfrm>
        </p:grpSpPr>
        <p:sp>
          <p:nvSpPr>
            <p:cNvPr id="111628" name="Text Box 12">
              <a:extLst>
                <a:ext uri="{FF2B5EF4-FFF2-40B4-BE49-F238E27FC236}">
                  <a16:creationId xmlns:a16="http://schemas.microsoft.com/office/drawing/2014/main" xmlns="" id="{EAC4FA7E-266C-4981-BF7E-919BFE057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880"/>
              <a:ext cx="1218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Comic Sans MS" pitchFamily="66" charset="0"/>
                </a:rPr>
                <a:t>obs. p(singleton)</a:t>
              </a:r>
            </a:p>
          </p:txBody>
        </p:sp>
        <p:sp>
          <p:nvSpPr>
            <p:cNvPr id="111652" name="Rectangle 36">
              <a:extLst>
                <a:ext uri="{FF2B5EF4-FFF2-40B4-BE49-F238E27FC236}">
                  <a16:creationId xmlns:a16="http://schemas.microsoft.com/office/drawing/2014/main" xmlns="" id="{9F343C44-5286-4EFF-8B9B-2DDF1E57A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216"/>
              <a:ext cx="942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Comic Sans MS" pitchFamily="66" charset="0"/>
                </a:rPr>
                <a:t>est. p(novel)</a:t>
              </a:r>
            </a:p>
          </p:txBody>
        </p:sp>
        <p:sp>
          <p:nvSpPr>
            <p:cNvPr id="75803" name="Line 37"/>
            <p:cNvSpPr>
              <a:spLocks noChangeShapeType="1"/>
            </p:cNvSpPr>
            <p:nvPr/>
          </p:nvSpPr>
          <p:spPr bwMode="auto">
            <a:xfrm>
              <a:off x="2304" y="3120"/>
              <a:ext cx="28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5804" name="Text Box 46"/>
            <p:cNvSpPr txBox="1">
              <a:spLocks noChangeArrowheads="1"/>
            </p:cNvSpPr>
            <p:nvPr/>
          </p:nvSpPr>
          <p:spPr bwMode="auto">
            <a:xfrm>
              <a:off x="2162" y="3120"/>
              <a:ext cx="2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/>
                <a:t>2%</a:t>
              </a:r>
            </a:p>
          </p:txBody>
        </p: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2809876" y="4038602"/>
            <a:ext cx="4638675" cy="903288"/>
            <a:chOff x="810" y="2544"/>
            <a:chExt cx="2922" cy="569"/>
          </a:xfrm>
        </p:grpSpPr>
        <p:sp>
          <p:nvSpPr>
            <p:cNvPr id="111640" name="Text Box 24">
              <a:extLst>
                <a:ext uri="{FF2B5EF4-FFF2-40B4-BE49-F238E27FC236}">
                  <a16:creationId xmlns:a16="http://schemas.microsoft.com/office/drawing/2014/main" xmlns="" id="{4A3F3100-9A16-460D-AD73-6176C9411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" y="2544"/>
              <a:ext cx="1322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Comic Sans MS" pitchFamily="66" charset="0"/>
                </a:rPr>
                <a:t>obs. p(doubleton) </a:t>
              </a:r>
            </a:p>
          </p:txBody>
        </p:sp>
        <p:sp>
          <p:nvSpPr>
            <p:cNvPr id="111655" name="Rectangle 39">
              <a:extLst>
                <a:ext uri="{FF2B5EF4-FFF2-40B4-BE49-F238E27FC236}">
                  <a16:creationId xmlns:a16="http://schemas.microsoft.com/office/drawing/2014/main" xmlns="" id="{4D2B8663-BA76-4B81-BD46-D83EB7426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" y="2880"/>
              <a:ext cx="1204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Comic Sans MS" pitchFamily="66" charset="0"/>
                </a:rPr>
                <a:t>est. p(singleton)</a:t>
              </a:r>
            </a:p>
          </p:txBody>
        </p:sp>
        <p:sp>
          <p:nvSpPr>
            <p:cNvPr id="75799" name="Line 40"/>
            <p:cNvSpPr>
              <a:spLocks noChangeShapeType="1"/>
            </p:cNvSpPr>
            <p:nvPr/>
          </p:nvSpPr>
          <p:spPr bwMode="auto">
            <a:xfrm>
              <a:off x="2256" y="2784"/>
              <a:ext cx="28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5800" name="Text Box 47"/>
            <p:cNvSpPr txBox="1">
              <a:spLocks noChangeArrowheads="1"/>
            </p:cNvSpPr>
            <p:nvPr/>
          </p:nvSpPr>
          <p:spPr bwMode="auto">
            <a:xfrm>
              <a:off x="2016" y="2784"/>
              <a:ext cx="3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/>
                <a:t>1.5%</a:t>
              </a:r>
            </a:p>
          </p:txBody>
        </p:sp>
      </p:grp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2819401" y="3465515"/>
            <a:ext cx="4733925" cy="903288"/>
            <a:chOff x="816" y="2183"/>
            <a:chExt cx="2982" cy="569"/>
          </a:xfrm>
        </p:grpSpPr>
        <p:sp>
          <p:nvSpPr>
            <p:cNvPr id="111657" name="Text Box 41">
              <a:extLst>
                <a:ext uri="{FF2B5EF4-FFF2-40B4-BE49-F238E27FC236}">
                  <a16:creationId xmlns:a16="http://schemas.microsoft.com/office/drawing/2014/main" xmlns="" id="{64552ED0-D49D-4734-A9D7-4E3019361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183"/>
              <a:ext cx="1254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Comic Sans MS" pitchFamily="66" charset="0"/>
                </a:rPr>
                <a:t>obs. </a:t>
              </a:r>
              <a:r>
                <a:rPr lang="en-US" dirty="0" smtClean="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Comic Sans MS" pitchFamily="66" charset="0"/>
                </a:rPr>
                <a:t>p(</a:t>
              </a:r>
              <a:r>
                <a:rPr lang="en-US" dirty="0" err="1" smtClean="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Comic Sans MS" pitchFamily="66" charset="0"/>
                </a:rPr>
                <a:t>tripleton</a:t>
              </a:r>
              <a:r>
                <a:rPr lang="en-US" dirty="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Comic Sans MS" pitchFamily="66" charset="0"/>
                </a:rPr>
                <a:t>) </a:t>
              </a:r>
            </a:p>
          </p:txBody>
        </p:sp>
        <p:sp>
          <p:nvSpPr>
            <p:cNvPr id="111658" name="Rectangle 42">
              <a:extLst>
                <a:ext uri="{FF2B5EF4-FFF2-40B4-BE49-F238E27FC236}">
                  <a16:creationId xmlns:a16="http://schemas.microsoft.com/office/drawing/2014/main" xmlns="" id="{EAFF5416-EEAA-4AD7-911D-013ECC2A6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4" y="2519"/>
              <a:ext cx="1264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Comic Sans MS" pitchFamily="66" charset="0"/>
                </a:rPr>
                <a:t>est. p(doubleton)</a:t>
              </a:r>
            </a:p>
          </p:txBody>
        </p:sp>
        <p:sp>
          <p:nvSpPr>
            <p:cNvPr id="75795" name="Line 43"/>
            <p:cNvSpPr>
              <a:spLocks noChangeShapeType="1"/>
            </p:cNvSpPr>
            <p:nvPr/>
          </p:nvSpPr>
          <p:spPr bwMode="auto">
            <a:xfrm>
              <a:off x="2208" y="2400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5796" name="Text Box 48"/>
            <p:cNvSpPr txBox="1">
              <a:spLocks noChangeArrowheads="1"/>
            </p:cNvSpPr>
            <p:nvPr/>
          </p:nvSpPr>
          <p:spPr bwMode="auto">
            <a:xfrm>
              <a:off x="2019" y="2400"/>
              <a:ext cx="3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/>
                <a:t>1.2%</a:t>
              </a:r>
            </a:p>
          </p:txBody>
        </p:sp>
      </p:grpSp>
      <p:sp>
        <p:nvSpPr>
          <p:cNvPr id="111674" name="Text Box 58"/>
          <p:cNvSpPr txBox="1">
            <a:spLocks noChangeArrowheads="1"/>
          </p:cNvSpPr>
          <p:nvPr/>
        </p:nvSpPr>
        <p:spPr bwMode="auto">
          <a:xfrm>
            <a:off x="8150743" y="4021138"/>
            <a:ext cx="2375971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ym typeface="Wingdings" charset="2"/>
              </a:rPr>
              <a:t>2/N  (N</a:t>
            </a:r>
            <a:r>
              <a:rPr kumimoji="0" lang="en-US" altLang="en-US" sz="2000" baseline="-25000">
                <a:sym typeface="Wingdings" charset="2"/>
              </a:rPr>
              <a:t>3</a:t>
            </a:r>
            <a:r>
              <a:rPr kumimoji="0" lang="en-US" altLang="en-US" sz="2000">
                <a:sym typeface="Wingdings" charset="2"/>
              </a:rPr>
              <a:t>*3/N)/N</a:t>
            </a:r>
            <a:r>
              <a:rPr kumimoji="0" lang="en-US" altLang="en-US" sz="2000" baseline="-25000">
                <a:sym typeface="Wingdings" charset="2"/>
              </a:rPr>
              <a:t>2</a:t>
            </a:r>
            <a:endParaRPr kumimoji="0" lang="en-US" altLang="en-US" sz="2000" baseline="-25000"/>
          </a:p>
        </p:txBody>
      </p:sp>
      <p:sp>
        <p:nvSpPr>
          <p:cNvPr id="111675" name="Text Box 59"/>
          <p:cNvSpPr txBox="1">
            <a:spLocks noChangeArrowheads="1"/>
          </p:cNvSpPr>
          <p:nvPr/>
        </p:nvSpPr>
        <p:spPr bwMode="auto">
          <a:xfrm>
            <a:off x="8150743" y="4630738"/>
            <a:ext cx="2375971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ym typeface="Wingdings" charset="2"/>
              </a:rPr>
              <a:t>1/N  (N</a:t>
            </a:r>
            <a:r>
              <a:rPr kumimoji="0" lang="en-US" altLang="en-US" sz="2000" baseline="-25000">
                <a:sym typeface="Wingdings" charset="2"/>
              </a:rPr>
              <a:t>2</a:t>
            </a:r>
            <a:r>
              <a:rPr kumimoji="0" lang="en-US" altLang="en-US" sz="2000">
                <a:sym typeface="Wingdings" charset="2"/>
              </a:rPr>
              <a:t>*2/N)/N</a:t>
            </a:r>
            <a:r>
              <a:rPr kumimoji="0" lang="en-US" altLang="en-US" sz="2000" baseline="-25000">
                <a:sym typeface="Wingdings" charset="2"/>
              </a:rPr>
              <a:t>1</a:t>
            </a:r>
            <a:endParaRPr kumimoji="0" lang="en-US" altLang="en-US" sz="2000" baseline="-25000"/>
          </a:p>
        </p:txBody>
      </p:sp>
      <p:sp>
        <p:nvSpPr>
          <p:cNvPr id="111676" name="Text Box 60"/>
          <p:cNvSpPr txBox="1">
            <a:spLocks noChangeArrowheads="1"/>
          </p:cNvSpPr>
          <p:nvPr/>
        </p:nvSpPr>
        <p:spPr bwMode="auto">
          <a:xfrm>
            <a:off x="8150743" y="5164138"/>
            <a:ext cx="2375971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ym typeface="Wingdings" charset="2"/>
              </a:rPr>
              <a:t>0/N  (N</a:t>
            </a:r>
            <a:r>
              <a:rPr kumimoji="0" lang="en-US" altLang="en-US" sz="2000" baseline="-25000">
                <a:sym typeface="Wingdings" charset="2"/>
              </a:rPr>
              <a:t>1</a:t>
            </a:r>
            <a:r>
              <a:rPr kumimoji="0" lang="en-US" altLang="en-US" sz="2000">
                <a:sym typeface="Wingdings" charset="2"/>
              </a:rPr>
              <a:t>*1/N)/N</a:t>
            </a:r>
            <a:r>
              <a:rPr kumimoji="0" lang="en-US" altLang="en-US" sz="2000" baseline="-25000">
                <a:sym typeface="Wingdings" charset="2"/>
              </a:rPr>
              <a:t>0</a:t>
            </a:r>
            <a:endParaRPr kumimoji="0" lang="en-US" altLang="en-US" sz="2000" baseline="-25000"/>
          </a:p>
        </p:txBody>
      </p:sp>
    </p:spTree>
    <p:extLst>
      <p:ext uri="{BB962C8B-B14F-4D97-AF65-F5344CB8AC3E}">
        <p14:creationId xmlns:p14="http://schemas.microsoft.com/office/powerpoint/2010/main" val="43381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16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1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30" grpId="0" build="allAtOnce" animBg="1"/>
      <p:bldP spid="111630" grpId="1" build="allAtOnce" animBg="1"/>
      <p:bldP spid="111641" grpId="0" animBg="1"/>
      <p:bldP spid="111642" grpId="0" animBg="1"/>
      <p:bldP spid="111643" grpId="0" animBg="1"/>
      <p:bldP spid="111644" grpId="0" animBg="1"/>
      <p:bldP spid="111661" grpId="0" animBg="1"/>
      <p:bldP spid="111674" grpId="0" animBg="1"/>
      <p:bldP spid="111675" grpId="0" animBg="1"/>
      <p:bldP spid="11167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9C047CB4-E2C0-EC4F-85EB-F4D8DF40B7A7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39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Witten-Bell vs. Good-Turing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1624" y="1676400"/>
            <a:ext cx="9251576" cy="4648200"/>
          </a:xfrm>
        </p:spPr>
        <p:txBody>
          <a:bodyPr/>
          <a:lstStyle/>
          <a:p>
            <a:r>
              <a:rPr lang="en-US" altLang="en-US" dirty="0"/>
              <a:t>Estimate p(z | </a:t>
            </a:r>
            <a:r>
              <a:rPr lang="en-US" altLang="en-US" dirty="0" err="1"/>
              <a:t>xy</a:t>
            </a:r>
            <a:r>
              <a:rPr lang="en-US" altLang="en-US" dirty="0"/>
              <a:t>) using just the tokens we’ve seen in context </a:t>
            </a:r>
            <a:r>
              <a:rPr lang="en-US" altLang="en-US" dirty="0" err="1"/>
              <a:t>xy</a:t>
            </a:r>
            <a:r>
              <a:rPr lang="en-US" altLang="en-US" dirty="0"/>
              <a:t>.  Might be a small set …</a:t>
            </a:r>
          </a:p>
          <a:p>
            <a:r>
              <a:rPr lang="en-US" altLang="en-US" dirty="0"/>
              <a:t>Witten-Bell intuition: If those tokens were distributed over many </a:t>
            </a:r>
            <a:r>
              <a:rPr lang="en-US" altLang="en-US" dirty="0">
                <a:solidFill>
                  <a:srgbClr val="FF0000"/>
                </a:solidFill>
              </a:rPr>
              <a:t>different types</a:t>
            </a:r>
            <a:r>
              <a:rPr lang="en-US" altLang="en-US" dirty="0"/>
              <a:t>, then novel types are likely in future.  </a:t>
            </a:r>
            <a:endParaRPr lang="en-US" altLang="en-US" dirty="0" smtClean="0"/>
          </a:p>
          <a:p>
            <a:endParaRPr lang="en-US" altLang="en-US" dirty="0"/>
          </a:p>
          <a:p>
            <a:r>
              <a:rPr lang="en-US" altLang="en-US" dirty="0"/>
              <a:t>Good-Turing intuition: If many of those tokens came from </a:t>
            </a:r>
            <a:r>
              <a:rPr lang="en-US" altLang="en-US" dirty="0">
                <a:solidFill>
                  <a:srgbClr val="FF0000"/>
                </a:solidFill>
              </a:rPr>
              <a:t>singleton types </a:t>
            </a:r>
            <a:r>
              <a:rPr lang="en-US" altLang="en-US" dirty="0"/>
              <a:t>, then novel types are likely in future.</a:t>
            </a:r>
          </a:p>
          <a:p>
            <a:pPr lvl="1"/>
            <a:r>
              <a:rPr lang="en-US" altLang="en-US" dirty="0"/>
              <a:t> Very nice idea (but a bit tricky in practice)</a:t>
            </a:r>
          </a:p>
          <a:p>
            <a:pPr lvl="1"/>
            <a:r>
              <a:rPr lang="en-US" altLang="en-US" dirty="0"/>
              <a:t>See the paper “Good-Turing smoothing without tears”</a:t>
            </a:r>
          </a:p>
        </p:txBody>
      </p:sp>
    </p:spTree>
    <p:extLst>
      <p:ext uri="{BB962C8B-B14F-4D97-AF65-F5344CB8AC3E}">
        <p14:creationId xmlns:p14="http://schemas.microsoft.com/office/powerpoint/2010/main" val="50796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On The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Major Topics</a:t>
            </a:r>
          </a:p>
          <a:p>
            <a:pPr lvl="1"/>
            <a:r>
              <a:rPr lang="en-US" dirty="0"/>
              <a:t>Levels of Linguistic Knowledge (L1)</a:t>
            </a:r>
          </a:p>
          <a:p>
            <a:pPr lvl="1"/>
            <a:r>
              <a:rPr lang="en-US" dirty="0"/>
              <a:t>Corpora, Regex, Basic text processing (L2)</a:t>
            </a:r>
          </a:p>
          <a:p>
            <a:pPr lvl="1"/>
            <a:r>
              <a:rPr lang="en-US" dirty="0"/>
              <a:t>Morphology, Finite State Automata and Transducers (L3)</a:t>
            </a:r>
          </a:p>
          <a:p>
            <a:pPr lvl="1"/>
            <a:r>
              <a:rPr lang="en-US" dirty="0"/>
              <a:t>Probability Theory (L4)</a:t>
            </a:r>
          </a:p>
          <a:p>
            <a:pPr lvl="1"/>
            <a:r>
              <a:rPr lang="en-US" dirty="0"/>
              <a:t>Naive Bayes, Features, Perceptron, Logistic Regression (L5)</a:t>
            </a:r>
          </a:p>
          <a:p>
            <a:pPr lvl="1"/>
            <a:r>
              <a:rPr lang="en-US" dirty="0"/>
              <a:t>POS Tagging and HMM tagger, Viterbi Decoding (L6)</a:t>
            </a:r>
          </a:p>
          <a:p>
            <a:pPr lvl="1"/>
            <a:r>
              <a:rPr lang="en-US" dirty="0"/>
              <a:t>Constituency Syntax Trees, Context-Free Grammars, CKY, CNF, </a:t>
            </a:r>
            <a:r>
              <a:rPr lang="en-US" dirty="0" smtClean="0"/>
              <a:t>Beam </a:t>
            </a:r>
            <a:r>
              <a:rPr lang="en-US" dirty="0"/>
              <a:t>Decoding (L7-8)</a:t>
            </a:r>
          </a:p>
          <a:p>
            <a:pPr lvl="1"/>
            <a:r>
              <a:rPr lang="en-US" dirty="0"/>
              <a:t>Dependency Syntax Trees, Arc-Standard and Arc-Eager Dependency Parsing (</a:t>
            </a:r>
            <a:r>
              <a:rPr lang="en-US" dirty="0" smtClean="0"/>
              <a:t>L9)</a:t>
            </a:r>
            <a:endParaRPr lang="en-US" dirty="0"/>
          </a:p>
          <a:p>
            <a:pPr lvl="1"/>
            <a:r>
              <a:rPr lang="en-US" dirty="0" err="1"/>
              <a:t>Ngram</a:t>
            </a:r>
            <a:r>
              <a:rPr lang="en-US" dirty="0"/>
              <a:t> Language Models, Smoothing, </a:t>
            </a:r>
            <a:r>
              <a:rPr lang="en-US" dirty="0" err="1"/>
              <a:t>Backoff</a:t>
            </a:r>
            <a:r>
              <a:rPr lang="en-US" dirty="0"/>
              <a:t>, Interpolation, alternate language models (</a:t>
            </a:r>
            <a:r>
              <a:rPr lang="en-US" dirty="0" smtClean="0"/>
              <a:t>L10-1</a:t>
            </a:r>
            <a:r>
              <a:rPr lang="en-US" altLang="zh-CN" dirty="0" smtClean="0"/>
              <a:t>2</a:t>
            </a:r>
            <a:r>
              <a:rPr lang="en-US" dirty="0" smtClean="0"/>
              <a:t>) </a:t>
            </a:r>
            <a:r>
              <a:rPr lang="en-US" dirty="0"/>
              <a:t>(Probably no neural; depends on how far we get)</a:t>
            </a:r>
          </a:p>
          <a:p>
            <a:r>
              <a:rPr lang="en-US" dirty="0"/>
              <a:t>It won't all be on there because there isn't enough time</a:t>
            </a:r>
          </a:p>
          <a:p>
            <a:pPr lvl="1"/>
            <a:r>
              <a:rPr lang="en-US" dirty="0"/>
              <a:t>But there is plenty of room on the final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1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88581B6B-6D74-494E-9E47-074C280B28D8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40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Good-Turing </a:t>
            </a:r>
            <a:r>
              <a:rPr lang="en-US" altLang="en-US" sz="2800" b="1"/>
              <a:t>(old slides)</a:t>
            </a:r>
            <a:endParaRPr lang="en-US" altLang="en-US" b="1"/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047" y="1676400"/>
            <a:ext cx="9359153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Intuition: Can judge rate of novel events (in a context) by rate of singletons (in that context)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Let </a:t>
            </a:r>
            <a:r>
              <a:rPr lang="en-US" altLang="en-US" dirty="0" err="1"/>
              <a:t>N</a:t>
            </a:r>
            <a:r>
              <a:rPr lang="en-US" altLang="en-US" baseline="-25000" dirty="0" err="1"/>
              <a:t>r</a:t>
            </a:r>
            <a:r>
              <a:rPr lang="en-US" altLang="en-US" dirty="0"/>
              <a:t> = # of word types with r training tokens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e.g., N</a:t>
            </a:r>
            <a:r>
              <a:rPr lang="en-US" altLang="en-US" baseline="-25000" dirty="0"/>
              <a:t>0</a:t>
            </a:r>
            <a:r>
              <a:rPr lang="en-US" altLang="en-US" dirty="0"/>
              <a:t> = number of unobserved words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e.g., N</a:t>
            </a:r>
            <a:r>
              <a:rPr lang="en-US" altLang="en-US" baseline="-25000" dirty="0"/>
              <a:t>1</a:t>
            </a:r>
            <a:r>
              <a:rPr lang="en-US" altLang="en-US" dirty="0"/>
              <a:t> = number of singletons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Let N = </a:t>
            </a:r>
            <a:r>
              <a:rPr lang="en-US" altLang="en-US" dirty="0">
                <a:sym typeface="Symbol" charset="2"/>
              </a:rPr>
              <a:t> r </a:t>
            </a:r>
            <a:r>
              <a:rPr lang="en-US" altLang="en-US" dirty="0" err="1">
                <a:sym typeface="Symbol" charset="2"/>
              </a:rPr>
              <a:t>N</a:t>
            </a:r>
            <a:r>
              <a:rPr lang="en-US" altLang="en-US" baseline="-25000" dirty="0" err="1">
                <a:sym typeface="Symbol" charset="2"/>
              </a:rPr>
              <a:t>r</a:t>
            </a:r>
            <a:r>
              <a:rPr lang="en-US" altLang="en-US" dirty="0">
                <a:sym typeface="Symbol" charset="2"/>
              </a:rPr>
              <a:t> = total # of training tokens</a:t>
            </a:r>
            <a:endParaRPr lang="en-US" altLang="en-US" baseline="-25000" dirty="0"/>
          </a:p>
          <a:p>
            <a:pPr>
              <a:lnSpc>
                <a:spcPct val="90000"/>
              </a:lnSpc>
              <a:buFont typeface="Wingdings" charset="2"/>
              <a:buNone/>
            </a:pPr>
            <a:endParaRPr lang="en-US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030271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8B4ECB8-7D23-2E4E-BC89-26B1C1873056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41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Good-Turing </a:t>
            </a:r>
            <a:r>
              <a:rPr lang="en-US" altLang="en-US" sz="2800" b="1">
                <a:solidFill>
                  <a:srgbClr val="000000"/>
                </a:solidFill>
              </a:rPr>
              <a:t>(old slides)</a:t>
            </a:r>
            <a:endParaRPr lang="en-US" altLang="en-US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6118" y="1676400"/>
            <a:ext cx="10201836" cy="4648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Let </a:t>
            </a:r>
            <a:r>
              <a:rPr lang="en-US" altLang="en-US" sz="2400" dirty="0" err="1"/>
              <a:t>N</a:t>
            </a:r>
            <a:r>
              <a:rPr lang="en-US" altLang="en-US" sz="2400" baseline="-25000" dirty="0" err="1"/>
              <a:t>r</a:t>
            </a:r>
            <a:r>
              <a:rPr lang="en-US" altLang="en-US" sz="2400" dirty="0"/>
              <a:t> = # of word types with r training tokens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Let N = </a:t>
            </a:r>
            <a:r>
              <a:rPr lang="en-US" altLang="en-US" sz="2400" dirty="0">
                <a:sym typeface="Symbol" charset="2"/>
              </a:rPr>
              <a:t> r </a:t>
            </a:r>
            <a:r>
              <a:rPr lang="en-US" altLang="en-US" sz="2400" dirty="0" err="1">
                <a:sym typeface="Symbol" charset="2"/>
              </a:rPr>
              <a:t>N</a:t>
            </a:r>
            <a:r>
              <a:rPr lang="en-US" altLang="en-US" sz="2400" baseline="-25000" dirty="0" err="1">
                <a:sym typeface="Symbol" charset="2"/>
              </a:rPr>
              <a:t>r</a:t>
            </a:r>
            <a:r>
              <a:rPr lang="en-US" altLang="en-US" sz="2400" dirty="0">
                <a:sym typeface="Symbol" charset="2"/>
              </a:rPr>
              <a:t> = total # of training </a:t>
            </a:r>
            <a:r>
              <a:rPr lang="en-US" altLang="en-US" sz="2400" dirty="0" smtClean="0">
                <a:sym typeface="Symbol" charset="2"/>
              </a:rPr>
              <a:t>tokens</a:t>
            </a:r>
            <a:endParaRPr lang="en-US" altLang="en-US" sz="2400" baseline="-250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Naïve estimate: if x has r tokens, p(x) = ?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Answer: r/N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Total naïve probability of </a:t>
            </a:r>
            <a:r>
              <a:rPr lang="en-US" altLang="en-US" sz="2400" b="1" dirty="0"/>
              <a:t>all</a:t>
            </a:r>
            <a:r>
              <a:rPr lang="en-US" altLang="en-US" sz="2400" dirty="0"/>
              <a:t> word types with r tokens?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Answer: </a:t>
            </a:r>
            <a:r>
              <a:rPr lang="en-US" altLang="en-US" sz="2000" dirty="0" err="1"/>
              <a:t>N</a:t>
            </a:r>
            <a:r>
              <a:rPr lang="en-US" altLang="en-US" sz="2000" baseline="-25000" dirty="0" err="1"/>
              <a:t>r</a:t>
            </a:r>
            <a:r>
              <a:rPr lang="en-US" altLang="en-US" sz="2000" dirty="0"/>
              <a:t> r / N.   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Good-Turing estimate of this </a:t>
            </a:r>
            <a:r>
              <a:rPr lang="en-US" altLang="en-US" sz="2400" b="1" dirty="0"/>
              <a:t>total</a:t>
            </a:r>
            <a:r>
              <a:rPr lang="en-US" altLang="en-US" sz="2400" dirty="0"/>
              <a:t> probability: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Defined as: N</a:t>
            </a:r>
            <a:r>
              <a:rPr lang="en-US" altLang="en-US" sz="2000" baseline="-25000" dirty="0"/>
              <a:t>r+1 </a:t>
            </a:r>
            <a:r>
              <a:rPr lang="en-US" altLang="en-US" sz="2000" dirty="0"/>
              <a:t>(r+1) / 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So proportion of novel words in test data is estimated by proportion of singletons in training data. 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Proportion in test data of the N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singletons is estimated by proportion of the N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doubletons in training data.   Etc.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So what is Good-Turing estimate of p(x</a:t>
            </a:r>
            <a:r>
              <a:rPr lang="en-US" altLang="en-US" sz="2400" dirty="0" smtClean="0"/>
              <a:t>)?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0471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7" grpId="0" build="p" bldLvl="2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23DE41B5-2991-8B4D-9054-E709F397231B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42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Smoothing + backoff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295400"/>
            <a:ext cx="8534400" cy="5867400"/>
          </a:xfrm>
        </p:spPr>
        <p:txBody>
          <a:bodyPr/>
          <a:lstStyle/>
          <a:p>
            <a:r>
              <a:rPr lang="en-US" altLang="en-US" sz="2400" dirty="0"/>
              <a:t>Basic smoothing (e.g., add-</a:t>
            </a:r>
            <a:r>
              <a:rPr lang="en-US" altLang="en-US" sz="2400" dirty="0">
                <a:sym typeface="Symbol" charset="2"/>
              </a:rPr>
              <a:t>, Good-Turing, Witten-Bell):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Holds out some probability mass for novel events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E.g., Good-Turing gives them total mass of N</a:t>
            </a:r>
            <a:r>
              <a:rPr lang="en-US" altLang="en-US" sz="2000" baseline="-25000" dirty="0">
                <a:sym typeface="Symbol" charset="2"/>
              </a:rPr>
              <a:t>1</a:t>
            </a:r>
            <a:r>
              <a:rPr lang="en-US" altLang="en-US" sz="2000" dirty="0">
                <a:sym typeface="Symbol" charset="2"/>
              </a:rPr>
              <a:t>/N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Divided up </a:t>
            </a:r>
            <a:r>
              <a:rPr lang="en-US" altLang="en-US" sz="2000" b="1" dirty="0">
                <a:sym typeface="Symbol" charset="2"/>
              </a:rPr>
              <a:t>evenly</a:t>
            </a:r>
            <a:r>
              <a:rPr lang="en-US" altLang="en-US" sz="2000" dirty="0">
                <a:sym typeface="Symbol" charset="2"/>
              </a:rPr>
              <a:t> among the novel events</a:t>
            </a:r>
          </a:p>
          <a:p>
            <a:r>
              <a:rPr lang="en-US" altLang="en-US" sz="2400" dirty="0" err="1">
                <a:sym typeface="Symbol" charset="2"/>
              </a:rPr>
              <a:t>Backoff</a:t>
            </a:r>
            <a:r>
              <a:rPr lang="en-US" altLang="en-US" sz="2400" dirty="0">
                <a:sym typeface="Symbol" charset="2"/>
              </a:rPr>
              <a:t> smoothing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  <a:sym typeface="Symbol" charset="2"/>
              </a:rPr>
              <a:t>Holds out same amount</a:t>
            </a:r>
            <a:r>
              <a:rPr lang="en-US" altLang="en-US" sz="2000" dirty="0">
                <a:sym typeface="Symbol" charset="2"/>
              </a:rPr>
              <a:t> of probability mass for novel events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But </a:t>
            </a:r>
            <a:r>
              <a:rPr lang="en-US" altLang="en-US" sz="2000" dirty="0">
                <a:solidFill>
                  <a:srgbClr val="FF0000"/>
                </a:solidFill>
                <a:sym typeface="Symbol" charset="2"/>
              </a:rPr>
              <a:t>divide up </a:t>
            </a:r>
            <a:r>
              <a:rPr lang="en-US" altLang="en-US" sz="2000" b="1" dirty="0">
                <a:solidFill>
                  <a:srgbClr val="FF0000"/>
                </a:solidFill>
                <a:sym typeface="Symbol" charset="2"/>
              </a:rPr>
              <a:t>unevenly</a:t>
            </a:r>
            <a:r>
              <a:rPr lang="en-US" altLang="en-US" sz="2000" dirty="0">
                <a:sym typeface="Symbol" charset="2"/>
              </a:rPr>
              <a:t> </a:t>
            </a:r>
            <a:r>
              <a:rPr lang="en-US" altLang="en-US" sz="2000" u="sng" dirty="0">
                <a:sym typeface="Symbol" charset="2"/>
              </a:rPr>
              <a:t>in proportion to</a:t>
            </a:r>
            <a:r>
              <a:rPr lang="en-US" altLang="en-US" sz="2000" dirty="0">
                <a:sym typeface="Symbol" charset="2"/>
              </a:rPr>
              <a:t> </a:t>
            </a:r>
            <a:r>
              <a:rPr lang="en-US" altLang="en-US" sz="2000" dirty="0" err="1">
                <a:sym typeface="Symbol" charset="2"/>
              </a:rPr>
              <a:t>backoff</a:t>
            </a:r>
            <a:r>
              <a:rPr lang="en-US" altLang="en-US" sz="2000" dirty="0">
                <a:sym typeface="Symbol" charset="2"/>
              </a:rPr>
              <a:t> prob.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When defining p(z | </a:t>
            </a:r>
            <a:r>
              <a:rPr lang="en-US" altLang="en-US" sz="2000" dirty="0" err="1">
                <a:sym typeface="Symbol" charset="2"/>
              </a:rPr>
              <a:t>xy</a:t>
            </a:r>
            <a:r>
              <a:rPr lang="en-US" altLang="en-US" sz="2000" dirty="0">
                <a:sym typeface="Symbol" charset="2"/>
              </a:rPr>
              <a:t>), the </a:t>
            </a:r>
            <a:r>
              <a:rPr lang="en-US" altLang="en-US" sz="2000" dirty="0" err="1">
                <a:sym typeface="Symbol" charset="2"/>
              </a:rPr>
              <a:t>backoff</a:t>
            </a:r>
            <a:r>
              <a:rPr lang="en-US" altLang="en-US" sz="2000" dirty="0">
                <a:sym typeface="Symbol" charset="2"/>
              </a:rPr>
              <a:t> </a:t>
            </a:r>
            <a:r>
              <a:rPr lang="en-US" altLang="en-US" sz="2000" dirty="0" err="1">
                <a:sym typeface="Symbol" charset="2"/>
              </a:rPr>
              <a:t>prob</a:t>
            </a:r>
            <a:r>
              <a:rPr lang="en-US" altLang="en-US" sz="2000" dirty="0">
                <a:sym typeface="Symbol" charset="2"/>
              </a:rPr>
              <a:t> for novel z is p(z | y)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sym typeface="Symbol" charset="2"/>
              </a:rPr>
              <a:t>Novel events are types z that were never observed after </a:t>
            </a:r>
            <a:r>
              <a:rPr lang="en-US" altLang="en-US" sz="1800" dirty="0" err="1">
                <a:sym typeface="Symbol" charset="2"/>
              </a:rPr>
              <a:t>xy</a:t>
            </a:r>
            <a:r>
              <a:rPr lang="en-US" altLang="en-US" sz="1800" dirty="0">
                <a:sym typeface="Symbol" charset="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When defining p(z | y), the </a:t>
            </a:r>
            <a:r>
              <a:rPr lang="en-US" altLang="en-US" sz="2000" dirty="0" err="1">
                <a:sym typeface="Symbol" charset="2"/>
              </a:rPr>
              <a:t>backoff</a:t>
            </a:r>
            <a:r>
              <a:rPr lang="en-US" altLang="en-US" sz="2000" dirty="0">
                <a:sym typeface="Symbol" charset="2"/>
              </a:rPr>
              <a:t> </a:t>
            </a:r>
            <a:r>
              <a:rPr lang="en-US" altLang="en-US" sz="2000" dirty="0" err="1">
                <a:sym typeface="Symbol" charset="2"/>
              </a:rPr>
              <a:t>prob</a:t>
            </a:r>
            <a:r>
              <a:rPr lang="en-US" altLang="en-US" sz="2000" dirty="0">
                <a:sym typeface="Symbol" charset="2"/>
              </a:rPr>
              <a:t> for novel z is p(z)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sym typeface="Symbol" charset="2"/>
              </a:rPr>
              <a:t>Here novel events are types z that were never observed after y.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sym typeface="Symbol" charset="2"/>
              </a:rPr>
              <a:t>Even if z was never observed after </a:t>
            </a:r>
            <a:r>
              <a:rPr lang="en-US" altLang="en-US" sz="1800" dirty="0" err="1">
                <a:sym typeface="Symbol" charset="2"/>
              </a:rPr>
              <a:t>xy</a:t>
            </a:r>
            <a:r>
              <a:rPr lang="en-US" altLang="en-US" sz="1800" dirty="0">
                <a:sym typeface="Symbol" charset="2"/>
              </a:rPr>
              <a:t>, it may have been observed after the shorter, more frequent context y.   Then p(z | y) can be estimated without further </a:t>
            </a:r>
            <a:r>
              <a:rPr lang="en-US" altLang="en-US" sz="1800" dirty="0" err="1">
                <a:sym typeface="Symbol" charset="2"/>
              </a:rPr>
              <a:t>backoff</a:t>
            </a:r>
            <a:r>
              <a:rPr lang="en-US" altLang="en-US" sz="1800" dirty="0">
                <a:sym typeface="Symbol" charset="2"/>
              </a:rPr>
              <a:t>.  If not, we back off further to p(z).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When defining p(z), do we need a </a:t>
            </a:r>
            <a:r>
              <a:rPr lang="en-US" altLang="en-US" sz="2000" dirty="0" err="1">
                <a:sym typeface="Symbol" charset="2"/>
              </a:rPr>
              <a:t>backoff</a:t>
            </a:r>
            <a:r>
              <a:rPr lang="en-US" altLang="en-US" sz="2000" dirty="0">
                <a:sym typeface="Symbol" charset="2"/>
              </a:rPr>
              <a:t> </a:t>
            </a:r>
            <a:r>
              <a:rPr lang="en-US" altLang="en-US" sz="2000" dirty="0" err="1">
                <a:sym typeface="Symbol" charset="2"/>
              </a:rPr>
              <a:t>prob</a:t>
            </a:r>
            <a:r>
              <a:rPr lang="en-US" altLang="en-US" sz="2000" dirty="0">
                <a:sym typeface="Symbol" charset="2"/>
              </a:rPr>
              <a:t> for novel z?  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sym typeface="Symbol" charset="2"/>
              </a:rPr>
              <a:t>What are novel z in this case?  What could the </a:t>
            </a:r>
            <a:r>
              <a:rPr lang="en-US" altLang="en-US" sz="1800" dirty="0" err="1">
                <a:sym typeface="Symbol" charset="2"/>
              </a:rPr>
              <a:t>backoff</a:t>
            </a:r>
            <a:r>
              <a:rPr lang="en-US" altLang="en-US" sz="1800" dirty="0">
                <a:sym typeface="Symbol" charset="2"/>
              </a:rPr>
              <a:t> </a:t>
            </a:r>
            <a:r>
              <a:rPr lang="en-US" altLang="en-US" sz="1800" dirty="0" err="1">
                <a:sym typeface="Symbol" charset="2"/>
              </a:rPr>
              <a:t>prob</a:t>
            </a:r>
            <a:r>
              <a:rPr lang="en-US" altLang="en-US" sz="1800" dirty="0">
                <a:sym typeface="Symbol" charset="2"/>
              </a:rPr>
              <a:t> be?  What if the vocabulary is known and finite?  What if it’s potentially infinite?</a:t>
            </a:r>
          </a:p>
        </p:txBody>
      </p:sp>
    </p:spTree>
    <p:extLst>
      <p:ext uri="{BB962C8B-B14F-4D97-AF65-F5344CB8AC3E}">
        <p14:creationId xmlns:p14="http://schemas.microsoft.com/office/powerpoint/2010/main" val="169908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3"/>
          <p:cNvSpPr txBox="1">
            <a:spLocks noGrp="1"/>
          </p:cNvSpPr>
          <p:nvPr/>
        </p:nvSpPr>
        <p:spPr bwMode="auto">
          <a:xfrm>
            <a:off x="2057400" y="64770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>
                <a:solidFill>
                  <a:schemeClr val="bg2"/>
                </a:solidFill>
                <a:latin typeface="Arial" charset="0"/>
              </a:rPr>
              <a:t>600.465 - Intro to NLP - J. Eisner</a:t>
            </a:r>
          </a:p>
        </p:txBody>
      </p:sp>
      <p:sp>
        <p:nvSpPr>
          <p:cNvPr id="88067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76F2C8DB-3DE2-6948-97E8-85E2B6802B91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43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Smoothing + backoff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447800"/>
            <a:ext cx="8458200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endParaRPr lang="en-US" altLang="en-US" sz="2400" b="1" dirty="0">
              <a:solidFill>
                <a:schemeClr val="folHlink"/>
              </a:solidFill>
              <a:sym typeface="Symbol" charset="2"/>
            </a:endParaRP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sym typeface="Symbol" charset="2"/>
              </a:rPr>
              <a:t>Note: </a:t>
            </a:r>
            <a:r>
              <a:rPr lang="en-US" altLang="en-US" sz="2400" dirty="0">
                <a:sym typeface="Symbol" charset="2"/>
              </a:rPr>
              <a:t>The best known </a:t>
            </a:r>
            <a:r>
              <a:rPr lang="en-US" altLang="en-US" sz="2400" dirty="0" err="1">
                <a:sym typeface="Symbol" charset="2"/>
              </a:rPr>
              <a:t>backoff</a:t>
            </a:r>
            <a:r>
              <a:rPr lang="en-US" altLang="en-US" sz="2400" dirty="0">
                <a:sym typeface="Symbol" charset="2"/>
              </a:rPr>
              <a:t> smoothing methods: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ym typeface="Symbol" charset="2"/>
              </a:rPr>
              <a:t>modified </a:t>
            </a:r>
            <a:r>
              <a:rPr lang="en-US" altLang="en-US" sz="2000" dirty="0" err="1">
                <a:sym typeface="Symbol" charset="2"/>
              </a:rPr>
              <a:t>Kneser</a:t>
            </a:r>
            <a:r>
              <a:rPr lang="en-US" altLang="en-US" sz="2000" dirty="0">
                <a:sym typeface="Symbol" charset="2"/>
              </a:rPr>
              <a:t>-Ney (smart engineering)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ym typeface="Symbol" charset="2"/>
              </a:rPr>
              <a:t>Witten-Bell + one small improvement (Carpenter 2005)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ym typeface="Symbol" charset="2"/>
              </a:rPr>
              <a:t>hierarchical Pitman-</a:t>
            </a:r>
            <a:r>
              <a:rPr lang="en-US" altLang="en-US" sz="2000" dirty="0" err="1">
                <a:sym typeface="Symbol" charset="2"/>
              </a:rPr>
              <a:t>Yor</a:t>
            </a:r>
            <a:r>
              <a:rPr lang="en-US" altLang="en-US" sz="2000" dirty="0">
                <a:sym typeface="Symbol" charset="2"/>
              </a:rPr>
              <a:t> (clean Bayesian statistics)</a:t>
            </a:r>
            <a:endParaRPr lang="en-US" altLang="en-US" sz="2000" b="1" dirty="0">
              <a:sym typeface="Symbol" charset="2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ym typeface="Symbol" charset="2"/>
              </a:rPr>
              <a:t>All are about equally good.</a:t>
            </a:r>
            <a:endParaRPr lang="en-US" altLang="en-US" sz="2000" b="1" dirty="0">
              <a:solidFill>
                <a:schemeClr val="folHlink"/>
              </a:solidFill>
              <a:sym typeface="Symbol" charset="2"/>
            </a:endParaRP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solidFill>
                  <a:schemeClr val="folHlink"/>
                </a:solidFill>
                <a:sym typeface="Symbol" charset="2"/>
              </a:rPr>
              <a:t>Note:</a:t>
            </a:r>
            <a:r>
              <a:rPr lang="en-US" altLang="en-US" sz="2400" dirty="0">
                <a:solidFill>
                  <a:schemeClr val="folHlink"/>
                </a:solidFill>
                <a:sym typeface="Symbol" charset="2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chemeClr val="folHlink"/>
                </a:solidFill>
                <a:sym typeface="Symbol" charset="2"/>
              </a:rPr>
              <a:t>A given context like </a:t>
            </a:r>
            <a:r>
              <a:rPr lang="en-US" altLang="en-US" sz="2000" dirty="0" err="1">
                <a:solidFill>
                  <a:schemeClr val="folHlink"/>
                </a:solidFill>
                <a:sym typeface="Symbol" charset="2"/>
              </a:rPr>
              <a:t>xy</a:t>
            </a:r>
            <a:r>
              <a:rPr lang="en-US" altLang="en-US" sz="2000" dirty="0">
                <a:solidFill>
                  <a:schemeClr val="folHlink"/>
                </a:solidFill>
                <a:sym typeface="Symbol" charset="2"/>
              </a:rPr>
              <a:t> may be quite rare – perhaps we’ve only observed it a few times.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chemeClr val="folHlink"/>
                </a:solidFill>
                <a:sym typeface="Symbol" charset="2"/>
              </a:rPr>
              <a:t>Then it may be hard for Good-Turing, Witten-Bell, etc. to accurately guess that context’s novel-event rate as required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chemeClr val="folHlink"/>
                </a:solidFill>
                <a:sym typeface="Symbol" charset="2"/>
              </a:rPr>
              <a:t>We could try to make a better guess by aggregating </a:t>
            </a:r>
            <a:r>
              <a:rPr lang="en-US" altLang="en-US" sz="2000" dirty="0" err="1">
                <a:solidFill>
                  <a:schemeClr val="folHlink"/>
                </a:solidFill>
                <a:sym typeface="Symbol" charset="2"/>
              </a:rPr>
              <a:t>xy</a:t>
            </a:r>
            <a:r>
              <a:rPr lang="en-US" altLang="en-US" sz="2000" dirty="0">
                <a:solidFill>
                  <a:schemeClr val="folHlink"/>
                </a:solidFill>
                <a:sym typeface="Symbol" charset="2"/>
              </a:rPr>
              <a:t> with other contexts (all contexts? similar contexts?). 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chemeClr val="folHlink"/>
                </a:solidFill>
                <a:sym typeface="Symbol" charset="2"/>
              </a:rPr>
              <a:t>This is another form of </a:t>
            </a:r>
            <a:r>
              <a:rPr lang="en-US" altLang="en-US" sz="2000" dirty="0" err="1">
                <a:solidFill>
                  <a:schemeClr val="folHlink"/>
                </a:solidFill>
                <a:sym typeface="Symbol" charset="2"/>
              </a:rPr>
              <a:t>backoff</a:t>
            </a:r>
            <a:r>
              <a:rPr lang="en-US" altLang="en-US" sz="2000" dirty="0">
                <a:solidFill>
                  <a:schemeClr val="folHlink"/>
                </a:solidFill>
                <a:sym typeface="Symbol" charset="2"/>
              </a:rPr>
              <a:t>.  By contrast, basic Good-Turing, Witten-Bell, etc. were limited to a </a:t>
            </a:r>
            <a:r>
              <a:rPr lang="en-US" altLang="en-US" sz="2000" b="1" i="1" dirty="0">
                <a:solidFill>
                  <a:schemeClr val="folHlink"/>
                </a:solidFill>
                <a:sym typeface="Symbol" charset="2"/>
              </a:rPr>
              <a:t>single</a:t>
            </a:r>
            <a:r>
              <a:rPr lang="en-US" altLang="en-US" sz="2000" dirty="0">
                <a:solidFill>
                  <a:schemeClr val="folHlink"/>
                </a:solidFill>
                <a:sym typeface="Symbol" charset="2"/>
              </a:rPr>
              <a:t> implicit context.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chemeClr val="folHlink"/>
                </a:solidFill>
                <a:sym typeface="Symbol" charset="2"/>
              </a:rPr>
              <a:t>Log-linear models accomplish this very naturally.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9092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1981200" y="1734667"/>
            <a:ext cx="8178800" cy="4724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Given a </a:t>
            </a:r>
            <a:r>
              <a:rPr lang="en-US" altLang="en-US" dirty="0">
                <a:solidFill>
                  <a:srgbClr val="3399FF"/>
                </a:solidFill>
              </a:rPr>
              <a:t>context</a:t>
            </a:r>
            <a:r>
              <a:rPr lang="en-US" altLang="en-US" dirty="0"/>
              <a:t> x</a:t>
            </a:r>
          </a:p>
          <a:p>
            <a:r>
              <a:rPr lang="en-US" altLang="en-US" dirty="0"/>
              <a:t>Which </a:t>
            </a:r>
            <a:r>
              <a:rPr lang="en-US" altLang="en-US" dirty="0">
                <a:solidFill>
                  <a:srgbClr val="3399FF"/>
                </a:solidFill>
              </a:rPr>
              <a:t>outcomes </a:t>
            </a:r>
            <a:r>
              <a:rPr lang="en-US" altLang="en-US" dirty="0"/>
              <a:t>y are likely in that context?</a:t>
            </a:r>
          </a:p>
          <a:p>
            <a:r>
              <a:rPr lang="en-US" altLang="en-US" dirty="0"/>
              <a:t>We need a </a:t>
            </a:r>
            <a:r>
              <a:rPr lang="en-US" altLang="en-US" u="sng" dirty="0"/>
              <a:t>conditional</a:t>
            </a:r>
            <a:r>
              <a:rPr lang="en-US" altLang="en-US" dirty="0"/>
              <a:t> distribution p(y | x)</a:t>
            </a:r>
          </a:p>
          <a:p>
            <a:pPr marL="796925" lvl="1" indent="-339725"/>
            <a:r>
              <a:rPr lang="en-US" altLang="en-US" dirty="0"/>
              <a:t>A black-box function that we call on x, y</a:t>
            </a:r>
          </a:p>
          <a:p>
            <a:pPr marL="796925" lvl="1" indent="-339725"/>
            <a:r>
              <a:rPr lang="en-US" altLang="en-US" dirty="0">
                <a:latin typeface="Times New Roman" charset="0"/>
              </a:rPr>
              <a:t>p(</a:t>
            </a:r>
            <a:r>
              <a:rPr kumimoji="0" lang="en-US" altLang="en-US" dirty="0" err="1">
                <a:latin typeface="Times New Roman" charset="0"/>
              </a:rPr>
              <a:t>NextWord</a:t>
            </a:r>
            <a:r>
              <a:rPr kumimoji="0" lang="en-US" altLang="en-US" dirty="0">
                <a:latin typeface="Times New Roman" charset="0"/>
              </a:rPr>
              <a:t>=</a:t>
            </a:r>
            <a:r>
              <a:rPr kumimoji="0" lang="en-US" altLang="en-US" dirty="0">
                <a:latin typeface="Courier New" charset="0"/>
              </a:rPr>
              <a:t>y</a:t>
            </a:r>
            <a:r>
              <a:rPr lang="en-US" altLang="en-US" dirty="0">
                <a:latin typeface="Times New Roman" charset="0"/>
              </a:rPr>
              <a:t> | </a:t>
            </a:r>
            <a:r>
              <a:rPr kumimoji="0" lang="en-US" altLang="en-US" dirty="0" err="1">
                <a:latin typeface="Times New Roman" charset="0"/>
              </a:rPr>
              <a:t>PrecedingWords</a:t>
            </a:r>
            <a:r>
              <a:rPr kumimoji="0" lang="en-US" altLang="en-US" dirty="0">
                <a:latin typeface="Times New Roman" charset="0"/>
              </a:rPr>
              <a:t>=</a:t>
            </a:r>
            <a:r>
              <a:rPr kumimoji="0" lang="en-US" altLang="en-US" dirty="0">
                <a:latin typeface="Courier New" charset="0"/>
              </a:rPr>
              <a:t>x</a:t>
            </a:r>
            <a:r>
              <a:rPr lang="en-US" altLang="en-US" dirty="0">
                <a:latin typeface="Times New Roman" charset="0"/>
              </a:rPr>
              <a:t>)</a:t>
            </a:r>
            <a:endParaRPr lang="en-US" altLang="en-US" sz="2000" dirty="0"/>
          </a:p>
          <a:p>
            <a:pPr lvl="2"/>
            <a:r>
              <a:rPr lang="en-US" altLang="en-US" dirty="0"/>
              <a:t>y </a:t>
            </a:r>
            <a:r>
              <a:rPr lang="en-US" altLang="en-US" dirty="0">
                <a:sym typeface="Symbol" charset="2"/>
              </a:rPr>
              <a:t>is a unigram</a:t>
            </a:r>
            <a:endParaRPr lang="en-US" altLang="en-US" dirty="0"/>
          </a:p>
          <a:p>
            <a:pPr lvl="2"/>
            <a:r>
              <a:rPr lang="en-US" altLang="en-US" dirty="0"/>
              <a:t>x </a:t>
            </a:r>
            <a:r>
              <a:rPr lang="en-US" altLang="en-US" dirty="0">
                <a:sym typeface="Symbol" charset="2"/>
              </a:rPr>
              <a:t>is an (n-1)-gram</a:t>
            </a:r>
            <a:endParaRPr lang="en-US" altLang="en-US" dirty="0"/>
          </a:p>
          <a:p>
            <a:pPr marL="796925" lvl="1" indent="-339725"/>
            <a:r>
              <a:rPr lang="en-US" altLang="en-US" dirty="0" smtClean="0">
                <a:latin typeface="Times New Roman" charset="0"/>
              </a:rPr>
              <a:t>p(</a:t>
            </a:r>
            <a:r>
              <a:rPr kumimoji="0" lang="en-US" altLang="en-US" dirty="0" smtClean="0">
                <a:latin typeface="Times New Roman" charset="0"/>
              </a:rPr>
              <a:t>Category=</a:t>
            </a:r>
            <a:r>
              <a:rPr kumimoji="0" lang="en-US" altLang="en-US" dirty="0" smtClean="0">
                <a:latin typeface="Courier New" charset="0"/>
              </a:rPr>
              <a:t>y</a:t>
            </a:r>
            <a:r>
              <a:rPr lang="en-US" altLang="en-US" dirty="0" smtClean="0">
                <a:latin typeface="Times New Roman" charset="0"/>
              </a:rPr>
              <a:t> | </a:t>
            </a:r>
            <a:r>
              <a:rPr kumimoji="0" lang="en-US" altLang="en-US" dirty="0" smtClean="0">
                <a:latin typeface="Times New Roman" charset="0"/>
              </a:rPr>
              <a:t>Text=</a:t>
            </a:r>
            <a:r>
              <a:rPr kumimoji="0" lang="en-US" altLang="en-US" dirty="0" smtClean="0">
                <a:latin typeface="Courier New" charset="0"/>
              </a:rPr>
              <a:t>x</a:t>
            </a:r>
            <a:r>
              <a:rPr lang="en-US" altLang="en-US" dirty="0" smtClean="0">
                <a:latin typeface="Times New Roman" charset="0"/>
              </a:rPr>
              <a:t>)</a:t>
            </a:r>
            <a:endParaRPr lang="en-US" altLang="en-US" sz="2000" dirty="0" smtClean="0"/>
          </a:p>
          <a:p>
            <a:pPr lvl="2"/>
            <a:r>
              <a:rPr lang="en-US" altLang="en-US" dirty="0" smtClean="0"/>
              <a:t>y </a:t>
            </a:r>
            <a:r>
              <a:rPr lang="en-US" altLang="en-US" dirty="0">
                <a:sym typeface="Symbol" charset="2"/>
              </a:rPr>
              <a:t> </a:t>
            </a:r>
            <a:r>
              <a:rPr lang="en-US" altLang="en-US" dirty="0" smtClean="0">
                <a:sym typeface="Symbol" charset="2"/>
              </a:rPr>
              <a:t>{personal email, work email, spam email}</a:t>
            </a:r>
          </a:p>
          <a:p>
            <a:pPr lvl="2"/>
            <a:r>
              <a:rPr lang="en-US" altLang="en-US" dirty="0" smtClean="0">
                <a:sym typeface="Symbol" charset="2"/>
              </a:rPr>
              <a:t>x  *   (it’s a string: the text of the email)</a:t>
            </a:r>
          </a:p>
          <a:p>
            <a:r>
              <a:rPr lang="en-US" altLang="en-US" dirty="0" smtClean="0">
                <a:sym typeface="Symbol" charset="2"/>
              </a:rPr>
              <a:t>Remember: p can be any function over (</a:t>
            </a:r>
            <a:r>
              <a:rPr lang="en-US" altLang="en-US" dirty="0" err="1" smtClean="0">
                <a:sym typeface="Symbol" charset="2"/>
              </a:rPr>
              <a:t>x,y</a:t>
            </a:r>
            <a:r>
              <a:rPr lang="en-US" altLang="en-US" dirty="0" smtClean="0">
                <a:sym typeface="Symbol" charset="2"/>
              </a:rPr>
              <a:t>)!</a:t>
            </a:r>
          </a:p>
          <a:p>
            <a:pPr marL="796925" lvl="1" indent="-339725"/>
            <a:r>
              <a:rPr lang="en-US" altLang="en-US" dirty="0" smtClean="0">
                <a:sym typeface="Symbol" charset="2"/>
              </a:rPr>
              <a:t>Provided </a:t>
            </a:r>
            <a:r>
              <a:rPr lang="en-US" altLang="en-US" dirty="0">
                <a:sym typeface="Symbol" charset="2"/>
              </a:rPr>
              <a:t>that p(y | x)  0, and </a:t>
            </a:r>
            <a:r>
              <a:rPr lang="en-US" altLang="en-US" baseline="-25000" dirty="0">
                <a:sym typeface="Symbol" charset="2"/>
              </a:rPr>
              <a:t>y</a:t>
            </a:r>
            <a:r>
              <a:rPr lang="en-US" altLang="en-US" dirty="0">
                <a:sym typeface="Symbol" charset="2"/>
              </a:rPr>
              <a:t> p(y | x) = 1</a:t>
            </a:r>
          </a:p>
        </p:txBody>
      </p:sp>
      <p:sp>
        <p:nvSpPr>
          <p:cNvPr id="94212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Smoothing </a:t>
            </a:r>
            <a:r>
              <a:rPr lang="en-US" altLang="en-US" dirty="0"/>
              <a:t>as </a:t>
            </a:r>
            <a:r>
              <a:rPr lang="en-US" altLang="en-US" dirty="0" smtClean="0"/>
              <a:t>Optimization: Conditional </a:t>
            </a:r>
            <a:r>
              <a:rPr lang="en-US" altLang="en-US" dirty="0"/>
              <a:t>Modeling</a:t>
            </a:r>
          </a:p>
        </p:txBody>
      </p:sp>
      <p:sp>
        <p:nvSpPr>
          <p:cNvPr id="94214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BE273EC1-E7CF-734A-8644-4B2B322DEBC0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44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22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bldLvl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75" name="Picture 19" descr="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5035550"/>
            <a:ext cx="5521325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1981200" y="1447800"/>
            <a:ext cx="8686800" cy="1600200"/>
          </a:xfrm>
        </p:spPr>
        <p:txBody>
          <a:bodyPr/>
          <a:lstStyle/>
          <a:p>
            <a:r>
              <a:rPr lang="en-US" altLang="en-US" sz="2400"/>
              <a:t>We need a </a:t>
            </a:r>
            <a:r>
              <a:rPr lang="en-US" altLang="en-US" sz="2400" u="sng"/>
              <a:t>conditional</a:t>
            </a:r>
            <a:r>
              <a:rPr lang="en-US" altLang="en-US" sz="2400"/>
              <a:t> distribution p(y | x)</a:t>
            </a:r>
          </a:p>
          <a:p>
            <a:r>
              <a:rPr lang="en-US" altLang="en-US" sz="2400">
                <a:sym typeface="Symbol" charset="2"/>
              </a:rPr>
              <a:t>Convert our linear scoring function to this distribution p</a:t>
            </a:r>
          </a:p>
          <a:p>
            <a:pPr marL="796925" lvl="1" indent="-339725"/>
            <a:r>
              <a:rPr lang="en-US" altLang="en-US" sz="2000">
                <a:sym typeface="Symbol" charset="2"/>
              </a:rPr>
              <a:t>Require that p(y | x)  0, and </a:t>
            </a:r>
            <a:r>
              <a:rPr lang="en-US" altLang="en-US" sz="2000" baseline="-25000">
                <a:sym typeface="Symbol" charset="2"/>
              </a:rPr>
              <a:t>y</a:t>
            </a:r>
            <a:r>
              <a:rPr lang="en-US" altLang="en-US" sz="2000">
                <a:sym typeface="Symbol" charset="2"/>
              </a:rPr>
              <a:t> p(y | x) = 1;  not true of score(x,y)</a:t>
            </a:r>
          </a:p>
        </p:txBody>
      </p:sp>
      <p:sp>
        <p:nvSpPr>
          <p:cNvPr id="96260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5"/>
            <a:ext cx="8432800" cy="1143000"/>
          </a:xfrm>
        </p:spPr>
        <p:txBody>
          <a:bodyPr/>
          <a:lstStyle/>
          <a:p>
            <a:r>
              <a:rPr lang="en-US" altLang="en-US"/>
              <a:t>Linear Scoring</a:t>
            </a:r>
          </a:p>
        </p:txBody>
      </p:sp>
      <p:sp>
        <p:nvSpPr>
          <p:cNvPr id="187423" name="Rectangle 31"/>
          <p:cNvSpPr>
            <a:spLocks noChangeArrowheads="1"/>
          </p:cNvSpPr>
          <p:nvPr/>
        </p:nvSpPr>
        <p:spPr bwMode="auto">
          <a:xfrm>
            <a:off x="1973263" y="2879726"/>
            <a:ext cx="8355012" cy="1323975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i="1"/>
              <a:t>How well does y go with x?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i="1"/>
              <a:t>Simplest option: a linear function of (x,y).  But (x,y) isn’t a number.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i="1"/>
              <a:t>So </a:t>
            </a:r>
            <a:r>
              <a:rPr lang="en-US" altLang="en-US" sz="2000" i="1" u="sng"/>
              <a:t>describe</a:t>
            </a:r>
            <a:r>
              <a:rPr lang="en-US" altLang="en-US" sz="2000" i="1"/>
              <a:t> it by one or more numbers:“numeric features” that </a:t>
            </a:r>
            <a:r>
              <a:rPr lang="en-US" altLang="en-US" sz="2000" i="1" u="sng"/>
              <a:t>you</a:t>
            </a:r>
            <a:r>
              <a:rPr lang="en-US" altLang="en-US" sz="2000" i="1"/>
              <a:t> pick.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i="1"/>
              <a:t>Then just use a linear function of </a:t>
            </a:r>
            <a:r>
              <a:rPr lang="en-US" altLang="en-US" sz="2000" i="1" u="sng"/>
              <a:t>those</a:t>
            </a:r>
            <a:r>
              <a:rPr lang="en-US" altLang="en-US" sz="2000" i="1"/>
              <a:t> numbers.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746992" y="5527686"/>
            <a:ext cx="4410182" cy="1261457"/>
            <a:chOff x="545200" y="4584885"/>
            <a:chExt cx="4410945" cy="126145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87077B53-F89C-4D11-A6ED-401C8F8E949A}"/>
                </a:ext>
              </a:extLst>
            </p:cNvPr>
            <p:cNvSpPr/>
            <p:nvPr/>
          </p:nvSpPr>
          <p:spPr bwMode="auto">
            <a:xfrm>
              <a:off x="4137886" y="4584885"/>
              <a:ext cx="259811" cy="822306"/>
            </a:xfrm>
            <a:prstGeom prst="ellipse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en-US" sz="3200">
                <a:latin typeface="Tahoma" panose="020B0604030504040204" pitchFamily="34" charset="0"/>
              </a:endParaRPr>
            </a:p>
          </p:txBody>
        </p:sp>
        <p:sp>
          <p:nvSpPr>
            <p:cNvPr id="96270" name="TextBox 8"/>
            <p:cNvSpPr txBox="1">
              <a:spLocks noChangeArrowheads="1"/>
            </p:cNvSpPr>
            <p:nvPr/>
          </p:nvSpPr>
          <p:spPr bwMode="auto">
            <a:xfrm>
              <a:off x="545200" y="4923012"/>
              <a:ext cx="4410945" cy="923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dirty="0">
                  <a:solidFill>
                    <a:srgbClr val="E7B900"/>
                  </a:solidFill>
                  <a:latin typeface="Comic Sans MS" charset="0"/>
                </a:rPr>
                <a:t>Ranges over all features, </a:t>
              </a:r>
              <a:br>
                <a:rPr kumimoji="0" lang="en-US" altLang="en-US" sz="1800" dirty="0">
                  <a:solidFill>
                    <a:srgbClr val="E7B900"/>
                  </a:solidFill>
                  <a:latin typeface="Comic Sans MS" charset="0"/>
                </a:rPr>
              </a:br>
              <a:r>
                <a:rPr kumimoji="0" lang="en-US" altLang="en-US" sz="1800" dirty="0">
                  <a:solidFill>
                    <a:srgbClr val="E7B900"/>
                  </a:solidFill>
                  <a:latin typeface="Comic Sans MS" charset="0"/>
                </a:rPr>
                <a:t>e.g., </a:t>
              </a:r>
              <a:r>
                <a:rPr kumimoji="0" lang="en-US" altLang="en-US" sz="1800" dirty="0" err="1" smtClean="0">
                  <a:solidFill>
                    <a:srgbClr val="E7B900"/>
                  </a:solidFill>
                  <a:latin typeface="Comic Sans MS" charset="0"/>
                </a:rPr>
                <a:t>f</a:t>
              </a:r>
              <a:r>
                <a:rPr kumimoji="0" lang="en-US" altLang="en-US" sz="1800" baseline="-25000" dirty="0" err="1" smtClean="0">
                  <a:solidFill>
                    <a:srgbClr val="E7B900"/>
                  </a:solidFill>
                  <a:latin typeface="Comic Sans MS" charset="0"/>
                </a:rPr>
                <a:t>k</a:t>
              </a:r>
              <a:r>
                <a:rPr kumimoji="0" lang="en-US" altLang="en-US" sz="1800" dirty="0" smtClean="0">
                  <a:solidFill>
                    <a:srgbClr val="E7B900"/>
                  </a:solidFill>
                  <a:latin typeface="Comic Sans MS" charset="0"/>
                </a:rPr>
                <a:t>=5   </a:t>
              </a:r>
              <a:r>
                <a:rPr kumimoji="0" lang="en-US" altLang="en-US" sz="1800" dirty="0">
                  <a:solidFill>
                    <a:srgbClr val="E7B900"/>
                  </a:solidFill>
                  <a:latin typeface="Comic Sans MS" charset="0"/>
                </a:rPr>
                <a:t>(numbered features)</a:t>
              </a:r>
              <a:br>
                <a:rPr kumimoji="0" lang="en-US" altLang="en-US" sz="1800" dirty="0">
                  <a:solidFill>
                    <a:srgbClr val="E7B900"/>
                  </a:solidFill>
                  <a:latin typeface="Comic Sans MS" charset="0"/>
                </a:rPr>
              </a:br>
              <a:r>
                <a:rPr kumimoji="0" lang="en-US" altLang="en-US" sz="1800" dirty="0">
                  <a:solidFill>
                    <a:srgbClr val="E7B900"/>
                  </a:solidFill>
                  <a:latin typeface="Comic Sans MS" charset="0"/>
                </a:rPr>
                <a:t>or </a:t>
              </a:r>
              <a:r>
                <a:rPr kumimoji="0" lang="en-US" altLang="en-US" sz="1800" dirty="0" err="1" smtClean="0">
                  <a:solidFill>
                    <a:srgbClr val="E7B900"/>
                  </a:solidFill>
                  <a:latin typeface="Comic Sans MS" charset="0"/>
                </a:rPr>
                <a:t>f</a:t>
              </a:r>
              <a:r>
                <a:rPr kumimoji="0" lang="en-US" altLang="en-US" sz="1800" baseline="-25000" dirty="0" err="1" smtClean="0">
                  <a:solidFill>
                    <a:srgbClr val="E7B900"/>
                  </a:solidFill>
                  <a:latin typeface="Comic Sans MS" charset="0"/>
                </a:rPr>
                <a:t>k</a:t>
              </a:r>
              <a:r>
                <a:rPr kumimoji="0" lang="en-US" altLang="en-US" sz="1800" dirty="0">
                  <a:solidFill>
                    <a:srgbClr val="E7B900"/>
                  </a:solidFill>
                  <a:latin typeface="Comic Sans MS" charset="0"/>
                </a:rPr>
                <a:t>=“see </a:t>
              </a:r>
              <a:r>
                <a:rPr kumimoji="0" lang="en-US" altLang="en-US" sz="1800" dirty="0" err="1">
                  <a:solidFill>
                    <a:srgbClr val="E7B900"/>
                  </a:solidFill>
                  <a:latin typeface="Comic Sans MS" charset="0"/>
                </a:rPr>
                <a:t>Det</a:t>
              </a:r>
              <a:r>
                <a:rPr kumimoji="0" lang="en-US" altLang="en-US" sz="1800" dirty="0">
                  <a:solidFill>
                    <a:srgbClr val="E7B900"/>
                  </a:solidFill>
                  <a:latin typeface="Comic Sans MS" charset="0"/>
                </a:rPr>
                <a:t> Noun</a:t>
              </a:r>
              <a:r>
                <a:rPr kumimoji="0" lang="en-US" altLang="en-US" sz="1800" dirty="0">
                  <a:solidFill>
                    <a:srgbClr val="E7B900"/>
                  </a:solidFill>
                  <a:latin typeface="Comic Sans MS" charset="0"/>
                  <a:sym typeface="Wingdings" charset="2"/>
                </a:rPr>
                <a:t>” (named features)</a:t>
              </a:r>
              <a:endParaRPr kumimoji="0" lang="en-US" altLang="en-US" sz="1800" dirty="0">
                <a:solidFill>
                  <a:srgbClr val="E7B900"/>
                </a:solidFill>
                <a:latin typeface="Comic Sans MS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096001" y="5018088"/>
            <a:ext cx="4062413" cy="1631950"/>
            <a:chOff x="5146593" y="4075644"/>
            <a:chExt cx="4062700" cy="163142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xmlns="" id="{3DE8A8D9-7004-48FD-99B7-2453A310AD1E}"/>
                </a:ext>
              </a:extLst>
            </p:cNvPr>
            <p:cNvSpPr/>
            <p:nvPr/>
          </p:nvSpPr>
          <p:spPr bwMode="auto">
            <a:xfrm>
              <a:off x="5410137" y="4075644"/>
              <a:ext cx="1524108" cy="647490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en-US" sz="3200">
                <a:latin typeface="Tahoma" panose="020B0604030504040204" pitchFamily="34" charset="0"/>
              </a:endParaRPr>
            </a:p>
          </p:txBody>
        </p:sp>
        <p:sp>
          <p:nvSpPr>
            <p:cNvPr id="96268" name="TextBox 14"/>
            <p:cNvSpPr txBox="1">
              <a:spLocks noChangeArrowheads="1"/>
            </p:cNvSpPr>
            <p:nvPr/>
          </p:nvSpPr>
          <p:spPr bwMode="auto">
            <a:xfrm>
              <a:off x="5146593" y="4791374"/>
              <a:ext cx="4062700" cy="915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E7B900"/>
                  </a:solidFill>
                  <a:latin typeface="Comic Sans MS" charset="0"/>
                </a:rPr>
                <a:t>Whether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 (x,y) has feature k(0 or 1)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Or </a:t>
              </a:r>
              <a:r>
                <a:rPr kumimoji="0" lang="en-US" altLang="en-US" sz="1800" b="1">
                  <a:solidFill>
                    <a:srgbClr val="E7B900"/>
                  </a:solidFill>
                  <a:latin typeface="Comic Sans MS" charset="0"/>
                </a:rPr>
                <a:t>how many times 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it fires	(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  <a:sym typeface="Symbol" charset="2"/>
                </a:rPr>
                <a:t> 0)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Or </a:t>
              </a:r>
              <a:r>
                <a:rPr kumimoji="0" lang="en-US" altLang="en-US" sz="1800" b="1">
                  <a:solidFill>
                    <a:srgbClr val="E7B900"/>
                  </a:solidFill>
                  <a:latin typeface="Comic Sans MS" charset="0"/>
                </a:rPr>
                <a:t>how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 </a:t>
              </a:r>
              <a:r>
                <a:rPr kumimoji="0" lang="en-US" altLang="en-US" sz="1800" b="1">
                  <a:solidFill>
                    <a:srgbClr val="E7B900"/>
                  </a:solidFill>
                  <a:latin typeface="Comic Sans MS" charset="0"/>
                </a:rPr>
                <a:t>strongly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 it fires	(real #)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840289" y="4295775"/>
            <a:ext cx="2390775" cy="1320800"/>
            <a:chOff x="3638556" y="3352800"/>
            <a:chExt cx="2390014" cy="1320093"/>
          </a:xfrm>
        </p:grpSpPr>
        <p:sp>
          <p:nvSpPr>
            <p:cNvPr id="96265" name="Rounded Rectangle 15"/>
            <p:cNvSpPr>
              <a:spLocks noChangeArrowheads="1"/>
            </p:cNvSpPr>
            <p:nvPr/>
          </p:nvSpPr>
          <p:spPr bwMode="auto">
            <a:xfrm>
              <a:off x="4647885" y="4049339"/>
              <a:ext cx="457054" cy="62355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/>
            </a:p>
          </p:txBody>
        </p:sp>
        <p:sp>
          <p:nvSpPr>
            <p:cNvPr id="96266" name="TextBox 16"/>
            <p:cNvSpPr txBox="1">
              <a:spLocks noChangeArrowheads="1"/>
            </p:cNvSpPr>
            <p:nvPr/>
          </p:nvSpPr>
          <p:spPr bwMode="auto">
            <a:xfrm>
              <a:off x="3638556" y="3352800"/>
              <a:ext cx="2390014" cy="641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FF0000"/>
                  </a:solidFill>
                  <a:latin typeface="Comic Sans MS" charset="0"/>
                </a:rPr>
                <a:t>Weight </a:t>
              </a:r>
              <a:r>
                <a:rPr kumimoji="0" lang="en-US" altLang="en-US" sz="1800">
                  <a:solidFill>
                    <a:srgbClr val="FF0000"/>
                  </a:solidFill>
                  <a:latin typeface="Comic Sans MS" charset="0"/>
                </a:rPr>
                <a:t>of feature k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FF0000"/>
                  </a:solidFill>
                  <a:latin typeface="Comic Sans MS" charset="0"/>
                </a:rPr>
                <a:t>To be learned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801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42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42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7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7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7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7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7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7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7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7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23" grpId="0" build="p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97" name="Picture 17" descr="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09801"/>
            <a:ext cx="60007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What features should we use?</a:t>
            </a:r>
          </a:p>
        </p:txBody>
      </p:sp>
      <p:sp>
        <p:nvSpPr>
          <p:cNvPr id="98309" name="Content Placeholder 2"/>
          <p:cNvSpPr>
            <a:spLocks/>
          </p:cNvSpPr>
          <p:nvPr/>
        </p:nvSpPr>
        <p:spPr bwMode="auto">
          <a:xfrm>
            <a:off x="1955800" y="2133600"/>
            <a:ext cx="8178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96925" indent="-339725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pPr lvl="1"/>
            <a:r>
              <a:rPr kumimoji="0" lang="en-US" altLang="en-US" sz="2400" dirty="0">
                <a:latin typeface="Times New Roman" charset="0"/>
              </a:rPr>
              <a:t>p(</a:t>
            </a:r>
            <a:r>
              <a:rPr kumimoji="0" lang="en-US" altLang="en-US" dirty="0" err="1">
                <a:latin typeface="Times New Roman" charset="0"/>
              </a:rPr>
              <a:t>NextWord</a:t>
            </a:r>
            <a:r>
              <a:rPr kumimoji="0" lang="en-US" altLang="en-US" dirty="0">
                <a:latin typeface="Times New Roman" charset="0"/>
              </a:rPr>
              <a:t>=</a:t>
            </a:r>
            <a:r>
              <a:rPr kumimoji="0" lang="en-US" altLang="en-US" dirty="0">
                <a:latin typeface="Courier New" charset="0"/>
              </a:rPr>
              <a:t>y</a:t>
            </a:r>
            <a:r>
              <a:rPr kumimoji="0" lang="en-US" altLang="en-US" sz="2400" dirty="0">
                <a:latin typeface="Times New Roman" charset="0"/>
              </a:rPr>
              <a:t> | </a:t>
            </a:r>
            <a:r>
              <a:rPr kumimoji="0" lang="en-US" altLang="en-US" dirty="0" err="1">
                <a:latin typeface="Times New Roman" charset="0"/>
              </a:rPr>
              <a:t>PrecedingWords</a:t>
            </a:r>
            <a:r>
              <a:rPr kumimoji="0" lang="en-US" altLang="en-US" dirty="0">
                <a:latin typeface="Times New Roman" charset="0"/>
              </a:rPr>
              <a:t>=</a:t>
            </a:r>
            <a:r>
              <a:rPr kumimoji="0" lang="en-US" altLang="en-US" dirty="0">
                <a:latin typeface="Courier New" charset="0"/>
              </a:rPr>
              <a:t>x</a:t>
            </a:r>
            <a:r>
              <a:rPr kumimoji="0" lang="en-US" altLang="en-US" sz="2400" dirty="0">
                <a:latin typeface="Times New Roman" charset="0"/>
              </a:rPr>
              <a:t>)</a:t>
            </a:r>
            <a:endParaRPr lang="en-US" altLang="en-US" sz="2000" dirty="0"/>
          </a:p>
          <a:p>
            <a:pPr lvl="2"/>
            <a:r>
              <a:rPr lang="en-US" altLang="en-US" sz="2000" dirty="0"/>
              <a:t>y </a:t>
            </a:r>
            <a:r>
              <a:rPr lang="en-US" altLang="en-US" sz="2000" dirty="0">
                <a:sym typeface="Symbol" charset="2"/>
              </a:rPr>
              <a:t>is a unigram</a:t>
            </a:r>
            <a:endParaRPr lang="en-US" altLang="en-US" sz="2000" dirty="0"/>
          </a:p>
          <a:p>
            <a:pPr lvl="2"/>
            <a:r>
              <a:rPr lang="en-US" altLang="en-US" sz="2000" dirty="0"/>
              <a:t>x </a:t>
            </a:r>
            <a:r>
              <a:rPr lang="en-US" altLang="en-US" sz="2000" dirty="0">
                <a:sym typeface="Symbol" charset="2"/>
              </a:rPr>
              <a:t>is an (n-1)-gram</a:t>
            </a:r>
            <a:endParaRPr lang="en-US" altLang="en-US" sz="2000" dirty="0"/>
          </a:p>
          <a:p>
            <a:pPr lvl="1"/>
            <a:r>
              <a:rPr kumimoji="0" lang="en-US" altLang="en-US" sz="2400" dirty="0">
                <a:latin typeface="Times New Roman" charset="0"/>
              </a:rPr>
              <a:t>p(</a:t>
            </a:r>
            <a:r>
              <a:rPr kumimoji="0" lang="en-US" altLang="en-US" dirty="0">
                <a:latin typeface="Times New Roman" charset="0"/>
              </a:rPr>
              <a:t>Category=</a:t>
            </a:r>
            <a:r>
              <a:rPr kumimoji="0" lang="en-US" altLang="en-US" dirty="0">
                <a:latin typeface="Courier New" charset="0"/>
              </a:rPr>
              <a:t>y</a:t>
            </a:r>
            <a:r>
              <a:rPr kumimoji="0" lang="en-US" altLang="en-US" sz="2400" dirty="0">
                <a:latin typeface="Times New Roman" charset="0"/>
              </a:rPr>
              <a:t> | </a:t>
            </a:r>
            <a:r>
              <a:rPr kumimoji="0" lang="en-US" altLang="en-US" dirty="0">
                <a:latin typeface="Times New Roman" charset="0"/>
              </a:rPr>
              <a:t>Text=</a:t>
            </a:r>
            <a:r>
              <a:rPr kumimoji="0" lang="en-US" altLang="en-US" dirty="0">
                <a:latin typeface="Courier New" charset="0"/>
              </a:rPr>
              <a:t>x</a:t>
            </a:r>
            <a:r>
              <a:rPr kumimoji="0" lang="en-US" altLang="en-US" sz="2400" dirty="0">
                <a:latin typeface="Times New Roman" charset="0"/>
              </a:rPr>
              <a:t>)</a:t>
            </a:r>
            <a:endParaRPr lang="en-US" altLang="en-US" sz="2000" dirty="0"/>
          </a:p>
          <a:p>
            <a:pPr lvl="2"/>
            <a:r>
              <a:rPr lang="en-US" altLang="en-US" sz="2000" dirty="0"/>
              <a:t>y </a:t>
            </a:r>
            <a:r>
              <a:rPr lang="en-US" altLang="en-US" sz="2000" dirty="0">
                <a:sym typeface="Symbol" charset="2"/>
              </a:rPr>
              <a:t> {personal email, work email, spam email}</a:t>
            </a:r>
          </a:p>
          <a:p>
            <a:pPr lvl="2"/>
            <a:r>
              <a:rPr lang="en-US" altLang="en-US" sz="2000" dirty="0">
                <a:sym typeface="Symbol" charset="2"/>
              </a:rPr>
              <a:t>x  *   (it’s a string: the text of the email)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825626" y="2784486"/>
            <a:ext cx="4252913" cy="1254114"/>
            <a:chOff x="623848" y="4584885"/>
            <a:chExt cx="4253649" cy="125411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A246024E-F4A2-411E-81C2-4D08FF1474EC}"/>
                </a:ext>
              </a:extLst>
            </p:cNvPr>
            <p:cNvSpPr/>
            <p:nvPr/>
          </p:nvSpPr>
          <p:spPr bwMode="auto">
            <a:xfrm>
              <a:off x="4137886" y="4584885"/>
              <a:ext cx="259811" cy="822306"/>
            </a:xfrm>
            <a:prstGeom prst="ellipse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en-US" sz="3200">
                <a:latin typeface="Tahoma" panose="020B0604030504040204" pitchFamily="34" charset="0"/>
              </a:endParaRPr>
            </a:p>
          </p:txBody>
        </p:sp>
        <p:sp>
          <p:nvSpPr>
            <p:cNvPr id="98318" name="TextBox 8"/>
            <p:cNvSpPr txBox="1">
              <a:spLocks noChangeArrowheads="1"/>
            </p:cNvSpPr>
            <p:nvPr/>
          </p:nvSpPr>
          <p:spPr bwMode="auto">
            <a:xfrm>
              <a:off x="623848" y="4923012"/>
              <a:ext cx="4253649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Ranges over all features, </a:t>
              </a:r>
              <a:b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</a:b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e.g., k=5   (numbered features)</a:t>
              </a:r>
              <a:b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</a:b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or k=“see Det Noun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  <a:sym typeface="Wingdings" charset="2"/>
                </a:rPr>
                <a:t>” (named features)</a:t>
              </a:r>
              <a:endParaRPr kumimoji="0" lang="en-US" altLang="en-US" sz="1800">
                <a:solidFill>
                  <a:srgbClr val="E7B900"/>
                </a:solidFill>
                <a:latin typeface="Comic Sans MS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248400" y="2274888"/>
            <a:ext cx="4070350" cy="1631950"/>
            <a:chOff x="5146593" y="4075644"/>
            <a:chExt cx="4070638" cy="163142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xmlns="" id="{979996BA-EE7A-412A-AB4E-A450EFEB5A5D}"/>
                </a:ext>
              </a:extLst>
            </p:cNvPr>
            <p:cNvSpPr/>
            <p:nvPr/>
          </p:nvSpPr>
          <p:spPr bwMode="auto">
            <a:xfrm>
              <a:off x="5410137" y="4075644"/>
              <a:ext cx="1524108" cy="647490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en-US" sz="3200">
                <a:latin typeface="Tahoma" panose="020B0604030504040204" pitchFamily="34" charset="0"/>
              </a:endParaRPr>
            </a:p>
          </p:txBody>
        </p:sp>
        <p:sp>
          <p:nvSpPr>
            <p:cNvPr id="98316" name="TextBox 14"/>
            <p:cNvSpPr txBox="1">
              <a:spLocks noChangeArrowheads="1"/>
            </p:cNvSpPr>
            <p:nvPr/>
          </p:nvSpPr>
          <p:spPr bwMode="auto">
            <a:xfrm>
              <a:off x="5146593" y="4791374"/>
              <a:ext cx="4070638" cy="915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E7B900"/>
                  </a:solidFill>
                  <a:latin typeface="Comic Sans MS" charset="0"/>
                </a:rPr>
                <a:t>Whether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 (x,y) has feature k (0 or 1)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Or </a:t>
              </a:r>
              <a:r>
                <a:rPr kumimoji="0" lang="en-US" altLang="en-US" sz="1800" b="1">
                  <a:solidFill>
                    <a:srgbClr val="E7B900"/>
                  </a:solidFill>
                  <a:latin typeface="Comic Sans MS" charset="0"/>
                </a:rPr>
                <a:t>how many times 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it fires	(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  <a:sym typeface="Symbol" charset="2"/>
                </a:rPr>
                <a:t> 0)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Or </a:t>
              </a:r>
              <a:r>
                <a:rPr kumimoji="0" lang="en-US" altLang="en-US" sz="1800" b="1">
                  <a:solidFill>
                    <a:srgbClr val="E7B900"/>
                  </a:solidFill>
                  <a:latin typeface="Comic Sans MS" charset="0"/>
                </a:rPr>
                <a:t>how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 </a:t>
              </a:r>
              <a:r>
                <a:rPr kumimoji="0" lang="en-US" altLang="en-US" sz="1800" b="1">
                  <a:solidFill>
                    <a:srgbClr val="E7B900"/>
                  </a:solidFill>
                  <a:latin typeface="Comic Sans MS" charset="0"/>
                </a:rPr>
                <a:t>strongly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 it fires	(real #)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840289" y="1552575"/>
            <a:ext cx="2390775" cy="1320800"/>
            <a:chOff x="3638556" y="3352800"/>
            <a:chExt cx="2390014" cy="1320093"/>
          </a:xfrm>
        </p:grpSpPr>
        <p:sp>
          <p:nvSpPr>
            <p:cNvPr id="98313" name="Rounded Rectangle 15"/>
            <p:cNvSpPr>
              <a:spLocks noChangeArrowheads="1"/>
            </p:cNvSpPr>
            <p:nvPr/>
          </p:nvSpPr>
          <p:spPr bwMode="auto">
            <a:xfrm>
              <a:off x="4647885" y="4049339"/>
              <a:ext cx="457054" cy="62355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/>
            </a:p>
          </p:txBody>
        </p:sp>
        <p:sp>
          <p:nvSpPr>
            <p:cNvPr id="98314" name="TextBox 16"/>
            <p:cNvSpPr txBox="1">
              <a:spLocks noChangeArrowheads="1"/>
            </p:cNvSpPr>
            <p:nvPr/>
          </p:nvSpPr>
          <p:spPr bwMode="auto">
            <a:xfrm>
              <a:off x="3638556" y="3352800"/>
              <a:ext cx="2390014" cy="641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FF0000"/>
                  </a:solidFill>
                  <a:latin typeface="Comic Sans MS" charset="0"/>
                </a:rPr>
                <a:t>Weight </a:t>
              </a:r>
              <a:r>
                <a:rPr kumimoji="0" lang="en-US" altLang="en-US" sz="1800">
                  <a:solidFill>
                    <a:srgbClr val="FF0000"/>
                  </a:solidFill>
                  <a:latin typeface="Comic Sans MS" charset="0"/>
                </a:rPr>
                <a:t>of feature k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FF0000"/>
                  </a:solidFill>
                  <a:latin typeface="Comic Sans MS" charset="0"/>
                </a:rPr>
                <a:t>To be learned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569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7" descr="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1555750"/>
            <a:ext cx="6672263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5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5"/>
            <a:ext cx="8737600" cy="1143000"/>
          </a:xfrm>
        </p:spPr>
        <p:txBody>
          <a:bodyPr/>
          <a:lstStyle/>
          <a:p>
            <a:r>
              <a:rPr lang="en-US" altLang="en-US" sz="3200"/>
              <a:t>Log-Linear Conditional Probability</a:t>
            </a:r>
            <a:br>
              <a:rPr lang="en-US" altLang="en-US" sz="3200"/>
            </a:br>
            <a:r>
              <a:rPr lang="en-US" altLang="en-US" sz="2800">
                <a:solidFill>
                  <a:srgbClr val="FF0000"/>
                </a:solidFill>
                <a:latin typeface="Comic Sans MS" charset="0"/>
              </a:rPr>
              <a:t>(interpret score as a log-prob, </a:t>
            </a:r>
            <a:r>
              <a:rPr lang="en-US" altLang="en-US" sz="2800" i="1">
                <a:solidFill>
                  <a:srgbClr val="FF0000"/>
                </a:solidFill>
                <a:latin typeface="Comic Sans MS" charset="0"/>
              </a:rPr>
              <a:t>up to a constant</a:t>
            </a:r>
            <a:r>
              <a:rPr lang="en-US" altLang="en-US" sz="2800">
                <a:solidFill>
                  <a:srgbClr val="FF0000"/>
                </a:solidFill>
                <a:latin typeface="Comic Sans MS" charset="0"/>
              </a:rPr>
              <a:t>)</a:t>
            </a:r>
            <a:endParaRPr lang="en-US" altLang="en-US" sz="2800">
              <a:solidFill>
                <a:srgbClr val="FF0000"/>
              </a:solidFill>
            </a:endParaRPr>
          </a:p>
        </p:txBody>
      </p:sp>
      <p:sp>
        <p:nvSpPr>
          <p:cNvPr id="100356" name="Footer Placeholder 3"/>
          <p:cNvSpPr txBox="1">
            <a:spLocks noGrp="1"/>
          </p:cNvSpPr>
          <p:nvPr/>
        </p:nvSpPr>
        <p:spPr bwMode="auto">
          <a:xfrm>
            <a:off x="2057400" y="64770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000">
                <a:solidFill>
                  <a:schemeClr val="bg2"/>
                </a:solidFill>
                <a:latin typeface="Arial" charset="0"/>
              </a:rPr>
              <a:t>600.465 - Intro to NLP - J. Eisner</a:t>
            </a:r>
          </a:p>
        </p:txBody>
      </p:sp>
      <p:sp>
        <p:nvSpPr>
          <p:cNvPr id="100357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504B7E80-AEF2-7F48-9621-E76DFFC86A57}" type="slidenum">
              <a:rPr kumimoji="0" lang="en-US" altLang="en-US" sz="10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47</a:t>
            </a:fld>
            <a:endParaRPr kumimoji="0" lang="en-US" altLang="en-US" sz="1000">
              <a:solidFill>
                <a:schemeClr val="bg2"/>
              </a:solidFill>
              <a:latin typeface="Arial" charset="0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907024" y="2859755"/>
            <a:ext cx="3617976" cy="1097887"/>
            <a:chOff x="3168" y="2288"/>
            <a:chExt cx="1872" cy="490"/>
          </a:xfrm>
        </p:grpSpPr>
        <p:sp>
          <p:nvSpPr>
            <p:cNvPr id="100369" name="Rectangle 9"/>
            <p:cNvSpPr>
              <a:spLocks noChangeArrowheads="1"/>
            </p:cNvSpPr>
            <p:nvPr/>
          </p:nvSpPr>
          <p:spPr bwMode="auto">
            <a:xfrm>
              <a:off x="3168" y="2405"/>
              <a:ext cx="1872" cy="3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/>
            </a:p>
          </p:txBody>
        </p:sp>
        <p:pic>
          <p:nvPicPr>
            <p:cNvPr id="100370" name="Picture 10" descr="j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1" y="2288"/>
              <a:ext cx="1169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2041526" y="4078288"/>
            <a:ext cx="6873875" cy="874712"/>
            <a:chOff x="326" y="2569"/>
            <a:chExt cx="4330" cy="551"/>
          </a:xfrm>
        </p:grpSpPr>
        <p:pic>
          <p:nvPicPr>
            <p:cNvPr id="100367" name="Picture 7" descr="j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569"/>
              <a:ext cx="1680" cy="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368" name="Text Box 12"/>
            <p:cNvSpPr txBox="1">
              <a:spLocks noChangeArrowheads="1"/>
            </p:cNvSpPr>
            <p:nvPr/>
          </p:nvSpPr>
          <p:spPr bwMode="auto">
            <a:xfrm>
              <a:off x="326" y="2596"/>
              <a:ext cx="27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/>
                <a:t>where we choose Z(x) to ensure that </a:t>
              </a:r>
            </a:p>
          </p:txBody>
        </p:sp>
      </p:grpSp>
      <p:sp>
        <p:nvSpPr>
          <p:cNvPr id="71695" name="Text Box 15"/>
          <p:cNvSpPr txBox="1">
            <a:spLocks noChangeArrowheads="1"/>
          </p:cNvSpPr>
          <p:nvPr/>
        </p:nvSpPr>
        <p:spPr bwMode="auto">
          <a:xfrm>
            <a:off x="8786814" y="2117726"/>
            <a:ext cx="18049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b="1" u="sng">
                <a:solidFill>
                  <a:srgbClr val="3399FF"/>
                </a:solidFill>
                <a:latin typeface="Comic Sans MS" charset="0"/>
              </a:rPr>
              <a:t>unnormalized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rgbClr val="3399FF"/>
                </a:solidFill>
                <a:latin typeface="Comic Sans MS" charset="0"/>
              </a:rPr>
              <a:t>prob (at least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rgbClr val="3399FF"/>
                </a:solidFill>
                <a:latin typeface="Comic Sans MS" charset="0"/>
              </a:rPr>
              <a:t>it’s positive!)</a:t>
            </a:r>
          </a:p>
        </p:txBody>
      </p:sp>
      <p:sp>
        <p:nvSpPr>
          <p:cNvPr id="71696" name="AutoShape 16"/>
          <p:cNvSpPr>
            <a:spLocks noChangeArrowheads="1"/>
          </p:cNvSpPr>
          <p:nvPr/>
        </p:nvSpPr>
        <p:spPr bwMode="auto">
          <a:xfrm>
            <a:off x="5167313" y="1758950"/>
            <a:ext cx="3594100" cy="219868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99FF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/>
          </a:p>
        </p:txBody>
      </p:sp>
      <p:grpSp>
        <p:nvGrpSpPr>
          <p:cNvPr id="47136" name="Group 32"/>
          <p:cNvGrpSpPr>
            <a:grpSpLocks/>
          </p:cNvGrpSpPr>
          <p:nvPr/>
        </p:nvGrpSpPr>
        <p:grpSpPr bwMode="auto">
          <a:xfrm>
            <a:off x="1852614" y="5102225"/>
            <a:ext cx="8967787" cy="1619250"/>
            <a:chOff x="201" y="3214"/>
            <a:chExt cx="5649" cy="1020"/>
          </a:xfrm>
        </p:grpSpPr>
        <p:pic>
          <p:nvPicPr>
            <p:cNvPr id="100363" name="Picture 31" descr="j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" y="3259"/>
              <a:ext cx="2793" cy="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364" name="Text Box 13"/>
            <p:cNvSpPr txBox="1">
              <a:spLocks noChangeArrowheads="1"/>
            </p:cNvSpPr>
            <p:nvPr/>
          </p:nvSpPr>
          <p:spPr bwMode="auto">
            <a:xfrm>
              <a:off x="201" y="3302"/>
              <a:ext cx="5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/>
                <a:t>thus,  </a:t>
              </a:r>
            </a:p>
          </p:txBody>
        </p:sp>
        <p:sp>
          <p:nvSpPr>
            <p:cNvPr id="100365" name="AutoShape 17"/>
            <p:cNvSpPr>
              <a:spLocks noChangeArrowheads="1"/>
            </p:cNvSpPr>
            <p:nvPr/>
          </p:nvSpPr>
          <p:spPr bwMode="auto">
            <a:xfrm>
              <a:off x="1457" y="3214"/>
              <a:ext cx="2029" cy="674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3399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/>
            </a:p>
          </p:txBody>
        </p:sp>
        <p:sp>
          <p:nvSpPr>
            <p:cNvPr id="100366" name="Text Box 19"/>
            <p:cNvSpPr txBox="1">
              <a:spLocks noChangeArrowheads="1"/>
            </p:cNvSpPr>
            <p:nvPr/>
          </p:nvSpPr>
          <p:spPr bwMode="auto">
            <a:xfrm>
              <a:off x="3600" y="3216"/>
              <a:ext cx="2250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rgbClr val="3399FF"/>
                  </a:solidFill>
                  <a:latin typeface="Comic Sans MS" charset="0"/>
                </a:rPr>
                <a:t>sum of unnormalized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rgbClr val="3399FF"/>
                  </a:solidFill>
                  <a:latin typeface="Comic Sans MS" charset="0"/>
                </a:rPr>
                <a:t>probabilities of </a:t>
              </a:r>
              <a:r>
                <a:rPr kumimoji="0" lang="en-US" altLang="en-US" sz="2000" b="1" u="sng">
                  <a:solidFill>
                    <a:srgbClr val="3399FF"/>
                  </a:solidFill>
                  <a:latin typeface="Comic Sans MS" charset="0"/>
                </a:rPr>
                <a:t>all</a:t>
              </a:r>
              <a:r>
                <a:rPr kumimoji="0" lang="en-US" altLang="en-US" sz="2000">
                  <a:solidFill>
                    <a:srgbClr val="3399FF"/>
                  </a:solidFill>
                  <a:latin typeface="Comic Sans MS" charset="0"/>
                </a:rPr>
                <a:t> the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rgbClr val="3399FF"/>
                  </a:solidFill>
                  <a:latin typeface="Comic Sans MS" charset="0"/>
                </a:rPr>
                <a:t>output candidates y’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solidFill>
                  <a:srgbClr val="3399FF"/>
                </a:solidFill>
                <a:latin typeface="Comic Sans MS" charset="0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rgbClr val="3399FF"/>
                  </a:solidFill>
                  <a:latin typeface="Comic Sans MS" charset="0"/>
                </a:rPr>
                <a:t>Sometimes just written as 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981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5" grpId="0"/>
      <p:bldP spid="7169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43" name="Picture 15" descr="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838700"/>
            <a:ext cx="63246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3" name="Picture 13" descr="j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9" y="3371850"/>
            <a:ext cx="59912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Training </a:t>
            </a:r>
            <a:r>
              <a:rPr lang="en-US" altLang="en-US" b="1">
                <a:sym typeface="Symbol" charset="2"/>
              </a:rPr>
              <a:t>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676400"/>
            <a:ext cx="8686800" cy="4648200"/>
          </a:xfrm>
        </p:spPr>
        <p:txBody>
          <a:bodyPr/>
          <a:lstStyle/>
          <a:p>
            <a:r>
              <a:rPr lang="en-US" altLang="en-US"/>
              <a:t>n training examples</a:t>
            </a:r>
          </a:p>
          <a:p>
            <a:r>
              <a:rPr lang="en-US" altLang="en-US"/>
              <a:t>feature functions f</a:t>
            </a:r>
            <a:r>
              <a:rPr lang="en-US" altLang="en-US" baseline="-25000"/>
              <a:t>1</a:t>
            </a:r>
            <a:r>
              <a:rPr lang="en-US" altLang="en-US"/>
              <a:t>, f</a:t>
            </a:r>
            <a:r>
              <a:rPr lang="en-US" altLang="en-US" baseline="-25000"/>
              <a:t>2</a:t>
            </a:r>
            <a:r>
              <a:rPr lang="en-US" altLang="en-US"/>
              <a:t>, …</a:t>
            </a:r>
          </a:p>
          <a:p>
            <a:r>
              <a:rPr lang="en-US" altLang="en-US">
                <a:solidFill>
                  <a:srgbClr val="3399FF"/>
                </a:solidFill>
              </a:rPr>
              <a:t>Want to maximize p(training data|</a:t>
            </a:r>
            <a:r>
              <a:rPr lang="en-US" altLang="en-US">
                <a:solidFill>
                  <a:srgbClr val="3399FF"/>
                </a:solidFill>
                <a:sym typeface="Symbol" charset="2"/>
              </a:rPr>
              <a:t>)</a:t>
            </a:r>
          </a:p>
          <a:p>
            <a:endParaRPr lang="en-US" altLang="en-US">
              <a:solidFill>
                <a:srgbClr val="3399FF"/>
              </a:solidFill>
              <a:sym typeface="Symbol" charset="2"/>
            </a:endParaRPr>
          </a:p>
          <a:p>
            <a:endParaRPr lang="en-US" altLang="en-US">
              <a:sym typeface="Symbol" charset="2"/>
            </a:endParaRPr>
          </a:p>
          <a:p>
            <a:r>
              <a:rPr lang="en-US" altLang="en-US">
                <a:solidFill>
                  <a:srgbClr val="3399FF"/>
                </a:solidFill>
                <a:sym typeface="Symbol" charset="2"/>
              </a:rPr>
              <a:t>Easier to maximize the log of that:</a:t>
            </a:r>
          </a:p>
          <a:p>
            <a:endParaRPr lang="en-US" altLang="en-US">
              <a:sym typeface="Symbol" charset="2"/>
            </a:endParaRPr>
          </a:p>
          <a:p>
            <a:endParaRPr lang="en-US" altLang="en-US">
              <a:sym typeface="Symbol" charset="2"/>
            </a:endParaRPr>
          </a:p>
        </p:txBody>
      </p:sp>
      <p:pic>
        <p:nvPicPr>
          <p:cNvPr id="102406" name="Picture 4" descr="j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819276"/>
            <a:ext cx="43434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682" name="Rectangle 10"/>
          <p:cNvSpPr>
            <a:spLocks noChangeArrowheads="1"/>
          </p:cNvSpPr>
          <p:nvPr/>
        </p:nvSpPr>
        <p:spPr bwMode="auto">
          <a:xfrm>
            <a:off x="7086600" y="3200400"/>
            <a:ext cx="21336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/>
          </a:p>
        </p:txBody>
      </p:sp>
      <p:sp>
        <p:nvSpPr>
          <p:cNvPr id="156683" name="Rectangle 11"/>
          <p:cNvSpPr>
            <a:spLocks noChangeArrowheads="1"/>
          </p:cNvSpPr>
          <p:nvPr/>
        </p:nvSpPr>
        <p:spPr bwMode="auto">
          <a:xfrm>
            <a:off x="7620000" y="4724400"/>
            <a:ext cx="21336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46125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  <p:bldP spid="156682" grpId="0" animBg="1"/>
      <p:bldP spid="15668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14" descr="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838700"/>
            <a:ext cx="63246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Training </a:t>
            </a:r>
            <a:r>
              <a:rPr lang="en-US" altLang="en-US" b="1">
                <a:sym typeface="Symbol" charset="2"/>
              </a:rPr>
              <a:t>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676400"/>
            <a:ext cx="8686800" cy="4648200"/>
          </a:xfrm>
        </p:spPr>
        <p:txBody>
          <a:bodyPr/>
          <a:lstStyle/>
          <a:p>
            <a:r>
              <a:rPr lang="en-US" altLang="en-US"/>
              <a:t>n training examples</a:t>
            </a:r>
          </a:p>
          <a:p>
            <a:r>
              <a:rPr lang="en-US" altLang="en-US"/>
              <a:t>feature functions f</a:t>
            </a:r>
            <a:r>
              <a:rPr lang="en-US" altLang="en-US" baseline="-25000"/>
              <a:t>1</a:t>
            </a:r>
            <a:r>
              <a:rPr lang="en-US" altLang="en-US"/>
              <a:t>, f</a:t>
            </a:r>
            <a:r>
              <a:rPr lang="en-US" altLang="en-US" baseline="-25000"/>
              <a:t>2</a:t>
            </a:r>
            <a:r>
              <a:rPr lang="en-US" altLang="en-US"/>
              <a:t>, …</a:t>
            </a:r>
          </a:p>
          <a:p>
            <a:r>
              <a:rPr lang="en-US" altLang="en-US">
                <a:solidFill>
                  <a:srgbClr val="3399FF"/>
                </a:solidFill>
              </a:rPr>
              <a:t>Want to maximize p(training data|</a:t>
            </a:r>
            <a:r>
              <a:rPr lang="en-US" altLang="en-US">
                <a:solidFill>
                  <a:srgbClr val="3399FF"/>
                </a:solidFill>
                <a:sym typeface="Symbol" charset="2"/>
              </a:rPr>
              <a:t>)  p</a:t>
            </a:r>
            <a:r>
              <a:rPr lang="en-US" altLang="en-US" baseline="-25000">
                <a:solidFill>
                  <a:srgbClr val="3399FF"/>
                </a:solidFill>
                <a:sym typeface="Symbol" charset="2"/>
              </a:rPr>
              <a:t>prior</a:t>
            </a:r>
            <a:r>
              <a:rPr lang="en-US" altLang="en-US">
                <a:solidFill>
                  <a:srgbClr val="3399FF"/>
                </a:solidFill>
                <a:sym typeface="Symbol" charset="2"/>
              </a:rPr>
              <a:t>()</a:t>
            </a:r>
          </a:p>
          <a:p>
            <a:endParaRPr lang="en-US" altLang="en-US">
              <a:solidFill>
                <a:srgbClr val="3399FF"/>
              </a:solidFill>
              <a:sym typeface="Symbol" charset="2"/>
            </a:endParaRPr>
          </a:p>
          <a:p>
            <a:endParaRPr lang="en-US" altLang="en-US">
              <a:sym typeface="Symbol" charset="2"/>
            </a:endParaRPr>
          </a:p>
          <a:p>
            <a:r>
              <a:rPr lang="en-US" altLang="en-US">
                <a:solidFill>
                  <a:srgbClr val="3399FF"/>
                </a:solidFill>
                <a:sym typeface="Symbol" charset="2"/>
              </a:rPr>
              <a:t>Easier to maximize the log of that:</a:t>
            </a:r>
          </a:p>
          <a:p>
            <a:endParaRPr lang="en-US" altLang="en-US">
              <a:sym typeface="Symbol" charset="2"/>
            </a:endParaRPr>
          </a:p>
          <a:p>
            <a:endParaRPr lang="en-US" altLang="en-US">
              <a:sym typeface="Symbol" charset="2"/>
            </a:endParaRPr>
          </a:p>
        </p:txBody>
      </p:sp>
      <p:pic>
        <p:nvPicPr>
          <p:cNvPr id="104453" name="Picture 4" descr="j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819276"/>
            <a:ext cx="43434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2" name="Oval 8"/>
          <p:cNvSpPr>
            <a:spLocks noChangeArrowheads="1"/>
          </p:cNvSpPr>
          <p:nvPr/>
        </p:nvSpPr>
        <p:spPr bwMode="auto">
          <a:xfrm>
            <a:off x="7543800" y="4648200"/>
            <a:ext cx="1828800" cy="1066800"/>
          </a:xfrm>
          <a:prstGeom prst="ellipse">
            <a:avLst/>
          </a:prstGeom>
          <a:noFill/>
          <a:ln w="28575">
            <a:solidFill>
              <a:srgbClr val="FF00FF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/>
          </a:p>
        </p:txBody>
      </p: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1635125" y="5775326"/>
            <a:ext cx="9010650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dirty="0">
                <a:solidFill>
                  <a:srgbClr val="FF00FF"/>
                </a:solidFill>
                <a:latin typeface="Comic Sans MS" charset="0"/>
              </a:rPr>
              <a:t>Encourages weights close to 0: “L2 regularization” (other choices possible</a:t>
            </a:r>
            <a:r>
              <a:rPr kumimoji="0" lang="en-US" altLang="en-US" sz="2000" dirty="0" smtClean="0">
                <a:solidFill>
                  <a:srgbClr val="FF00FF"/>
                </a:solidFill>
                <a:latin typeface="Comic Sans MS" charset="0"/>
              </a:rPr>
              <a:t>)</a:t>
            </a:r>
          </a:p>
          <a:p>
            <a:pPr algn="r">
              <a:spcBef>
                <a:spcPct val="0"/>
              </a:spcBef>
              <a:buClrTx/>
              <a:buFontTx/>
              <a:buNone/>
            </a:pPr>
            <a:endParaRPr kumimoji="0" lang="en-US" altLang="en-US" sz="2000" dirty="0">
              <a:solidFill>
                <a:srgbClr val="FF00FF"/>
              </a:solidFill>
              <a:latin typeface="Comic Sans MS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 smtClean="0">
                <a:solidFill>
                  <a:srgbClr val="FF00FF"/>
                </a:solidFill>
                <a:latin typeface="Comic Sans MS" charset="0"/>
              </a:rPr>
              <a:t>Corresponds to a Gaussian prior.</a:t>
            </a:r>
            <a:endParaRPr kumimoji="0" lang="en-US" altLang="en-US" sz="1800" dirty="0">
              <a:solidFill>
                <a:srgbClr val="FF00FF"/>
              </a:solidFill>
              <a:latin typeface="Comic Sans MS" charset="0"/>
            </a:endParaRPr>
          </a:p>
        </p:txBody>
      </p:sp>
      <p:pic>
        <p:nvPicPr>
          <p:cNvPr id="104457" name="Picture 12" descr="j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9" y="3371850"/>
            <a:ext cx="59912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766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2" grpId="0" animBg="1"/>
      <p:bldP spid="727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Where?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Rooms: SAL </a:t>
            </a:r>
            <a:r>
              <a:rPr lang="en-US" dirty="0"/>
              <a:t>101 and HAR 101. HAR 101 is Harris Hall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altLang="zh-CN" dirty="0" smtClean="0"/>
              <a:t>Will post latest information on</a:t>
            </a:r>
            <a:r>
              <a:rPr lang="en-US" dirty="0" smtClean="0"/>
              <a:t> </a:t>
            </a:r>
            <a:r>
              <a:rPr lang="en-US" dirty="0"/>
              <a:t>the course </a:t>
            </a:r>
            <a:r>
              <a:rPr lang="en-US" dirty="0" smtClean="0"/>
              <a:t>website and blackboard, </a:t>
            </a:r>
            <a:r>
              <a:rPr lang="en-US" dirty="0"/>
              <a:t>which has a very prominent link to a roster with </a:t>
            </a:r>
            <a:r>
              <a:rPr lang="en-US" dirty="0" err="1"/>
              <a:t>firstname</a:t>
            </a:r>
            <a:r>
              <a:rPr lang="en-US" dirty="0"/>
              <a:t>, last name, partially masked email address, and assignment</a:t>
            </a:r>
          </a:p>
          <a:p>
            <a:r>
              <a:rPr lang="en-US" dirty="0"/>
              <a:t>If you are still unsure of where to go, contact us on </a:t>
            </a:r>
            <a:r>
              <a:rPr lang="en-US" dirty="0" smtClean="0"/>
              <a:t>piazza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2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447800"/>
            <a:ext cx="8534400" cy="5410200"/>
          </a:xfrm>
        </p:spPr>
        <p:txBody>
          <a:bodyPr/>
          <a:lstStyle/>
          <a:p>
            <a:r>
              <a:rPr lang="en-US" altLang="en-US"/>
              <a:t>Gradually adjust </a:t>
            </a:r>
            <a:r>
              <a:rPr lang="en-US" altLang="en-US">
                <a:sym typeface="Symbol" charset="2"/>
              </a:rPr>
              <a:t> in a direction that increases this</a:t>
            </a:r>
          </a:p>
        </p:txBody>
      </p:sp>
      <p:grpSp>
        <p:nvGrpSpPr>
          <p:cNvPr id="50211" name="Group 35"/>
          <p:cNvGrpSpPr>
            <a:grpSpLocks/>
          </p:cNvGrpSpPr>
          <p:nvPr/>
        </p:nvGrpSpPr>
        <p:grpSpPr bwMode="auto">
          <a:xfrm>
            <a:off x="1352550" y="2743200"/>
            <a:ext cx="9505950" cy="4305300"/>
            <a:chOff x="-108" y="1728"/>
            <a:chExt cx="5988" cy="2712"/>
          </a:xfrm>
        </p:grpSpPr>
        <p:sp>
          <p:nvSpPr>
            <p:cNvPr id="106509" name="Line 36"/>
            <p:cNvSpPr>
              <a:spLocks noChangeShapeType="1"/>
            </p:cNvSpPr>
            <p:nvPr/>
          </p:nvSpPr>
          <p:spPr bwMode="auto">
            <a:xfrm flipH="1" flipV="1">
              <a:off x="3984" y="1728"/>
              <a:ext cx="0" cy="384"/>
            </a:xfrm>
            <a:prstGeom prst="line">
              <a:avLst/>
            </a:prstGeom>
            <a:noFill/>
            <a:ln w="57150">
              <a:solidFill>
                <a:srgbClr val="D1D1D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10" name="Freeform 37"/>
            <p:cNvSpPr>
              <a:spLocks/>
            </p:cNvSpPr>
            <p:nvPr/>
          </p:nvSpPr>
          <p:spPr bwMode="auto">
            <a:xfrm>
              <a:off x="-108" y="2004"/>
              <a:ext cx="5988" cy="2436"/>
            </a:xfrm>
            <a:custGeom>
              <a:avLst/>
              <a:gdLst>
                <a:gd name="T0" fmla="*/ 5940 w 5988"/>
                <a:gd name="T1" fmla="*/ 2376 h 2436"/>
                <a:gd name="T2" fmla="*/ 0 w 5988"/>
                <a:gd name="T3" fmla="*/ 2364 h 2436"/>
                <a:gd name="T4" fmla="*/ 96 w 5988"/>
                <a:gd name="T5" fmla="*/ 264 h 2436"/>
                <a:gd name="T6" fmla="*/ 2818 w 5988"/>
                <a:gd name="T7" fmla="*/ 12 h 2436"/>
                <a:gd name="T8" fmla="*/ 5868 w 5988"/>
                <a:gd name="T9" fmla="*/ 260 h 2436"/>
                <a:gd name="T10" fmla="*/ 5940 w 5988"/>
                <a:gd name="T11" fmla="*/ 2376 h 24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988" h="2436">
                  <a:moveTo>
                    <a:pt x="5940" y="2376"/>
                  </a:moveTo>
                  <a:cubicBezTo>
                    <a:pt x="4596" y="2436"/>
                    <a:pt x="1152" y="2364"/>
                    <a:pt x="0" y="2364"/>
                  </a:cubicBezTo>
                  <a:cubicBezTo>
                    <a:pt x="36" y="1392"/>
                    <a:pt x="60" y="900"/>
                    <a:pt x="96" y="264"/>
                  </a:cubicBezTo>
                  <a:cubicBezTo>
                    <a:pt x="708" y="144"/>
                    <a:pt x="1568" y="24"/>
                    <a:pt x="2818" y="12"/>
                  </a:cubicBezTo>
                  <a:cubicBezTo>
                    <a:pt x="4068" y="0"/>
                    <a:pt x="5172" y="120"/>
                    <a:pt x="5868" y="260"/>
                  </a:cubicBezTo>
                  <a:cubicBezTo>
                    <a:pt x="5868" y="1056"/>
                    <a:pt x="5988" y="1260"/>
                    <a:pt x="5940" y="2376"/>
                  </a:cubicBezTo>
                  <a:close/>
                </a:path>
              </a:pathLst>
            </a:custGeom>
            <a:solidFill>
              <a:srgbClr val="D1D1D1"/>
            </a:solidFill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11" name="Rectangle 38"/>
            <p:cNvSpPr>
              <a:spLocks noChangeArrowheads="1"/>
            </p:cNvSpPr>
            <p:nvPr/>
          </p:nvSpPr>
          <p:spPr bwMode="auto">
            <a:xfrm>
              <a:off x="480" y="2112"/>
              <a:ext cx="4944" cy="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r>
                <a:rPr lang="en-US" altLang="en-US" sz="2000" dirty="0">
                  <a:solidFill>
                    <a:srgbClr val="000000"/>
                  </a:solidFill>
                  <a:latin typeface="Comic Sans MS" charset="0"/>
                </a:rPr>
                <a:t>For this, use your favorite function maximization algorithm.</a:t>
              </a:r>
            </a:p>
            <a:p>
              <a:pPr lvl="1"/>
              <a:r>
                <a:rPr lang="en-US" altLang="en-US" sz="2000" dirty="0">
                  <a:solidFill>
                    <a:srgbClr val="000000"/>
                  </a:solidFill>
                  <a:latin typeface="Comic Sans MS" charset="0"/>
                </a:rPr>
                <a:t>gradient descent, conjugate gradient, variable </a:t>
              </a:r>
              <a:r>
                <a:rPr lang="en-US" altLang="en-US" sz="2000" dirty="0" err="1">
                  <a:solidFill>
                    <a:srgbClr val="000000"/>
                  </a:solidFill>
                  <a:latin typeface="Comic Sans MS" charset="0"/>
                </a:rPr>
                <a:t>metric,etc</a:t>
              </a:r>
              <a:r>
                <a:rPr lang="en-US" altLang="en-US" sz="2000" dirty="0" smtClean="0">
                  <a:solidFill>
                    <a:srgbClr val="000000"/>
                  </a:solidFill>
                  <a:latin typeface="Comic Sans MS" charset="0"/>
                </a:rPr>
                <a:t>.</a:t>
              </a:r>
            </a:p>
          </p:txBody>
        </p:sp>
      </p:grpSp>
      <p:sp>
        <p:nvSpPr>
          <p:cNvPr id="1065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Gradient-based training</a:t>
            </a:r>
          </a:p>
        </p:txBody>
      </p:sp>
      <p:sp>
        <p:nvSpPr>
          <p:cNvPr id="50196" name="Freeform 20"/>
          <p:cNvSpPr>
            <a:spLocks/>
          </p:cNvSpPr>
          <p:nvPr/>
        </p:nvSpPr>
        <p:spPr bwMode="auto">
          <a:xfrm>
            <a:off x="3200400" y="4994275"/>
            <a:ext cx="2903538" cy="660400"/>
          </a:xfrm>
          <a:custGeom>
            <a:avLst/>
            <a:gdLst>
              <a:gd name="T0" fmla="*/ 0 w 1829"/>
              <a:gd name="T1" fmla="*/ 0 h 416"/>
              <a:gd name="T2" fmla="*/ 2147483646 w 1829"/>
              <a:gd name="T3" fmla="*/ 2147483646 h 416"/>
              <a:gd name="T4" fmla="*/ 2147483646 w 1829"/>
              <a:gd name="T5" fmla="*/ 2147483646 h 416"/>
              <a:gd name="T6" fmla="*/ 2147483646 w 1829"/>
              <a:gd name="T7" fmla="*/ 2147483646 h 416"/>
              <a:gd name="T8" fmla="*/ 2147483646 w 1829"/>
              <a:gd name="T9" fmla="*/ 2147483646 h 416"/>
              <a:gd name="T10" fmla="*/ 2147483646 w 1829"/>
              <a:gd name="T11" fmla="*/ 2147483646 h 416"/>
              <a:gd name="T12" fmla="*/ 2147483646 w 1829"/>
              <a:gd name="T13" fmla="*/ 2147483646 h 416"/>
              <a:gd name="T14" fmla="*/ 2147483646 w 1829"/>
              <a:gd name="T15" fmla="*/ 2147483646 h 416"/>
              <a:gd name="T16" fmla="*/ 2147483646 w 1829"/>
              <a:gd name="T17" fmla="*/ 2147483646 h 416"/>
              <a:gd name="T18" fmla="*/ 2147483646 w 1829"/>
              <a:gd name="T19" fmla="*/ 2147483646 h 416"/>
              <a:gd name="T20" fmla="*/ 2147483646 w 1829"/>
              <a:gd name="T21" fmla="*/ 2147483646 h 416"/>
              <a:gd name="T22" fmla="*/ 2147483646 w 1829"/>
              <a:gd name="T23" fmla="*/ 2147483646 h 416"/>
              <a:gd name="T24" fmla="*/ 2147483646 w 1829"/>
              <a:gd name="T25" fmla="*/ 2147483646 h 41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29" h="416">
                <a:moveTo>
                  <a:pt x="0" y="0"/>
                </a:moveTo>
                <a:lnTo>
                  <a:pt x="166" y="416"/>
                </a:lnTo>
                <a:lnTo>
                  <a:pt x="572" y="81"/>
                </a:lnTo>
                <a:lnTo>
                  <a:pt x="1095" y="81"/>
                </a:lnTo>
                <a:lnTo>
                  <a:pt x="1271" y="328"/>
                </a:lnTo>
                <a:lnTo>
                  <a:pt x="1365" y="199"/>
                </a:lnTo>
                <a:lnTo>
                  <a:pt x="1424" y="158"/>
                </a:lnTo>
                <a:lnTo>
                  <a:pt x="1447" y="187"/>
                </a:lnTo>
                <a:lnTo>
                  <a:pt x="1488" y="181"/>
                </a:lnTo>
                <a:lnTo>
                  <a:pt x="1512" y="81"/>
                </a:lnTo>
                <a:lnTo>
                  <a:pt x="1541" y="111"/>
                </a:lnTo>
                <a:lnTo>
                  <a:pt x="1588" y="76"/>
                </a:lnTo>
                <a:lnTo>
                  <a:pt x="1829" y="70"/>
                </a:ln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7" name="Text Box 21"/>
          <p:cNvSpPr txBox="1">
            <a:spLocks noChangeArrowheads="1"/>
          </p:cNvSpPr>
          <p:nvPr/>
        </p:nvSpPr>
        <p:spPr bwMode="auto">
          <a:xfrm>
            <a:off x="2819401" y="5638801"/>
            <a:ext cx="37496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chemeClr val="folHlink"/>
                </a:solidFill>
                <a:latin typeface="Comic Sans MS" charset="0"/>
                <a:ea typeface="Arial" charset="0"/>
                <a:cs typeface="Arial" charset="0"/>
              </a:rPr>
              <a:t>nasty non-differentiable cost function with local minima</a:t>
            </a:r>
          </a:p>
        </p:txBody>
      </p:sp>
      <p:sp>
        <p:nvSpPr>
          <p:cNvPr id="50198" name="Freeform 22"/>
          <p:cNvSpPr>
            <a:spLocks/>
          </p:cNvSpPr>
          <p:nvPr/>
        </p:nvSpPr>
        <p:spPr bwMode="auto">
          <a:xfrm>
            <a:off x="7759700" y="5113338"/>
            <a:ext cx="1231900" cy="449262"/>
          </a:xfrm>
          <a:custGeom>
            <a:avLst/>
            <a:gdLst>
              <a:gd name="T0" fmla="*/ 0 w 776"/>
              <a:gd name="T1" fmla="*/ 2147483646 h 283"/>
              <a:gd name="T2" fmla="*/ 2147483646 w 776"/>
              <a:gd name="T3" fmla="*/ 2147483646 h 283"/>
              <a:gd name="T4" fmla="*/ 2147483646 w 776"/>
              <a:gd name="T5" fmla="*/ 0 h 28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6" h="283">
                <a:moveTo>
                  <a:pt x="0" y="1"/>
                </a:moveTo>
                <a:cubicBezTo>
                  <a:pt x="77" y="48"/>
                  <a:pt x="335" y="283"/>
                  <a:pt x="464" y="283"/>
                </a:cubicBezTo>
                <a:cubicBezTo>
                  <a:pt x="593" y="283"/>
                  <a:pt x="711" y="59"/>
                  <a:pt x="776" y="0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9" name="Text Box 23"/>
          <p:cNvSpPr txBox="1">
            <a:spLocks noChangeArrowheads="1"/>
          </p:cNvSpPr>
          <p:nvPr/>
        </p:nvSpPr>
        <p:spPr bwMode="auto">
          <a:xfrm>
            <a:off x="6613526" y="5638801"/>
            <a:ext cx="37496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chemeClr val="folHlink"/>
                </a:solidFill>
                <a:latin typeface="Comic Sans MS" charset="0"/>
                <a:ea typeface="Arial" charset="0"/>
                <a:cs typeface="Arial" charset="0"/>
              </a:rPr>
              <a:t>nice smooth and convex cost function: pick one of these</a:t>
            </a:r>
          </a:p>
        </p:txBody>
      </p:sp>
      <p:pic>
        <p:nvPicPr>
          <p:cNvPr id="50200" name="Picture 2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1" y="4751388"/>
            <a:ext cx="1419225" cy="103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0201" name="Picture 2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00" y="4800601"/>
            <a:ext cx="1193800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0202" name="Picture 2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718176"/>
            <a:ext cx="1219200" cy="98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06508" name="Picture 42" descr="j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80" y="2047898"/>
            <a:ext cx="5608320" cy="6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731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6" grpId="0" animBg="1"/>
      <p:bldP spid="50197" grpId="0"/>
      <p:bldP spid="50198" grpId="0" animBg="1"/>
      <p:bldP spid="5019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516526"/>
            <a:ext cx="8534400" cy="5341474"/>
          </a:xfrm>
        </p:spPr>
        <p:txBody>
          <a:bodyPr/>
          <a:lstStyle/>
          <a:p>
            <a:r>
              <a:rPr lang="en-US" altLang="en-US"/>
              <a:t>Gradually adjust </a:t>
            </a:r>
            <a:r>
              <a:rPr lang="en-US" altLang="en-US">
                <a:sym typeface="Symbol" charset="2"/>
              </a:rPr>
              <a:t> in a direction that improves this</a:t>
            </a: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Gradient-based training</a:t>
            </a:r>
          </a:p>
        </p:txBody>
      </p:sp>
      <p:sp>
        <p:nvSpPr>
          <p:cNvPr id="108548" name="Text Box 16"/>
          <p:cNvSpPr txBox="1">
            <a:spLocks noChangeArrowheads="1"/>
          </p:cNvSpPr>
          <p:nvPr/>
        </p:nvSpPr>
        <p:spPr bwMode="auto">
          <a:xfrm>
            <a:off x="2231136" y="2773363"/>
            <a:ext cx="7883853" cy="3838039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/>
              <a:t>Gradient ascent to gradually increase f(</a:t>
            </a:r>
            <a:r>
              <a:rPr kumimoji="0" lang="en-US" altLang="en-US" sz="2400" dirty="0">
                <a:sym typeface="Symbol" charset="2"/>
              </a:rPr>
              <a:t>):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 dirty="0">
              <a:sym typeface="Symbol" charset="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>
                <a:sym typeface="Symbol" charset="2"/>
              </a:rPr>
              <a:t>while (f()  0)       // not at a local max or min</a:t>
            </a:r>
          </a:p>
          <a:p>
            <a:pPr lvl="1">
              <a:spcBef>
                <a:spcPct val="0"/>
              </a:spcBef>
              <a:buClrTx/>
              <a:buFont typeface="Symbol" charset="2"/>
              <a:buNone/>
            </a:pPr>
            <a:r>
              <a:rPr kumimoji="0" lang="en-US" altLang="en-US" sz="2400" dirty="0">
                <a:sym typeface="Symbol" charset="2"/>
              </a:rPr>
              <a:t> =  + f()   // for some small  &gt; 0</a:t>
            </a:r>
          </a:p>
          <a:p>
            <a:pPr lvl="1">
              <a:spcBef>
                <a:spcPct val="0"/>
              </a:spcBef>
              <a:buClrTx/>
              <a:buFont typeface="Symbol" charset="2"/>
              <a:buNone/>
            </a:pPr>
            <a:endParaRPr kumimoji="0" lang="en-US" altLang="en-US" sz="2400" dirty="0">
              <a:sym typeface="Symbol" charset="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>
                <a:solidFill>
                  <a:srgbClr val="FF0000"/>
                </a:solidFill>
                <a:latin typeface="Comic Sans MS" charset="0"/>
                <a:sym typeface="Symbol" charset="2"/>
              </a:rPr>
              <a:t>Remember:</a:t>
            </a:r>
            <a:r>
              <a:rPr kumimoji="0" lang="en-US" altLang="en-US" sz="2400" dirty="0">
                <a:sym typeface="Symbol" charset="2"/>
              </a:rPr>
              <a:t> f() = (f()/</a:t>
            </a:r>
            <a:r>
              <a:rPr kumimoji="0" lang="en-US" altLang="en-US" sz="2400" baseline="-25000" dirty="0">
                <a:sym typeface="Symbol" charset="2"/>
              </a:rPr>
              <a:t>1</a:t>
            </a:r>
            <a:r>
              <a:rPr kumimoji="0" lang="en-US" altLang="en-US" sz="2400" dirty="0">
                <a:sym typeface="Symbol" charset="2"/>
              </a:rPr>
              <a:t>, f()/</a:t>
            </a:r>
            <a:r>
              <a:rPr kumimoji="0" lang="en-US" altLang="en-US" sz="2400" baseline="-25000" dirty="0">
                <a:sym typeface="Symbol" charset="2"/>
              </a:rPr>
              <a:t>2</a:t>
            </a:r>
            <a:r>
              <a:rPr kumimoji="0" lang="en-US" altLang="en-US" sz="2400" dirty="0">
                <a:sym typeface="Symbol" charset="2"/>
              </a:rPr>
              <a:t>, …)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>
                <a:solidFill>
                  <a:srgbClr val="FF0000"/>
                </a:solidFill>
                <a:latin typeface="Comic Sans MS" charset="0"/>
                <a:sym typeface="Symbol" charset="2"/>
              </a:rPr>
              <a:t>So update just means:</a:t>
            </a:r>
            <a:r>
              <a:rPr kumimoji="0" lang="en-US" altLang="en-US" sz="2400" dirty="0">
                <a:sym typeface="Symbol" charset="2"/>
              </a:rPr>
              <a:t> </a:t>
            </a:r>
            <a:r>
              <a:rPr kumimoji="0" lang="en-US" altLang="en-US" sz="2400" baseline="-25000" dirty="0">
                <a:sym typeface="Symbol" charset="2"/>
              </a:rPr>
              <a:t>k</a:t>
            </a:r>
            <a:r>
              <a:rPr kumimoji="0" lang="en-US" altLang="en-US" sz="2400" dirty="0">
                <a:sym typeface="Symbol" charset="2"/>
              </a:rPr>
              <a:t> += f()/</a:t>
            </a:r>
            <a:r>
              <a:rPr kumimoji="0" lang="en-US" altLang="en-US" sz="2400" baseline="-25000" dirty="0">
                <a:sym typeface="Symbol" charset="2"/>
              </a:rPr>
              <a:t>k</a:t>
            </a:r>
            <a:endParaRPr kumimoji="0" lang="en-US" altLang="en-US" sz="2400" dirty="0">
              <a:sym typeface="Symbol" charset="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>
                <a:sym typeface="Symbol" charset="2"/>
              </a:rPr>
              <a:t>This takes a little step “uphill” </a:t>
            </a:r>
            <a:br>
              <a:rPr kumimoji="0" lang="en-US" altLang="en-US" sz="2400" dirty="0">
                <a:sym typeface="Symbol" charset="2"/>
              </a:rPr>
            </a:br>
            <a:r>
              <a:rPr kumimoji="0" lang="en-US" altLang="en-US" sz="2400" dirty="0">
                <a:sym typeface="Symbol" charset="2"/>
              </a:rPr>
              <a:t>       (direction of steepest increase).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 b="1" dirty="0">
              <a:sym typeface="Wingdings" charset="2"/>
            </a:endParaRPr>
          </a:p>
        </p:txBody>
      </p:sp>
      <p:pic>
        <p:nvPicPr>
          <p:cNvPr id="108549" name="Picture 17" descr="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152" y="1992014"/>
            <a:ext cx="5486400" cy="627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611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Gradient-based training</a:t>
            </a:r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1981200" y="1447800"/>
            <a:ext cx="8534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en-US" sz="2800" dirty="0"/>
              <a:t>Gradually adjust </a:t>
            </a:r>
            <a:r>
              <a:rPr lang="en-US" altLang="en-US" sz="2800" dirty="0">
                <a:sym typeface="Symbol" charset="2"/>
              </a:rPr>
              <a:t> in a direction that improves this</a:t>
            </a:r>
          </a:p>
          <a:p>
            <a:pPr lvl="1"/>
            <a:endParaRPr lang="en-US" altLang="en-US" sz="2400" b="1" dirty="0" smtClean="0">
              <a:solidFill>
                <a:srgbClr val="3399FF"/>
              </a:solidFill>
              <a:sym typeface="Symbol" charset="2"/>
            </a:endParaRPr>
          </a:p>
          <a:p>
            <a:pPr lvl="1"/>
            <a:endParaRPr lang="en-US" altLang="en-US" sz="2400" b="1" dirty="0">
              <a:solidFill>
                <a:srgbClr val="3399FF"/>
              </a:solidFill>
              <a:sym typeface="Symbol" charset="2"/>
            </a:endParaRPr>
          </a:p>
          <a:p>
            <a:pPr lvl="1"/>
            <a:endParaRPr lang="en-US" altLang="en-US" sz="2400" b="1" dirty="0">
              <a:solidFill>
                <a:srgbClr val="3399FF"/>
              </a:solidFill>
              <a:sym typeface="Symbol" charset="2"/>
            </a:endParaRPr>
          </a:p>
          <a:p>
            <a:pPr lvl="1"/>
            <a:r>
              <a:rPr lang="en-US" altLang="en-US" sz="2400" b="1" dirty="0">
                <a:solidFill>
                  <a:srgbClr val="3399FF"/>
                </a:solidFill>
                <a:sym typeface="Symbol" charset="2"/>
              </a:rPr>
              <a:t>The key part of the gradient works out as …</a:t>
            </a:r>
          </a:p>
          <a:p>
            <a:endParaRPr lang="en-US" altLang="en-US" sz="2800" dirty="0">
              <a:sym typeface="Symbol" charset="2"/>
            </a:endParaRPr>
          </a:p>
          <a:p>
            <a:endParaRPr lang="en-US" altLang="en-US" sz="2800" dirty="0">
              <a:sym typeface="Symbol" charset="2"/>
            </a:endParaRPr>
          </a:p>
        </p:txBody>
      </p:sp>
      <p:pic>
        <p:nvPicPr>
          <p:cNvPr id="110596" name="Picture 4" descr="j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3877374"/>
            <a:ext cx="7265932" cy="2066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7" name="Picture 18" descr="j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2070799"/>
            <a:ext cx="63246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18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280400" cy="1143000"/>
          </a:xfrm>
        </p:spPr>
        <p:txBody>
          <a:bodyPr/>
          <a:lstStyle/>
          <a:p>
            <a:r>
              <a:rPr lang="en-US" altLang="en-US" sz="3600"/>
              <a:t>Never trust a sample under 30</a:t>
            </a:r>
          </a:p>
        </p:txBody>
      </p:sp>
      <p:grpSp>
        <p:nvGrpSpPr>
          <p:cNvPr id="7171" name="Group 8"/>
          <p:cNvGrpSpPr>
            <a:grpSpLocks/>
          </p:cNvGrpSpPr>
          <p:nvPr/>
        </p:nvGrpSpPr>
        <p:grpSpPr bwMode="auto">
          <a:xfrm>
            <a:off x="1905000" y="609600"/>
            <a:ext cx="8382000" cy="6781800"/>
            <a:chOff x="96" y="-96"/>
            <a:chExt cx="5664" cy="4800"/>
          </a:xfrm>
        </p:grpSpPr>
        <p:pic>
          <p:nvPicPr>
            <p:cNvPr id="7176" name="Picture 4" descr="hist20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-96"/>
              <a:ext cx="2880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7" name="Picture 5" descr="hist200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-96"/>
              <a:ext cx="2880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8" name="Picture 6" descr="hist2000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824"/>
              <a:ext cx="2880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9" name="Picture 7" descr="hist2000000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1824"/>
              <a:ext cx="2880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72" name="Text Box 9"/>
          <p:cNvSpPr txBox="1">
            <a:spLocks noChangeArrowheads="1"/>
          </p:cNvSpPr>
          <p:nvPr/>
        </p:nvSpPr>
        <p:spPr bwMode="auto">
          <a:xfrm>
            <a:off x="2955925" y="1524001"/>
            <a:ext cx="571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</a:t>
            </a:r>
          </a:p>
        </p:txBody>
      </p:sp>
      <p:sp>
        <p:nvSpPr>
          <p:cNvPr id="7173" name="Text Box 10"/>
          <p:cNvSpPr txBox="1">
            <a:spLocks noChangeArrowheads="1"/>
          </p:cNvSpPr>
          <p:nvPr/>
        </p:nvSpPr>
        <p:spPr bwMode="auto">
          <a:xfrm>
            <a:off x="6896101" y="1524001"/>
            <a:ext cx="765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200</a:t>
            </a:r>
          </a:p>
        </p:txBody>
      </p:sp>
      <p:sp>
        <p:nvSpPr>
          <p:cNvPr id="7174" name="Text Box 11"/>
          <p:cNvSpPr txBox="1">
            <a:spLocks noChangeArrowheads="1"/>
          </p:cNvSpPr>
          <p:nvPr/>
        </p:nvSpPr>
        <p:spPr bwMode="auto">
          <a:xfrm>
            <a:off x="2895600" y="4205288"/>
            <a:ext cx="958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2000</a:t>
            </a:r>
          </a:p>
        </p:txBody>
      </p:sp>
      <p:sp>
        <p:nvSpPr>
          <p:cNvPr id="7175" name="Text Box 12"/>
          <p:cNvSpPr txBox="1">
            <a:spLocks noChangeArrowheads="1"/>
          </p:cNvSpPr>
          <p:nvPr/>
        </p:nvSpPr>
        <p:spPr bwMode="auto">
          <a:xfrm>
            <a:off x="6889751" y="4191001"/>
            <a:ext cx="1539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2000000</a:t>
            </a:r>
          </a:p>
        </p:txBody>
      </p:sp>
    </p:spTree>
    <p:extLst>
      <p:ext uri="{BB962C8B-B14F-4D97-AF65-F5344CB8AC3E}">
        <p14:creationId xmlns:p14="http://schemas.microsoft.com/office/powerpoint/2010/main" val="34058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280400" cy="1143000"/>
          </a:xfrm>
        </p:spPr>
        <p:txBody>
          <a:bodyPr/>
          <a:lstStyle/>
          <a:p>
            <a:r>
              <a:rPr lang="en-US" altLang="en-US" sz="3600"/>
              <a:t>Never trust a sample under 30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1905000" y="609600"/>
            <a:ext cx="8382000" cy="6781800"/>
            <a:chOff x="96" y="-96"/>
            <a:chExt cx="5664" cy="4800"/>
          </a:xfrm>
        </p:grpSpPr>
        <p:pic>
          <p:nvPicPr>
            <p:cNvPr id="9224" name="Picture 4" descr="hist20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-96"/>
              <a:ext cx="2880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5" name="Picture 5" descr="hist200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-96"/>
              <a:ext cx="2880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6" name="Picture 6" descr="hist2000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824"/>
              <a:ext cx="2880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7" name="Picture 7" descr="hist2000000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1824"/>
              <a:ext cx="2880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220" name="Line 12"/>
          <p:cNvSpPr>
            <a:spLocks noChangeShapeType="1"/>
          </p:cNvSpPr>
          <p:nvPr/>
        </p:nvSpPr>
        <p:spPr bwMode="auto">
          <a:xfrm>
            <a:off x="5562600" y="5257800"/>
            <a:ext cx="1447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1" name="Line 13"/>
          <p:cNvSpPr>
            <a:spLocks noChangeShapeType="1"/>
          </p:cNvSpPr>
          <p:nvPr/>
        </p:nvSpPr>
        <p:spPr bwMode="auto">
          <a:xfrm>
            <a:off x="5715000" y="3352800"/>
            <a:ext cx="1447800" cy="1143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22" name="Text Box 15"/>
          <p:cNvSpPr txBox="1">
            <a:spLocks noChangeArrowheads="1"/>
          </p:cNvSpPr>
          <p:nvPr/>
        </p:nvSpPr>
        <p:spPr bwMode="auto">
          <a:xfrm>
            <a:off x="8153401" y="3746500"/>
            <a:ext cx="2454275" cy="2654300"/>
          </a:xfrm>
          <a:prstGeom prst="rect">
            <a:avLst/>
          </a:prstGeom>
          <a:solidFill>
            <a:srgbClr val="FFFFF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>
                <a:solidFill>
                  <a:srgbClr val="FF0000"/>
                </a:solidFill>
                <a:latin typeface="Comic Sans MS" charset="0"/>
              </a:rPr>
              <a:t>Smooth out the bumpy histograms to look more like the truth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>
                <a:solidFill>
                  <a:srgbClr val="FF0000"/>
                </a:solidFill>
                <a:latin typeface="Comic Sans MS" charset="0"/>
              </a:rPr>
              <a:t>(we hope!)</a:t>
            </a:r>
          </a:p>
        </p:txBody>
      </p:sp>
      <p:sp>
        <p:nvSpPr>
          <p:cNvPr id="9223" name="Line 14"/>
          <p:cNvSpPr>
            <a:spLocks noChangeShapeType="1"/>
          </p:cNvSpPr>
          <p:nvPr/>
        </p:nvSpPr>
        <p:spPr bwMode="auto">
          <a:xfrm>
            <a:off x="8305800" y="2971800"/>
            <a:ext cx="0" cy="990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0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18"/>
          <p:cNvGrpSpPr>
            <a:grpSpLocks/>
          </p:cNvGrpSpPr>
          <p:nvPr/>
        </p:nvGrpSpPr>
        <p:grpSpPr bwMode="auto">
          <a:xfrm>
            <a:off x="1905001" y="762000"/>
            <a:ext cx="8607425" cy="6553200"/>
            <a:chOff x="240" y="480"/>
            <a:chExt cx="5422" cy="4128"/>
          </a:xfrm>
        </p:grpSpPr>
        <p:pic>
          <p:nvPicPr>
            <p:cNvPr id="11273" name="Picture 12" descr="hist20-1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480"/>
              <a:ext cx="2830" cy="2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4" name="Picture 13" descr="hist20-2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2180"/>
              <a:ext cx="2830" cy="2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5" name="Picture 14" descr="hist20-3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480"/>
              <a:ext cx="2830" cy="2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6" name="Picture 15" descr="hist20-6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2180"/>
              <a:ext cx="2830" cy="2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280400" cy="1143000"/>
          </a:xfrm>
        </p:spPr>
        <p:txBody>
          <a:bodyPr/>
          <a:lstStyle/>
          <a:p>
            <a:r>
              <a:rPr lang="en-US" altLang="en-US"/>
              <a:t>Smoothing reduces variance</a:t>
            </a:r>
          </a:p>
        </p:txBody>
      </p:sp>
      <p:sp>
        <p:nvSpPr>
          <p:cNvPr id="11268" name="Text Box 8"/>
          <p:cNvSpPr txBox="1">
            <a:spLocks noChangeArrowheads="1"/>
          </p:cNvSpPr>
          <p:nvPr/>
        </p:nvSpPr>
        <p:spPr bwMode="auto">
          <a:xfrm>
            <a:off x="2955925" y="1524001"/>
            <a:ext cx="571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</a:t>
            </a:r>
          </a:p>
        </p:txBody>
      </p:sp>
      <p:sp>
        <p:nvSpPr>
          <p:cNvPr id="11269" name="Text Box 9"/>
          <p:cNvSpPr txBox="1">
            <a:spLocks noChangeArrowheads="1"/>
          </p:cNvSpPr>
          <p:nvPr/>
        </p:nvSpPr>
        <p:spPr bwMode="auto">
          <a:xfrm>
            <a:off x="7048500" y="1524001"/>
            <a:ext cx="571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</a:t>
            </a:r>
          </a:p>
        </p:txBody>
      </p:sp>
      <p:sp>
        <p:nvSpPr>
          <p:cNvPr id="11270" name="Text Box 10"/>
          <p:cNvSpPr txBox="1">
            <a:spLocks noChangeArrowheads="1"/>
          </p:cNvSpPr>
          <p:nvPr/>
        </p:nvSpPr>
        <p:spPr bwMode="auto">
          <a:xfrm>
            <a:off x="3009900" y="4205288"/>
            <a:ext cx="571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</a:t>
            </a:r>
          </a:p>
        </p:txBody>
      </p:sp>
      <p:sp>
        <p:nvSpPr>
          <p:cNvPr id="11271" name="Text Box 11"/>
          <p:cNvSpPr txBox="1">
            <a:spLocks noChangeArrowheads="1"/>
          </p:cNvSpPr>
          <p:nvPr/>
        </p:nvSpPr>
        <p:spPr bwMode="auto">
          <a:xfrm>
            <a:off x="7124700" y="4191001"/>
            <a:ext cx="571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</a:t>
            </a:r>
          </a:p>
        </p:txBody>
      </p:sp>
      <p:sp>
        <p:nvSpPr>
          <p:cNvPr id="71699" name="Text Box 19"/>
          <p:cNvSpPr txBox="1">
            <a:spLocks noChangeArrowheads="1"/>
          </p:cNvSpPr>
          <p:nvPr/>
        </p:nvSpPr>
        <p:spPr bwMode="auto">
          <a:xfrm>
            <a:off x="2590800" y="3581401"/>
            <a:ext cx="7772400" cy="830997"/>
          </a:xfrm>
          <a:prstGeom prst="rect">
            <a:avLst/>
          </a:prstGeom>
          <a:solidFill>
            <a:srgbClr val="FFFFF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0000"/>
                </a:solidFill>
                <a:latin typeface="Comic Sans MS" charset="0"/>
              </a:rPr>
              <a:t>Different samples of size 20 vary considerably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0000"/>
                </a:solidFill>
                <a:latin typeface="Comic Sans MS" charset="0"/>
              </a:rPr>
              <a:t>(though on </a:t>
            </a:r>
            <a:r>
              <a:rPr kumimoji="0" lang="en-US" altLang="en-US" sz="2400" u="sng">
                <a:solidFill>
                  <a:srgbClr val="FF0000"/>
                </a:solidFill>
                <a:latin typeface="Comic Sans MS" charset="0"/>
              </a:rPr>
              <a:t>average</a:t>
            </a:r>
            <a:r>
              <a:rPr kumimoji="0" lang="en-US" altLang="en-US" sz="2400">
                <a:solidFill>
                  <a:srgbClr val="FF0000"/>
                </a:solidFill>
                <a:latin typeface="Comic Sans MS" charset="0"/>
              </a:rPr>
              <a:t>, they give the correct bell curve!)</a:t>
            </a:r>
          </a:p>
        </p:txBody>
      </p:sp>
    </p:spTree>
    <p:extLst>
      <p:ext uri="{BB962C8B-B14F-4D97-AF65-F5344CB8AC3E}">
        <p14:creationId xmlns:p14="http://schemas.microsoft.com/office/powerpoint/2010/main" val="193740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4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52FC92C8-2D42-9344-A5AE-5B23E59990F6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9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280400" cy="1143000"/>
          </a:xfrm>
        </p:spPr>
        <p:txBody>
          <a:bodyPr/>
          <a:lstStyle/>
          <a:p>
            <a:r>
              <a:rPr lang="en-US" altLang="en-US"/>
              <a:t>Smoothing reduces variance</a:t>
            </a:r>
          </a:p>
        </p:txBody>
      </p:sp>
      <p:grpSp>
        <p:nvGrpSpPr>
          <p:cNvPr id="63" name="Group 62"/>
          <p:cNvGrpSpPr>
            <a:grpSpLocks/>
          </p:cNvGrpSpPr>
          <p:nvPr/>
        </p:nvGrpSpPr>
        <p:grpSpPr bwMode="auto">
          <a:xfrm>
            <a:off x="2590800" y="1232328"/>
            <a:ext cx="2164766" cy="2259747"/>
            <a:chOff x="1066800" y="1232327"/>
            <a:chExt cx="2164766" cy="2259747"/>
          </a:xfrm>
        </p:grpSpPr>
        <p:sp>
          <p:nvSpPr>
            <p:cNvPr id="13354" name="Oval 7"/>
            <p:cNvSpPr>
              <a:spLocks noChangeArrowheads="1"/>
            </p:cNvSpPr>
            <p:nvPr/>
          </p:nvSpPr>
          <p:spPr bwMode="auto">
            <a:xfrm flipV="1">
              <a:off x="1219200" y="2756327"/>
              <a:ext cx="259766" cy="73574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13355" name="Oval 8"/>
            <p:cNvSpPr>
              <a:spLocks noChangeArrowheads="1"/>
            </p:cNvSpPr>
            <p:nvPr/>
          </p:nvSpPr>
          <p:spPr bwMode="auto">
            <a:xfrm flipV="1">
              <a:off x="2362200" y="2527727"/>
              <a:ext cx="259766" cy="73574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13356" name="Oval 9"/>
            <p:cNvSpPr>
              <a:spLocks noChangeArrowheads="1"/>
            </p:cNvSpPr>
            <p:nvPr/>
          </p:nvSpPr>
          <p:spPr bwMode="auto">
            <a:xfrm flipV="1">
              <a:off x="1066800" y="1765727"/>
              <a:ext cx="259766" cy="73574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13357" name="Oval 10"/>
            <p:cNvSpPr>
              <a:spLocks noChangeArrowheads="1"/>
            </p:cNvSpPr>
            <p:nvPr/>
          </p:nvSpPr>
          <p:spPr bwMode="auto">
            <a:xfrm flipV="1">
              <a:off x="2971800" y="1232327"/>
              <a:ext cx="259766" cy="73574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2762250" y="1725614"/>
            <a:ext cx="1727200" cy="1322387"/>
            <a:chOff x="1237674" y="1724891"/>
            <a:chExt cx="1727199" cy="1323109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81CBCC13-148D-448F-B544-A8CE42DD9348}"/>
                </a:ext>
              </a:extLst>
            </p:cNvPr>
            <p:cNvCxnSpPr/>
            <p:nvPr/>
          </p:nvCxnSpPr>
          <p:spPr bwMode="auto">
            <a:xfrm flipV="1">
              <a:off x="2056824" y="1724891"/>
              <a:ext cx="908049" cy="636935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0E3DF88A-BEEE-411F-B3AD-01B2DA3B111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86987" y="2509544"/>
              <a:ext cx="258762" cy="277964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xmlns="" id="{E2BC8B9B-8EDD-479F-A33B-26ABABF4F0D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371024" y="2565137"/>
              <a:ext cx="512763" cy="482863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xmlns="" id="{E0D900E7-893A-4BA4-9DFE-CCC725023684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1237674" y="2177575"/>
              <a:ext cx="590550" cy="203311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>
            <a:grpSpLocks/>
          </p:cNvGrpSpPr>
          <p:nvPr/>
        </p:nvGrpSpPr>
        <p:grpSpPr bwMode="auto">
          <a:xfrm>
            <a:off x="3124201" y="1905000"/>
            <a:ext cx="677863" cy="901274"/>
            <a:chOff x="1600200" y="1905000"/>
            <a:chExt cx="678391" cy="901274"/>
          </a:xfrm>
        </p:grpSpPr>
        <p:sp>
          <p:nvSpPr>
            <p:cNvPr id="13348" name="Oval 6"/>
            <p:cNvSpPr>
              <a:spLocks noChangeArrowheads="1"/>
            </p:cNvSpPr>
            <p:nvPr/>
          </p:nvSpPr>
          <p:spPr bwMode="auto">
            <a:xfrm flipV="1">
              <a:off x="1905000" y="2070527"/>
              <a:ext cx="259968" cy="7357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13349" name="TextBox 24"/>
            <p:cNvSpPr txBox="1">
              <a:spLocks noChangeArrowheads="1"/>
            </p:cNvSpPr>
            <p:nvPr/>
          </p:nvSpPr>
          <p:spPr bwMode="auto">
            <a:xfrm>
              <a:off x="1600200" y="1905000"/>
              <a:ext cx="6783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FF0000"/>
                  </a:solidFill>
                </a:rPr>
                <a:t>truth</a:t>
              </a:r>
            </a:p>
          </p:txBody>
        </p:sp>
      </p:grp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1622426" y="3811588"/>
            <a:ext cx="4054475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u="sng" dirty="0">
                <a:solidFill>
                  <a:srgbClr val="00B0F0"/>
                </a:solidFill>
              </a:rPr>
              <a:t>unsmoothed</a:t>
            </a:r>
            <a:r>
              <a:rPr kumimoji="0" lang="en-US" altLang="en-US" sz="1800" dirty="0">
                <a:solidFill>
                  <a:srgbClr val="00B0F0"/>
                </a:solidFill>
              </a:rPr>
              <a:t> estimates </a:t>
            </a:r>
            <a:br>
              <a:rPr kumimoji="0" lang="en-US" altLang="en-US" sz="1800" dirty="0">
                <a:solidFill>
                  <a:srgbClr val="00B0F0"/>
                </a:solidFill>
              </a:rPr>
            </a:br>
            <a:r>
              <a:rPr kumimoji="0" lang="en-US" altLang="en-US" sz="1800" dirty="0">
                <a:solidFill>
                  <a:srgbClr val="00B0F0"/>
                </a:solidFill>
              </a:rPr>
              <a:t>from different samples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1800" dirty="0">
              <a:solidFill>
                <a:schemeClr val="tx2"/>
              </a:solidFill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00B0F0"/>
                </a:solidFill>
              </a:rPr>
              <a:t>estimates</a:t>
            </a:r>
            <a:r>
              <a:rPr kumimoji="0" lang="en-US" altLang="en-US" sz="1800" dirty="0">
                <a:solidFill>
                  <a:schemeClr val="tx2"/>
                </a:solidFill>
              </a:rPr>
              <a:t> are </a:t>
            </a:r>
            <a:r>
              <a:rPr kumimoji="0" lang="en-US" altLang="en-US" sz="1800" b="1" dirty="0">
                <a:solidFill>
                  <a:srgbClr val="FF0000"/>
                </a:solidFill>
              </a:rPr>
              <a:t>correct </a:t>
            </a:r>
            <a:r>
              <a:rPr kumimoji="0" lang="en-US" altLang="en-US" sz="1800" dirty="0">
                <a:solidFill>
                  <a:srgbClr val="FF0000"/>
                </a:solidFill>
              </a:rPr>
              <a:t>on average:</a:t>
            </a:r>
            <a:r>
              <a:rPr kumimoji="0" lang="en-US" altLang="en-US" sz="1800" dirty="0">
                <a:solidFill>
                  <a:schemeClr val="tx2"/>
                </a:solidFill>
              </a:rPr>
              <a:t> </a:t>
            </a:r>
            <a:br>
              <a:rPr kumimoji="0" lang="en-US" altLang="en-US" sz="1800" dirty="0">
                <a:solidFill>
                  <a:schemeClr val="tx2"/>
                </a:solidFill>
              </a:rPr>
            </a:br>
            <a:r>
              <a:rPr kumimoji="0" lang="en-US" altLang="en-US" sz="1800" dirty="0">
                <a:solidFill>
                  <a:schemeClr val="tx2"/>
                </a:solidFill>
              </a:rPr>
              <a:t>such an estimation method </a:t>
            </a:r>
            <a:br>
              <a:rPr kumimoji="0" lang="en-US" altLang="en-US" sz="1800" dirty="0">
                <a:solidFill>
                  <a:schemeClr val="tx2"/>
                </a:solidFill>
              </a:rPr>
            </a:br>
            <a:r>
              <a:rPr kumimoji="0" lang="en-US" altLang="en-US" sz="1800" dirty="0">
                <a:solidFill>
                  <a:schemeClr val="tx2"/>
                </a:solidFill>
              </a:rPr>
              <a:t>is called </a:t>
            </a:r>
            <a:r>
              <a:rPr kumimoji="0" lang="en-US" altLang="en-US" sz="1800" b="1" dirty="0">
                <a:solidFill>
                  <a:srgbClr val="FF0000"/>
                </a:solidFill>
              </a:rPr>
              <a:t>unbiased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1800" b="1" dirty="0">
              <a:solidFill>
                <a:schemeClr val="tx2"/>
              </a:solidFill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00B0F0"/>
                </a:solidFill>
              </a:rPr>
              <a:t>estimates</a:t>
            </a:r>
            <a:r>
              <a:rPr kumimoji="0" lang="en-US" altLang="en-US" sz="1800" dirty="0">
                <a:solidFill>
                  <a:schemeClr val="tx2"/>
                </a:solidFill>
              </a:rPr>
              <a:t> are typically far from </a:t>
            </a:r>
            <a:r>
              <a:rPr kumimoji="0" lang="en-US" altLang="en-US" sz="1800" dirty="0">
                <a:solidFill>
                  <a:srgbClr val="FF0000"/>
                </a:solidFill>
              </a:rPr>
              <a:t>truth</a:t>
            </a:r>
            <a:r>
              <a:rPr kumimoji="0" lang="en-US" altLang="en-US" sz="1800" dirty="0">
                <a:solidFill>
                  <a:schemeClr val="tx2"/>
                </a:solidFill>
              </a:rPr>
              <a:t/>
            </a:r>
            <a:br>
              <a:rPr kumimoji="0" lang="en-US" altLang="en-US" sz="1800" dirty="0">
                <a:solidFill>
                  <a:schemeClr val="tx2"/>
                </a:solidFill>
              </a:rPr>
            </a:br>
            <a:r>
              <a:rPr kumimoji="0" lang="en-US" altLang="en-US" sz="1800" dirty="0">
                <a:solidFill>
                  <a:schemeClr val="tx2"/>
                </a:solidFill>
              </a:rPr>
              <a:t>(high variance </a:t>
            </a:r>
            <a:r>
              <a:rPr kumimoji="0" lang="en-US" altLang="en-US" sz="1800" dirty="0" smtClean="0">
                <a:solidFill>
                  <a:schemeClr val="tx2"/>
                </a:solidFill>
              </a:rPr>
              <a:t>(mean </a:t>
            </a:r>
            <a:r>
              <a:rPr kumimoji="0" lang="en-US" altLang="en-US" sz="1800" dirty="0">
                <a:solidFill>
                  <a:schemeClr val="tx2"/>
                </a:solidFill>
              </a:rPr>
              <a:t>squared </a:t>
            </a:r>
            <a:r>
              <a:rPr kumimoji="0" lang="en-US" altLang="en-US" sz="1800" dirty="0" smtClean="0">
                <a:solidFill>
                  <a:srgbClr val="00CC00"/>
                </a:solidFill>
              </a:rPr>
              <a:t>error</a:t>
            </a:r>
            <a:r>
              <a:rPr kumimoji="0" lang="en-US" altLang="en-US" sz="1800" dirty="0" smtClean="0">
                <a:solidFill>
                  <a:schemeClr val="tx2"/>
                </a:solidFill>
              </a:rPr>
              <a:t>))</a:t>
            </a:r>
            <a:r>
              <a:rPr kumimoji="0" lang="en-US" altLang="en-US" sz="1800" dirty="0">
                <a:solidFill>
                  <a:schemeClr val="tx2"/>
                </a:solidFill>
              </a:rPr>
              <a:t/>
            </a:r>
            <a:br>
              <a:rPr kumimoji="0" lang="en-US" altLang="en-US" sz="1800" dirty="0">
                <a:solidFill>
                  <a:schemeClr val="tx2"/>
                </a:solidFill>
              </a:rPr>
            </a:br>
            <a:endParaRPr kumimoji="0" lang="en-US" altLang="en-US" sz="1800" dirty="0">
              <a:solidFill>
                <a:schemeClr val="tx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DEE8B8CB-38F1-465A-AAAD-942A26229F2F}"/>
              </a:ext>
            </a:extLst>
          </p:cNvPr>
          <p:cNvSpPr txBox="1"/>
          <p:nvPr/>
        </p:nvSpPr>
        <p:spPr>
          <a:xfrm>
            <a:off x="5973764" y="3811588"/>
            <a:ext cx="4638675" cy="2862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u="sng" dirty="0">
                <a:solidFill>
                  <a:srgbClr val="00B0F0"/>
                </a:solidFill>
                <a:latin typeface="Tahoma" panose="020B0604030504040204" pitchFamily="34" charset="0"/>
              </a:rPr>
              <a:t>smoothed</a:t>
            </a:r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</a:rPr>
              <a:t> estimates </a:t>
            </a:r>
            <a:br>
              <a:rPr lang="en-US" dirty="0">
                <a:solidFill>
                  <a:srgbClr val="00B0F0"/>
                </a:solidFill>
                <a:latin typeface="Tahoma" panose="020B0604030504040204" pitchFamily="34" charset="0"/>
              </a:rPr>
            </a:br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</a:rPr>
              <a:t>from different samples</a:t>
            </a:r>
          </a:p>
          <a:p>
            <a:pPr>
              <a:defRPr/>
            </a:pPr>
            <a:endParaRPr lang="en-US" dirty="0">
              <a:solidFill>
                <a:srgbClr val="00B0F0"/>
              </a:solidFill>
              <a:latin typeface="Tahoma" panose="020B0604030504040204" pitchFamily="34" charset="0"/>
            </a:endParaRPr>
          </a:p>
          <a:p>
            <a:pPr algn="ctr">
              <a:defRPr/>
            </a:pPr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</a:rPr>
              <a:t>estimates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 are </a:t>
            </a:r>
            <a:r>
              <a:rPr lang="en-US" b="1" dirty="0">
                <a:solidFill>
                  <a:schemeClr val="accent6"/>
                </a:solidFill>
                <a:latin typeface="Tahoma" panose="020B0604030504040204" pitchFamily="34" charset="0"/>
              </a:rPr>
              <a:t>incorrect </a:t>
            </a:r>
            <a:r>
              <a:rPr lang="en-US" dirty="0">
                <a:solidFill>
                  <a:schemeClr val="accent6"/>
                </a:solidFill>
                <a:latin typeface="Tahoma" panose="020B0604030504040204" pitchFamily="34" charset="0"/>
              </a:rPr>
              <a:t>on average: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b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</a:b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such an estimation method </a:t>
            </a:r>
            <a:b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</a:b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is called </a:t>
            </a:r>
            <a:r>
              <a:rPr lang="en-US" b="1" dirty="0">
                <a:solidFill>
                  <a:schemeClr val="accent6"/>
                </a:solidFill>
                <a:latin typeface="Tahoma" panose="020B0604030504040204" pitchFamily="34" charset="0"/>
              </a:rPr>
              <a:t>biased</a:t>
            </a:r>
          </a:p>
          <a:p>
            <a:pPr algn="ctr">
              <a:defRPr/>
            </a:pPr>
            <a:endParaRPr lang="en-US" b="1" dirty="0">
              <a:solidFill>
                <a:schemeClr val="accent6"/>
              </a:solidFill>
              <a:latin typeface="Tahoma" panose="020B0604030504040204" pitchFamily="34" charset="0"/>
            </a:endParaRPr>
          </a:p>
          <a:p>
            <a:pPr algn="ctr">
              <a:defRPr/>
            </a:pP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but </a:t>
            </a:r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</a:rPr>
              <a:t>estimates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 are typically close to </a:t>
            </a:r>
            <a:r>
              <a:rPr lang="en-US" dirty="0">
                <a:solidFill>
                  <a:schemeClr val="accent6"/>
                </a:solidFill>
                <a:latin typeface="Tahoma" panose="020B0604030504040204" pitchFamily="34" charset="0"/>
              </a:rPr>
              <a:t>average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/>
            </a:r>
            <a:b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</a:br>
            <a:r>
              <a:rPr lang="en-US" dirty="0" smtClean="0">
                <a:solidFill>
                  <a:schemeClr val="tx2"/>
                </a:solidFill>
                <a:latin typeface="Tahoma" panose="020B0604030504040204" pitchFamily="34" charset="0"/>
              </a:rPr>
              <a:t>(low variance (mean 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squared </a:t>
            </a:r>
            <a:r>
              <a:rPr lang="en-US" dirty="0" smtClean="0">
                <a:solidFill>
                  <a:srgbClr val="00CC00"/>
                </a:solidFill>
                <a:latin typeface="Tahoma" panose="020B0604030504040204" pitchFamily="34" charset="0"/>
              </a:rPr>
              <a:t>distance</a:t>
            </a:r>
            <a:r>
              <a:rPr lang="en-US" dirty="0" smtClean="0">
                <a:solidFill>
                  <a:schemeClr val="tx2"/>
                </a:solidFill>
                <a:latin typeface="Tahoma" panose="020B0604030504040204" pitchFamily="34" charset="0"/>
              </a:rPr>
              <a:t>))</a:t>
            </a:r>
            <a:endParaRPr lang="en-US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algn="ctr">
              <a:defRPr/>
            </a:pP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and so may tend to be </a:t>
            </a:r>
            <a:r>
              <a:rPr lang="en-US" dirty="0">
                <a:solidFill>
                  <a:srgbClr val="FF66CC"/>
                </a:solidFill>
                <a:latin typeface="Tahoma" panose="020B0604030504040204" pitchFamily="34" charset="0"/>
              </a:rPr>
              <a:t>closer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 to 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</a:rPr>
              <a:t>truth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, too</a:t>
            </a:r>
            <a:endParaRPr lang="en-US" dirty="0">
              <a:solidFill>
                <a:srgbClr val="00B0F0"/>
              </a:solidFill>
              <a:latin typeface="Tahoma" panose="020B0604030504040204" pitchFamily="34" charset="0"/>
            </a:endParaRPr>
          </a:p>
        </p:txBody>
      </p:sp>
      <p:grpSp>
        <p:nvGrpSpPr>
          <p:cNvPr id="66" name="Group 65"/>
          <p:cNvGrpSpPr>
            <a:grpSpLocks/>
          </p:cNvGrpSpPr>
          <p:nvPr/>
        </p:nvGrpSpPr>
        <p:grpSpPr bwMode="auto">
          <a:xfrm>
            <a:off x="7832725" y="2070526"/>
            <a:ext cx="1097966" cy="1726347"/>
            <a:chOff x="6309097" y="2375327"/>
            <a:chExt cx="1097966" cy="1726347"/>
          </a:xfrm>
        </p:grpSpPr>
        <p:sp>
          <p:nvSpPr>
            <p:cNvPr id="13344" name="Oval 28"/>
            <p:cNvSpPr>
              <a:spLocks noChangeArrowheads="1"/>
            </p:cNvSpPr>
            <p:nvPr/>
          </p:nvSpPr>
          <p:spPr bwMode="auto">
            <a:xfrm flipV="1">
              <a:off x="6690097" y="3365927"/>
              <a:ext cx="259766" cy="73574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13345" name="Oval 29"/>
            <p:cNvSpPr>
              <a:spLocks noChangeArrowheads="1"/>
            </p:cNvSpPr>
            <p:nvPr/>
          </p:nvSpPr>
          <p:spPr bwMode="auto">
            <a:xfrm flipV="1">
              <a:off x="7147297" y="3061127"/>
              <a:ext cx="259766" cy="73574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13346" name="Oval 30"/>
            <p:cNvSpPr>
              <a:spLocks noChangeArrowheads="1"/>
            </p:cNvSpPr>
            <p:nvPr/>
          </p:nvSpPr>
          <p:spPr bwMode="auto">
            <a:xfrm flipV="1">
              <a:off x="6309097" y="2680127"/>
              <a:ext cx="259766" cy="73574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13347" name="Oval 31"/>
            <p:cNvSpPr>
              <a:spLocks noChangeArrowheads="1"/>
            </p:cNvSpPr>
            <p:nvPr/>
          </p:nvSpPr>
          <p:spPr bwMode="auto">
            <a:xfrm flipV="1">
              <a:off x="6918697" y="2375327"/>
              <a:ext cx="259766" cy="73574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</p:grpSp>
      <p:grpSp>
        <p:nvGrpSpPr>
          <p:cNvPr id="68" name="Group 67"/>
          <p:cNvGrpSpPr>
            <a:grpSpLocks/>
          </p:cNvGrpSpPr>
          <p:nvPr/>
        </p:nvGrpSpPr>
        <p:grpSpPr bwMode="auto">
          <a:xfrm>
            <a:off x="8013701" y="2544761"/>
            <a:ext cx="665163" cy="730250"/>
            <a:chOff x="6489206" y="2849419"/>
            <a:chExt cx="665018" cy="72967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xmlns="" id="{AE296FBF-FD01-4C19-8B22-32BE54612FC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06628" y="2849419"/>
              <a:ext cx="69835" cy="177659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xmlns="" id="{31F64098-6B89-4140-AE88-9D5F880BAAE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63766" y="3195220"/>
              <a:ext cx="190458" cy="144348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C2635FE0-BF08-4E27-9A6D-07C89682603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757436" y="3265015"/>
              <a:ext cx="73009" cy="314076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xmlns="" id="{5EFE30C4-A180-4A2B-BB68-56FC2590B24F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489206" y="3042941"/>
              <a:ext cx="263468" cy="49173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>
            <a:grpSpLocks/>
          </p:cNvGrpSpPr>
          <p:nvPr/>
        </p:nvGrpSpPr>
        <p:grpSpPr bwMode="auto">
          <a:xfrm>
            <a:off x="7467601" y="1600198"/>
            <a:ext cx="677863" cy="901274"/>
            <a:chOff x="5943600" y="1905000"/>
            <a:chExt cx="678391" cy="901274"/>
          </a:xfrm>
        </p:grpSpPr>
        <p:sp>
          <p:nvSpPr>
            <p:cNvPr id="13338" name="TextBox 36"/>
            <p:cNvSpPr txBox="1">
              <a:spLocks noChangeArrowheads="1"/>
            </p:cNvSpPr>
            <p:nvPr/>
          </p:nvSpPr>
          <p:spPr bwMode="auto">
            <a:xfrm>
              <a:off x="5943600" y="1905000"/>
              <a:ext cx="6783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FF0000"/>
                  </a:solidFill>
                </a:rPr>
                <a:t>truth</a:t>
              </a:r>
            </a:p>
          </p:txBody>
        </p:sp>
        <p:sp>
          <p:nvSpPr>
            <p:cNvPr id="13339" name="Oval 45"/>
            <p:cNvSpPr>
              <a:spLocks noChangeArrowheads="1"/>
            </p:cNvSpPr>
            <p:nvPr/>
          </p:nvSpPr>
          <p:spPr bwMode="auto">
            <a:xfrm flipV="1">
              <a:off x="6232897" y="2070527"/>
              <a:ext cx="259968" cy="7357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62BD3656-0615-4003-AAE9-929FCA89BAAE}"/>
              </a:ext>
            </a:extLst>
          </p:cNvPr>
          <p:cNvCxnSpPr>
            <a:cxnSpLocks/>
          </p:cNvCxnSpPr>
          <p:nvPr/>
        </p:nvCxnSpPr>
        <p:spPr bwMode="auto">
          <a:xfrm>
            <a:off x="7923213" y="2236786"/>
            <a:ext cx="387350" cy="481012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430FCB84-5A5E-4AEF-B9C2-513C67761EF8}"/>
              </a:ext>
            </a:extLst>
          </p:cNvPr>
          <p:cNvSpPr txBox="1"/>
          <p:nvPr/>
        </p:nvSpPr>
        <p:spPr>
          <a:xfrm rot="19586210">
            <a:off x="7967663" y="2049461"/>
            <a:ext cx="63341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6"/>
                </a:solidFill>
                <a:latin typeface="Tahoma" panose="020B0604030504040204" pitchFamily="34" charset="0"/>
              </a:rPr>
              <a:t>bias</a:t>
            </a:r>
          </a:p>
        </p:txBody>
      </p:sp>
      <p:cxnSp>
        <p:nvCxnSpPr>
          <p:cNvPr id="13327" name="Straight Connector 57"/>
          <p:cNvCxnSpPr>
            <a:cxnSpLocks noChangeShapeType="1"/>
          </p:cNvCxnSpPr>
          <p:nvPr/>
        </p:nvCxnSpPr>
        <p:spPr bwMode="auto">
          <a:xfrm>
            <a:off x="5943600" y="1524000"/>
            <a:ext cx="0" cy="533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7" name="Group 66"/>
          <p:cNvGrpSpPr>
            <a:grpSpLocks/>
          </p:cNvGrpSpPr>
          <p:nvPr/>
        </p:nvGrpSpPr>
        <p:grpSpPr bwMode="auto">
          <a:xfrm>
            <a:off x="8305800" y="2451526"/>
            <a:ext cx="1295400" cy="735747"/>
            <a:chOff x="6781800" y="2756536"/>
            <a:chExt cx="1295400" cy="734641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5DC12B41-7831-43B0-B268-8A0C455F406F}"/>
                </a:ext>
              </a:extLst>
            </p:cNvPr>
            <p:cNvSpPr/>
            <p:nvPr/>
          </p:nvSpPr>
          <p:spPr bwMode="auto">
            <a:xfrm flipV="1">
              <a:off x="6781800" y="2756536"/>
              <a:ext cx="259766" cy="734641"/>
            </a:xfrm>
            <a:prstGeom prst="ellipse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 sz="2800">
                <a:latin typeface="Tahoma" panose="020B0604030504040204" pitchFamily="34" charset="0"/>
              </a:endParaRPr>
            </a:p>
          </p:txBody>
        </p:sp>
        <p:sp>
          <p:nvSpPr>
            <p:cNvPr id="13337" name="Rectangle 61"/>
            <p:cNvSpPr>
              <a:spLocks noChangeArrowheads="1"/>
            </p:cNvSpPr>
            <p:nvPr/>
          </p:nvSpPr>
          <p:spPr bwMode="auto">
            <a:xfrm>
              <a:off x="7085582" y="2895600"/>
              <a:ext cx="9916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E7B900"/>
                  </a:solidFill>
                </a:rPr>
                <a:t>average</a:t>
              </a:r>
              <a:endParaRPr kumimoji="0" lang="en-US" altLang="en-US" sz="2400"/>
            </a:p>
          </p:txBody>
        </p:sp>
      </p:grpSp>
      <p:grpSp>
        <p:nvGrpSpPr>
          <p:cNvPr id="81" name="Group 80"/>
          <p:cNvGrpSpPr>
            <a:grpSpLocks/>
          </p:cNvGrpSpPr>
          <p:nvPr/>
        </p:nvGrpSpPr>
        <p:grpSpPr bwMode="auto">
          <a:xfrm>
            <a:off x="7842251" y="1985952"/>
            <a:ext cx="885825" cy="1330327"/>
            <a:chOff x="6317673" y="2290489"/>
            <a:chExt cx="886691" cy="1330166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xmlns="" id="{828FF8A1-142D-4AD5-8710-115E3DF515D0}"/>
                </a:ext>
              </a:extLst>
            </p:cNvPr>
            <p:cNvCxnSpPr>
              <a:endCxn id="13346" idx="4"/>
            </p:cNvCxnSpPr>
            <p:nvPr/>
          </p:nvCxnSpPr>
          <p:spPr bwMode="auto">
            <a:xfrm>
              <a:off x="6317673" y="2290489"/>
              <a:ext cx="120476" cy="84554"/>
            </a:xfrm>
            <a:prstGeom prst="straightConnector1">
              <a:avLst/>
            </a:prstGeom>
            <a:ln w="28575" cap="flat" cmpd="sng" algn="ctr">
              <a:solidFill>
                <a:srgbClr val="FF66CC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xmlns="" id="{ECE27A45-8E69-4DBC-998E-38C06A94579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55921" y="2447636"/>
              <a:ext cx="471948" cy="176191"/>
            </a:xfrm>
            <a:prstGeom prst="straightConnector1">
              <a:avLst/>
            </a:prstGeom>
            <a:ln w="28575" cap="flat" cmpd="sng" algn="ctr">
              <a:solidFill>
                <a:srgbClr val="FF66CC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xmlns="" id="{F2079F3F-D569-400F-AFF9-FB8242421E4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36742" y="2568271"/>
              <a:ext cx="378194" cy="1052384"/>
            </a:xfrm>
            <a:prstGeom prst="straightConnector1">
              <a:avLst/>
            </a:prstGeom>
            <a:ln w="28575" cap="flat" cmpd="sng" algn="ctr">
              <a:solidFill>
                <a:srgbClr val="FF66CC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xmlns="" id="{3BA8F2DD-C7C8-4C64-8F57-B3720040A92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46387" y="2493668"/>
              <a:ext cx="757977" cy="812700"/>
            </a:xfrm>
            <a:prstGeom prst="straightConnector1">
              <a:avLst/>
            </a:prstGeom>
            <a:ln w="28575" cap="flat" cmpd="sng" algn="ctr">
              <a:solidFill>
                <a:srgbClr val="FF66CC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82" name="Picture 12" descr="hist20-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657600"/>
            <a:ext cx="10668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6" descr="hist200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276" y="3689350"/>
            <a:ext cx="923925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37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4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3826</Words>
  <Application>Microsoft Macintosh PowerPoint</Application>
  <PresentationFormat>Widescreen</PresentationFormat>
  <Paragraphs>939</Paragraphs>
  <Slides>52</Slides>
  <Notes>47</Notes>
  <HiddenSlides>2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5" baseType="lpstr">
      <vt:lpstr>Arial Black</vt:lpstr>
      <vt:lpstr>Calibri</vt:lpstr>
      <vt:lpstr>Calibri Light</vt:lpstr>
      <vt:lpstr>Comic Sans MS</vt:lpstr>
      <vt:lpstr>Courier New</vt:lpstr>
      <vt:lpstr>DengXian</vt:lpstr>
      <vt:lpstr>Symbol</vt:lpstr>
      <vt:lpstr>Tahoma</vt:lpstr>
      <vt:lpstr>Times New Roman</vt:lpstr>
      <vt:lpstr>Wingdings</vt:lpstr>
      <vt:lpstr>Arial</vt:lpstr>
      <vt:lpstr>Office Theme</vt:lpstr>
      <vt:lpstr>Chart</vt:lpstr>
      <vt:lpstr>Lecture 11: Smoothing for Language Models</vt:lpstr>
      <vt:lpstr>Midterm Logistics</vt:lpstr>
      <vt:lpstr>What's On The Exam?</vt:lpstr>
      <vt:lpstr>What's On The Exam</vt:lpstr>
      <vt:lpstr>Who is Where?</vt:lpstr>
      <vt:lpstr>Never trust a sample under 30</vt:lpstr>
      <vt:lpstr>Never trust a sample under 30</vt:lpstr>
      <vt:lpstr>Smoothing reduces variance</vt:lpstr>
      <vt:lpstr>Smoothing reduces variance</vt:lpstr>
      <vt:lpstr>Parameter Estimation</vt:lpstr>
      <vt:lpstr>How to Estimate?</vt:lpstr>
      <vt:lpstr>Smoothing the Estimates</vt:lpstr>
      <vt:lpstr>Add-One Smoothing</vt:lpstr>
      <vt:lpstr>Add-One Smoothing</vt:lpstr>
      <vt:lpstr>Problem with Add-One Smoothing</vt:lpstr>
      <vt:lpstr>Problem with Add-One Smoothing</vt:lpstr>
      <vt:lpstr>Problem with Add-One Smoothing</vt:lpstr>
      <vt:lpstr>Infinite Dictionary?</vt:lpstr>
      <vt:lpstr>Add-Lambda Smoothing</vt:lpstr>
      <vt:lpstr>Add-0.001 Smoothing</vt:lpstr>
      <vt:lpstr>Add-1000 Smoothing</vt:lpstr>
      <vt:lpstr>Add-Lambda Smoothing</vt:lpstr>
      <vt:lpstr>Setting Smoothing Parameters</vt:lpstr>
      <vt:lpstr>Setting Smoothing Parameters</vt:lpstr>
      <vt:lpstr>Setting Smoothing Parameters</vt:lpstr>
      <vt:lpstr>5-fold Cross-Validation (“Jackknifing”)</vt:lpstr>
      <vt:lpstr>N-fold Cross-Validation (“Leave One Out”)</vt:lpstr>
      <vt:lpstr>Smoothing reduces variance</vt:lpstr>
      <vt:lpstr>Use the backoff</vt:lpstr>
      <vt:lpstr>Early idea: Model averaging</vt:lpstr>
      <vt:lpstr>More Ideas for Smoothing</vt:lpstr>
      <vt:lpstr>How likely are novel events? </vt:lpstr>
      <vt:lpstr>How likely are novel events?</vt:lpstr>
      <vt:lpstr>How likely are novel events? </vt:lpstr>
      <vt:lpstr>How common are novel events?</vt:lpstr>
      <vt:lpstr>How common are novel events?</vt:lpstr>
      <vt:lpstr>Witten-Bell Smoothing Idea</vt:lpstr>
      <vt:lpstr>Good-Turing Smoothing Idea</vt:lpstr>
      <vt:lpstr>Witten-Bell vs. Good-Turing</vt:lpstr>
      <vt:lpstr>Good-Turing (old slides)</vt:lpstr>
      <vt:lpstr>Good-Turing (old slides)</vt:lpstr>
      <vt:lpstr>Smoothing + backoff</vt:lpstr>
      <vt:lpstr>Smoothing + backoff</vt:lpstr>
      <vt:lpstr>Smoothing as Optimization: Conditional Modeling</vt:lpstr>
      <vt:lpstr>Linear Scoring</vt:lpstr>
      <vt:lpstr>What features should we use?</vt:lpstr>
      <vt:lpstr>Log-Linear Conditional Probability (interpret score as a log-prob, up to a constant)</vt:lpstr>
      <vt:lpstr>Training </vt:lpstr>
      <vt:lpstr>Training </vt:lpstr>
      <vt:lpstr>Gradient-based training</vt:lpstr>
      <vt:lpstr>Gradient-based training</vt:lpstr>
      <vt:lpstr>Gradient-based training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11: Smoothing for Language Models</dc:title>
  <dc:creator>Nanyun Peng</dc:creator>
  <cp:lastModifiedBy>Nanyun Peng</cp:lastModifiedBy>
  <cp:revision>29</cp:revision>
  <dcterms:created xsi:type="dcterms:W3CDTF">2018-09-24T07:33:58Z</dcterms:created>
  <dcterms:modified xsi:type="dcterms:W3CDTF">2018-09-26T06:56:15Z</dcterms:modified>
</cp:coreProperties>
</file>