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58"/>
    <p:restoredTop sz="88626"/>
  </p:normalViewPr>
  <p:slideViewPr>
    <p:cSldViewPr snapToGrid="0" snapToObjects="1" showGuides="1">
      <p:cViewPr varScale="1">
        <p:scale>
          <a:sx n="115" d="100"/>
          <a:sy n="115" d="100"/>
        </p:scale>
        <p:origin x="1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this problem is the Naive Bayes model when we looked at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623E8-A64B-1942-A2E2-A23FA60B7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/>
              <a:t>Nanyun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21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dictionary</a:t>
            </a:r>
            <a:r>
              <a:rPr lang="en-US" altLang="en-US" sz="2000" dirty="0">
                <a:highlight>
                  <a:srgbClr val="FFFF00"/>
                </a:highlight>
              </a:rPr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corpus</a:t>
            </a:r>
            <a:r>
              <a:rPr lang="en-US" altLang="en-US" sz="2000" dirty="0">
                <a:highlight>
                  <a:srgbClr val="FFFF00"/>
                </a:highlight>
              </a:rPr>
              <a:t> is a list of tokens </a:t>
            </a:r>
            <a:r>
              <a:rPr lang="en-US" altLang="en-US" sz="1600" dirty="0">
                <a:highlight>
                  <a:srgbClr val="FFFF00"/>
                </a:highlight>
              </a:rPr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Recall Maximum Likelihood Estimations (MLE) for our HMM POS tagger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If something doesn't occur, vanilla MLE thinks it can't occur</a:t>
            </a:r>
          </a:p>
          <a:p>
            <a:r>
              <a:rPr lang="en-US" dirty="0">
                <a:highlight>
                  <a:srgbClr val="FFFF00"/>
                </a:highlight>
              </a:rPr>
              <a:t>No matter how much data you get, you won't have enough observations to model all events well with vanilla MLE</a:t>
            </a:r>
          </a:p>
          <a:p>
            <a:r>
              <a:rPr lang="en-US" dirty="0">
                <a:highlight>
                  <a:srgbClr val="FFFF00"/>
                </a:highlight>
              </a:rPr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Still too sparse </a:t>
                </a:r>
                <a:r>
                  <a:rPr lang="en-US" dirty="0"/>
                  <a:t>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Remember definition of independence; A and B are independent if P(A) =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894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 of a word only depends on a fixed number of previous words (</a:t>
                </a:r>
                <a:r>
                  <a:rPr lang="en-US" u="sng" dirty="0">
                    <a:highlight>
                      <a:srgbClr val="FFFF00"/>
                    </a:highlight>
                  </a:rPr>
                  <a:t>history</a:t>
                </a:r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bigram model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Not always a good assumption! But it does reduce the sparse data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782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P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MLE</a:t>
                </a:r>
                <a:r>
                  <a:rPr lang="en-US" dirty="0">
                    <a:highlight>
                      <a:srgbClr val="FFFF00"/>
                    </a:highlight>
                  </a:rPr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>
                <a:highlight>
                  <a:srgbClr val="FFFF00"/>
                </a:highlight>
              </a:rPr>
              <a:t>mast is the most common word to come after "before the"</a:t>
            </a:r>
            <a:r>
              <a:rPr lang="en-US" dirty="0"/>
              <a:t>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>
                <a:highlight>
                  <a:srgbClr val="FFFF00"/>
                </a:highlight>
              </a:rPr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To estimate P(</a:t>
                </a:r>
                <a:r>
                  <a:rPr lang="en-US" b="1" dirty="0">
                    <a:highlight>
                      <a:srgbClr val="FFFF00"/>
                    </a:highlight>
                  </a:rPr>
                  <a:t>w</a:t>
                </a:r>
                <a:r>
                  <a:rPr lang="en-US" dirty="0">
                    <a:highlight>
                      <a:srgbClr val="FFFF00"/>
                    </a:highlight>
                  </a:rPr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estimate each trigram probability 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</a:t>
                </a:r>
                <a:r>
                  <a:rPr lang="en-US" dirty="0">
                    <a:highlight>
                      <a:srgbClr val="FFFF00"/>
                    </a:highlight>
                  </a:rPr>
                  <a:t>we can augment the input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__ your 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in the blank?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end 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</a:t>
            </a:r>
            <a:r>
              <a:rPr lang="en-US" dirty="0">
                <a:highlight>
                  <a:srgbClr val="FFFF00"/>
                </a:highlight>
              </a:rPr>
              <a:t>What are the pros/cons of </a:t>
            </a:r>
            <a:r>
              <a:rPr lang="en-US" u="sng" dirty="0">
                <a:highlight>
                  <a:srgbClr val="FFFF00"/>
                </a:highlight>
              </a:rPr>
              <a:t>not</a:t>
            </a:r>
            <a:r>
              <a:rPr lang="en-US" dirty="0">
                <a:highlight>
                  <a:srgbClr val="FFFF00"/>
                </a:highlight>
              </a:rPr>
              <a:t> doing that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Word probabilities are typically very small.</a:t>
            </a:r>
          </a:p>
          <a:p>
            <a:r>
              <a:rPr lang="en-US" dirty="0">
                <a:highlight>
                  <a:srgbClr val="FFFF00"/>
                </a:highlight>
              </a:rPr>
              <a:t>Multiplying lots of small probabilities quickly gets so tiny we can't represent the numbers accurately, even with double precision floating point</a:t>
            </a:r>
            <a:r>
              <a:rPr lang="en-US" dirty="0"/>
              <a:t>.</a:t>
            </a:r>
          </a:p>
          <a:p>
            <a:r>
              <a:rPr lang="en-US" dirty="0"/>
              <a:t>So in practice, we typically use </a:t>
            </a:r>
            <a:r>
              <a:rPr lang="en-US" u="sng" dirty="0">
                <a:highlight>
                  <a:srgbClr val="FFFF00"/>
                </a:highlight>
              </a:rPr>
              <a:t>log probabilities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Often, negative log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are used instead; these are often called "costs"; lower cost = higher </a:t>
            </a:r>
            <a:r>
              <a:rPr lang="en-US" dirty="0" err="1">
                <a:highlight>
                  <a:srgbClr val="FFFF00"/>
                </a:highlight>
              </a:rPr>
              <a:t>prob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>
                <a:highlight>
                  <a:srgbClr val="FFFF00"/>
                </a:highlight>
              </a:rPr>
              <a:t>We can never know the true probability, but we may be able to estimate it from corpus data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N-gram models are one way to do this: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alleviate sparse data, assume word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depend only on short history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Tradeoff: longer histories may capture more, but are also sparser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Roughly: Is this sequence of words a "good" one in my language</a:t>
            </a:r>
            <a:r>
              <a:rPr lang="en-US" dirty="0"/>
              <a:t>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>
                <a:highlight>
                  <a:srgbClr val="FFFF00"/>
                </a:highlight>
              </a:rPr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n-gram LM and 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>
                <a:highlight>
                  <a:srgbClr val="FFFF00"/>
                </a:highlight>
              </a:rPr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measures</a:t>
            </a:r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>
                <a:highlight>
                  <a:srgbClr val="FFFF00"/>
                </a:highlight>
              </a:rPr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>
                <a:highlight>
                  <a:srgbClr val="FFFF00"/>
                </a:highlight>
              </a:rPr>
              <a:t>Ideally we want a regression evaluation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Given a sentence, how close is the model probability to the true probability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Assume that you have a proper probability model, i.e. for all sentences S in the language 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should be as high as possible; </a:t>
                </a:r>
                <a:r>
                  <a:rPr lang="en-US" dirty="0"/>
                  <a:t>model should think each sentence is a good one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9942" b="-1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is going to result in underflow</a:t>
                </a:r>
                <a:r>
                  <a:rPr lang="en-US" dirty="0"/>
                  <a:t>. </a:t>
                </a:r>
                <a:r>
                  <a:rPr lang="en-US" dirty="0">
                    <a:highlight>
                      <a:srgbClr val="FFFF00"/>
                    </a:highlight>
                  </a:rPr>
                  <a:t>Ok, let's use logs again!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Also we tend to like positive sums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This can be tough to compare against corpora of different length</a:t>
                </a:r>
                <a:r>
                  <a:rPr lang="en-US" dirty="0"/>
                  <a:t> (or sentences of different length), </a:t>
                </a:r>
                <a:r>
                  <a:rPr lang="en-US" dirty="0">
                    <a:highlight>
                      <a:srgbClr val="FFFF00"/>
                    </a:highlight>
                  </a:rPr>
                  <a:t>so normalize by the number of </a:t>
                </a:r>
                <a:r>
                  <a:rPr lang="en-US" u="sng" dirty="0">
                    <a:highlight>
                      <a:srgbClr val="FFFF00"/>
                    </a:highlight>
                  </a:rPr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of the data according to the model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When comparing models, differences between these numbers tend to be pretty small, so we </a:t>
                </a:r>
                <a:r>
                  <a:rPr lang="en-US" dirty="0" err="1">
                    <a:highlight>
                      <a:srgbClr val="FFFF00"/>
                    </a:highlight>
                  </a:rPr>
                  <a:t>exponentiate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Think of this as "how surprised is the model?"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16959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overfit your training corpus so that P(train) = 1, </a:t>
            </a:r>
            <a:r>
              <a:rPr lang="en-US" dirty="0">
                <a:highlight>
                  <a:srgbClr val="FFFF00"/>
                </a:highlight>
              </a:rPr>
              <a:t>then Perplexity on train is 1</a:t>
            </a:r>
          </a:p>
          <a:p>
            <a:r>
              <a:rPr lang="en-US" dirty="0">
                <a:highlight>
                  <a:srgbClr val="FFFF00"/>
                </a:highlight>
              </a:rPr>
              <a:t>But Perplexity on test </a:t>
            </a:r>
            <a:r>
              <a:rPr lang="en-US" dirty="0"/>
              <a:t>(which doesn't overlap with train) </a:t>
            </a:r>
            <a:r>
              <a:rPr lang="en-US" dirty="0">
                <a:highlight>
                  <a:srgbClr val="FFFF00"/>
                </a:highlight>
              </a:rPr>
              <a:t>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</a:t>
            </a:r>
            <a:r>
              <a:rPr lang="en-US" dirty="0">
                <a:highlight>
                  <a:srgbClr val="FFFF00"/>
                </a:highlight>
              </a:rPr>
              <a:t>To know which of two LMs is better, train on common training sets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L to 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>
                <a:highlight>
                  <a:srgbClr val="FFFF00"/>
                </a:highlight>
              </a:rPr>
              <a:t>so cross-entropy is infinite</a:t>
            </a:r>
          </a:p>
          <a:p>
            <a:r>
              <a:rPr lang="en-US" dirty="0"/>
              <a:t>This is basically right; </a:t>
            </a:r>
            <a:r>
              <a:rPr lang="en-US" dirty="0">
                <a:highlight>
                  <a:srgbClr val="FFFF00"/>
                </a:highlight>
              </a:rPr>
              <a:t>our model says "I spent three" should never occur so when it does our model is infinitely surprised!</a:t>
            </a:r>
          </a:p>
          <a:p>
            <a:r>
              <a:rPr lang="en-US" dirty="0">
                <a:highlight>
                  <a:srgbClr val="FFFF00"/>
                </a:highlight>
              </a:rPr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>
                <a:highlight>
                  <a:srgbClr val="FFFF00"/>
                </a:highlight>
              </a:rPr>
              <a:t>Better solution</a:t>
            </a:r>
            <a:r>
              <a:rPr lang="en-US" dirty="0"/>
              <a:t>:</a:t>
            </a:r>
            <a:r>
              <a:rPr lang="en-US" dirty="0">
                <a:highlight>
                  <a:srgbClr val="FFFF00"/>
                </a:highlight>
              </a:rPr>
              <a:t> replace low-count words in corpus with "OOV"</a:t>
            </a:r>
          </a:p>
          <a:p>
            <a:r>
              <a:rPr lang="en-US" dirty="0"/>
              <a:t>Intuition: </a:t>
            </a:r>
            <a:r>
              <a:rPr lang="en-US" dirty="0">
                <a:highlight>
                  <a:srgbClr val="FFFF00"/>
                </a:highlight>
              </a:rPr>
              <a:t>appears once is basically the same as never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If we build a smoothed trigram model (with any kind of smoothing), which example has higher probability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Both the same</a:t>
            </a:r>
            <a:r>
              <a:rPr lang="en-US" dirty="0"/>
              <a:t>! </a:t>
            </a:r>
            <a:r>
              <a:rPr lang="en-US" dirty="0">
                <a:highlight>
                  <a:srgbClr val="FFFF00"/>
                </a:highlight>
              </a:rPr>
              <a:t>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Previous smoothing methods assign equal probability to unseen events</a:t>
            </a:r>
          </a:p>
          <a:p>
            <a:r>
              <a:rPr lang="en-US" dirty="0"/>
              <a:t>Better: </a:t>
            </a:r>
            <a:r>
              <a:rPr lang="en-US" dirty="0">
                <a:highlight>
                  <a:srgbClr val="FFFF00"/>
                </a:highlight>
              </a:rPr>
              <a:t>use information from lower-order N-grams </a:t>
            </a:r>
            <a:r>
              <a:rPr lang="en-US" dirty="0"/>
              <a:t>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>
                <a:highlight>
                  <a:srgbClr val="FFFF00"/>
                </a:highlight>
              </a:rPr>
              <a:t>backoff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u="sng" dirty="0">
                <a:highlight>
                  <a:srgbClr val="FFFF00"/>
                </a:highlight>
              </a:rPr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It's very difficult to know the true P(s) for an arbitrary sequence of words</a:t>
            </a:r>
          </a:p>
          <a:p>
            <a:r>
              <a:rPr lang="en-US" dirty="0">
                <a:highlight>
                  <a:srgbClr val="FFFF00"/>
                </a:highlight>
              </a:rPr>
              <a:t>But we can define a </a:t>
            </a:r>
            <a:r>
              <a:rPr lang="en-US" u="sng" dirty="0">
                <a:highlight>
                  <a:srgbClr val="FFFF00"/>
                </a:highlight>
              </a:rPr>
              <a:t>language model</a:t>
            </a:r>
            <a:r>
              <a:rPr lang="en-US" dirty="0">
                <a:highlight>
                  <a:srgbClr val="FFFF00"/>
                </a:highlight>
              </a:rPr>
              <a:t> that will give us good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>
                <a:highlight>
                  <a:srgbClr val="FFFF00"/>
                </a:highlight>
              </a:rPr>
              <a:t>Language models (LMs) are very useful whenever we are </a:t>
            </a:r>
            <a:r>
              <a:rPr lang="en-US" u="sng" dirty="0">
                <a:highlight>
                  <a:srgbClr val="FFFF00"/>
                </a:highlight>
              </a:rPr>
              <a:t>generating</a:t>
            </a:r>
            <a:r>
              <a:rPr lang="en-US" dirty="0">
                <a:highlight>
                  <a:srgbClr val="FFFF00"/>
                </a:highlight>
              </a:rPr>
              <a:t> outpu</a:t>
            </a:r>
            <a:r>
              <a:rPr lang="en-US" dirty="0"/>
              <a:t>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15593</TotalTime>
  <Words>2724</Words>
  <Application>Microsoft Macintosh PowerPoint</Application>
  <PresentationFormat>Widescreen</PresentationFormat>
  <Paragraphs>315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Tahoma</vt:lpstr>
      <vt:lpstr>Times New Roman</vt:lpstr>
      <vt:lpstr>Wingdings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216</cp:revision>
  <dcterms:created xsi:type="dcterms:W3CDTF">2017-09-12T00:53:53Z</dcterms:created>
  <dcterms:modified xsi:type="dcterms:W3CDTF">2018-09-27T02:17:39Z</dcterms:modified>
</cp:coreProperties>
</file>