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57" r:id="rId2"/>
    <p:sldId id="394" r:id="rId3"/>
    <p:sldId id="39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76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7" r:id="rId34"/>
    <p:sldId id="399" r:id="rId35"/>
    <p:sldId id="387" r:id="rId36"/>
    <p:sldId id="388" r:id="rId37"/>
    <p:sldId id="400" r:id="rId38"/>
    <p:sldId id="389" r:id="rId39"/>
    <p:sldId id="390" r:id="rId40"/>
    <p:sldId id="391" r:id="rId41"/>
    <p:sldId id="392" r:id="rId42"/>
    <p:sldId id="393" r:id="rId43"/>
    <p:sldId id="25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402" r:id="rId61"/>
    <p:sldId id="332" r:id="rId62"/>
    <p:sldId id="333" r:id="rId63"/>
    <p:sldId id="334" r:id="rId64"/>
    <p:sldId id="335" r:id="rId65"/>
    <p:sldId id="336" r:id="rId66"/>
    <p:sldId id="337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79228"/>
  </p:normalViewPr>
  <p:slideViewPr>
    <p:cSldViewPr snapToGrid="0" snapToObjects="1" showGuides="1">
      <p:cViewPr varScale="1">
        <p:scale>
          <a:sx n="102" d="100"/>
          <a:sy n="102" d="100"/>
        </p:scale>
        <p:origin x="1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analogues to the commands run in class but different names of files were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top 10 from training, ask for shout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</a:p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lang="en-US" b="1"/>
              <a:t>^e^ BUG</a:t>
            </a:r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49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6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[</a:t>
            </a:r>
            <a:r>
              <a:rPr lang="en-US" dirty="0" err="1"/>
              <a:t>Ww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</a:t>
            </a:r>
            <a:r>
              <a:rPr lang="en-US" dirty="0" err="1"/>
              <a:t>em</a:t>
            </a:r>
            <a:r>
              <a:rPr lang="en-US" dirty="0"/>
              <a:t>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[a-z]</a:t>
            </a:r>
          </a:p>
          <a:p>
            <a:pPr eaLnBrk="1" hangingPunct="1"/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[ !]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[^A-Z]</a:t>
            </a:r>
          </a:p>
          <a:p>
            <a:pPr eaLnBrk="1" hangingPunct="1"/>
            <a:r>
              <a:rPr lang="en-US" dirty="0"/>
              <a:t>[^A-</a:t>
            </a:r>
            <a:r>
              <a:rPr lang="en-US" dirty="0" err="1"/>
              <a:t>Za</a:t>
            </a:r>
            <a:r>
              <a:rPr lang="en-US" dirty="0"/>
              <a:t>-z]</a:t>
            </a:r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 err="1"/>
              <a:t>looked|step</a:t>
            </a:r>
            <a:endParaRPr lang="en-US" dirty="0"/>
          </a:p>
          <a:p>
            <a:pPr eaLnBrk="1" hangingPunct="1"/>
            <a:r>
              <a:rPr lang="en-US" dirty="0" err="1"/>
              <a:t>at|ook</a:t>
            </a:r>
            <a:endParaRPr lang="en-US" dirty="0"/>
          </a:p>
          <a:p>
            <a:pPr eaLnBrk="1" hangingPunct="1"/>
            <a:r>
              <a:rPr lang="en-US" dirty="0"/>
              <a:t>(slide)</a:t>
            </a:r>
          </a:p>
          <a:p>
            <a:pPr eaLnBrk="1" hangingPunct="1"/>
            <a:r>
              <a:rPr lang="en-US" dirty="0"/>
              <a:t>o</a:t>
            </a:r>
          </a:p>
          <a:p>
            <a:pPr eaLnBrk="1" hangingPunct="1"/>
            <a:r>
              <a:rPr lang="en-US" dirty="0"/>
              <a:t>o+</a:t>
            </a:r>
          </a:p>
          <a:p>
            <a:pPr eaLnBrk="1" hangingPunct="1"/>
            <a:r>
              <a:rPr lang="en-US" dirty="0"/>
              <a:t>^[A-Z]</a:t>
            </a:r>
          </a:p>
          <a:p>
            <a:pPr eaLnBrk="1" hangingPunct="1"/>
            <a:r>
              <a:rPr lang="en-US" dirty="0"/>
              <a:t>[!.]$</a:t>
            </a:r>
          </a:p>
          <a:p>
            <a:pPr eaLnBrk="1" hangingPunct="1"/>
            <a:r>
              <a:rPr lang="en-US" dirty="0"/>
              <a:t>\. vs .</a:t>
            </a:r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the 10</a:t>
            </a:r>
            <a:r>
              <a:rPr lang="en-US" baseline="0" dirty="0"/>
              <a:t> most frequent words in tom sawyer and ho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word counts (how many appear once vs</a:t>
            </a:r>
            <a:r>
              <a:rPr lang="en-US" baseline="0" dirty="0"/>
              <a:t> token count</a:t>
            </a:r>
            <a:r>
              <a:rPr lang="en-US" dirty="0"/>
              <a:t>)</a:t>
            </a:r>
          </a:p>
          <a:p>
            <a:r>
              <a:rPr lang="en-US" dirty="0"/>
              <a:t>look at </a:t>
            </a:r>
            <a:r>
              <a:rPr lang="en-US" dirty="0" err="1"/>
              <a:t>ngram</a:t>
            </a:r>
            <a:r>
              <a:rPr lang="en-US" dirty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write quick tokenizer</a:t>
            </a:r>
          </a:p>
          <a:p>
            <a:r>
              <a:rPr lang="en-US" dirty="0" err="1"/>
              <a:t>outfile.write</a:t>
            </a:r>
            <a:r>
              <a:rPr lang="en-US" dirty="0"/>
              <a:t>(' '.join(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()))+"\n")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6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Blue: Count of negative words</a:t>
            </a:r>
          </a:p>
          <a:p>
            <a:r>
              <a:rPr lang="en-US" dirty="0"/>
              <a:t>Yellow: Count of positive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0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Development set: is the set of data that we evaluate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 accuracy won’t work this on some applications as a measure. What’s an example of an application?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</a:t>
            </a:r>
            <a:r>
              <a:rPr lang="en-US" baseline="0" dirty="0"/>
              <a:t> up some data with </a:t>
            </a:r>
            <a:r>
              <a:rPr lang="en-US" baseline="0" dirty="0" err="1"/>
              <a:t>beautifulsoup</a:t>
            </a:r>
            <a:endParaRPr lang="en-US" baseline="0" dirty="0"/>
          </a:p>
          <a:p>
            <a:r>
              <a:rPr lang="en-US" baseline="0" dirty="0"/>
              <a:t>make train/dev/test sets with </a:t>
            </a:r>
            <a:r>
              <a:rPr lang="en-US" baseline="0" dirty="0" err="1"/>
              <a:t>shuf</a:t>
            </a:r>
            <a:r>
              <a:rPr lang="en-US" baseline="0" dirty="0"/>
              <a:t>, labeling (use yes!)</a:t>
            </a:r>
          </a:p>
          <a:p>
            <a:r>
              <a:rPr lang="en-US" baseline="0" dirty="0"/>
              <a:t>process substitution (not on </a:t>
            </a:r>
            <a:r>
              <a:rPr lang="en-US" baseline="0" dirty="0" err="1"/>
              <a:t>vocareum</a:t>
            </a:r>
            <a:r>
              <a:rPr lang="en-US" baseline="0" dirty="0"/>
              <a:t>)</a:t>
            </a:r>
          </a:p>
          <a:p>
            <a:r>
              <a:rPr lang="en-US" baseline="0" dirty="0"/>
              <a:t>make a scoring script</a:t>
            </a:r>
          </a:p>
          <a:p>
            <a:r>
              <a:rPr lang="en-US" baseline="0" dirty="0"/>
              <a:t>find frequent </a:t>
            </a:r>
            <a:r>
              <a:rPr lang="en-US" baseline="0" dirty="0" err="1"/>
              <a:t>ngrams</a:t>
            </a:r>
            <a:r>
              <a:rPr lang="en-US" baseline="0" dirty="0"/>
              <a:t> for positive and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24,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Kristy Hollingshead-Seitz, Nathan Schneider,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</a:t>
            </a:r>
            <a:r>
              <a:rPr lang="en-US" dirty="0" err="1"/>
              <a:t>Zipf's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Let's look at the frequencies of different words in a large text corpus</a:t>
            </a:r>
          </a:p>
          <a:p>
            <a:r>
              <a:rPr lang="en-US" dirty="0">
                <a:highlight>
                  <a:srgbClr val="FFFF00"/>
                </a:highlight>
              </a:rPr>
              <a:t>Assume "word" is a string of letters separated by spaces (oversimplification!)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words and counts</a:t>
            </a:r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word types: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Count the </a:t>
            </a:r>
            <a:r>
              <a:rPr lang="en-US" dirty="0" err="1">
                <a:ea typeface="Courier New" charset="0"/>
                <a:cs typeface="Courier New" charset="0"/>
              </a:rPr>
              <a:t>ngram</a:t>
            </a:r>
            <a:r>
              <a:rPr lang="en-US" dirty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1grams)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Friday, 9/7 (Note: Homework 2 will become available Friday, 8/31)</a:t>
            </a:r>
          </a:p>
          <a:p>
            <a:r>
              <a:rPr lang="en-US" dirty="0"/>
              <a:t>Warmup to get familiar with Python, </a:t>
            </a:r>
            <a:r>
              <a:rPr lang="en-US" dirty="0" err="1"/>
              <a:t>Vocareum</a:t>
            </a:r>
            <a:r>
              <a:rPr lang="en-US" dirty="0"/>
              <a:t>, solving language problems</a:t>
            </a:r>
          </a:p>
          <a:p>
            <a:r>
              <a:rPr lang="en-US" dirty="0"/>
              <a:t>No special knowledge from lectures should be needed to work on it</a:t>
            </a:r>
          </a:p>
          <a:p>
            <a:r>
              <a:rPr lang="en-US" dirty="0"/>
              <a:t>Read the instructions </a:t>
            </a:r>
            <a:r>
              <a:rPr lang="en-US" u="sng" dirty="0"/>
              <a:t>carefully</a:t>
            </a:r>
            <a:endParaRPr lang="en-US" dirty="0"/>
          </a:p>
          <a:p>
            <a:r>
              <a:rPr lang="en-US" dirty="0"/>
              <a:t>Feel free to ask questions in Piazza!</a:t>
            </a:r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Zipf's</a:t>
            </a:r>
            <a:r>
              <a:rPr lang="en-US" dirty="0"/>
              <a:t> Law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Sparsity keeps getting worse</a:t>
            </a:r>
          </a:p>
          <a:p>
            <a:r>
              <a:rPr lang="en-US" dirty="0">
                <a:highlight>
                  <a:srgbClr val="FFFF00"/>
                </a:highlight>
              </a:rPr>
              <a:t>Moby Dick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110927 tokens; 18971 types (17% of tokens); 11874 1-count (62.6% of types)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110927 3-grams;  103531 types (93% of tokens); 99150 1-count (95.7% of types)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10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Piazza Quiz: What is the review given to each (1-5 stars)</a:t>
            </a:r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Work on the Terminal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in </a:t>
            </a:r>
            <a:r>
              <a:rPr lang="en-US" dirty="0" err="1"/>
              <a:t>Vocareum</a:t>
            </a:r>
            <a:r>
              <a:rPr lang="en-US" dirty="0"/>
              <a:t>, on the 'In-class' assignment</a:t>
            </a:r>
          </a:p>
          <a:p>
            <a:r>
              <a:rPr lang="en-US" dirty="0"/>
              <a:t>Or download code/data from my webpage to your own machine</a:t>
            </a:r>
          </a:p>
          <a:p>
            <a:pPr lvl="1"/>
            <a:r>
              <a:rPr lang="en-US" dirty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cygwin</a:t>
            </a:r>
            <a:r>
              <a:rPr lang="en-US" dirty="0"/>
              <a:t> is usually pretty good but it's been a while for me...</a:t>
            </a:r>
          </a:p>
          <a:p>
            <a:r>
              <a:rPr lang="en-US" dirty="0"/>
              <a:t>We're going to code 'competitively': post your answers in Piazza</a:t>
            </a:r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and labeling data</a:t>
            </a:r>
          </a:p>
          <a:p>
            <a:r>
              <a:rPr lang="en-US" dirty="0"/>
              <a:t>Building an evaluation set</a:t>
            </a:r>
          </a:p>
          <a:p>
            <a:r>
              <a:rPr lang="en-US" dirty="0"/>
              <a:t>Inspecting for ideas</a:t>
            </a:r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data</a:t>
            </a:r>
          </a:p>
          <a:p>
            <a:pPr lvl="1"/>
            <a:r>
              <a:rPr lang="en-US" dirty="0"/>
              <a:t>boilerplate python: very useful!</a:t>
            </a:r>
          </a:p>
          <a:p>
            <a:pPr lvl="1"/>
            <a:r>
              <a:rPr lang="en-US" dirty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dirty="0"/>
              <a:t>Adding labels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 | head -2198) &gt;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f1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/>
          </a:p>
          <a:p>
            <a:r>
              <a:rPr lang="en-US" dirty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Experiment</a:t>
            </a:r>
          </a:p>
          <a:p>
            <a:r>
              <a:rPr lang="en-US" dirty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Pre-Statistical NLP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NLP (really, more like Computational Linguistics) through the 80s was mostly about modeling specific linguistic phenomena with code</a:t>
            </a:r>
          </a:p>
          <a:p>
            <a:r>
              <a:rPr lang="en-US" dirty="0">
                <a:highlight>
                  <a:srgbClr val="FFFF00"/>
                </a:highlight>
              </a:rPr>
              <a:t>Linguists/highly trained coders wrote fine-grained detailed rules to capture various aspects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E.g. "swallow" is a verb of ingestion, taking an animate subject and a physical object that is edible...</a:t>
            </a:r>
          </a:p>
          <a:p>
            <a:r>
              <a:rPr lang="en-US" dirty="0">
                <a:highlight>
                  <a:srgbClr val="FFFF00"/>
                </a:highlight>
              </a:rPr>
              <a:t>Very time-consuming, expensive, limited coverage, but high precision</a:t>
            </a:r>
          </a:p>
          <a:p>
            <a:r>
              <a:rPr lang="en-US" dirty="0">
                <a:highlight>
                  <a:srgbClr val="FFFF00"/>
                </a:highlight>
              </a:rPr>
              <a:t>Academically satisfying, but not good at producing systems beyond the demo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K. Hollingshead-Seitz</a:t>
            </a:r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/>
              <a:t>Corpus Wrangling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corpora to extract features, rules, and statistics for our models</a:t>
            </a:r>
          </a:p>
          <a:p>
            <a:r>
              <a:rPr lang="en-US" dirty="0"/>
              <a:t>Even the cleanest corpora are noisy and most corpora aren't the cleanest</a:t>
            </a:r>
          </a:p>
          <a:p>
            <a:r>
              <a:rPr lang="en-US" dirty="0"/>
              <a:t>The following techniques are useful for getting 'clean' information from your data</a:t>
            </a:r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demos using </a:t>
            </a:r>
            <a:r>
              <a:rPr lang="en-US" dirty="0" err="1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from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r>
              <a:rPr lang="en-US" dirty="0"/>
              <a:t>Motivation: don't just find "happy" in a movie review, find all forms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happiest</a:t>
            </a:r>
          </a:p>
          <a:p>
            <a:pPr lvl="1"/>
            <a:r>
              <a:rPr lang="en-US" dirty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Neither e nor ^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pattern</a:t>
                      </a:r>
                      <a:r>
                        <a:rPr lang="en-US" sz="2400" baseline="0" dirty="0"/>
                        <a:t> a</a:t>
                      </a:r>
                      <a:r>
                        <a:rPr lang="en-US" sz="2400" dirty="0"/>
                        <a:t> carat</a:t>
                      </a:r>
                      <a:r>
                        <a:rPr lang="en-US" sz="2400" baseline="0" dirty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Empirical approach: learn by observing language as it's used "in the wild"</a:t>
            </a:r>
          </a:p>
          <a:p>
            <a:r>
              <a:rPr lang="en-US" dirty="0">
                <a:highlight>
                  <a:srgbClr val="FFFF00"/>
                </a:highlight>
              </a:rPr>
              <a:t>Many different names: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Corpus Linguistics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Empirical NLP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Statistical NLP</a:t>
            </a:r>
          </a:p>
          <a:p>
            <a:r>
              <a:rPr lang="en-US" dirty="0">
                <a:highlight>
                  <a:srgbClr val="FFFF00"/>
                </a:highlight>
              </a:rPr>
              <a:t>Central tools: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Corpus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Thing to count with (i.e. statistics)</a:t>
            </a:r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\$\.\[\^\\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Tokens = 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= |V|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Switchboard phone</a:t>
                      </a:r>
                      <a:r>
                        <a:rPr lang="en-US" sz="2400" baseline="0" dirty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2.4 million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884,000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Google N-grams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trillion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million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Generalize patterns as they actually exist (i.e. bottom-up, not top-down)</a:t>
            </a:r>
          </a:p>
          <a:p>
            <a:r>
              <a:rPr lang="en-US" dirty="0">
                <a:highlight>
                  <a:srgbClr val="FFFF00"/>
                </a:highlight>
              </a:rPr>
              <a:t>Little need for knowledge (just count)</a:t>
            </a:r>
          </a:p>
          <a:p>
            <a:r>
              <a:rPr lang="en-US" dirty="0">
                <a:highlight>
                  <a:srgbClr val="FFFF00"/>
                </a:highlight>
              </a:rPr>
              <a:t>Systems are robust and adaptable (change domain by changing corpus)</a:t>
            </a:r>
          </a:p>
          <a:p>
            <a:r>
              <a:rPr lang="en-US" dirty="0">
                <a:highlight>
                  <a:srgbClr val="FFFF00"/>
                </a:highlight>
              </a:rPr>
              <a:t>Systems degrade more gracefully (corner cases captured in data)</a:t>
            </a:r>
          </a:p>
          <a:p>
            <a:r>
              <a:rPr lang="en-US" u="sng" dirty="0">
                <a:highlight>
                  <a:srgbClr val="FFFF00"/>
                </a:highlight>
              </a:rPr>
              <a:t>Evaluations are (more) meaningful</a:t>
            </a:r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did some basic tokenization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less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can see some problems...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"AIN'T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Douglass,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/>
              <a:t>int</a:t>
            </a:r>
            <a:r>
              <a:rPr lang="en-US" sz="2667" dirty="0"/>
              <a:t> he hat</a:t>
            </a:r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a set of rules that are appropriate for the application</a:t>
            </a:r>
          </a:p>
          <a:p>
            <a:r>
              <a:rPr lang="en-US" dirty="0"/>
              <a:t>Can be implemented with regex!</a:t>
            </a:r>
          </a:p>
          <a:p>
            <a:r>
              <a:rPr lang="en-US" dirty="0"/>
              <a:t>Cheat</a:t>
            </a:r>
            <a:r>
              <a:rPr lang="en-US" dirty="0">
                <a:sym typeface="Wingdings"/>
              </a:rPr>
              <a:t> (that you should use): </a:t>
            </a:r>
            <a:r>
              <a:rPr lang="en-US" dirty="0" err="1">
                <a:sym typeface="Wingdings"/>
              </a:rPr>
              <a:t>nltk</a:t>
            </a:r>
            <a:r>
              <a:rPr lang="en-US" dirty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Bound by data </a:t>
            </a:r>
            <a:r>
              <a:rPr lang="mr-IN" dirty="0">
                <a:highlight>
                  <a:srgbClr val="FFFF00"/>
                </a:highlight>
              </a:rPr>
              <a:t>–</a:t>
            </a:r>
            <a:r>
              <a:rPr lang="en-US" dirty="0">
                <a:highlight>
                  <a:srgbClr val="FFFF00"/>
                </a:highlight>
              </a:rPr>
              <a:t> can't model what you can't see</a:t>
            </a:r>
          </a:p>
          <a:p>
            <a:r>
              <a:rPr lang="en-US" dirty="0">
                <a:highlight>
                  <a:srgbClr val="FFFF00"/>
                </a:highlight>
              </a:rPr>
              <a:t>Big Data methods fail when the data is small  </a:t>
            </a:r>
          </a:p>
          <a:p>
            <a:pPr lvl="1"/>
            <a:r>
              <a:rPr lang="en-US" dirty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/>
              <a:t>Tends to be more computationally expensive (but less human-expensive)</a:t>
            </a:r>
          </a:p>
          <a:p>
            <a:pPr lvl="1"/>
            <a:r>
              <a:rPr lang="en-US" dirty="0"/>
              <a:t>Usually a good trade-off, but it's application-dependent</a:t>
            </a:r>
          </a:p>
          <a:p>
            <a:r>
              <a:rPr lang="en-US" dirty="0"/>
              <a:t>But, a lot of effort was spent in coming up with rules that work well in certain corners</a:t>
            </a:r>
          </a:p>
          <a:p>
            <a:pPr lvl="1"/>
            <a:r>
              <a:rPr lang="en-US" dirty="0"/>
              <a:t>Mostly English</a:t>
            </a:r>
          </a:p>
          <a:p>
            <a:pPr lvl="1"/>
            <a:r>
              <a:rPr lang="en-US" dirty="0"/>
              <a:t>Mostly formal</a:t>
            </a:r>
          </a:p>
          <a:p>
            <a:r>
              <a:rPr lang="en-US" dirty="0"/>
              <a:t>Do what you need to, leverage the resources you have, 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about the corpus!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Corpus (pl. corpora): a collection of (natural language) text systematically gathered and organized in some manner</a:t>
            </a:r>
          </a:p>
          <a:p>
            <a:r>
              <a:rPr lang="en-US" dirty="0">
                <a:highlight>
                  <a:srgbClr val="FFFF00"/>
                </a:highlight>
              </a:rPr>
              <a:t>Features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Size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Balanced/domain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Written/Spoken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Raw/Annotated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Free/Pay</a:t>
            </a:r>
          </a:p>
          <a:p>
            <a:r>
              <a:rPr lang="en-US" dirty="0"/>
              <a:t>Famous (Text) Examples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Brown Corpus</a:t>
            </a:r>
            <a:r>
              <a:rPr lang="en-US" dirty="0"/>
              <a:t>: 1m words balanced English text, POS tags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Wall Street Journal: </a:t>
            </a:r>
            <a:r>
              <a:rPr lang="en-US" dirty="0"/>
              <a:t>1m words English news text, syntax trees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Canadian Hansards: </a:t>
            </a:r>
            <a:r>
              <a:rPr lang="en-US" dirty="0"/>
              <a:t>10m words French/English parliamentary text, aligned at sentence level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Clueweb</a:t>
            </a:r>
            <a:r>
              <a:rPr lang="en-US" dirty="0">
                <a:highlight>
                  <a:srgbClr val="FFFF00"/>
                </a:highlight>
              </a:rPr>
              <a:t> 12: </a:t>
            </a:r>
            <a:r>
              <a:rPr lang="en-US" dirty="0"/>
              <a:t>100+b words English web text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Google books </a:t>
            </a:r>
            <a:r>
              <a:rPr lang="en-US" dirty="0" err="1">
                <a:highlight>
                  <a:srgbClr val="FFFF00"/>
                </a:highlight>
              </a:rPr>
              <a:t>ngrams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500B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Does It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We'd like to get examples of all linguistic phenomena, ideally several times so we know how likely they are to occur</a:t>
            </a:r>
          </a:p>
          <a:p>
            <a:r>
              <a:rPr lang="en-US" dirty="0">
                <a:highlight>
                  <a:srgbClr val="FFFF00"/>
                </a:highlight>
              </a:rPr>
              <a:t>How big should a corpus be to get every possible sentence in English?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possible idea?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5-word phrase?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Every word? </a:t>
            </a:r>
          </a:p>
          <a:p>
            <a:r>
              <a:rPr lang="en-US" dirty="0">
                <a:highlight>
                  <a:srgbClr val="FFFF00"/>
                </a:highlight>
              </a:rPr>
              <a:t>None of these are possible!</a:t>
            </a:r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23648</TotalTime>
  <Words>2395</Words>
  <Application>Microsoft Macintosh PowerPoint</Application>
  <PresentationFormat>Widescreen</PresentationFormat>
  <Paragraphs>478</Paragraphs>
  <Slides>67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ＭＳ Ｐゴシック</vt:lpstr>
      <vt:lpstr>Yu Gothic</vt:lpstr>
      <vt:lpstr>华文黑体</vt:lpstr>
      <vt:lpstr>Arial</vt:lpstr>
      <vt:lpstr>Calibri</vt:lpstr>
      <vt:lpstr>Calibri (Headings)</vt:lpstr>
      <vt:lpstr>Calibri Light</vt:lpstr>
      <vt:lpstr>Courier</vt:lpstr>
      <vt:lpstr>Courier New</vt:lpstr>
      <vt:lpstr>Lucida Sans</vt:lpstr>
      <vt:lpstr>Mangal</vt:lpstr>
      <vt:lpstr>Symbol</vt:lpstr>
      <vt:lpstr>Times</vt:lpstr>
      <vt:lpstr>Wingdings</vt:lpstr>
      <vt:lpstr>Office Theme</vt:lpstr>
      <vt:lpstr>Corpora and Text Processing</vt:lpstr>
      <vt:lpstr>Homework 1 is available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92</cp:revision>
  <cp:lastPrinted>2017-08-25T22:32:08Z</cp:lastPrinted>
  <dcterms:created xsi:type="dcterms:W3CDTF">2017-08-18T22:08:04Z</dcterms:created>
  <dcterms:modified xsi:type="dcterms:W3CDTF">2018-09-30T21:50:40Z</dcterms:modified>
</cp:coreProperties>
</file>