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/>
    <p:restoredTop sz="88615"/>
  </p:normalViewPr>
  <p:slideViewPr>
    <p:cSldViewPr snapToGrid="0" snapToObjects="1" showGuides="1">
      <p:cViewPr varScale="1">
        <p:scale>
          <a:sx n="115" d="100"/>
          <a:sy n="115" d="100"/>
        </p:scale>
        <p:origin x="15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C1B-055B-4A49-AE97-4C86D4DA142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23E8-A64B-1942-A2E2-A23FA60B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this problem is the Naive Bayes model when we looked at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623E8-A64B-1942-A2E2-A23FA60B7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679D-0E79-3349-9F9F-0060ED997CE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229" y="1122363"/>
            <a:ext cx="9826171" cy="2387600"/>
          </a:xfrm>
        </p:spPr>
        <p:txBody>
          <a:bodyPr/>
          <a:lstStyle/>
          <a:p>
            <a:r>
              <a:rPr lang="en-US"/>
              <a:t>Lecture 10: </a:t>
            </a:r>
            <a:r>
              <a:rPr lang="en-US" dirty="0"/>
              <a:t>Language Models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47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/ Sharon Goldwater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/>
              <a:t>Nanyun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21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4847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3" y="1447800"/>
            <a:ext cx="1098731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distinct vocabulary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dictionary</a:t>
            </a:r>
            <a:r>
              <a:rPr lang="en-US" altLang="en-US" sz="2000" dirty="0">
                <a:highlight>
                  <a:srgbClr val="FFFF00"/>
                </a:highlight>
              </a:rPr>
              <a:t> is a list of types (once each)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occurrence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corpus</a:t>
            </a:r>
            <a:r>
              <a:rPr lang="en-US" altLang="en-US" sz="2000" dirty="0">
                <a:highlight>
                  <a:srgbClr val="FFFF00"/>
                </a:highlight>
              </a:rPr>
              <a:t> is a list of tokens </a:t>
            </a:r>
            <a:r>
              <a:rPr lang="en-US" altLang="en-US" sz="1600" dirty="0">
                <a:highlight>
                  <a:srgbClr val="FFFF00"/>
                </a:highlight>
              </a:rPr>
              <a:t>(each type has many tokens)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We’ll estimate probabilities of the dictionary </a:t>
            </a:r>
            <a:r>
              <a:rPr lang="en-US" altLang="en-US" sz="2400" u="sng" dirty="0"/>
              <a:t>types</a:t>
            </a:r>
            <a:br>
              <a:rPr lang="en-US" altLang="en-US" sz="2400" u="sng" dirty="0"/>
            </a:br>
            <a:r>
              <a:rPr lang="en-US" altLang="en-US" sz="2400" dirty="0"/>
              <a:t>by counting the corpus </a:t>
            </a:r>
            <a:r>
              <a:rPr lang="en-US" altLang="en-US" sz="2400" u="sng" dirty="0"/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429000" y="4150668"/>
            <a:ext cx="5867400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CBD6297-CF09-C043-95A1-25EFFF29A72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914" y="296750"/>
            <a:ext cx="9612086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Terminology: Types vs. Tokens</a:t>
            </a: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3581400" y="3228975"/>
          <a:ext cx="3048000" cy="26824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09" name="Text Box 74"/>
          <p:cNvSpPr txBox="1">
            <a:spLocks noChangeArrowheads="1"/>
          </p:cNvSpPr>
          <p:nvPr/>
        </p:nvSpPr>
        <p:spPr bwMode="auto">
          <a:xfrm>
            <a:off x="4314825" y="243840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04473" name="Text Box 79"/>
          <p:cNvSpPr txBox="1">
            <a:spLocks noChangeArrowheads="1"/>
          </p:cNvSpPr>
          <p:nvPr/>
        </p:nvSpPr>
        <p:spPr bwMode="auto">
          <a:xfrm>
            <a:off x="3659188" y="2709863"/>
            <a:ext cx="135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26 types</a:t>
            </a:r>
          </a:p>
        </p:txBody>
      </p:sp>
      <p:sp>
        <p:nvSpPr>
          <p:cNvPr id="104474" name="Text Box 80"/>
          <p:cNvSpPr txBox="1">
            <a:spLocks noChangeArrowheads="1"/>
          </p:cNvSpPr>
          <p:nvPr/>
        </p:nvSpPr>
        <p:spPr bwMode="auto">
          <a:xfrm>
            <a:off x="5105401" y="270033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6858000" y="3189289"/>
            <a:ext cx="2451100" cy="1411287"/>
            <a:chOff x="3736" y="2162"/>
            <a:chExt cx="1544" cy="1084"/>
          </a:xfrm>
        </p:grpSpPr>
        <p:sp>
          <p:nvSpPr>
            <p:cNvPr id="16414" name="Text Box 81"/>
            <p:cNvSpPr txBox="1">
              <a:spLocks noChangeArrowheads="1"/>
            </p:cNvSpPr>
            <p:nvPr/>
          </p:nvSpPr>
          <p:spPr bwMode="auto">
            <a:xfrm>
              <a:off x="3736" y="2162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100 tokens of this type</a:t>
              </a:r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3736" y="2941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200 tokens of this type</a:t>
              </a:r>
            </a:p>
          </p:txBody>
        </p:sp>
        <p:sp>
          <p:nvSpPr>
            <p:cNvPr id="16416" name="Text Box 83"/>
            <p:cNvSpPr txBox="1">
              <a:spLocks noChangeArrowheads="1"/>
            </p:cNvSpPr>
            <p:nvPr/>
          </p:nvSpPr>
          <p:spPr bwMode="auto">
            <a:xfrm>
              <a:off x="3736" y="2411"/>
              <a:ext cx="15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   0 tokens of this type</a:t>
              </a:r>
            </a:p>
          </p:txBody>
        </p:sp>
      </p:grp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8631238" y="6338888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(in context)</a:t>
            </a:r>
          </a:p>
        </p:txBody>
      </p:sp>
    </p:spTree>
    <p:extLst>
      <p:ext uri="{BB962C8B-B14F-4D97-AF65-F5344CB8AC3E}">
        <p14:creationId xmlns:p14="http://schemas.microsoft.com/office/powerpoint/2010/main" val="1747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Recall Maximum Likelihood Estimations (MLE) for our HMM POS tagger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AKA "Count and divide"</a:t>
            </a:r>
          </a:p>
          <a:p>
            <a:r>
              <a:rPr lang="en-US" dirty="0"/>
              <a:t>So get a corpus of N sentences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 = the cat slept quietly) = C(the cat slept quietly)/N</a:t>
            </a:r>
          </a:p>
          <a:p>
            <a:r>
              <a:rPr lang="en-US" dirty="0"/>
              <a:t>But consider these sentences:</a:t>
            </a:r>
          </a:p>
          <a:p>
            <a:pPr lvl="1"/>
            <a:r>
              <a:rPr lang="en-US" dirty="0"/>
              <a:t>the long-winded peripatetic beast munched contentedly on mushrooms</a:t>
            </a:r>
          </a:p>
          <a:p>
            <a:pPr lvl="1"/>
            <a:r>
              <a:rPr lang="en-US" dirty="0" err="1"/>
              <a:t>parsimonius</a:t>
            </a:r>
            <a:r>
              <a:rPr lang="en-US" dirty="0"/>
              <a:t> caught the of about for syntax</a:t>
            </a:r>
          </a:p>
          <a:p>
            <a:r>
              <a:rPr lang="en-US" dirty="0"/>
              <a:t>Neither is in a corpus (I just made them up), so P</a:t>
            </a:r>
            <a:r>
              <a:rPr lang="en-US" baseline="-25000" dirty="0"/>
              <a:t>MLE</a:t>
            </a:r>
            <a:r>
              <a:rPr lang="en-US" dirty="0"/>
              <a:t>=0 for both</a:t>
            </a:r>
          </a:p>
          <a:p>
            <a:pPr lvl="1"/>
            <a:r>
              <a:rPr lang="en-US" dirty="0"/>
              <a:t>But one is meaningful and grammatical and the other isn't!</a:t>
            </a:r>
          </a:p>
        </p:txBody>
      </p:sp>
    </p:spTree>
    <p:extLst>
      <p:ext uri="{BB962C8B-B14F-4D97-AF65-F5344CB8AC3E}">
        <p14:creationId xmlns:p14="http://schemas.microsoft.com/office/powerpoint/2010/main" val="1790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 and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If something doesn't occur, vanilla MLE thinks it can't occur</a:t>
            </a:r>
          </a:p>
          <a:p>
            <a:r>
              <a:rPr lang="en-US" dirty="0">
                <a:highlight>
                  <a:srgbClr val="FFFF00"/>
                </a:highlight>
              </a:rPr>
              <a:t>No matter how much data you get, you won't have enough observations to model all events well with vanilla MLE</a:t>
            </a:r>
          </a:p>
          <a:p>
            <a:r>
              <a:rPr lang="en-US" dirty="0">
                <a:highlight>
                  <a:srgbClr val="FFFF00"/>
                </a:highlight>
              </a:rPr>
              <a:t>We need to make some assumptions so that we can provide a reasonable probability for grammatical sentences, even if we haven't seen them</a:t>
            </a:r>
          </a:p>
        </p:txBody>
      </p:sp>
    </p:spTree>
    <p:extLst>
      <p:ext uri="{BB962C8B-B14F-4D97-AF65-F5344CB8AC3E}">
        <p14:creationId xmlns:p14="http://schemas.microsoft.com/office/powerpoint/2010/main" val="105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Recall, 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n-1</a:t>
                </a:r>
                <a:r>
                  <a:rPr lang="en-US" dirty="0"/>
                  <a:t>)P(w</a:t>
                </a:r>
                <a:r>
                  <a:rPr lang="en-US" baseline="-25000" dirty="0"/>
                  <a:t>n-1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n-2</a:t>
                </a:r>
                <a:r>
                  <a:rPr lang="en-US" dirty="0"/>
                  <a:t>)...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Still too sparse </a:t>
                </a:r>
                <a:r>
                  <a:rPr lang="en-US" dirty="0"/>
                  <a:t>(nothing changed; same information)</a:t>
                </a:r>
              </a:p>
              <a:p>
                <a:pPr lvl="1"/>
                <a:r>
                  <a:rPr lang="en-US" dirty="0"/>
                  <a:t>if we want P(I spent three years before the mast) </a:t>
                </a:r>
              </a:p>
              <a:p>
                <a:pPr lvl="1"/>
                <a:r>
                  <a:rPr lang="en-US" dirty="0"/>
                  <a:t>we still need P(mast | I spent three years before the)</a:t>
                </a:r>
              </a:p>
              <a:p>
                <a:r>
                  <a:rPr lang="en-US" dirty="0"/>
                  <a:t>Note: could use chain rule any number of ways</a:t>
                </a:r>
              </a:p>
              <a:p>
                <a:pPr lvl="1"/>
                <a:r>
                  <a:rPr lang="en-US" dirty="0"/>
                  <a:t>P( w</a:t>
                </a:r>
                <a:r>
                  <a:rPr lang="en-US" baseline="-25000" dirty="0"/>
                  <a:t>4</a:t>
                </a:r>
                <a:r>
                  <a:rPr lang="en-US" dirty="0"/>
                  <a:t>= years | w</a:t>
                </a:r>
                <a:r>
                  <a:rPr lang="en-US" baseline="-25000" dirty="0"/>
                  <a:t>1</a:t>
                </a:r>
                <a:r>
                  <a:rPr lang="en-US" dirty="0"/>
                  <a:t>= I,  w</a:t>
                </a:r>
                <a:r>
                  <a:rPr lang="en-US" baseline="-25000" dirty="0"/>
                  <a:t>2</a:t>
                </a:r>
                <a:r>
                  <a:rPr lang="en-US" dirty="0"/>
                  <a:t>= spent, w</a:t>
                </a:r>
                <a:r>
                  <a:rPr lang="en-US" baseline="-25000" dirty="0"/>
                  <a:t>3</a:t>
                </a:r>
                <a:r>
                  <a:rPr lang="en-US" dirty="0"/>
                  <a:t>= three, w</a:t>
                </a:r>
                <a:r>
                  <a:rPr lang="en-US" baseline="-25000" dirty="0"/>
                  <a:t>5</a:t>
                </a:r>
                <a:r>
                  <a:rPr lang="en-US" dirty="0"/>
                  <a:t>= before, w</a:t>
                </a:r>
                <a:r>
                  <a:rPr lang="en-US" baseline="-25000" dirty="0"/>
                  <a:t>6</a:t>
                </a:r>
                <a:r>
                  <a:rPr lang="en-US" dirty="0"/>
                  <a:t>= the , w</a:t>
                </a:r>
                <a:r>
                  <a:rPr lang="en-US" baseline="-25000" dirty="0"/>
                  <a:t>7</a:t>
                </a:r>
                <a:r>
                  <a:rPr lang="en-US" dirty="0"/>
                  <a:t>= mast)*...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Remember definition of independence; A and B are independent if P(A) = P(A|B)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894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Make an </a:t>
                </a:r>
                <a:r>
                  <a:rPr lang="en-US" u="sng" dirty="0"/>
                  <a:t>n-gram</a:t>
                </a:r>
                <a:r>
                  <a:rPr lang="en-US" dirty="0"/>
                  <a:t> independence assumption: </a:t>
                </a:r>
                <a:r>
                  <a:rPr lang="en-US" dirty="0">
                    <a:highlight>
                      <a:srgbClr val="FFFF00"/>
                    </a:highlight>
                  </a:rPr>
                  <a:t>probability of a word only depends on a fixed number of previous words (</a:t>
                </a:r>
                <a:r>
                  <a:rPr lang="en-US" u="sng" dirty="0">
                    <a:highlight>
                      <a:srgbClr val="FFFF00"/>
                    </a:highlight>
                  </a:rPr>
                  <a:t>history</a:t>
                </a:r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trigram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bigram model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unigram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I.e. a trigram model says </a:t>
                </a:r>
              </a:p>
              <a:p>
                <a:pPr lvl="1"/>
                <a:r>
                  <a:rPr lang="en-US" dirty="0"/>
                  <a:t>P(mast | I spent three years before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/>
                  <a:t>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It also assumes all these are equal:</a:t>
                </a:r>
              </a:p>
              <a:p>
                <a:pPr lvl="1"/>
                <a:r>
                  <a:rPr lang="en-US" dirty="0"/>
                  <a:t>P(mast | I spent three years before the)</a:t>
                </a:r>
              </a:p>
              <a:p>
                <a:pPr lvl="1"/>
                <a:r>
                  <a:rPr lang="en-US" dirty="0"/>
                  <a:t>P(mast | I went home before the)</a:t>
                </a:r>
              </a:p>
              <a:p>
                <a:pPr lvl="1"/>
                <a:r>
                  <a:rPr lang="en-US" dirty="0"/>
                  <a:t>P(mast | I saw the sail before the)</a:t>
                </a:r>
                <a:br>
                  <a:rPr lang="en-US" dirty="0"/>
                </a:br>
                <a:r>
                  <a:rPr lang="en-US" dirty="0"/>
                  <a:t>because all are estimated as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Not always a good assumption! But it does reduce the sparse data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782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</a:t>
            </a:r>
            <a:r>
              <a:rPr lang="en-US" dirty="0"/>
              <a:t>Trigram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P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MLE</a:t>
                </a:r>
                <a:r>
                  <a:rPr lang="en-US" dirty="0">
                    <a:highlight>
                      <a:srgbClr val="FFFF00"/>
                    </a:highlight>
                  </a:rPr>
                  <a:t>(mast | before the) = Count(before  the  mast)/Count(before the)</a:t>
                </a:r>
              </a:p>
              <a:p>
                <a:r>
                  <a:rPr lang="en-US" dirty="0"/>
                  <a:t>In general, for any trigram,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i="1" dirty="0"/>
              <a:t>Moby Dick</a:t>
            </a:r>
            <a:r>
              <a:rPr lang="en-US" dirty="0"/>
              <a:t>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C(before, the) = 25;  C(before, the, mast) = 4</a:t>
            </a:r>
          </a:p>
          <a:p>
            <a:r>
              <a:rPr lang="en-US" dirty="0"/>
              <a:t>C(before, the, mast) / C(before, the) = 0.16</a:t>
            </a:r>
          </a:p>
          <a:p>
            <a:r>
              <a:rPr lang="en-US" dirty="0">
                <a:highlight>
                  <a:srgbClr val="FFFF00"/>
                </a:highlight>
              </a:rPr>
              <a:t>mast is the most common word to come after "before the"</a:t>
            </a:r>
            <a:r>
              <a:rPr lang="en-US" dirty="0"/>
              <a:t> (wind is second most common)</a:t>
            </a:r>
          </a:p>
          <a:p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(mast) = 56/110927 = .0005 and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mast|the</a:t>
            </a:r>
            <a:r>
              <a:rPr lang="en-US" dirty="0"/>
              <a:t>) = .003</a:t>
            </a:r>
          </a:p>
          <a:p>
            <a:r>
              <a:rPr lang="en-US" dirty="0">
                <a:highlight>
                  <a:srgbClr val="FFFF00"/>
                </a:highlight>
              </a:rPr>
              <a:t>Seeing "before the" vastly increases the probability of seeing "mast" next</a:t>
            </a:r>
          </a:p>
        </p:txBody>
      </p:sp>
    </p:spTree>
    <p:extLst>
      <p:ext uri="{BB962C8B-B14F-4D97-AF65-F5344CB8AC3E}">
        <p14:creationId xmlns:p14="http://schemas.microsoft.com/office/powerpoint/2010/main" val="1558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To estimate P(</a:t>
                </a:r>
                <a:r>
                  <a:rPr lang="en-US" b="1" dirty="0">
                    <a:highlight>
                      <a:srgbClr val="FFFF00"/>
                    </a:highlight>
                  </a:rPr>
                  <a:t>w</a:t>
                </a:r>
                <a:r>
                  <a:rPr lang="en-US" dirty="0">
                    <a:highlight>
                      <a:srgbClr val="FFFF00"/>
                    </a:highlight>
                  </a:rPr>
                  <a:t>), use chain rule and make an independence assumption</a:t>
                </a:r>
              </a:p>
              <a:p>
                <a:pPr lvl="1"/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Then estimate each trigram probability from data (here, using MLE)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Trigram model assumes two-word history</a:t>
            </a:r>
          </a:p>
          <a:p>
            <a:r>
              <a:rPr lang="en-US" dirty="0"/>
              <a:t>But consider these sentences: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What's wrong?</a:t>
            </a:r>
          </a:p>
          <a:p>
            <a:pPr lvl="1"/>
            <a:r>
              <a:rPr lang="en-US" dirty="0"/>
              <a:t>a sentence shouldn't end with 'yellow'</a:t>
            </a:r>
          </a:p>
          <a:p>
            <a:pPr lvl="1"/>
            <a:r>
              <a:rPr lang="en-US" dirty="0"/>
              <a:t>a sentence shouldn't begin with 'feeds'</a:t>
            </a:r>
          </a:p>
          <a:p>
            <a:r>
              <a:rPr lang="en-US" dirty="0"/>
              <a:t>Does the model capture these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4001"/>
              </p:ext>
            </p:extLst>
          </p:nvPr>
        </p:nvGraphicFramePr>
        <p:xfrm>
          <a:off x="5076414" y="2797436"/>
          <a:ext cx="316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/ end of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capture behavior at beginning/end of sequences, </a:t>
                </a:r>
                <a:r>
                  <a:rPr lang="en-US" dirty="0">
                    <a:highlight>
                      <a:srgbClr val="FFFF00"/>
                    </a:highlight>
                  </a:rPr>
                  <a:t>we can augment the input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 is, assume w</a:t>
                </a:r>
                <a:r>
                  <a:rPr lang="en-US" baseline="-25000" dirty="0"/>
                  <a:t>-1</a:t>
                </a:r>
                <a:r>
                  <a:rPr lang="en-US" dirty="0"/>
                  <a:t>=w</a:t>
                </a:r>
                <a:r>
                  <a:rPr lang="en-US" baseline="-25000" dirty="0"/>
                  <a:t>0</a:t>
                </a:r>
                <a:r>
                  <a:rPr lang="en-US" dirty="0"/>
                  <a:t>=&lt;s&gt; and w</a:t>
                </a:r>
                <a:r>
                  <a:rPr lang="en-US" baseline="-25000" dirty="0"/>
                  <a:t>n+1</a:t>
                </a:r>
                <a:r>
                  <a:rPr lang="en-US" dirty="0"/>
                  <a:t>=&lt;/s&gt; so: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P(&lt;/s&gt;|the, yellow) is low, indicating this is not a good sentence</a:t>
                </a:r>
              </a:p>
              <a:p>
                <a:r>
                  <a:rPr lang="en-US" dirty="0"/>
                  <a:t>P(feeds|&lt;s&gt;, &lt;s&gt;) should also be low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220"/>
              </p:ext>
            </p:extLst>
          </p:nvPr>
        </p:nvGraphicFramePr>
        <p:xfrm>
          <a:off x="3119719" y="2466578"/>
          <a:ext cx="5378821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11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turn __ your homework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comes in the blank?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over</a:t>
            </a:r>
          </a:p>
          <a:p>
            <a:pPr lvl="1"/>
            <a:r>
              <a:rPr lang="en-US" dirty="0"/>
              <a:t>into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refrigerator</a:t>
            </a:r>
          </a:p>
          <a:p>
            <a:r>
              <a:rPr lang="en-US" dirty="0"/>
              <a:t>What are the probabilities of each of these?</a:t>
            </a:r>
          </a:p>
          <a:p>
            <a:r>
              <a:rPr lang="en-US" dirty="0"/>
              <a:t>And 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1543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end of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Alternatively, we could model all sentences as one (very long) sequence, including punctuation</a:t>
            </a:r>
          </a:p>
          <a:p>
            <a:pPr lvl="1"/>
            <a:r>
              <a:rPr lang="en-US" dirty="0"/>
              <a:t>two cats live in </a:t>
            </a:r>
            <a:r>
              <a:rPr lang="en-US" dirty="0" err="1"/>
              <a:t>sam</a:t>
            </a:r>
            <a:r>
              <a:rPr lang="en-US" dirty="0"/>
              <a:t> 's barn . </a:t>
            </a:r>
            <a:r>
              <a:rPr lang="en-US" dirty="0" err="1"/>
              <a:t>sam</a:t>
            </a:r>
            <a:r>
              <a:rPr lang="en-US" dirty="0"/>
              <a:t> feeds the cats daily . yesterday , he saw the yellow cat catch a mouse . [...]</a:t>
            </a:r>
          </a:p>
          <a:p>
            <a:r>
              <a:rPr lang="en-US" dirty="0"/>
              <a:t>Now, trigram probabilities like P(. | cats daily) and P(, | . yesterday) tell us about behavior at sentence edges</a:t>
            </a:r>
          </a:p>
          <a:p>
            <a:r>
              <a:rPr lang="en-US" dirty="0"/>
              <a:t>Here, all tokens are lowercased. </a:t>
            </a:r>
            <a:r>
              <a:rPr lang="en-US" dirty="0">
                <a:highlight>
                  <a:srgbClr val="FFFF00"/>
                </a:highlight>
              </a:rPr>
              <a:t>What are the pros/cons of </a:t>
            </a:r>
            <a:r>
              <a:rPr lang="en-US" u="sng" dirty="0">
                <a:highlight>
                  <a:srgbClr val="FFFF00"/>
                </a:highlight>
              </a:rPr>
              <a:t>not</a:t>
            </a:r>
            <a:r>
              <a:rPr lang="en-US" dirty="0">
                <a:highlight>
                  <a:srgbClr val="FFFF00"/>
                </a:highlight>
              </a:rPr>
              <a:t> doing that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Word probabilities are typically very small.</a:t>
            </a:r>
          </a:p>
          <a:p>
            <a:r>
              <a:rPr lang="en-US" dirty="0">
                <a:highlight>
                  <a:srgbClr val="FFFF00"/>
                </a:highlight>
              </a:rPr>
              <a:t>Multiplying lots of small probabilities quickly gets so tiny we can't represent the numbers accurately, even with double precision floating point</a:t>
            </a:r>
            <a:r>
              <a:rPr lang="en-US" dirty="0"/>
              <a:t>.</a:t>
            </a:r>
          </a:p>
          <a:p>
            <a:r>
              <a:rPr lang="en-US" dirty="0"/>
              <a:t>So in practice, we typically use </a:t>
            </a:r>
            <a:r>
              <a:rPr lang="en-US" u="sng" dirty="0">
                <a:highlight>
                  <a:srgbClr val="FFFF00"/>
                </a:highlight>
              </a:rPr>
              <a:t>log probabilities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(usually base-e)</a:t>
            </a:r>
          </a:p>
          <a:p>
            <a:pPr lvl="1"/>
            <a:r>
              <a:rPr lang="en-US" dirty="0"/>
              <a:t>Since probabilities range from 0 to 1, log </a:t>
            </a:r>
            <a:r>
              <a:rPr lang="en-US" dirty="0" err="1"/>
              <a:t>probs</a:t>
            </a:r>
            <a:r>
              <a:rPr lang="en-US" dirty="0"/>
              <a:t> range from -∞ to 0</a:t>
            </a:r>
          </a:p>
          <a:p>
            <a:pPr lvl="1"/>
            <a:r>
              <a:rPr lang="en-US" dirty="0"/>
              <a:t>Instead of </a:t>
            </a:r>
            <a:r>
              <a:rPr lang="en-US" u="sng" dirty="0"/>
              <a:t>multiplying</a:t>
            </a:r>
            <a:r>
              <a:rPr lang="en-US" dirty="0"/>
              <a:t> probabilities, we </a:t>
            </a:r>
            <a:r>
              <a:rPr lang="en-US" u="sng" dirty="0"/>
              <a:t>add</a:t>
            </a:r>
            <a:r>
              <a:rPr lang="en-US" dirty="0"/>
              <a:t> log </a:t>
            </a:r>
            <a:r>
              <a:rPr lang="en-US" dirty="0" err="1"/>
              <a:t>probs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Often, negative log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are used instead; these are often called "costs"; lower cost = higher </a:t>
            </a:r>
            <a:r>
              <a:rPr lang="en-US" dirty="0" err="1">
                <a:highlight>
                  <a:srgbClr val="FFFF00"/>
                </a:highlight>
              </a:rPr>
              <a:t>prob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Recall: we saw this with bigram HMM for POS tagging</a:t>
            </a:r>
          </a:p>
        </p:txBody>
      </p:sp>
    </p:spTree>
    <p:extLst>
      <p:ext uri="{BB962C8B-B14F-4D97-AF65-F5344CB8AC3E}">
        <p14:creationId xmlns:p14="http://schemas.microsoft.com/office/powerpoint/2010/main" val="61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N-gram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"Probability of a sentence": how likely is it to occur in natural language?</a:t>
            </a:r>
          </a:p>
          <a:p>
            <a:r>
              <a:rPr lang="en-US" dirty="0">
                <a:highlight>
                  <a:srgbClr val="FFFF00"/>
                </a:highlight>
              </a:rPr>
              <a:t>We can never know the true probability, but we may be able to estimate it from corpus data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N-gram models are one way to do this: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alleviate sparse data, assume word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depend only on short history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Tradeoff: longer histories may capture more, but are also sparser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 far, we estimated N-gram probabilities using MLE</a:t>
            </a:r>
          </a:p>
        </p:txBody>
      </p:sp>
    </p:spTree>
    <p:extLst>
      <p:ext uri="{BB962C8B-B14F-4D97-AF65-F5344CB8AC3E}">
        <p14:creationId xmlns:p14="http://schemas.microsoft.com/office/powerpoint/2010/main" val="56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Language Models</a:t>
            </a:r>
            <a:r>
              <a:rPr lang="en-US" dirty="0"/>
              <a:t> tell us 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): How likely is this sequence of words to occur?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Roughly: Is this sequence of words a "good" one in my language</a:t>
            </a:r>
            <a:r>
              <a:rPr lang="en-US" dirty="0"/>
              <a:t>?</a:t>
            </a:r>
          </a:p>
          <a:p>
            <a:r>
              <a:rPr lang="en-US" dirty="0"/>
              <a:t>LMs are used as a component in applications such as speech recognition, machine translation, and predictive text completion</a:t>
            </a:r>
          </a:p>
          <a:p>
            <a:r>
              <a:rPr lang="en-US" dirty="0">
                <a:highlight>
                  <a:srgbClr val="FFFF00"/>
                </a:highlight>
              </a:rPr>
              <a:t>To reduce sparse data, N-gram LMs assume words depend only on a fixed-length history, even though we know this isn't true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How to evaluate a language model</a:t>
            </a:r>
          </a:p>
          <a:p>
            <a:pPr lvl="1"/>
            <a:r>
              <a:rPr lang="en-US" dirty="0"/>
              <a:t>Weaknesses of n-gram LM and how to address them (more sparsity)</a:t>
            </a:r>
          </a:p>
        </p:txBody>
      </p:sp>
    </p:spTree>
    <p:extLst>
      <p:ext uri="{BB962C8B-B14F-4D97-AF65-F5344CB8AC3E}">
        <p14:creationId xmlns:p14="http://schemas.microsoft.com/office/powerpoint/2010/main" val="198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Evaluation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Extrinsic</a:t>
            </a:r>
            <a:r>
              <a:rPr lang="en-US" dirty="0"/>
              <a:t>: measure performance on a downstream application</a:t>
            </a:r>
          </a:p>
          <a:p>
            <a:pPr lvl="1"/>
            <a:r>
              <a:rPr lang="en-US" dirty="0"/>
              <a:t>For LM, plug it into a machine translation/ASR/</a:t>
            </a:r>
            <a:r>
              <a:rPr lang="en-US" dirty="0" err="1"/>
              <a:t>etc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The most reliable and useful evaluation: We don't use LMs absent other technology</a:t>
            </a:r>
          </a:p>
          <a:p>
            <a:pPr lvl="1"/>
            <a:r>
              <a:rPr lang="en-US" dirty="0"/>
              <a:t>But can be time-consuming</a:t>
            </a:r>
          </a:p>
          <a:p>
            <a:pPr lvl="1"/>
            <a:r>
              <a:rPr lang="en-US" dirty="0"/>
              <a:t>And of course we still need an evaluation measure for the downstream system</a:t>
            </a:r>
          </a:p>
          <a:p>
            <a:r>
              <a:rPr lang="en-US" b="1" dirty="0">
                <a:highlight>
                  <a:srgbClr val="FFFF00"/>
                </a:highlight>
              </a:rPr>
              <a:t>Intrinsic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design a measure that is inherent to the current task</a:t>
            </a:r>
          </a:p>
          <a:p>
            <a:pPr lvl="1"/>
            <a:r>
              <a:rPr lang="en-US" dirty="0"/>
              <a:t>much quicker/easier during development cycle</a:t>
            </a:r>
          </a:p>
          <a:p>
            <a:pPr lvl="1"/>
            <a:r>
              <a:rPr lang="en-US" dirty="0"/>
              <a:t>not always easy to figure out what the right measure is. Ideally, it's one that correlates with extrinsic measures</a:t>
            </a:r>
          </a:p>
        </p:txBody>
      </p:sp>
    </p:spTree>
    <p:extLst>
      <p:ext uri="{BB962C8B-B14F-4D97-AF65-F5344CB8AC3E}">
        <p14:creationId xmlns:p14="http://schemas.microsoft.com/office/powerpoint/2010/main" val="1946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Evaluating a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For parsing, tagging, sentiment, etc. it was fairly clear how to evaluate: Hold a set of labeled data out and see how often your model gets it right</a:t>
            </a:r>
          </a:p>
          <a:p>
            <a:r>
              <a:rPr lang="en-US" dirty="0"/>
              <a:t>For LM, it's not quite so clear</a:t>
            </a:r>
          </a:p>
          <a:p>
            <a:pPr lvl="1"/>
            <a:r>
              <a:rPr lang="en-US" dirty="0"/>
              <a:t>Given a corpus of sentences and non-sentences, see how often the LM thinks you have a sentence?</a:t>
            </a:r>
          </a:p>
          <a:p>
            <a:pPr lvl="1"/>
            <a:r>
              <a:rPr lang="en-US" dirty="0"/>
              <a:t>Not a very realistic evaluation of how an LM is used</a:t>
            </a:r>
          </a:p>
          <a:p>
            <a:pPr lvl="1"/>
            <a:r>
              <a:rPr lang="en-US" dirty="0"/>
              <a:t>Often we are deciding between not-that-grammatical outputs</a:t>
            </a:r>
          </a:p>
          <a:p>
            <a:r>
              <a:rPr lang="en-US" dirty="0">
                <a:highlight>
                  <a:srgbClr val="FFFF00"/>
                </a:highlight>
              </a:rPr>
              <a:t>Ideally we want a regression evaluation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Given a sentence, how close is the model probability to the true probability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But we don't know the true probability of a sentence!</a:t>
            </a:r>
          </a:p>
        </p:txBody>
      </p:sp>
    </p:spTree>
    <p:extLst>
      <p:ext uri="{BB962C8B-B14F-4D97-AF65-F5344CB8AC3E}">
        <p14:creationId xmlns:p14="http://schemas.microsoft.com/office/powerpoint/2010/main" val="19927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Model should give high probability to an unseen corpus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Assume that you have a proper probability model, i.e. for all sentences S in the language 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Then take a held-out test corpus T consisting of sentences in the language you care about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should be as high as possible; </a:t>
                </a:r>
                <a:r>
                  <a:rPr lang="en-US" dirty="0"/>
                  <a:t>model should think each sentence is a good one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Let's be explicit about evaluating each word in each sentence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Collapse all these words into one big 'sentence' 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6" t="-9942" b="-1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is going to result in underflow</a:t>
                </a:r>
                <a:r>
                  <a:rPr lang="en-US" dirty="0"/>
                  <a:t>. </a:t>
                </a:r>
                <a:r>
                  <a:rPr lang="en-US" dirty="0">
                    <a:highlight>
                      <a:srgbClr val="FFFF00"/>
                    </a:highlight>
                  </a:rPr>
                  <a:t>Ok, let's use logs again!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Also we tend to like positive sums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|…))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This can be tough to compare against corpora of different length</a:t>
                </a:r>
                <a:r>
                  <a:rPr lang="en-US" dirty="0"/>
                  <a:t> (or sentences of different length), so normalize by the number of </a:t>
                </a:r>
                <a:r>
                  <a:rPr lang="en-US" u="sng" dirty="0"/>
                  <a:t>words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cross-entropy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of the data according to the model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When comparing models, differences between these numbers tend to be pretty small, so we </a:t>
                </a:r>
                <a:r>
                  <a:rPr lang="en-US" dirty="0" err="1">
                    <a:highlight>
                      <a:srgbClr val="FFFF00"/>
                    </a:highlight>
                  </a:rPr>
                  <a:t>exponentiate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))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the data</a:t>
                </a:r>
              </a:p>
              <a:p>
                <a:r>
                  <a:rPr lang="en-US" dirty="0"/>
                  <a:t>Think of this as "how surprised is the model?"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16959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word sentence with probabilities ¼ , ½, ¼ </a:t>
            </a:r>
          </a:p>
          <a:p>
            <a:pPr lvl="1"/>
            <a:r>
              <a:rPr lang="en-US" dirty="0"/>
              <a:t>¼ * ½ * ¼ = .03125</a:t>
            </a:r>
          </a:p>
          <a:p>
            <a:pPr lvl="1"/>
            <a:r>
              <a:rPr lang="en-US" dirty="0"/>
              <a:t>cross-entropy: -(log(1/4) + log(1/2) + log(1/4))/3 = 5/3; 2</a:t>
            </a:r>
            <a:r>
              <a:rPr lang="en-US" baseline="30000" dirty="0"/>
              <a:t>5/3</a:t>
            </a:r>
            <a:r>
              <a:rPr lang="en-US" dirty="0"/>
              <a:t> ≈3.17</a:t>
            </a:r>
          </a:p>
          <a:p>
            <a:r>
              <a:rPr lang="en-US" dirty="0"/>
              <a:t>Six word sentence with probabilities ¼, ½, ¼, ¼, ½, ¼ </a:t>
            </a:r>
          </a:p>
          <a:p>
            <a:pPr lvl="1"/>
            <a:r>
              <a:rPr lang="en-US" dirty="0"/>
              <a:t>¼ * ½ * ¼ * ¼ * ½ * ¼ = .00097 </a:t>
            </a:r>
          </a:p>
          <a:p>
            <a:pPr lvl="1"/>
            <a:r>
              <a:rPr lang="en-US" dirty="0"/>
              <a:t>cross-entropy: -(log(1/4) + log(1/2) + log(1/4) + log(1/4) + log(1/2) + log(1/4))/6 = 10/6; 2</a:t>
            </a:r>
            <a:r>
              <a:rPr lang="en-US" baseline="30000" dirty="0"/>
              <a:t>10/6</a:t>
            </a:r>
            <a:r>
              <a:rPr lang="en-US" dirty="0"/>
              <a:t> ≈3.17</a:t>
            </a:r>
          </a:p>
          <a:p>
            <a:r>
              <a:rPr lang="en-US" dirty="0"/>
              <a:t>If you overfit your training corpus so that P(train) = 1, then Perplexity on train is 1</a:t>
            </a:r>
          </a:p>
          <a:p>
            <a:r>
              <a:rPr lang="en-US" dirty="0"/>
              <a:t>But Perplexity on test (which doesn't overlap with train) will be infinite</a:t>
            </a:r>
          </a:p>
        </p:txBody>
      </p:sp>
    </p:spTree>
    <p:extLst>
      <p:ext uri="{BB962C8B-B14F-4D97-AF65-F5344CB8AC3E}">
        <p14:creationId xmlns:p14="http://schemas.microsoft.com/office/powerpoint/2010/main" val="8596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Evaluation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Lower Perplexity is better</a:t>
            </a:r>
          </a:p>
          <a:p>
            <a:r>
              <a:rPr lang="en-US" dirty="0"/>
              <a:t>Roughly = number of bits needed to communicate information about a word</a:t>
            </a:r>
          </a:p>
          <a:p>
            <a:pPr lvl="1"/>
            <a:r>
              <a:rPr lang="en-US" dirty="0"/>
              <a:t>The terms 'cross-entropy' and 'perplexity' come out of information theory; it's in the reading if you're interested but we won't dwell on it</a:t>
            </a:r>
          </a:p>
          <a:p>
            <a:r>
              <a:rPr lang="en-US" dirty="0"/>
              <a:t>In principle you could compare on different test sets</a:t>
            </a:r>
          </a:p>
          <a:p>
            <a:r>
              <a:rPr lang="en-US" dirty="0"/>
              <a:t>In practice, domains shift. To know which of two LMs is better, train on common training sets, test on common test sets</a:t>
            </a:r>
          </a:p>
        </p:txBody>
      </p:sp>
    </p:spTree>
    <p:extLst>
      <p:ext uri="{BB962C8B-B14F-4D97-AF65-F5344CB8AC3E}">
        <p14:creationId xmlns:p14="http://schemas.microsoft.com/office/powerpoint/2010/main" val="1650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sentence; 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it to occur?</a:t>
            </a:r>
          </a:p>
          <a:p>
            <a:r>
              <a:rPr lang="en-US" dirty="0"/>
              <a:t>Colloquially, how likely is any speaker of language L to utter s?</a:t>
            </a:r>
          </a:p>
          <a:p>
            <a:pPr lvl="1"/>
            <a:r>
              <a:rPr lang="en-US" dirty="0"/>
              <a:t>P(the cat slept peacefully) &gt; P(slept the peacefully cat)</a:t>
            </a:r>
          </a:p>
          <a:p>
            <a:pPr lvl="1"/>
            <a:r>
              <a:rPr lang="en-US" dirty="0"/>
              <a:t>P(she studies </a:t>
            </a:r>
            <a:r>
              <a:rPr lang="en-US" dirty="0" err="1"/>
              <a:t>morphosyntax</a:t>
            </a:r>
            <a:r>
              <a:rPr lang="en-US" dirty="0"/>
              <a:t>) &gt; P(she studies more faux syntax)</a:t>
            </a:r>
          </a:p>
        </p:txBody>
      </p:sp>
    </p:spTree>
    <p:extLst>
      <p:ext uri="{BB962C8B-B14F-4D97-AF65-F5344CB8AC3E}">
        <p14:creationId xmlns:p14="http://schemas.microsoft.com/office/powerpoint/2010/main" val="125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build a trigram model from Moby Dick and evaluate the sentence "I spent three years before the mast"</a:t>
            </a:r>
          </a:p>
          <a:p>
            <a:r>
              <a:rPr lang="en-US" dirty="0"/>
              <a:t>"I spent three" never occurs in training, so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three|I</a:t>
            </a:r>
            <a:r>
              <a:rPr lang="en-US" dirty="0"/>
              <a:t> spent) = 0</a:t>
            </a:r>
          </a:p>
          <a:p>
            <a:r>
              <a:rPr lang="en-US" dirty="0"/>
              <a:t>so cross-entropy is infinite</a:t>
            </a:r>
          </a:p>
          <a:p>
            <a:r>
              <a:rPr lang="en-US" dirty="0"/>
              <a:t>This is basically right; our model says "I spent three" should never occur so when it does our model is infinitely surprised!</a:t>
            </a:r>
          </a:p>
          <a:p>
            <a:r>
              <a:rPr lang="en-US" dirty="0"/>
              <a:t>Even with a unigram model we run into words we never saw, so we need better ways to estimate probabilities from sparse data</a:t>
            </a:r>
          </a:p>
        </p:txBody>
      </p:sp>
    </p:spTree>
    <p:extLst>
      <p:ext uri="{BB962C8B-B14F-4D97-AF65-F5344CB8AC3E}">
        <p14:creationId xmlns:p14="http://schemas.microsoft.com/office/powerpoint/2010/main" val="547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Add-1 (Laplace) and Add-α (</a:t>
            </a:r>
            <a:r>
              <a:rPr lang="en-US" dirty="0" err="1"/>
              <a:t>Lidstone</a:t>
            </a:r>
            <a:r>
              <a:rPr lang="en-US" dirty="0"/>
              <a:t>) Smoothing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we saw everything 1 (α) more times than we did before</a:t>
            </a:r>
          </a:p>
          <a:p>
            <a:r>
              <a:rPr lang="en-US" dirty="0"/>
              <a:t>P</a:t>
            </a:r>
            <a:r>
              <a:rPr lang="en-US" baseline="-25000" dirty="0"/>
              <a:t>+1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)+1)/(C(w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)+|V|) where |V| is the size of the vocabulary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unknown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also add a new 'OOV' token as was done in HMM emission table?</a:t>
            </a:r>
          </a:p>
          <a:p>
            <a:r>
              <a:rPr lang="en-US" dirty="0"/>
              <a:t>It gets kind of complicated...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=OOV|w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α/(C(w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But then we also have to deal with, e.g., 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=OOV)</a:t>
            </a:r>
          </a:p>
          <a:p>
            <a:r>
              <a:rPr lang="en-US" dirty="0"/>
              <a:t>Better solution: replace low-count words in corpus with "OOV"</a:t>
            </a:r>
          </a:p>
          <a:p>
            <a:r>
              <a:rPr lang="en-US" dirty="0"/>
              <a:t>Intuition: appears once is basically the same as never appears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training corpus, suppose we see </a:t>
            </a:r>
            <a:r>
              <a:rPr lang="en-US" i="1" dirty="0"/>
              <a:t>Scottish beer</a:t>
            </a:r>
            <a:r>
              <a:rPr lang="en-US" dirty="0"/>
              <a:t> but neither of</a:t>
            </a:r>
          </a:p>
          <a:p>
            <a:pPr lvl="1"/>
            <a:r>
              <a:rPr lang="en-US" i="1" dirty="0"/>
              <a:t>Scottish beer drinkers</a:t>
            </a:r>
          </a:p>
          <a:p>
            <a:pPr lvl="1"/>
            <a:r>
              <a:rPr lang="en-US" i="1" dirty="0"/>
              <a:t>Scottish beer eaters</a:t>
            </a:r>
            <a:endParaRPr lang="en-US" dirty="0"/>
          </a:p>
          <a:p>
            <a:r>
              <a:rPr lang="en-US" dirty="0"/>
              <a:t>If we build a smoothed trigram model (with any kind of smoothing), which example has higher probability?</a:t>
            </a:r>
          </a:p>
          <a:p>
            <a:pPr lvl="1"/>
            <a:r>
              <a:rPr lang="en-US" dirty="0"/>
              <a:t>Both the same! Unknown events are treated equally by smoothing!</a:t>
            </a:r>
          </a:p>
        </p:txBody>
      </p:sp>
    </p:spTree>
    <p:extLst>
      <p:ext uri="{BB962C8B-B14F-4D97-AF65-F5344CB8AC3E}">
        <p14:creationId xmlns:p14="http://schemas.microsoft.com/office/powerpoint/2010/main" val="2625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smoothing methods assign equal probability to unseen events</a:t>
            </a:r>
          </a:p>
          <a:p>
            <a:r>
              <a:rPr lang="en-US" dirty="0"/>
              <a:t>Better: use information from lower-order N-grams (shorter histories)</a:t>
            </a:r>
          </a:p>
          <a:p>
            <a:pPr lvl="1"/>
            <a:r>
              <a:rPr lang="en-US" dirty="0"/>
              <a:t>Scottish beer drinkers</a:t>
            </a:r>
          </a:p>
          <a:p>
            <a:pPr lvl="1"/>
            <a:r>
              <a:rPr lang="en-US" dirty="0"/>
              <a:t>Scottish beer eaters</a:t>
            </a:r>
          </a:p>
          <a:p>
            <a:r>
              <a:rPr lang="en-US" dirty="0"/>
              <a:t>Two ways: </a:t>
            </a:r>
            <a:r>
              <a:rPr lang="en-US" u="sng" dirty="0" err="1"/>
              <a:t>backoff</a:t>
            </a:r>
            <a:r>
              <a:rPr lang="en-US" dirty="0"/>
              <a:t> and </a:t>
            </a:r>
            <a:r>
              <a:rPr lang="en-US" u="sng" dirty="0"/>
              <a:t>interpolation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3" y="3178629"/>
            <a:ext cx="1059543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It's very difficult to know the true P(s) for an arbitrary sequence of words</a:t>
            </a:r>
          </a:p>
          <a:p>
            <a:r>
              <a:rPr lang="en-US" dirty="0">
                <a:highlight>
                  <a:srgbClr val="FFFF00"/>
                </a:highlight>
              </a:rPr>
              <a:t>But we can define a </a:t>
            </a:r>
            <a:r>
              <a:rPr lang="en-US" u="sng" dirty="0">
                <a:highlight>
                  <a:srgbClr val="FFFF00"/>
                </a:highlight>
              </a:rPr>
              <a:t>language model</a:t>
            </a:r>
            <a:r>
              <a:rPr lang="en-US" dirty="0">
                <a:highlight>
                  <a:srgbClr val="FFFF00"/>
                </a:highlight>
              </a:rPr>
              <a:t> that will give us good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approximations</a:t>
            </a:r>
          </a:p>
          <a:p>
            <a:r>
              <a:rPr lang="en-US" dirty="0">
                <a:highlight>
                  <a:srgbClr val="FFFF00"/>
                </a:highlight>
              </a:rPr>
              <a:t>Language models (LMs) are very useful whenever we are </a:t>
            </a:r>
            <a:r>
              <a:rPr lang="en-US" u="sng" dirty="0">
                <a:highlight>
                  <a:srgbClr val="FFFF00"/>
                </a:highlight>
              </a:rPr>
              <a:t>generating</a:t>
            </a:r>
            <a:r>
              <a:rPr lang="en-US" dirty="0">
                <a:highlight>
                  <a:srgbClr val="FFFF00"/>
                </a:highlight>
              </a:rPr>
              <a:t> outpu</a:t>
            </a:r>
            <a:r>
              <a:rPr lang="en-US" dirty="0"/>
              <a:t>t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Spelling Correction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Speech Recognition</a:t>
            </a:r>
          </a:p>
          <a:p>
            <a:r>
              <a:rPr lang="en-US" dirty="0"/>
              <a:t>There are some very good, easy-to-use toolkits for building and using LMs</a:t>
            </a:r>
          </a:p>
          <a:p>
            <a:pPr lvl="1"/>
            <a:r>
              <a:rPr lang="en-US" dirty="0"/>
              <a:t>SRILM: around since the 90s. not advised with &gt;300m tokens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KenLM</a:t>
            </a:r>
            <a:r>
              <a:rPr lang="en-US" dirty="0"/>
              <a:t>: preferred choice; great scalability in memory and time with even billions of tokens</a:t>
            </a:r>
          </a:p>
          <a:p>
            <a:pPr lvl="1"/>
            <a:r>
              <a:rPr lang="en-US" dirty="0"/>
              <a:t>NLTK has some LM training/using support (ok 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5998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Spelling Correction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970" y="3241809"/>
            <a:ext cx="23610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464" y="271858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8629" y="3038961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Model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666066" y="3503419"/>
            <a:ext cx="512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15543" y="283145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210148" y="2503467"/>
            <a:ext cx="2481320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effect</a:t>
            </a:r>
          </a:p>
          <a:p>
            <a:r>
              <a:rPr lang="en-US" sz="2800" dirty="0"/>
              <a:t>so much effort</a:t>
            </a:r>
          </a:p>
          <a:p>
            <a:r>
              <a:rPr lang="en-US" sz="2800" dirty="0"/>
              <a:t>no much effort</a:t>
            </a:r>
          </a:p>
          <a:p>
            <a:r>
              <a:rPr lang="en-US" sz="2800" dirty="0"/>
              <a:t>not much effort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8971" y="3053475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91468" y="3561475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7087" y="3241809"/>
            <a:ext cx="2151423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not much effort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5885" y="3507937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Speech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273253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92" y="3117006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Acoustic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2533" y="3626852"/>
            <a:ext cx="301010" cy="24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451566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She studies </a:t>
            </a:r>
            <a:r>
              <a:rPr lang="en-US" sz="2800" dirty="0" err="1"/>
              <a:t>morphosyntax</a:t>
            </a:r>
            <a:endParaRPr lang="en-US" sz="2800" dirty="0"/>
          </a:p>
          <a:p>
            <a:r>
              <a:rPr lang="en-US" sz="2800" dirty="0"/>
              <a:t>She studies more faux syntax</a:t>
            </a:r>
          </a:p>
          <a:p>
            <a:r>
              <a:rPr lang="en-US" sz="2800" dirty="0"/>
              <a:t>She's studies morph or syntax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3702" y="4795190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8299044" y="4465211"/>
            <a:ext cx="383115" cy="329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82159" y="6170763"/>
            <a:ext cx="343664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studies </a:t>
            </a:r>
            <a:r>
              <a:rPr lang="en-US" sz="2400" dirty="0" err="1"/>
              <a:t>morphosyntax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76007" y="5757974"/>
            <a:ext cx="407503" cy="4127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675"/>
          <a:stretch/>
        </p:blipFill>
        <p:spPr>
          <a:xfrm>
            <a:off x="160776" y="3223886"/>
            <a:ext cx="2121757" cy="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Machine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151967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0343" y="3117006"/>
            <a:ext cx="1611263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TranslationModel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3682" y="2675916"/>
            <a:ext cx="358111" cy="4410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385043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She is going home</a:t>
            </a:r>
          </a:p>
          <a:p>
            <a:r>
              <a:rPr lang="en-US" sz="2800" dirty="0"/>
              <a:t>She is going house</a:t>
            </a:r>
          </a:p>
          <a:p>
            <a:r>
              <a:rPr lang="en-US" sz="2800" dirty="0"/>
              <a:t>She goes to home</a:t>
            </a:r>
          </a:p>
          <a:p>
            <a:r>
              <a:rPr lang="en-US" sz="2800" dirty="0"/>
              <a:t>To home she is going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4171" y="5262059"/>
            <a:ext cx="2580006" cy="5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Language 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544174" y="4876108"/>
            <a:ext cx="16283" cy="385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114" y="5317681"/>
            <a:ext cx="2422202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is going home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34177" y="5548514"/>
            <a:ext cx="4099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705" y="2019294"/>
            <a:ext cx="247708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ella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a casa</a:t>
            </a:r>
          </a:p>
        </p:txBody>
      </p:sp>
    </p:spTree>
    <p:extLst>
      <p:ext uri="{BB962C8B-B14F-4D97-AF65-F5344CB8AC3E}">
        <p14:creationId xmlns:p14="http://schemas.microsoft.com/office/powerpoint/2010/main" val="13485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Estimate These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to know the probability of word sequence </a:t>
            </a:r>
            <a:r>
              <a:rPr lang="en-US" b="1" dirty="0"/>
              <a:t>w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occurring in English</a:t>
            </a:r>
          </a:p>
          <a:p>
            <a:r>
              <a:rPr lang="en-US" dirty="0"/>
              <a:t>Assume we have some </a:t>
            </a:r>
            <a:r>
              <a:rPr lang="en-US" u="sng" dirty="0"/>
              <a:t>training data</a:t>
            </a:r>
            <a:r>
              <a:rPr lang="en-US" dirty="0"/>
              <a:t>: large corpus of general English text</a:t>
            </a:r>
          </a:p>
          <a:p>
            <a:r>
              <a:rPr lang="en-US" dirty="0"/>
              <a:t>We use this data to </a:t>
            </a:r>
            <a:r>
              <a:rPr lang="en-US" u="sng" dirty="0"/>
              <a:t>estimate</a:t>
            </a:r>
            <a:r>
              <a:rPr lang="en-US" dirty="0"/>
              <a:t> the probability of </a:t>
            </a:r>
            <a:r>
              <a:rPr lang="en-US" b="1" dirty="0"/>
              <a:t>w</a:t>
            </a:r>
            <a:r>
              <a:rPr lang="en-US" dirty="0"/>
              <a:t> (even if we never see it in the corpus)</a:t>
            </a:r>
          </a:p>
        </p:txBody>
      </p:sp>
    </p:spTree>
    <p:extLst>
      <p:ext uri="{BB962C8B-B14F-4D97-AF65-F5344CB8AC3E}">
        <p14:creationId xmlns:p14="http://schemas.microsoft.com/office/powerpoint/2010/main" val="10450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word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e.g. P(</a:t>
            </a:r>
            <a:r>
              <a:rPr lang="en-US" b="1" dirty="0"/>
              <a:t>w</a:t>
            </a:r>
            <a:r>
              <a:rPr lang="en-US" dirty="0"/>
              <a:t> = the cat slept quietly) = P(w</a:t>
            </a:r>
            <a:r>
              <a:rPr lang="en-US" baseline="-25000" dirty="0"/>
              <a:t>1</a:t>
            </a:r>
            <a:r>
              <a:rPr lang="en-US" dirty="0"/>
              <a:t>=the, w</a:t>
            </a:r>
            <a:r>
              <a:rPr lang="en-US" baseline="-25000" dirty="0"/>
              <a:t>2</a:t>
            </a:r>
            <a:r>
              <a:rPr lang="en-US" dirty="0"/>
              <a:t>=cat, w</a:t>
            </a:r>
            <a:r>
              <a:rPr lang="en-US" baseline="-25000" dirty="0"/>
              <a:t>3</a:t>
            </a:r>
            <a:r>
              <a:rPr lang="en-US" baseline="30000" dirty="0"/>
              <a:t>=</a:t>
            </a:r>
            <a:r>
              <a:rPr lang="en-US" dirty="0"/>
              <a:t> slept, w</a:t>
            </a:r>
            <a:r>
              <a:rPr lang="en-US" baseline="-25000" dirty="0"/>
              <a:t>4</a:t>
            </a:r>
            <a:r>
              <a:rPr lang="en-US" dirty="0"/>
              <a:t>=quietly)</a:t>
            </a:r>
          </a:p>
          <a:p>
            <a:r>
              <a:rPr lang="en-US" dirty="0"/>
              <a:t>We'll often abuse notation when talking about specific events and context is clear, e.g.  P(the cat slept quietly)</a:t>
            </a:r>
          </a:p>
        </p:txBody>
      </p:sp>
    </p:spTree>
    <p:extLst>
      <p:ext uri="{BB962C8B-B14F-4D97-AF65-F5344CB8AC3E}">
        <p14:creationId xmlns:p14="http://schemas.microsoft.com/office/powerpoint/2010/main" val="1976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15529</TotalTime>
  <Words>2724</Words>
  <Application>Microsoft Macintosh PowerPoint</Application>
  <PresentationFormat>Widescreen</PresentationFormat>
  <Paragraphs>315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DengXian</vt:lpstr>
      <vt:lpstr>DengXian Light</vt:lpstr>
      <vt:lpstr>Arial</vt:lpstr>
      <vt:lpstr>Calibri</vt:lpstr>
      <vt:lpstr>Calibri Light</vt:lpstr>
      <vt:lpstr>Cambria Math</vt:lpstr>
      <vt:lpstr>Mangal</vt:lpstr>
      <vt:lpstr>Tahoma</vt:lpstr>
      <vt:lpstr>Times New Roman</vt:lpstr>
      <vt:lpstr>Wingdings</vt:lpstr>
      <vt:lpstr>Office Theme</vt:lpstr>
      <vt:lpstr>Lecture 10: Language Models </vt:lpstr>
      <vt:lpstr>Please turn __ your homework ...</vt:lpstr>
      <vt:lpstr>Probability of a sentence; P(s)</vt:lpstr>
      <vt:lpstr>Language Models in NLP</vt:lpstr>
      <vt:lpstr>Use of Language Models: Spelling Correction</vt:lpstr>
      <vt:lpstr>Use of Language Models: Speech Recognition</vt:lpstr>
      <vt:lpstr>Use of Language Models: Machine Translation</vt:lpstr>
      <vt:lpstr>But How To Estimate These Probabilities?</vt:lpstr>
      <vt:lpstr>Probability of a word sequence</vt:lpstr>
      <vt:lpstr>Terminology: Types vs. Tokens</vt:lpstr>
      <vt:lpstr>Maximum Likelihood Estimation</vt:lpstr>
      <vt:lpstr>Sparse Data and MLE</vt:lpstr>
      <vt:lpstr>Independence (Markov) Assumption</vt:lpstr>
      <vt:lpstr>Independence (Markov) Assumption</vt:lpstr>
      <vt:lpstr>Estimating Trigram Conditional Probabilities</vt:lpstr>
      <vt:lpstr>Example from Moby Dick corpus</vt:lpstr>
      <vt:lpstr>N-gram model summary</vt:lpstr>
      <vt:lpstr>Practical details (I)</vt:lpstr>
      <vt:lpstr>Beginning / end of sequence</vt:lpstr>
      <vt:lpstr>Beginning / end of sequence</vt:lpstr>
      <vt:lpstr>Practical details (II)</vt:lpstr>
      <vt:lpstr>Interim Summary: N-gram probabilities</vt:lpstr>
      <vt:lpstr>Interim Summary: Language Models</vt:lpstr>
      <vt:lpstr>Two Types of Evaluation in NLP</vt:lpstr>
      <vt:lpstr>Intrinsically Evaluating a Language Model</vt:lpstr>
      <vt:lpstr>Idea: Model should give high probability to an unseen corpus</vt:lpstr>
      <vt:lpstr>Resolving Some Problems</vt:lpstr>
      <vt:lpstr>Example</vt:lpstr>
      <vt:lpstr>Intrinsic Evaluation Big Picture</vt:lpstr>
      <vt:lpstr>Sparse data, again</vt:lpstr>
      <vt:lpstr>Add-1 (Laplace) and Add-α (Lidstone) Smoothing Again</vt:lpstr>
      <vt:lpstr>Dealing with unknown vocabulary</vt:lpstr>
      <vt:lpstr>Remaining Problem</vt:lpstr>
      <vt:lpstr>Remaining Problem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202</cp:revision>
  <dcterms:created xsi:type="dcterms:W3CDTF">2017-09-12T00:53:53Z</dcterms:created>
  <dcterms:modified xsi:type="dcterms:W3CDTF">2018-09-26T06:29:17Z</dcterms:modified>
</cp:coreProperties>
</file>