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60"/>
  </p:notesMasterIdLst>
  <p:sldIdLst>
    <p:sldId id="256" r:id="rId2"/>
    <p:sldId id="257" r:id="rId3"/>
    <p:sldId id="440" r:id="rId4"/>
    <p:sldId id="461" r:id="rId5"/>
    <p:sldId id="462" r:id="rId6"/>
    <p:sldId id="441" r:id="rId7"/>
    <p:sldId id="442" r:id="rId8"/>
    <p:sldId id="443" r:id="rId9"/>
    <p:sldId id="444" r:id="rId10"/>
    <p:sldId id="445" r:id="rId11"/>
    <p:sldId id="446" r:id="rId12"/>
    <p:sldId id="447" r:id="rId13"/>
    <p:sldId id="448" r:id="rId14"/>
    <p:sldId id="449" r:id="rId15"/>
    <p:sldId id="451" r:id="rId16"/>
    <p:sldId id="452" r:id="rId17"/>
    <p:sldId id="454" r:id="rId18"/>
    <p:sldId id="455" r:id="rId19"/>
    <p:sldId id="490" r:id="rId20"/>
    <p:sldId id="491" r:id="rId21"/>
    <p:sldId id="464" r:id="rId22"/>
    <p:sldId id="460" r:id="rId23"/>
    <p:sldId id="463" r:id="rId24"/>
    <p:sldId id="465" r:id="rId25"/>
    <p:sldId id="466" r:id="rId26"/>
    <p:sldId id="467" r:id="rId27"/>
    <p:sldId id="468" r:id="rId28"/>
    <p:sldId id="469" r:id="rId29"/>
    <p:sldId id="470" r:id="rId30"/>
    <p:sldId id="471" r:id="rId31"/>
    <p:sldId id="481" r:id="rId32"/>
    <p:sldId id="482" r:id="rId33"/>
    <p:sldId id="483" r:id="rId34"/>
    <p:sldId id="484" r:id="rId35"/>
    <p:sldId id="485" r:id="rId36"/>
    <p:sldId id="486" r:id="rId37"/>
    <p:sldId id="487" r:id="rId38"/>
    <p:sldId id="489" r:id="rId39"/>
    <p:sldId id="472" r:id="rId40"/>
    <p:sldId id="473" r:id="rId41"/>
    <p:sldId id="474" r:id="rId42"/>
    <p:sldId id="475" r:id="rId43"/>
    <p:sldId id="476" r:id="rId44"/>
    <p:sldId id="477" r:id="rId45"/>
    <p:sldId id="479" r:id="rId46"/>
    <p:sldId id="480" r:id="rId47"/>
    <p:sldId id="278" r:id="rId48"/>
    <p:sldId id="324" r:id="rId49"/>
    <p:sldId id="262" r:id="rId50"/>
    <p:sldId id="267" r:id="rId51"/>
    <p:sldId id="263" r:id="rId52"/>
    <p:sldId id="264" r:id="rId53"/>
    <p:sldId id="265" r:id="rId54"/>
    <p:sldId id="266" r:id="rId55"/>
    <p:sldId id="268" r:id="rId56"/>
    <p:sldId id="271" r:id="rId57"/>
    <p:sldId id="272" r:id="rId58"/>
    <p:sldId id="273" r:id="rId59"/>
  </p:sldIdLst>
  <p:sldSz cx="9144000" cy="6858000" type="screen4x3"/>
  <p:notesSz cx="6858000" cy="9144000"/>
  <p:defaultTextStyle>
    <a:defPPr marL="0" marR="0" indent="0" algn="l" defTabSz="76527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1pPr>
    <a:lvl2pPr marL="0" marR="0" indent="19131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2pPr>
    <a:lvl3pPr marL="0" marR="0" indent="38263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3pPr>
    <a:lvl4pPr marL="0" marR="0" indent="573955"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4pPr>
    <a:lvl5pPr marL="0" marR="0" indent="765273"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5pPr>
    <a:lvl6pPr marL="0" marR="0" indent="956591"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6pPr>
    <a:lvl7pPr marL="0" marR="0" indent="1147909"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7pPr>
    <a:lvl8pPr marL="0" marR="0" indent="1339228"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8pPr>
    <a:lvl9pPr marL="0" marR="0" indent="1530546" algn="ctr" defTabSz="488924" rtl="0" fontAlgn="auto" latinLnBrk="0" hangingPunct="0">
      <a:lnSpc>
        <a:spcPct val="100000"/>
      </a:lnSpc>
      <a:spcBef>
        <a:spcPts val="0"/>
      </a:spcBef>
      <a:spcAft>
        <a:spcPts val="0"/>
      </a:spcAft>
      <a:buClrTx/>
      <a:buSzTx/>
      <a:buFontTx/>
      <a:buNone/>
      <a:tabLst/>
      <a:defRPr kumimoji="0" sz="3013"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0"/>
    <p:restoredTop sz="85302"/>
  </p:normalViewPr>
  <p:slideViewPr>
    <p:cSldViewPr snapToGrid="0" snapToObjects="1">
      <p:cViewPr>
        <p:scale>
          <a:sx n="160" d="100"/>
          <a:sy n="160" d="100"/>
        </p:scale>
        <p:origin x="3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82636" latinLnBrk="0">
      <a:lnSpc>
        <a:spcPct val="125000"/>
      </a:lnSpc>
      <a:defRPr sz="2008">
        <a:latin typeface="Avenir Roman"/>
        <a:ea typeface="Avenir Roman"/>
        <a:cs typeface="Avenir Roman"/>
        <a:sym typeface="Avenir Roman"/>
      </a:defRPr>
    </a:lvl1pPr>
    <a:lvl2pPr indent="191318" defTabSz="382636" latinLnBrk="0">
      <a:lnSpc>
        <a:spcPct val="125000"/>
      </a:lnSpc>
      <a:defRPr sz="2008">
        <a:latin typeface="Avenir Roman"/>
        <a:ea typeface="Avenir Roman"/>
        <a:cs typeface="Avenir Roman"/>
        <a:sym typeface="Avenir Roman"/>
      </a:defRPr>
    </a:lvl2pPr>
    <a:lvl3pPr indent="382636" defTabSz="382636" latinLnBrk="0">
      <a:lnSpc>
        <a:spcPct val="125000"/>
      </a:lnSpc>
      <a:defRPr sz="2008">
        <a:latin typeface="Avenir Roman"/>
        <a:ea typeface="Avenir Roman"/>
        <a:cs typeface="Avenir Roman"/>
        <a:sym typeface="Avenir Roman"/>
      </a:defRPr>
    </a:lvl3pPr>
    <a:lvl4pPr indent="573955" defTabSz="382636" latinLnBrk="0">
      <a:lnSpc>
        <a:spcPct val="125000"/>
      </a:lnSpc>
      <a:defRPr sz="2008">
        <a:latin typeface="Avenir Roman"/>
        <a:ea typeface="Avenir Roman"/>
        <a:cs typeface="Avenir Roman"/>
        <a:sym typeface="Avenir Roman"/>
      </a:defRPr>
    </a:lvl4pPr>
    <a:lvl5pPr indent="765273" defTabSz="382636" latinLnBrk="0">
      <a:lnSpc>
        <a:spcPct val="125000"/>
      </a:lnSpc>
      <a:defRPr sz="2008">
        <a:latin typeface="Avenir Roman"/>
        <a:ea typeface="Avenir Roman"/>
        <a:cs typeface="Avenir Roman"/>
        <a:sym typeface="Avenir Roman"/>
      </a:defRPr>
    </a:lvl5pPr>
    <a:lvl6pPr indent="956591" defTabSz="382636" latinLnBrk="0">
      <a:lnSpc>
        <a:spcPct val="125000"/>
      </a:lnSpc>
      <a:defRPr sz="2008">
        <a:latin typeface="Avenir Roman"/>
        <a:ea typeface="Avenir Roman"/>
        <a:cs typeface="Avenir Roman"/>
        <a:sym typeface="Avenir Roman"/>
      </a:defRPr>
    </a:lvl6pPr>
    <a:lvl7pPr indent="1147909" defTabSz="382636" latinLnBrk="0">
      <a:lnSpc>
        <a:spcPct val="125000"/>
      </a:lnSpc>
      <a:defRPr sz="2008">
        <a:latin typeface="Avenir Roman"/>
        <a:ea typeface="Avenir Roman"/>
        <a:cs typeface="Avenir Roman"/>
        <a:sym typeface="Avenir Roman"/>
      </a:defRPr>
    </a:lvl7pPr>
    <a:lvl8pPr indent="1339228" defTabSz="382636" latinLnBrk="0">
      <a:lnSpc>
        <a:spcPct val="125000"/>
      </a:lnSpc>
      <a:defRPr sz="2008">
        <a:latin typeface="Avenir Roman"/>
        <a:ea typeface="Avenir Roman"/>
        <a:cs typeface="Avenir Roman"/>
        <a:sym typeface="Avenir Roman"/>
      </a:defRPr>
    </a:lvl8pPr>
    <a:lvl9pPr indent="1530546" defTabSz="382636" latinLnBrk="0">
      <a:lnSpc>
        <a:spcPct val="125000"/>
      </a:lnSpc>
      <a:defRPr sz="2008">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36783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0" dirty="0" smtClean="0"/>
              <a:t> questions: how to define (initialize) the constituents? How to produce the whole tree?</a:t>
            </a:r>
            <a:endParaRPr lang="en-US" dirty="0"/>
          </a:p>
        </p:txBody>
      </p:sp>
    </p:spTree>
    <p:extLst>
      <p:ext uri="{BB962C8B-B14F-4D97-AF65-F5344CB8AC3E}">
        <p14:creationId xmlns:p14="http://schemas.microsoft.com/office/powerpoint/2010/main" val="61385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101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62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21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7644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757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2125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97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382636" eaLnBrk="1" fontAlgn="auto" latinLnBrk="0" hangingPunct="1">
              <a:lnSpc>
                <a:spcPct val="125000"/>
              </a:lnSpc>
              <a:spcBef>
                <a:spcPts val="0"/>
              </a:spcBef>
              <a:spcAft>
                <a:spcPts val="0"/>
              </a:spcAft>
              <a:buClrTx/>
              <a:buSzTx/>
              <a:buFontTx/>
              <a:buNone/>
              <a:tabLst/>
              <a:defRPr/>
            </a:pPr>
            <a:r>
              <a:rPr lang="en-US" dirty="0" smtClean="0"/>
              <a:t>Pause and have people write the </a:t>
            </a:r>
            <a:r>
              <a:rPr lang="en-US" dirty="0" err="1" smtClean="0"/>
              <a:t>psuedo</a:t>
            </a:r>
            <a:r>
              <a:rPr lang="en-US" dirty="0" smtClean="0"/>
              <a:t> code</a:t>
            </a:r>
            <a:r>
              <a:rPr lang="en-US" baseline="0" dirty="0" smtClean="0"/>
              <a:t> </a:t>
            </a:r>
            <a:endParaRPr lang="en-US" dirty="0" smtClean="0"/>
          </a:p>
          <a:p>
            <a:endParaRPr lang="en-US" dirty="0"/>
          </a:p>
        </p:txBody>
      </p:sp>
    </p:spTree>
    <p:extLst>
      <p:ext uri="{BB962C8B-B14F-4D97-AF65-F5344CB8AC3E}">
        <p14:creationId xmlns:p14="http://schemas.microsoft.com/office/powerpoint/2010/main" val="100806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888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0B2F917-5893-5F4C-BF58-0E443E68910D}" type="slidenum">
              <a:rPr lang="en-US" altLang="en-US" sz="1200">
                <a:latin typeface="Times New Roman" charset="0"/>
              </a:rPr>
              <a:pPr/>
              <a:t>8</a:t>
            </a:fld>
            <a:endParaRPr lang="en-US" altLang="en-US" sz="1200">
              <a:latin typeface="Times New Roman"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955675" y="4565650"/>
            <a:ext cx="5354638"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latin typeface="Times New Roman" charset="0"/>
              </a:rPr>
              <a:t>Let me start with a few words on parsing.</a:t>
            </a:r>
          </a:p>
          <a:p>
            <a:r>
              <a:rPr lang="en-US" altLang="en-US" sz="1600">
                <a:latin typeface="Times New Roman" charset="0"/>
              </a:rPr>
              <a:t>This is random code from Emacs, so if you see anything you like, it’s yours.</a:t>
            </a:r>
          </a:p>
          <a:p>
            <a:r>
              <a:rPr lang="en-US" altLang="en-US" sz="1600">
                <a:latin typeface="Times New Roman" charset="0"/>
              </a:rPr>
              <a:t>It’s written in an artificial language, designed to be easy to parse.  Not completely trivial - we can’t tell whether (re_opcode_t) * (p-1) is a pointer cast or a mulitiplication, without some more context.  But the scope of the ifs and fors is clearly marked.  So is order of operations</a:t>
            </a:r>
            <a:r>
              <a:rPr lang="en-US" altLang="en-US" sz="1400">
                <a:latin typeface="Times New Roman" charset="0"/>
              </a:rPr>
              <a:t>.</a:t>
            </a:r>
          </a:p>
        </p:txBody>
      </p:sp>
    </p:spTree>
    <p:extLst>
      <p:ext uri="{BB962C8B-B14F-4D97-AF65-F5344CB8AC3E}">
        <p14:creationId xmlns:p14="http://schemas.microsoft.com/office/powerpoint/2010/main" val="140375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05EE593-1050-0940-9B42-3A0971E4E12A}" type="slidenum">
              <a:rPr lang="en-US" altLang="en-US" sz="1200">
                <a:latin typeface="Times New Roman" charset="0"/>
              </a:rPr>
              <a:pPr/>
              <a:t>9</a:t>
            </a:fld>
            <a:endParaRPr lang="en-US" altLang="en-US" sz="1200">
              <a:latin typeface="Times New Roman"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238125" y="4554538"/>
            <a:ext cx="6607175"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latin typeface="Times New Roman" charset="0"/>
              </a:rPr>
              <a:t>To get some flavor for why natural language is harder , think about parsing</a:t>
            </a:r>
          </a:p>
          <a:p>
            <a:r>
              <a:rPr lang="en-US" altLang="en-US" sz="1600">
                <a:latin typeface="Times New Roman" charset="0"/>
              </a:rPr>
              <a:t>this.  Same code, but now we have no parentheses or indentation.  Without that information, this is wildly ambiguous.  </a:t>
            </a:r>
          </a:p>
          <a:p>
            <a:r>
              <a:rPr lang="en-US" altLang="en-US" sz="1600">
                <a:latin typeface="Times New Roman" charset="0"/>
              </a:rPr>
              <a:t>There are many other reasons why natural languages are subtle and difficult, but maybe the biggest - and most important for today - is function overloading.  The English verb “bet”, B-E-T, can be either a noun or a verb, and as a verb it can take from 1 to 4 arguments: “I, would bet, you, five dollars, that it’s got four arguments.”  But you can also say “you bet!”</a:t>
            </a:r>
          </a:p>
          <a:p>
            <a:r>
              <a:rPr lang="en-US" altLang="en-US" sz="1600">
                <a:latin typeface="Times New Roman" charset="0"/>
              </a:rPr>
              <a:t>Finally, you didn’t design the language, so you don’t know the grammar in advance.  In fact, there’s a long-standing question as to what class of grammars is even appropriate for natural languages.</a:t>
            </a:r>
          </a:p>
        </p:txBody>
      </p:sp>
    </p:spTree>
    <p:extLst>
      <p:ext uri="{BB962C8B-B14F-4D97-AF65-F5344CB8AC3E}">
        <p14:creationId xmlns:p14="http://schemas.microsoft.com/office/powerpoint/2010/main" val="62343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AFEA372B-A1BB-1C4A-9C2A-48E963D01E42}" type="slidenum">
              <a:rPr lang="en-US" altLang="en-US" sz="1200">
                <a:latin typeface="Times New Roman" charset="0"/>
              </a:rPr>
              <a:pPr/>
              <a:t>12</a:t>
            </a:fld>
            <a:endParaRPr lang="en-US" altLang="en-US" sz="1200">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That’s why parsing is hard; here’s what a parser does. We feed it some sentences.  For each sentence, it consults its grammar, and produces a tree whose leaves are the sentence’s words, and whose structure is intended to be helpful.  </a:t>
            </a:r>
          </a:p>
          <a:p>
            <a:r>
              <a:rPr lang="en-US" altLang="en-US" sz="1600" dirty="0">
                <a:latin typeface="Times New Roman" charset="0"/>
              </a:rPr>
              <a:t>If you want to see how good the parser is, feed it some test sentences, and using your favorite scoring method, compare the output trees to an answer key of trees produced by a human.  Suffice it to say that the recent crop of parsers is quite accurate.  Most sentences are parsed correctly, or with one </a:t>
            </a:r>
            <a:r>
              <a:rPr lang="en-US" altLang="en-US" sz="1600" dirty="0" smtClean="0">
                <a:latin typeface="Times New Roman" charset="0"/>
              </a:rPr>
              <a:t>error</a:t>
            </a:r>
            <a:endParaRPr lang="en-US" altLang="en-US" sz="1600" dirty="0">
              <a:latin typeface="Times New Roman" charset="0"/>
            </a:endParaRPr>
          </a:p>
        </p:txBody>
      </p:sp>
    </p:spTree>
    <p:extLst>
      <p:ext uri="{BB962C8B-B14F-4D97-AF65-F5344CB8AC3E}">
        <p14:creationId xmlns:p14="http://schemas.microsoft.com/office/powerpoint/2010/main" val="168830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C8DD21EC-9A46-9048-9976-58C0D4E1CFCD}" type="slidenum">
              <a:rPr lang="en-US" altLang="en-US" sz="1200">
                <a:latin typeface="Times New Roman" charset="0"/>
              </a:rPr>
              <a:pPr/>
              <a:t>13</a:t>
            </a:fld>
            <a:endParaRPr lang="en-US" altLang="en-US" sz="1200">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557213" y="4565650"/>
            <a:ext cx="6208712"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So why is accurate parsing a good thing?  Many hard natural language problems become </a:t>
            </a:r>
            <a:r>
              <a:rPr lang="en-US" altLang="en-US" sz="1600" b="1" dirty="0">
                <a:latin typeface="Times New Roman" charset="0"/>
              </a:rPr>
              <a:t>somewhat</a:t>
            </a:r>
            <a:r>
              <a:rPr lang="en-US" altLang="en-US" sz="1600" dirty="0">
                <a:latin typeface="Times New Roman" charset="0"/>
              </a:rPr>
              <a:t> easier once you can parse the input.</a:t>
            </a:r>
          </a:p>
          <a:p>
            <a:r>
              <a:rPr lang="en-US" altLang="en-US" sz="1600" dirty="0">
                <a:latin typeface="Times New Roman" charset="0"/>
              </a:rPr>
              <a:t>(MT) If you want to translate sentences, it helps to parse them first, because the manipulations that turn English into Chinese are more easily defined or learned over trees than over sentences.</a:t>
            </a:r>
          </a:p>
          <a:p>
            <a:r>
              <a:rPr lang="en-US" altLang="en-US" sz="1600" dirty="0">
                <a:latin typeface="Times New Roman" charset="0"/>
              </a:rPr>
              <a:t>(SS) If you want your machine to read your email to you over the </a:t>
            </a:r>
            <a:r>
              <a:rPr lang="en-US" altLang="en-US" sz="1600" dirty="0" smtClean="0">
                <a:latin typeface="Times New Roman" charset="0"/>
              </a:rPr>
              <a:t>phone </a:t>
            </a:r>
            <a:r>
              <a:rPr lang="en-US" altLang="en-US" sz="1600" dirty="0">
                <a:latin typeface="Times New Roman" charset="0"/>
              </a:rPr>
              <a:t>with perfect elocution, then it had better be careful with the following apparently similar strings: (read).  These similar strings have very different intonation because they have very different parses.  So again, computing intonation from the parse is much easier.</a:t>
            </a:r>
          </a:p>
          <a:p>
            <a:r>
              <a:rPr lang="en-US" altLang="en-US" sz="1600" dirty="0">
                <a:latin typeface="Times New Roman" charset="0"/>
              </a:rPr>
              <a:t>(SR) It’s recently been demonstrated that parsing helps in speech recognition.  Commercial speech recognizers will mix up these sentences, because they sound the same and each is locally well-formed within a three-word window.  But the first transcription is much more likely for syntactic reasons.  A recognizer that parses as it goes will prefer the first transcription.</a:t>
            </a:r>
          </a:p>
        </p:txBody>
      </p:sp>
    </p:spTree>
    <p:extLst>
      <p:ext uri="{BB962C8B-B14F-4D97-AF65-F5344CB8AC3E}">
        <p14:creationId xmlns:p14="http://schemas.microsoft.com/office/powerpoint/2010/main" val="84259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xfrm>
            <a:off x="4138613" y="9109075"/>
            <a:ext cx="316388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ahoma" charset="0"/>
              </a:defRPr>
            </a:lvl1pPr>
            <a:lvl2pPr marL="742950" indent="-285750" defTabSz="965200">
              <a:defRPr sz="2400">
                <a:solidFill>
                  <a:schemeClr val="tx1"/>
                </a:solidFill>
                <a:latin typeface="Tahoma" charset="0"/>
              </a:defRPr>
            </a:lvl2pPr>
            <a:lvl3pPr marL="1143000" indent="-228600" defTabSz="965200">
              <a:defRPr sz="2400">
                <a:solidFill>
                  <a:schemeClr val="tx1"/>
                </a:solidFill>
                <a:latin typeface="Tahoma" charset="0"/>
              </a:defRPr>
            </a:lvl3pPr>
            <a:lvl4pPr marL="1600200" indent="-228600" defTabSz="965200">
              <a:defRPr sz="2400">
                <a:solidFill>
                  <a:schemeClr val="tx1"/>
                </a:solidFill>
                <a:latin typeface="Tahoma" charset="0"/>
              </a:defRPr>
            </a:lvl4pPr>
            <a:lvl5pPr marL="2057400" indent="-228600" defTabSz="965200">
              <a:defRPr sz="2400">
                <a:solidFill>
                  <a:schemeClr val="tx1"/>
                </a:solidFill>
                <a:latin typeface="Tahoma" charset="0"/>
              </a:defRPr>
            </a:lvl5pPr>
            <a:lvl6pPr marL="2514600" indent="-228600" defTabSz="965200" eaLnBrk="0" fontAlgn="base" hangingPunct="0">
              <a:spcBef>
                <a:spcPct val="0"/>
              </a:spcBef>
              <a:spcAft>
                <a:spcPct val="0"/>
              </a:spcAft>
              <a:defRPr sz="2400">
                <a:solidFill>
                  <a:schemeClr val="tx1"/>
                </a:solidFill>
                <a:latin typeface="Tahoma" charset="0"/>
              </a:defRPr>
            </a:lvl6pPr>
            <a:lvl7pPr marL="2971800" indent="-228600" defTabSz="965200" eaLnBrk="0" fontAlgn="base" hangingPunct="0">
              <a:spcBef>
                <a:spcPct val="0"/>
              </a:spcBef>
              <a:spcAft>
                <a:spcPct val="0"/>
              </a:spcAft>
              <a:defRPr sz="2400">
                <a:solidFill>
                  <a:schemeClr val="tx1"/>
                </a:solidFill>
                <a:latin typeface="Tahoma" charset="0"/>
              </a:defRPr>
            </a:lvl7pPr>
            <a:lvl8pPr marL="3429000" indent="-228600" defTabSz="965200" eaLnBrk="0" fontAlgn="base" hangingPunct="0">
              <a:spcBef>
                <a:spcPct val="0"/>
              </a:spcBef>
              <a:spcAft>
                <a:spcPct val="0"/>
              </a:spcAft>
              <a:defRPr sz="2400">
                <a:solidFill>
                  <a:schemeClr val="tx1"/>
                </a:solidFill>
                <a:latin typeface="Tahoma" charset="0"/>
              </a:defRPr>
            </a:lvl8pPr>
            <a:lvl9pPr marL="3886200" indent="-228600" defTabSz="965200" eaLnBrk="0" fontAlgn="base" hangingPunct="0">
              <a:spcBef>
                <a:spcPct val="0"/>
              </a:spcBef>
              <a:spcAft>
                <a:spcPct val="0"/>
              </a:spcAft>
              <a:defRPr sz="2400">
                <a:solidFill>
                  <a:schemeClr val="tx1"/>
                </a:solidFill>
                <a:latin typeface="Tahoma" charset="0"/>
              </a:defRPr>
            </a:lvl9pPr>
          </a:lstStyle>
          <a:p>
            <a:fld id="{0DF9DF51-A72D-4746-9CEA-59AEF5875388}" type="slidenum">
              <a:rPr lang="en-US" altLang="en-US" sz="1200">
                <a:latin typeface="Times New Roman" charset="0"/>
              </a:rPr>
              <a:pPr/>
              <a:t>14</a:t>
            </a:fld>
            <a:endParaRPr lang="en-US" altLang="en-US" sz="1200">
              <a:latin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latin typeface="Times New Roman" charset="0"/>
              </a:rPr>
              <a:t>(GC) Microsoft is doing a lot of work on parsing, in part to improve the grammar checker in MS Word.</a:t>
            </a:r>
          </a:p>
          <a:p>
            <a:r>
              <a:rPr lang="en-US" altLang="en-US" sz="1600" dirty="0">
                <a:latin typeface="Times New Roman" charset="0"/>
              </a:rPr>
              <a:t>(IR</a:t>
            </a:r>
            <a:r>
              <a:rPr lang="en-US" altLang="en-US" sz="1600" dirty="0" smtClean="0">
                <a:latin typeface="Times New Roman" charset="0"/>
              </a:rPr>
              <a:t>)</a:t>
            </a:r>
            <a:r>
              <a:rPr lang="zh-CN" altLang="en-US" sz="1600" dirty="0" smtClean="0">
                <a:latin typeface="Times New Roman" charset="0"/>
              </a:rPr>
              <a:t> </a:t>
            </a:r>
            <a:r>
              <a:rPr lang="en-US" altLang="zh-CN" sz="1600" dirty="0" smtClean="0">
                <a:latin typeface="Times New Roman" charset="0"/>
              </a:rPr>
              <a:t>There</a:t>
            </a:r>
            <a:r>
              <a:rPr lang="zh-CN" altLang="en-US" sz="1600" dirty="0" smtClean="0">
                <a:latin typeface="Times New Roman" charset="0"/>
              </a:rPr>
              <a:t> </a:t>
            </a:r>
            <a:r>
              <a:rPr lang="en-US" altLang="zh-CN" sz="1600" dirty="0" smtClean="0">
                <a:latin typeface="Times New Roman" charset="0"/>
              </a:rPr>
              <a:t>are</a:t>
            </a:r>
            <a:r>
              <a:rPr lang="en-US" altLang="en-US" sz="1600" dirty="0" smtClean="0">
                <a:latin typeface="Times New Roman" charset="0"/>
              </a:rPr>
              <a:t> </a:t>
            </a:r>
            <a:r>
              <a:rPr lang="en-US" altLang="en-US" sz="1600" dirty="0">
                <a:latin typeface="Times New Roman" charset="0"/>
              </a:rPr>
              <a:t>Information Retrieval </a:t>
            </a:r>
            <a:r>
              <a:rPr lang="en-US" altLang="en-US" sz="1600" dirty="0" smtClean="0">
                <a:latin typeface="Times New Roman" charset="0"/>
              </a:rPr>
              <a:t>systems </a:t>
            </a:r>
            <a:r>
              <a:rPr lang="en-US" altLang="en-US" sz="1600" dirty="0">
                <a:latin typeface="Times New Roman" charset="0"/>
              </a:rPr>
              <a:t>that </a:t>
            </a:r>
            <a:r>
              <a:rPr lang="en-US" altLang="en-US" sz="1600" dirty="0" smtClean="0">
                <a:latin typeface="Times New Roman" charset="0"/>
              </a:rPr>
              <a:t>use </a:t>
            </a:r>
            <a:r>
              <a:rPr lang="en-US" altLang="en-US" sz="1600" dirty="0">
                <a:latin typeface="Times New Roman" charset="0"/>
              </a:rPr>
              <a:t>light parsing to get really great results in user tests.  If your document says “washing a car with a hose,” </a:t>
            </a:r>
            <a:r>
              <a:rPr lang="en-US" altLang="en-US" sz="1600" dirty="0" smtClean="0">
                <a:latin typeface="Times New Roman" charset="0"/>
              </a:rPr>
              <a:t>the</a:t>
            </a:r>
            <a:r>
              <a:rPr lang="en-US" altLang="en-US" sz="1600" baseline="0" dirty="0" smtClean="0">
                <a:latin typeface="Times New Roman" charset="0"/>
              </a:rPr>
              <a:t> system </a:t>
            </a:r>
            <a:r>
              <a:rPr lang="en-US" altLang="en-US" sz="1600" dirty="0" smtClean="0">
                <a:latin typeface="Times New Roman" charset="0"/>
              </a:rPr>
              <a:t>will </a:t>
            </a:r>
            <a:r>
              <a:rPr lang="en-US" altLang="en-US" sz="1600" dirty="0">
                <a:latin typeface="Times New Roman" charset="0"/>
              </a:rPr>
              <a:t>pick out this phrase and construct up a bunch of ways to index it, including “vehicle maintenance.”</a:t>
            </a:r>
          </a:p>
          <a:p>
            <a:r>
              <a:rPr lang="en-US" altLang="en-US" sz="1600" dirty="0">
                <a:latin typeface="Times New Roman" charset="0"/>
              </a:rPr>
              <a:t>(IE)  Finally, there’s so much information out there on the web.  If we parse it, we should be able to read all kinds of useful information off the parse trees, both in general and for specific queries.  Informative queries are easier to write over parse trees than over strings.</a:t>
            </a:r>
          </a:p>
        </p:txBody>
      </p:sp>
    </p:spTree>
    <p:extLst>
      <p:ext uri="{BB962C8B-B14F-4D97-AF65-F5344CB8AC3E}">
        <p14:creationId xmlns:p14="http://schemas.microsoft.com/office/powerpoint/2010/main" val="76194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255713" y="719138"/>
            <a:ext cx="4792662" cy="3594100"/>
          </a:xfrm>
          <a:ln/>
        </p:spPr>
      </p:sp>
      <p:sp>
        <p:nvSpPr>
          <p:cNvPr id="26627"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43414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55713" y="719138"/>
            <a:ext cx="4792662" cy="3594100"/>
          </a:xfrm>
          <a:ln/>
        </p:spPr>
      </p:sp>
      <p:sp>
        <p:nvSpPr>
          <p:cNvPr id="28675" name="Rectangle 3"/>
          <p:cNvSpPr>
            <a:spLocks noGrp="1" noChangeArrowheads="1"/>
          </p:cNvSpPr>
          <p:nvPr>
            <p:ph type="body" idx="1"/>
          </p:nvPr>
        </p:nvSpPr>
        <p:spPr>
          <a:xfrm>
            <a:off x="973138" y="4552950"/>
            <a:ext cx="5356225" cy="4316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6386" tIns="48193" rIns="96386" bIns="48193"/>
          <a:lstStyle/>
          <a:p>
            <a:endParaRPr lang="en-US" altLang="en-US">
              <a:latin typeface="Times New Roman" charset="0"/>
            </a:endParaRPr>
          </a:p>
        </p:txBody>
      </p:sp>
    </p:spTree>
    <p:extLst>
      <p:ext uri="{BB962C8B-B14F-4D97-AF65-F5344CB8AC3E}">
        <p14:creationId xmlns:p14="http://schemas.microsoft.com/office/powerpoint/2010/main" val="157856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Plans, raise, tax</a:t>
            </a:r>
            <a:endParaRPr lang="en-US" dirty="0"/>
          </a:p>
        </p:txBody>
      </p:sp>
    </p:spTree>
    <p:extLst>
      <p:ext uri="{BB962C8B-B14F-4D97-AF65-F5344CB8AC3E}">
        <p14:creationId xmlns:p14="http://schemas.microsoft.com/office/powerpoint/2010/main" val="196630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11037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4723806" y="1821656"/>
            <a:ext cx="3750469" cy="4420195"/>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669727" y="1821656"/>
            <a:ext cx="3750469" cy="4420195"/>
          </a:xfrm>
          <a:prstGeom prst="rect">
            <a:avLst/>
          </a:prstGeom>
        </p:spPr>
        <p:txBody>
          <a:bodyPr/>
          <a:lstStyle>
            <a:lvl1pPr marL="180806" indent="-180806" defTabSz="308042">
              <a:spcBef>
                <a:spcPts val="1687"/>
              </a:spcBef>
              <a:defRPr sz="1476"/>
            </a:lvl1pPr>
            <a:lvl2pPr marL="361614" indent="-180806" defTabSz="308042">
              <a:spcBef>
                <a:spcPts val="1687"/>
              </a:spcBef>
              <a:defRPr sz="1476"/>
            </a:lvl2pPr>
            <a:lvl3pPr marL="649565" indent="-180806" defTabSz="308042">
              <a:spcBef>
                <a:spcPts val="1687"/>
              </a:spcBef>
              <a:defRPr sz="1476"/>
            </a:lvl3pPr>
            <a:lvl4pPr marL="883945" indent="-180806" defTabSz="308042">
              <a:spcBef>
                <a:spcPts val="1687"/>
              </a:spcBef>
              <a:defRPr sz="1476"/>
            </a:lvl4pPr>
            <a:lvl5pPr marL="1118323" indent="-180806" defTabSz="308042">
              <a:spcBef>
                <a:spcPts val="1687"/>
              </a:spcBef>
              <a:defRPr sz="1476"/>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365589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23515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6EB957C-DBD3-9244-BBAB-7FA21BF8275F}"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06EB957C-DBD3-9244-BBAB-7FA21BF8275F}"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normAutofit/>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EB957C-DBD3-9244-BBAB-7FA21BF8275F}"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EB957C-DBD3-9244-BBAB-7FA21BF8275F}" type="datetimeFigureOut">
              <a:rPr lang="en-US" smtClean="0"/>
              <a:t>9/11/18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6EB957C-DBD3-9244-BBAB-7FA21BF8275F}" type="datetimeFigureOut">
              <a:rPr lang="en-US" smtClean="0"/>
              <a:t>9/11/18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B957C-DBD3-9244-BBAB-7FA21BF8275F}" type="datetimeFigureOut">
              <a:rPr lang="en-US" smtClean="0"/>
              <a:t>9/11/18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B957C-DBD3-9244-BBAB-7FA21BF8275F}"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B957C-DBD3-9244-BBAB-7FA21BF8275F}" type="datetimeFigureOut">
              <a:rPr lang="en-US" smtClean="0"/>
              <a:t>9/11/18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uk-UA" smtClean="0"/>
              <a:t>‹#›</a:t>
            </a:fld>
            <a:endParaRPr lang="uk-UA"/>
          </a:p>
        </p:txBody>
      </p:sp>
    </p:spTree>
    <p:extLst>
      <p:ext uri="{BB962C8B-B14F-4D97-AF65-F5344CB8AC3E}">
        <p14:creationId xmlns:p14="http://schemas.microsoft.com/office/powerpoint/2010/main" val="59813899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www.cs.columbia.edu/~mcollins/courses/nlp2011/notes/lexpcfgs.pdf" TargetMode="External"/><Relationship Id="rId4" Type="http://schemas.openxmlformats.org/officeDocument/2006/relationships/hyperlink" Target="http://homes.cs.washington.edu/~lsz/lectures/parsing.pdf" TargetMode="External"/><Relationship Id="rId5" Type="http://schemas.openxmlformats.org/officeDocument/2006/relationships/hyperlink" Target="http://u.cs.biu.ac.il/~89-680/parsing-and-cky.pdf" TargetMode="External"/><Relationship Id="rId6" Type="http://schemas.openxmlformats.org/officeDocument/2006/relationships/hyperlink" Target="http://u.cs.biu.ac.il/~89-680/eisner-parse.pdf" TargetMode="External"/><Relationship Id="rId7" Type="http://schemas.openxmlformats.org/officeDocument/2006/relationships/hyperlink" Target="http://www.cs.berkeley.edu/~klein/papers/unlexicalized-parsing.pdf" TargetMode="External"/><Relationship Id="rId1" Type="http://schemas.openxmlformats.org/officeDocument/2006/relationships/slideLayout" Target="../slideLayouts/slideLayout12.xml"/><Relationship Id="rId2" Type="http://schemas.openxmlformats.org/officeDocument/2006/relationships/hyperlink" Target="http://www.cs.columbia.edu/~mcollins/courses/nlp2011/notes/pcfgs.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3.png"/><Relationship Id="rId9"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yntax And Parsing"/>
          <p:cNvSpPr txBox="1">
            <a:spLocks noGrp="1"/>
          </p:cNvSpPr>
          <p:nvPr>
            <p:ph type="ctrTitle"/>
          </p:nvPr>
        </p:nvSpPr>
        <p:spPr>
          <a:prstGeom prst="rect">
            <a:avLst/>
          </a:prstGeom>
        </p:spPr>
        <p:txBody>
          <a:bodyPr/>
          <a:lstStyle/>
          <a:p>
            <a:r>
              <a:rPr lang="en-US" dirty="0" smtClean="0"/>
              <a:t>Lecture 7: </a:t>
            </a:r>
            <a:r>
              <a:rPr dirty="0" smtClean="0"/>
              <a:t>Syntax </a:t>
            </a:r>
            <a:r>
              <a:rPr dirty="0"/>
              <a:t>And </a:t>
            </a:r>
            <a:r>
              <a:rPr lang="en-US" dirty="0" smtClean="0"/>
              <a:t>CKY </a:t>
            </a:r>
            <a:r>
              <a:rPr dirty="0" smtClean="0"/>
              <a:t>Pars</a:t>
            </a:r>
            <a:r>
              <a:rPr lang="en-US" dirty="0" smtClean="0"/>
              <a:t>er</a:t>
            </a:r>
            <a:endParaRPr dirty="0"/>
          </a:p>
        </p:txBody>
      </p:sp>
      <p:sp>
        <p:nvSpPr>
          <p:cNvPr id="120" name="Jonathan May…"/>
          <p:cNvSpPr txBox="1">
            <a:spLocks noGrp="1"/>
          </p:cNvSpPr>
          <p:nvPr>
            <p:ph type="subTitle" idx="1"/>
          </p:nvPr>
        </p:nvSpPr>
        <p:spPr>
          <a:xfrm>
            <a:off x="1143000" y="3983420"/>
            <a:ext cx="6858000" cy="1274379"/>
          </a:xfrm>
          <a:prstGeom prst="rect">
            <a:avLst/>
          </a:prstGeom>
        </p:spPr>
        <p:txBody>
          <a:bodyPr>
            <a:normAutofit lnSpcReduction="10000"/>
          </a:bodyPr>
          <a:lstStyle/>
          <a:p>
            <a:pPr defTabSz="218709">
              <a:defRPr sz="2272"/>
            </a:pPr>
            <a:r>
              <a:rPr lang="en-US" dirty="0"/>
              <a:t>USC CSCI 544: Applied Natural Language Processing</a:t>
            </a:r>
            <a:endParaRPr lang="en-US" altLang="zh-CN" dirty="0" smtClean="0"/>
          </a:p>
          <a:p>
            <a:pPr defTabSz="218709">
              <a:defRPr sz="2272"/>
            </a:pPr>
            <a:r>
              <a:rPr lang="en-US" altLang="zh-CN" dirty="0" err="1" smtClean="0"/>
              <a:t>Nanyun</a:t>
            </a:r>
            <a:r>
              <a:rPr lang="en-US" altLang="zh-CN" dirty="0" smtClean="0"/>
              <a:t> (Violet) </a:t>
            </a:r>
            <a:r>
              <a:rPr lang="en-US" dirty="0"/>
              <a:t>Peng -- </a:t>
            </a:r>
            <a:r>
              <a:rPr lang="ja-JP" altLang="en-US" dirty="0"/>
              <a:t>彭楠赟</a:t>
            </a:r>
            <a:endParaRPr dirty="0"/>
          </a:p>
          <a:p>
            <a:pPr defTabSz="218709">
              <a:defRPr sz="2272"/>
            </a:pPr>
            <a:r>
              <a:rPr lang="en-US" dirty="0" smtClean="0"/>
              <a:t>September </a:t>
            </a:r>
            <a:r>
              <a:rPr dirty="0" smtClean="0"/>
              <a:t>1</a:t>
            </a:r>
            <a:r>
              <a:rPr lang="en-US" dirty="0" smtClean="0"/>
              <a:t>2</a:t>
            </a:r>
            <a:r>
              <a:rPr dirty="0" smtClean="0"/>
              <a:t>, 201</a:t>
            </a:r>
            <a:r>
              <a:rPr lang="en-US" dirty="0" smtClean="0"/>
              <a:t>8</a:t>
            </a:r>
            <a:endParaRPr dirty="0"/>
          </a:p>
        </p:txBody>
      </p:sp>
      <p:sp>
        <p:nvSpPr>
          <p:cNvPr id="121" name="Slide Number"/>
          <p:cNvSpPr txBox="1">
            <a:spLocks noGrp="1"/>
          </p:cNvSpPr>
          <p:nvPr>
            <p:ph type="sldNum" sz="quarter" idx="12"/>
          </p:nvPr>
        </p:nvSpPr>
        <p:spPr>
          <a:xfrm>
            <a:off x="4505001" y="5739558"/>
            <a:ext cx="127303" cy="200919"/>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5" name="TextBox 4"/>
          <p:cNvSpPr txBox="1"/>
          <p:nvPr/>
        </p:nvSpPr>
        <p:spPr>
          <a:xfrm>
            <a:off x="296645" y="6357276"/>
            <a:ext cx="2733441" cy="338554"/>
          </a:xfrm>
          <a:prstGeom prst="rect">
            <a:avLst/>
          </a:prstGeom>
          <a:noFill/>
        </p:spPr>
        <p:txBody>
          <a:bodyPr wrap="none" rtlCol="0">
            <a:spAutoFit/>
          </a:bodyPr>
          <a:lstStyle/>
          <a:p>
            <a:r>
              <a:rPr lang="en-US" sz="1600" dirty="0">
                <a:solidFill>
                  <a:schemeClr val="tx1"/>
                </a:solidFill>
              </a:rPr>
              <a:t>based on slides of </a:t>
            </a:r>
            <a:r>
              <a:rPr lang="en-US" sz="1600" smtClean="0">
                <a:solidFill>
                  <a:schemeClr val="tx1"/>
                </a:solidFill>
              </a:rPr>
              <a:t>Jason Eisner</a:t>
            </a:r>
            <a:endParaRPr lang="en-US" sz="16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5365"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5366"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5367"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5368" name="Straight Connector 54"/>
          <p:cNvCxnSpPr>
            <a:cxnSpLocks noChangeShapeType="1"/>
            <a:stCxn id="15367" idx="2"/>
            <a:endCxn id="15366"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69" name="Straight Connector 59"/>
          <p:cNvCxnSpPr>
            <a:cxnSpLocks noChangeShapeType="1"/>
            <a:stCxn id="15365" idx="2"/>
            <a:endCxn id="15367"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0"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5371" name="Straight Connector 62"/>
          <p:cNvCxnSpPr>
            <a:cxnSpLocks noChangeShapeType="1"/>
            <a:stCxn id="15365" idx="2"/>
            <a:endCxn id="15370"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72" name="Rectangle 63"/>
          <p:cNvSpPr>
            <a:spLocks noChangeArrowheads="1"/>
          </p:cNvSpPr>
          <p:nvPr/>
        </p:nvSpPr>
        <p:spPr bwMode="auto">
          <a:xfrm>
            <a:off x="3730625" y="34925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5373" name="Rectangle 64"/>
          <p:cNvSpPr>
            <a:spLocks noChangeArrowheads="1"/>
          </p:cNvSpPr>
          <p:nvPr/>
        </p:nvSpPr>
        <p:spPr bwMode="auto">
          <a:xfrm>
            <a:off x="3243263" y="43164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5374"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75"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76"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77"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5378"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5379" name="Straight Connector 72"/>
          <p:cNvCxnSpPr>
            <a:cxnSpLocks noChangeShapeType="1"/>
            <a:stCxn id="15375" idx="2"/>
            <a:endCxn id="15377"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0" name="Straight Connector 74"/>
          <p:cNvCxnSpPr>
            <a:cxnSpLocks noChangeShapeType="1"/>
            <a:stCxn id="15376" idx="2"/>
            <a:endCxn id="15378"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1" name="Straight Connector 76"/>
          <p:cNvCxnSpPr>
            <a:cxnSpLocks noChangeShapeType="1"/>
            <a:stCxn id="15374" idx="2"/>
            <a:endCxn id="15375"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2" name="Straight Connector 78"/>
          <p:cNvCxnSpPr>
            <a:cxnSpLocks noChangeShapeType="1"/>
            <a:stCxn id="15374" idx="2"/>
            <a:endCxn id="15376"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83" name="Rectangle 79"/>
          <p:cNvSpPr>
            <a:spLocks noChangeArrowheads="1"/>
          </p:cNvSpPr>
          <p:nvPr/>
        </p:nvSpPr>
        <p:spPr bwMode="auto">
          <a:xfrm>
            <a:off x="6297613" y="4319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5384" name="Rectangle 80"/>
          <p:cNvSpPr>
            <a:spLocks noChangeArrowheads="1"/>
          </p:cNvSpPr>
          <p:nvPr/>
        </p:nvSpPr>
        <p:spPr bwMode="auto">
          <a:xfrm>
            <a:off x="5895975"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5385" name="Rectangle 81"/>
          <p:cNvSpPr>
            <a:spLocks noChangeArrowheads="1"/>
          </p:cNvSpPr>
          <p:nvPr/>
        </p:nvSpPr>
        <p:spPr bwMode="auto">
          <a:xfrm>
            <a:off x="6778625" y="5095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5386" name="Rectangle 82"/>
          <p:cNvSpPr>
            <a:spLocks noChangeArrowheads="1"/>
          </p:cNvSpPr>
          <p:nvPr/>
        </p:nvSpPr>
        <p:spPr bwMode="auto">
          <a:xfrm>
            <a:off x="6054725" y="58578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5387" name="Rectangle 83"/>
          <p:cNvSpPr>
            <a:spLocks noChangeArrowheads="1"/>
          </p:cNvSpPr>
          <p:nvPr/>
        </p:nvSpPr>
        <p:spPr bwMode="auto">
          <a:xfrm>
            <a:off x="6473825" y="58626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5388" name="Straight Connector 84"/>
          <p:cNvCxnSpPr>
            <a:cxnSpLocks noChangeShapeType="1"/>
            <a:stCxn id="15384" idx="2"/>
            <a:endCxn id="15386" idx="0"/>
          </p:cNvCxnSpPr>
          <p:nvPr/>
        </p:nvCxnSpPr>
        <p:spPr bwMode="auto">
          <a:xfrm rot="16200000" flipH="1">
            <a:off x="6073776" y="57038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89" name="Straight Connector 85"/>
          <p:cNvCxnSpPr>
            <a:cxnSpLocks noChangeShapeType="1"/>
            <a:stCxn id="15385" idx="2"/>
            <a:endCxn id="15387" idx="0"/>
          </p:cNvCxnSpPr>
          <p:nvPr/>
        </p:nvCxnSpPr>
        <p:spPr bwMode="auto">
          <a:xfrm rot="5400000">
            <a:off x="6819900" y="57102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0" name="Straight Connector 86"/>
          <p:cNvCxnSpPr>
            <a:cxnSpLocks noChangeShapeType="1"/>
            <a:stCxn id="15383" idx="2"/>
            <a:endCxn id="15384" idx="0"/>
          </p:cNvCxnSpPr>
          <p:nvPr/>
        </p:nvCxnSpPr>
        <p:spPr bwMode="auto">
          <a:xfrm rot="5400000">
            <a:off x="6246019" y="4760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1" name="Straight Connector 87"/>
          <p:cNvCxnSpPr>
            <a:cxnSpLocks noChangeShapeType="1"/>
            <a:stCxn id="15383" idx="2"/>
            <a:endCxn id="15385" idx="0"/>
          </p:cNvCxnSpPr>
          <p:nvPr/>
        </p:nvCxnSpPr>
        <p:spPr bwMode="auto">
          <a:xfrm rot="16200000" flipH="1">
            <a:off x="6618287" y="4741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2" name="Rectangle 88"/>
          <p:cNvSpPr>
            <a:spLocks noChangeArrowheads="1"/>
          </p:cNvSpPr>
          <p:nvPr/>
        </p:nvSpPr>
        <p:spPr bwMode="auto">
          <a:xfrm>
            <a:off x="3125788" y="51054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5393" name="Straight Connector 89"/>
          <p:cNvCxnSpPr>
            <a:cxnSpLocks noChangeShapeType="1"/>
            <a:stCxn id="15373" idx="2"/>
            <a:endCxn id="15392" idx="0"/>
          </p:cNvCxnSpPr>
          <p:nvPr/>
        </p:nvCxnSpPr>
        <p:spPr bwMode="auto">
          <a:xfrm rot="16200000" flipH="1">
            <a:off x="3264695" y="49395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4" name="Straight Connector 98"/>
          <p:cNvCxnSpPr>
            <a:cxnSpLocks noChangeShapeType="1"/>
            <a:stCxn id="15372" idx="2"/>
            <a:endCxn id="15373" idx="0"/>
          </p:cNvCxnSpPr>
          <p:nvPr/>
        </p:nvCxnSpPr>
        <p:spPr bwMode="auto">
          <a:xfrm rot="5400000">
            <a:off x="3532188" y="38481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395" name="Straight Connector 101"/>
          <p:cNvCxnSpPr>
            <a:cxnSpLocks noChangeShapeType="1"/>
            <a:stCxn id="15372" idx="2"/>
            <a:endCxn id="15374" idx="0"/>
          </p:cNvCxnSpPr>
          <p:nvPr/>
        </p:nvCxnSpPr>
        <p:spPr bwMode="auto">
          <a:xfrm rot="16200000" flipH="1">
            <a:off x="4052093" y="39012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396" name="Rectangle 103"/>
          <p:cNvSpPr>
            <a:spLocks noChangeArrowheads="1"/>
          </p:cNvSpPr>
          <p:nvPr/>
        </p:nvSpPr>
        <p:spPr bwMode="auto">
          <a:xfrm>
            <a:off x="5876925" y="34956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5397" name="Rectangle 104"/>
          <p:cNvSpPr>
            <a:spLocks noChangeArrowheads="1"/>
          </p:cNvSpPr>
          <p:nvPr/>
        </p:nvSpPr>
        <p:spPr bwMode="auto">
          <a:xfrm>
            <a:off x="5513388" y="4319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5398" name="Rectangle 105"/>
          <p:cNvSpPr>
            <a:spLocks noChangeArrowheads="1"/>
          </p:cNvSpPr>
          <p:nvPr/>
        </p:nvSpPr>
        <p:spPr bwMode="auto">
          <a:xfrm>
            <a:off x="5307013" y="5105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5399" name="Straight Connector 106"/>
          <p:cNvCxnSpPr>
            <a:cxnSpLocks noChangeShapeType="1"/>
            <a:stCxn id="15397" idx="2"/>
            <a:endCxn id="15398" idx="0"/>
          </p:cNvCxnSpPr>
          <p:nvPr/>
        </p:nvCxnSpPr>
        <p:spPr bwMode="auto">
          <a:xfrm rot="5400000">
            <a:off x="5526088" y="4941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0" name="Straight Connector 107"/>
          <p:cNvCxnSpPr>
            <a:cxnSpLocks noChangeShapeType="1"/>
            <a:stCxn id="15396" idx="2"/>
            <a:endCxn id="15397" idx="0"/>
          </p:cNvCxnSpPr>
          <p:nvPr/>
        </p:nvCxnSpPr>
        <p:spPr bwMode="auto">
          <a:xfrm rot="5400000">
            <a:off x="5733257" y="39139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1" name="Straight Connector 108"/>
          <p:cNvCxnSpPr>
            <a:cxnSpLocks noChangeShapeType="1"/>
            <a:stCxn id="15396" idx="2"/>
            <a:endCxn id="15383" idx="0"/>
          </p:cNvCxnSpPr>
          <p:nvPr/>
        </p:nvCxnSpPr>
        <p:spPr bwMode="auto">
          <a:xfrm rot="16200000" flipH="1">
            <a:off x="6177757" y="39187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2" name="Straight Connector 111"/>
          <p:cNvCxnSpPr>
            <a:cxnSpLocks noChangeShapeType="1"/>
            <a:stCxn id="15370" idx="2"/>
            <a:endCxn id="15372" idx="0"/>
          </p:cNvCxnSpPr>
          <p:nvPr/>
        </p:nvCxnSpPr>
        <p:spPr bwMode="auto">
          <a:xfrm rot="5400000">
            <a:off x="4236244" y="27312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403" name="Straight Connector 114"/>
          <p:cNvCxnSpPr>
            <a:cxnSpLocks noChangeShapeType="1"/>
            <a:stCxn id="15370" idx="2"/>
            <a:endCxn id="15396" idx="0"/>
          </p:cNvCxnSpPr>
          <p:nvPr/>
        </p:nvCxnSpPr>
        <p:spPr bwMode="auto">
          <a:xfrm rot="16200000" flipH="1">
            <a:off x="5303838" y="26606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2256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Ambiguity</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6389" name="Rectangle 50"/>
          <p:cNvSpPr>
            <a:spLocks noChangeArrowheads="1"/>
          </p:cNvSpPr>
          <p:nvPr/>
        </p:nvSpPr>
        <p:spPr bwMode="auto">
          <a:xfrm>
            <a:off x="3457575" y="15144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6390" name="Rectangle 51"/>
          <p:cNvSpPr>
            <a:spLocks noChangeArrowheads="1"/>
          </p:cNvSpPr>
          <p:nvPr/>
        </p:nvSpPr>
        <p:spPr bwMode="auto">
          <a:xfrm>
            <a:off x="1905000" y="35052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6391" name="Rectangle 52"/>
          <p:cNvSpPr>
            <a:spLocks noChangeArrowheads="1"/>
          </p:cNvSpPr>
          <p:nvPr/>
        </p:nvSpPr>
        <p:spPr bwMode="auto">
          <a:xfrm>
            <a:off x="2057400" y="24971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6392" name="Straight Connector 54"/>
          <p:cNvCxnSpPr>
            <a:cxnSpLocks noChangeShapeType="1"/>
            <a:stCxn id="16391" idx="2"/>
            <a:endCxn id="16390" idx="0"/>
          </p:cNvCxnSpPr>
          <p:nvPr/>
        </p:nvCxnSpPr>
        <p:spPr bwMode="auto">
          <a:xfrm rot="5400000">
            <a:off x="2058194" y="32265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393" name="Straight Connector 59"/>
          <p:cNvCxnSpPr>
            <a:cxnSpLocks noChangeShapeType="1"/>
            <a:stCxn id="16389" idx="2"/>
            <a:endCxn id="16391" idx="0"/>
          </p:cNvCxnSpPr>
          <p:nvPr/>
        </p:nvCxnSpPr>
        <p:spPr bwMode="auto">
          <a:xfrm rot="5400000">
            <a:off x="2725738" y="15875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4" name="Rectangle 60"/>
          <p:cNvSpPr>
            <a:spLocks noChangeArrowheads="1"/>
          </p:cNvSpPr>
          <p:nvPr/>
        </p:nvSpPr>
        <p:spPr bwMode="auto">
          <a:xfrm>
            <a:off x="4727575" y="25050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6395" name="Straight Connector 62"/>
          <p:cNvCxnSpPr>
            <a:cxnSpLocks noChangeShapeType="1"/>
            <a:stCxn id="16389" idx="2"/>
            <a:endCxn id="16394" idx="0"/>
          </p:cNvCxnSpPr>
          <p:nvPr/>
        </p:nvCxnSpPr>
        <p:spPr bwMode="auto">
          <a:xfrm rot="16200000" flipH="1">
            <a:off x="4052094" y="15597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6" name="Rectangle 63"/>
          <p:cNvSpPr>
            <a:spLocks noChangeArrowheads="1"/>
          </p:cNvSpPr>
          <p:nvPr/>
        </p:nvSpPr>
        <p:spPr bwMode="auto">
          <a:xfrm>
            <a:off x="5018088" y="3492500"/>
            <a:ext cx="560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7" name="Rectangle 64"/>
          <p:cNvSpPr>
            <a:spLocks noChangeArrowheads="1"/>
          </p:cNvSpPr>
          <p:nvPr/>
        </p:nvSpPr>
        <p:spPr bwMode="auto">
          <a:xfrm>
            <a:off x="3243263" y="3549650"/>
            <a:ext cx="368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6398" name="Rectangle 65"/>
          <p:cNvSpPr>
            <a:spLocks noChangeArrowheads="1"/>
          </p:cNvSpPr>
          <p:nvPr/>
        </p:nvSpPr>
        <p:spPr bwMode="auto">
          <a:xfrm>
            <a:off x="4191000" y="43195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399" name="Rectangle 67"/>
          <p:cNvSpPr>
            <a:spLocks noChangeArrowheads="1"/>
          </p:cNvSpPr>
          <p:nvPr/>
        </p:nvSpPr>
        <p:spPr bwMode="auto">
          <a:xfrm>
            <a:off x="3733800" y="5092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0" name="Rectangle 68"/>
          <p:cNvSpPr>
            <a:spLocks noChangeArrowheads="1"/>
          </p:cNvSpPr>
          <p:nvPr/>
        </p:nvSpPr>
        <p:spPr bwMode="auto">
          <a:xfrm>
            <a:off x="4724400" y="50958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01" name="Rectangle 69"/>
          <p:cNvSpPr>
            <a:spLocks noChangeArrowheads="1"/>
          </p:cNvSpPr>
          <p:nvPr/>
        </p:nvSpPr>
        <p:spPr bwMode="auto">
          <a:xfrm>
            <a:off x="3751263" y="58578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6402" name="Rectangle 70"/>
          <p:cNvSpPr>
            <a:spLocks noChangeArrowheads="1"/>
          </p:cNvSpPr>
          <p:nvPr/>
        </p:nvSpPr>
        <p:spPr bwMode="auto">
          <a:xfrm>
            <a:off x="4425950" y="58626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6403" name="Straight Connector 72"/>
          <p:cNvCxnSpPr>
            <a:cxnSpLocks noChangeShapeType="1"/>
            <a:stCxn id="16399" idx="2"/>
            <a:endCxn id="16401" idx="0"/>
          </p:cNvCxnSpPr>
          <p:nvPr/>
        </p:nvCxnSpPr>
        <p:spPr bwMode="auto">
          <a:xfrm rot="5400000">
            <a:off x="3910013" y="57054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4" name="Straight Connector 74"/>
          <p:cNvCxnSpPr>
            <a:cxnSpLocks noChangeShapeType="1"/>
            <a:stCxn id="16400" idx="2"/>
            <a:endCxn id="16402" idx="0"/>
          </p:cNvCxnSpPr>
          <p:nvPr/>
        </p:nvCxnSpPr>
        <p:spPr bwMode="auto">
          <a:xfrm rot="5400000">
            <a:off x="4766469" y="57094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5" name="Straight Connector 76"/>
          <p:cNvCxnSpPr>
            <a:cxnSpLocks noChangeShapeType="1"/>
            <a:stCxn id="16398" idx="2"/>
            <a:endCxn id="16399" idx="0"/>
          </p:cNvCxnSpPr>
          <p:nvPr/>
        </p:nvCxnSpPr>
        <p:spPr bwMode="auto">
          <a:xfrm rot="5400000">
            <a:off x="4110832" y="47331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06" name="Straight Connector 78"/>
          <p:cNvCxnSpPr>
            <a:cxnSpLocks noChangeShapeType="1"/>
            <a:stCxn id="16398" idx="2"/>
            <a:endCxn id="16400" idx="0"/>
          </p:cNvCxnSpPr>
          <p:nvPr/>
        </p:nvCxnSpPr>
        <p:spPr bwMode="auto">
          <a:xfrm rot="16200000" flipH="1">
            <a:off x="4537869" y="47140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07" name="Rectangle 79"/>
          <p:cNvSpPr>
            <a:spLocks noChangeArrowheads="1"/>
          </p:cNvSpPr>
          <p:nvPr/>
        </p:nvSpPr>
        <p:spPr bwMode="auto">
          <a:xfrm>
            <a:off x="6297613" y="50815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6408" name="Rectangle 80"/>
          <p:cNvSpPr>
            <a:spLocks noChangeArrowheads="1"/>
          </p:cNvSpPr>
          <p:nvPr/>
        </p:nvSpPr>
        <p:spPr bwMode="auto">
          <a:xfrm>
            <a:off x="5895975" y="58547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6409" name="Rectangle 81"/>
          <p:cNvSpPr>
            <a:spLocks noChangeArrowheads="1"/>
          </p:cNvSpPr>
          <p:nvPr/>
        </p:nvSpPr>
        <p:spPr bwMode="auto">
          <a:xfrm>
            <a:off x="6778625" y="58578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6410" name="Rectangle 82"/>
          <p:cNvSpPr>
            <a:spLocks noChangeArrowheads="1"/>
          </p:cNvSpPr>
          <p:nvPr/>
        </p:nvSpPr>
        <p:spPr bwMode="auto">
          <a:xfrm>
            <a:off x="6054725" y="64674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6411" name="Rectangle 83"/>
          <p:cNvSpPr>
            <a:spLocks noChangeArrowheads="1"/>
          </p:cNvSpPr>
          <p:nvPr/>
        </p:nvSpPr>
        <p:spPr bwMode="auto">
          <a:xfrm>
            <a:off x="6473825" y="64722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6412" name="Straight Connector 84"/>
          <p:cNvCxnSpPr>
            <a:cxnSpLocks noChangeShapeType="1"/>
            <a:stCxn id="16408" idx="2"/>
            <a:endCxn id="16410" idx="0"/>
          </p:cNvCxnSpPr>
          <p:nvPr/>
        </p:nvCxnSpPr>
        <p:spPr bwMode="auto">
          <a:xfrm rot="16200000" flipH="1">
            <a:off x="6149976" y="6389687"/>
            <a:ext cx="1524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3" name="Straight Connector 85"/>
          <p:cNvCxnSpPr>
            <a:cxnSpLocks noChangeShapeType="1"/>
            <a:stCxn id="16409" idx="2"/>
            <a:endCxn id="16411" idx="0"/>
          </p:cNvCxnSpPr>
          <p:nvPr/>
        </p:nvCxnSpPr>
        <p:spPr bwMode="auto">
          <a:xfrm rot="5400000">
            <a:off x="6896100" y="6396038"/>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4" name="Straight Connector 86"/>
          <p:cNvCxnSpPr>
            <a:cxnSpLocks noChangeShapeType="1"/>
            <a:stCxn id="16407" idx="2"/>
            <a:endCxn id="16408" idx="0"/>
          </p:cNvCxnSpPr>
          <p:nvPr/>
        </p:nvCxnSpPr>
        <p:spPr bwMode="auto">
          <a:xfrm rot="5400000">
            <a:off x="6246019" y="55221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5" name="Straight Connector 87"/>
          <p:cNvCxnSpPr>
            <a:cxnSpLocks noChangeShapeType="1"/>
            <a:stCxn id="16407" idx="2"/>
            <a:endCxn id="16409" idx="0"/>
          </p:cNvCxnSpPr>
          <p:nvPr/>
        </p:nvCxnSpPr>
        <p:spPr bwMode="auto">
          <a:xfrm rot="16200000" flipH="1">
            <a:off x="6618287" y="55038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16" name="Rectangle 88"/>
          <p:cNvSpPr>
            <a:spLocks noChangeArrowheads="1"/>
          </p:cNvSpPr>
          <p:nvPr/>
        </p:nvSpPr>
        <p:spPr bwMode="auto">
          <a:xfrm>
            <a:off x="3125788" y="43386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6417" name="Straight Connector 89"/>
          <p:cNvCxnSpPr>
            <a:cxnSpLocks noChangeShapeType="1"/>
            <a:stCxn id="16397" idx="2"/>
            <a:endCxn id="16416" idx="0"/>
          </p:cNvCxnSpPr>
          <p:nvPr/>
        </p:nvCxnSpPr>
        <p:spPr bwMode="auto">
          <a:xfrm rot="16200000" flipH="1">
            <a:off x="3265488" y="4173538"/>
            <a:ext cx="327025"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8" name="Straight Connector 98"/>
          <p:cNvCxnSpPr>
            <a:cxnSpLocks noChangeShapeType="1"/>
            <a:stCxn id="16396" idx="2"/>
            <a:endCxn id="16420" idx="0"/>
          </p:cNvCxnSpPr>
          <p:nvPr/>
        </p:nvCxnSpPr>
        <p:spPr bwMode="auto">
          <a:xfrm rot="16200000" flipH="1">
            <a:off x="5523706" y="3728244"/>
            <a:ext cx="390525" cy="8397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19" name="Straight Connector 101"/>
          <p:cNvCxnSpPr>
            <a:cxnSpLocks noChangeShapeType="1"/>
            <a:stCxn id="16396" idx="2"/>
            <a:endCxn id="16398" idx="0"/>
          </p:cNvCxnSpPr>
          <p:nvPr/>
        </p:nvCxnSpPr>
        <p:spPr bwMode="auto">
          <a:xfrm rot="5400000">
            <a:off x="4701381" y="3721894"/>
            <a:ext cx="366713" cy="8286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420" name="Rectangle 103"/>
          <p:cNvSpPr>
            <a:spLocks noChangeArrowheads="1"/>
          </p:cNvSpPr>
          <p:nvPr/>
        </p:nvSpPr>
        <p:spPr bwMode="auto">
          <a:xfrm>
            <a:off x="5876925" y="43434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6421" name="Rectangle 104"/>
          <p:cNvSpPr>
            <a:spLocks noChangeArrowheads="1"/>
          </p:cNvSpPr>
          <p:nvPr/>
        </p:nvSpPr>
        <p:spPr bwMode="auto">
          <a:xfrm>
            <a:off x="5513388" y="50815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6422" name="Rectangle 105"/>
          <p:cNvSpPr>
            <a:spLocks noChangeArrowheads="1"/>
          </p:cNvSpPr>
          <p:nvPr/>
        </p:nvSpPr>
        <p:spPr bwMode="auto">
          <a:xfrm>
            <a:off x="5307013" y="58674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6423" name="Straight Connector 106"/>
          <p:cNvCxnSpPr>
            <a:cxnSpLocks noChangeShapeType="1"/>
            <a:stCxn id="16421" idx="2"/>
            <a:endCxn id="16422" idx="0"/>
          </p:cNvCxnSpPr>
          <p:nvPr/>
        </p:nvCxnSpPr>
        <p:spPr bwMode="auto">
          <a:xfrm rot="5400000">
            <a:off x="5526088" y="57038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4" name="Straight Connector 107"/>
          <p:cNvCxnSpPr>
            <a:cxnSpLocks noChangeShapeType="1"/>
            <a:stCxn id="16420" idx="2"/>
            <a:endCxn id="16421" idx="0"/>
          </p:cNvCxnSpPr>
          <p:nvPr/>
        </p:nvCxnSpPr>
        <p:spPr bwMode="auto">
          <a:xfrm rot="5400000">
            <a:off x="5776119" y="4718844"/>
            <a:ext cx="2762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5" name="Straight Connector 108"/>
          <p:cNvCxnSpPr>
            <a:cxnSpLocks noChangeShapeType="1"/>
            <a:stCxn id="16420" idx="2"/>
            <a:endCxn id="16407" idx="0"/>
          </p:cNvCxnSpPr>
          <p:nvPr/>
        </p:nvCxnSpPr>
        <p:spPr bwMode="auto">
          <a:xfrm rot="16200000" flipH="1">
            <a:off x="6220619" y="4723607"/>
            <a:ext cx="276225"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6" name="Straight Connector 111"/>
          <p:cNvCxnSpPr>
            <a:cxnSpLocks noChangeShapeType="1"/>
            <a:stCxn id="16394" idx="2"/>
            <a:endCxn id="16396" idx="0"/>
          </p:cNvCxnSpPr>
          <p:nvPr/>
        </p:nvCxnSpPr>
        <p:spPr bwMode="auto">
          <a:xfrm rot="16200000" flipH="1">
            <a:off x="4885532" y="3078956"/>
            <a:ext cx="525462" cy="3016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6427" name="Straight Connector 114"/>
          <p:cNvCxnSpPr>
            <a:cxnSpLocks noChangeShapeType="1"/>
            <a:stCxn id="16394" idx="2"/>
            <a:endCxn id="16397" idx="0"/>
          </p:cNvCxnSpPr>
          <p:nvPr/>
        </p:nvCxnSpPr>
        <p:spPr bwMode="auto">
          <a:xfrm rot="5400000">
            <a:off x="3921126" y="2473325"/>
            <a:ext cx="582612" cy="1570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89274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The parsing problem</a:t>
            </a:r>
          </a:p>
        </p:txBody>
      </p:sp>
      <p:sp>
        <p:nvSpPr>
          <p:cNvPr id="17411" name="Text Box 3"/>
          <p:cNvSpPr txBox="1">
            <a:spLocks noChangeArrowheads="1"/>
          </p:cNvSpPr>
          <p:nvPr/>
        </p:nvSpPr>
        <p:spPr bwMode="auto">
          <a:xfrm>
            <a:off x="2813050" y="2133600"/>
            <a:ext cx="381000" cy="19748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40000"/>
              </a:lnSpc>
              <a:spcBef>
                <a:spcPct val="50000"/>
              </a:spcBef>
              <a:buClrTx/>
              <a:buFontTx/>
              <a:buNone/>
            </a:pPr>
            <a:r>
              <a:rPr kumimoji="0" lang="en-US" altLang="en-US" sz="2400">
                <a:latin typeface="Times New Roman" charset="0"/>
              </a:rPr>
              <a:t>P</a:t>
            </a:r>
          </a:p>
          <a:p>
            <a:pPr algn="ctr">
              <a:lnSpc>
                <a:spcPct val="40000"/>
              </a:lnSpc>
              <a:spcBef>
                <a:spcPct val="50000"/>
              </a:spcBef>
              <a:buClrTx/>
              <a:buFontTx/>
              <a:buNone/>
            </a:pPr>
            <a:r>
              <a:rPr kumimoji="0" lang="en-US" altLang="en-US" sz="2400">
                <a:latin typeface="Times New Roman" charset="0"/>
              </a:rPr>
              <a:t>A</a:t>
            </a:r>
          </a:p>
          <a:p>
            <a:pPr algn="ctr">
              <a:lnSpc>
                <a:spcPct val="40000"/>
              </a:lnSpc>
              <a:spcBef>
                <a:spcPct val="50000"/>
              </a:spcBef>
              <a:buClrTx/>
              <a:buFontTx/>
              <a:buNone/>
            </a:pPr>
            <a:r>
              <a:rPr kumimoji="0" lang="en-US" altLang="en-US" sz="2400">
                <a:latin typeface="Times New Roman" charset="0"/>
              </a:rPr>
              <a:t>R</a:t>
            </a:r>
          </a:p>
          <a:p>
            <a:pPr algn="ctr">
              <a:lnSpc>
                <a:spcPct val="40000"/>
              </a:lnSpc>
              <a:spcBef>
                <a:spcPct val="50000"/>
              </a:spcBef>
              <a:buClrTx/>
              <a:buFontTx/>
              <a:buNone/>
            </a:pPr>
            <a:r>
              <a:rPr kumimoji="0" lang="en-US" altLang="en-US" sz="2400">
                <a:latin typeface="Times New Roman" charset="0"/>
              </a:rPr>
              <a:t>S</a:t>
            </a:r>
          </a:p>
          <a:p>
            <a:pPr algn="ctr">
              <a:lnSpc>
                <a:spcPct val="40000"/>
              </a:lnSpc>
              <a:spcBef>
                <a:spcPct val="50000"/>
              </a:spcBef>
              <a:buClrTx/>
              <a:buFontTx/>
              <a:buNone/>
            </a:pPr>
            <a:r>
              <a:rPr kumimoji="0" lang="en-US" altLang="en-US" sz="2400">
                <a:latin typeface="Times New Roman" charset="0"/>
              </a:rPr>
              <a:t>E</a:t>
            </a:r>
          </a:p>
          <a:p>
            <a:pPr algn="ctr">
              <a:lnSpc>
                <a:spcPct val="40000"/>
              </a:lnSpc>
              <a:spcBef>
                <a:spcPct val="50000"/>
              </a:spcBef>
              <a:buClrTx/>
              <a:buFontTx/>
              <a:buNone/>
            </a:pPr>
            <a:r>
              <a:rPr kumimoji="0" lang="en-US" altLang="en-US" sz="2400">
                <a:latin typeface="Times New Roman" charset="0"/>
              </a:rPr>
              <a:t>R</a:t>
            </a:r>
          </a:p>
        </p:txBody>
      </p:sp>
      <p:grpSp>
        <p:nvGrpSpPr>
          <p:cNvPr id="2" name="Group 4"/>
          <p:cNvGrpSpPr>
            <a:grpSpLocks/>
          </p:cNvGrpSpPr>
          <p:nvPr/>
        </p:nvGrpSpPr>
        <p:grpSpPr bwMode="auto">
          <a:xfrm>
            <a:off x="2362200" y="4267200"/>
            <a:ext cx="1350963" cy="990600"/>
            <a:chOff x="1488" y="2688"/>
            <a:chExt cx="851" cy="624"/>
          </a:xfrm>
        </p:grpSpPr>
        <p:sp>
          <p:nvSpPr>
            <p:cNvPr id="17491" name="Text Box 5"/>
            <p:cNvSpPr txBox="1">
              <a:spLocks noChangeArrowheads="1"/>
            </p:cNvSpPr>
            <p:nvPr/>
          </p:nvSpPr>
          <p:spPr bwMode="auto">
            <a:xfrm>
              <a:off x="1488" y="302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Grammar</a:t>
              </a:r>
            </a:p>
          </p:txBody>
        </p:sp>
        <p:sp>
          <p:nvSpPr>
            <p:cNvPr id="17492" name="AutoShape 6"/>
            <p:cNvSpPr>
              <a:spLocks noChangeArrowheads="1"/>
            </p:cNvSpPr>
            <p:nvPr/>
          </p:nvSpPr>
          <p:spPr bwMode="auto">
            <a:xfrm>
              <a:off x="1841" y="2688"/>
              <a:ext cx="102" cy="336"/>
            </a:xfrm>
            <a:prstGeom prst="upArrow">
              <a:avLst>
                <a:gd name="adj1" fmla="val 50000"/>
                <a:gd name="adj2" fmla="val 82353"/>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23559" name="Text Box 7"/>
          <p:cNvSpPr txBox="1">
            <a:spLocks noChangeArrowheads="1"/>
          </p:cNvSpPr>
          <p:nvPr/>
        </p:nvSpPr>
        <p:spPr bwMode="auto">
          <a:xfrm>
            <a:off x="5848350" y="2438400"/>
            <a:ext cx="381000" cy="13176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10000"/>
              </a:lnSpc>
              <a:spcBef>
                <a:spcPct val="50000"/>
              </a:spcBef>
              <a:buClrTx/>
              <a:buFontTx/>
              <a:buNone/>
            </a:pPr>
            <a:r>
              <a:rPr kumimoji="0" lang="en-US" altLang="en-US" sz="2400">
                <a:latin typeface="Times New Roman" charset="0"/>
              </a:rPr>
              <a:t>s</a:t>
            </a:r>
          </a:p>
          <a:p>
            <a:pPr algn="ctr">
              <a:lnSpc>
                <a:spcPct val="10000"/>
              </a:lnSpc>
              <a:spcBef>
                <a:spcPct val="50000"/>
              </a:spcBef>
              <a:buClrTx/>
              <a:buFontTx/>
              <a:buNone/>
            </a:pPr>
            <a:r>
              <a:rPr kumimoji="0" lang="en-US" altLang="en-US" sz="2400">
                <a:latin typeface="Times New Roman" charset="0"/>
              </a:rPr>
              <a:t>c</a:t>
            </a:r>
          </a:p>
          <a:p>
            <a:pPr algn="ctr">
              <a:lnSpc>
                <a:spcPct val="10000"/>
              </a:lnSpc>
              <a:spcBef>
                <a:spcPct val="50000"/>
              </a:spcBef>
              <a:buClrTx/>
              <a:buFontTx/>
              <a:buNone/>
            </a:pPr>
            <a:r>
              <a:rPr kumimoji="0" lang="en-US" altLang="en-US" sz="2400">
                <a:latin typeface="Times New Roman" charset="0"/>
              </a:rPr>
              <a:t>o</a:t>
            </a:r>
          </a:p>
          <a:p>
            <a:pPr algn="ctr">
              <a:lnSpc>
                <a:spcPct val="10000"/>
              </a:lnSpc>
              <a:spcBef>
                <a:spcPct val="50000"/>
              </a:spcBef>
              <a:buClrTx/>
              <a:buFontTx/>
              <a:buNone/>
            </a:pPr>
            <a:r>
              <a:rPr kumimoji="0" lang="en-US" altLang="en-US" sz="2400">
                <a:latin typeface="Times New Roman" charset="0"/>
              </a:rPr>
              <a:t>r</a:t>
            </a:r>
          </a:p>
          <a:p>
            <a:pPr algn="ctr">
              <a:lnSpc>
                <a:spcPct val="10000"/>
              </a:lnSpc>
              <a:spcBef>
                <a:spcPct val="50000"/>
              </a:spcBef>
              <a:buClrTx/>
              <a:buFontTx/>
              <a:buNone/>
            </a:pPr>
            <a:r>
              <a:rPr kumimoji="0" lang="en-US" altLang="en-US" sz="2400">
                <a:latin typeface="Times New Roman" charset="0"/>
              </a:rPr>
              <a:t>e</a:t>
            </a:r>
          </a:p>
          <a:p>
            <a:pPr algn="ctr">
              <a:lnSpc>
                <a:spcPct val="10000"/>
              </a:lnSpc>
              <a:spcBef>
                <a:spcPct val="50000"/>
              </a:spcBef>
              <a:buClrTx/>
              <a:buFontTx/>
              <a:buNone/>
            </a:pPr>
            <a:r>
              <a:rPr kumimoji="0" lang="en-US" altLang="en-US" sz="2400">
                <a:latin typeface="Times New Roman" charset="0"/>
              </a:rPr>
              <a:t>r</a:t>
            </a:r>
          </a:p>
        </p:txBody>
      </p:sp>
      <p:grpSp>
        <p:nvGrpSpPr>
          <p:cNvPr id="3" name="Group 8"/>
          <p:cNvGrpSpPr>
            <a:grpSpLocks/>
          </p:cNvGrpSpPr>
          <p:nvPr/>
        </p:nvGrpSpPr>
        <p:grpSpPr bwMode="auto">
          <a:xfrm>
            <a:off x="5029200" y="2430463"/>
            <a:ext cx="609600" cy="1447800"/>
            <a:chOff x="3168" y="1531"/>
            <a:chExt cx="384" cy="912"/>
          </a:xfrm>
        </p:grpSpPr>
        <p:sp>
          <p:nvSpPr>
            <p:cNvPr id="17488" name="Line 9"/>
            <p:cNvSpPr>
              <a:spLocks noChangeShapeType="1"/>
            </p:cNvSpPr>
            <p:nvPr/>
          </p:nvSpPr>
          <p:spPr bwMode="auto">
            <a:xfrm>
              <a:off x="3168" y="1531"/>
              <a:ext cx="384" cy="1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10"/>
            <p:cNvSpPr>
              <a:spLocks noChangeShapeType="1"/>
            </p:cNvSpPr>
            <p:nvPr/>
          </p:nvSpPr>
          <p:spPr bwMode="auto">
            <a:xfrm>
              <a:off x="316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90" name="Line 11"/>
            <p:cNvSpPr>
              <a:spLocks noChangeShapeType="1"/>
            </p:cNvSpPr>
            <p:nvPr/>
          </p:nvSpPr>
          <p:spPr bwMode="auto">
            <a:xfrm flipV="1">
              <a:off x="3168" y="2256"/>
              <a:ext cx="336"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2"/>
          <p:cNvGrpSpPr>
            <a:grpSpLocks/>
          </p:cNvGrpSpPr>
          <p:nvPr/>
        </p:nvGrpSpPr>
        <p:grpSpPr bwMode="auto">
          <a:xfrm>
            <a:off x="4953000" y="1600200"/>
            <a:ext cx="2178050" cy="723900"/>
            <a:chOff x="3312" y="1008"/>
            <a:chExt cx="1372" cy="456"/>
          </a:xfrm>
        </p:grpSpPr>
        <p:sp>
          <p:nvSpPr>
            <p:cNvPr id="17486" name="Text Box 13"/>
            <p:cNvSpPr txBox="1">
              <a:spLocks noChangeArrowheads="1"/>
            </p:cNvSpPr>
            <p:nvPr/>
          </p:nvSpPr>
          <p:spPr bwMode="auto">
            <a:xfrm>
              <a:off x="3312" y="1008"/>
              <a:ext cx="1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latin typeface="Times New Roman" charset="0"/>
                </a:rPr>
                <a:t>correct test trees</a:t>
              </a:r>
            </a:p>
          </p:txBody>
        </p:sp>
        <p:sp>
          <p:nvSpPr>
            <p:cNvPr id="17487" name="AutoShape 14"/>
            <p:cNvSpPr>
              <a:spLocks noChangeArrowheads="1"/>
            </p:cNvSpPr>
            <p:nvPr/>
          </p:nvSpPr>
          <p:spPr bwMode="auto">
            <a:xfrm flipV="1">
              <a:off x="3938" y="1266"/>
              <a:ext cx="120" cy="198"/>
            </a:xfrm>
            <a:prstGeom prst="upArrow">
              <a:avLst>
                <a:gd name="adj1" fmla="val 50000"/>
                <a:gd name="adj2" fmla="val 41250"/>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5" name="Group 22"/>
          <p:cNvGrpSpPr>
            <a:grpSpLocks/>
          </p:cNvGrpSpPr>
          <p:nvPr/>
        </p:nvGrpSpPr>
        <p:grpSpPr bwMode="auto">
          <a:xfrm>
            <a:off x="3352800" y="2201863"/>
            <a:ext cx="1600200" cy="2065337"/>
            <a:chOff x="2112" y="1387"/>
            <a:chExt cx="1008" cy="1301"/>
          </a:xfrm>
        </p:grpSpPr>
        <p:sp>
          <p:nvSpPr>
            <p:cNvPr id="17444" name="Line 23"/>
            <p:cNvSpPr>
              <a:spLocks noChangeShapeType="1"/>
            </p:cNvSpPr>
            <p:nvPr/>
          </p:nvSpPr>
          <p:spPr bwMode="auto">
            <a:xfrm>
              <a:off x="2112"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5" name="Line 24"/>
            <p:cNvSpPr>
              <a:spLocks noChangeShapeType="1"/>
            </p:cNvSpPr>
            <p:nvPr/>
          </p:nvSpPr>
          <p:spPr bwMode="auto">
            <a:xfrm>
              <a:off x="2112"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6" name="Line 25"/>
            <p:cNvSpPr>
              <a:spLocks noChangeShapeType="1"/>
            </p:cNvSpPr>
            <p:nvPr/>
          </p:nvSpPr>
          <p:spPr bwMode="auto">
            <a:xfrm>
              <a:off x="2112"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47" name="Group 26"/>
            <p:cNvGrpSpPr>
              <a:grpSpLocks/>
            </p:cNvGrpSpPr>
            <p:nvPr/>
          </p:nvGrpSpPr>
          <p:grpSpPr bwMode="auto">
            <a:xfrm>
              <a:off x="2448" y="1387"/>
              <a:ext cx="672" cy="389"/>
              <a:chOff x="2448" y="1387"/>
              <a:chExt cx="672" cy="389"/>
            </a:xfrm>
          </p:grpSpPr>
          <p:grpSp>
            <p:nvGrpSpPr>
              <p:cNvPr id="17474" name="Group 27"/>
              <p:cNvGrpSpPr>
                <a:grpSpLocks/>
              </p:cNvGrpSpPr>
              <p:nvPr/>
            </p:nvGrpSpPr>
            <p:grpSpPr bwMode="auto">
              <a:xfrm>
                <a:off x="2544" y="1387"/>
                <a:ext cx="528" cy="336"/>
                <a:chOff x="3456" y="2400"/>
                <a:chExt cx="672" cy="432"/>
              </a:xfrm>
            </p:grpSpPr>
            <p:sp>
              <p:nvSpPr>
                <p:cNvPr id="17481" name="Line 28"/>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2" name="Line 29"/>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3" name="Line 30"/>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4" name="Line 31"/>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5" name="Line 32"/>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5" name="Group 33"/>
              <p:cNvGrpSpPr>
                <a:grpSpLocks/>
              </p:cNvGrpSpPr>
              <p:nvPr/>
            </p:nvGrpSpPr>
            <p:grpSpPr bwMode="auto">
              <a:xfrm>
                <a:off x="2448" y="1728"/>
                <a:ext cx="672" cy="48"/>
                <a:chOff x="2448" y="1728"/>
                <a:chExt cx="672" cy="48"/>
              </a:xfrm>
            </p:grpSpPr>
            <p:sp>
              <p:nvSpPr>
                <p:cNvPr id="17476" name="Rectangle 34"/>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7" name="Rectangle 35"/>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8" name="Rectangle 36"/>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79" name="Rectangle 37"/>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80" name="Rectangle 38"/>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8" name="Group 39"/>
            <p:cNvGrpSpPr>
              <a:grpSpLocks/>
            </p:cNvGrpSpPr>
            <p:nvPr/>
          </p:nvGrpSpPr>
          <p:grpSpPr bwMode="auto">
            <a:xfrm>
              <a:off x="2448" y="1867"/>
              <a:ext cx="672" cy="383"/>
              <a:chOff x="2448" y="1867"/>
              <a:chExt cx="672" cy="383"/>
            </a:xfrm>
          </p:grpSpPr>
          <p:grpSp>
            <p:nvGrpSpPr>
              <p:cNvPr id="17462" name="Group 40"/>
              <p:cNvGrpSpPr>
                <a:grpSpLocks/>
              </p:cNvGrpSpPr>
              <p:nvPr/>
            </p:nvGrpSpPr>
            <p:grpSpPr bwMode="auto">
              <a:xfrm flipH="1">
                <a:off x="2508" y="1867"/>
                <a:ext cx="528" cy="336"/>
                <a:chOff x="3456" y="2400"/>
                <a:chExt cx="672" cy="432"/>
              </a:xfrm>
            </p:grpSpPr>
            <p:sp>
              <p:nvSpPr>
                <p:cNvPr id="17469" name="Line 41"/>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0" name="Line 42"/>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1" name="Line 43"/>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2" name="Line 44"/>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3" name="Line 45"/>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63" name="Group 46"/>
              <p:cNvGrpSpPr>
                <a:grpSpLocks/>
              </p:cNvGrpSpPr>
              <p:nvPr/>
            </p:nvGrpSpPr>
            <p:grpSpPr bwMode="auto">
              <a:xfrm>
                <a:off x="2448" y="2202"/>
                <a:ext cx="672" cy="48"/>
                <a:chOff x="2448" y="2202"/>
                <a:chExt cx="672" cy="48"/>
              </a:xfrm>
            </p:grpSpPr>
            <p:sp>
              <p:nvSpPr>
                <p:cNvPr id="17464" name="Rectangle 47"/>
                <p:cNvSpPr>
                  <a:spLocks noChangeArrowheads="1"/>
                </p:cNvSpPr>
                <p:nvPr/>
              </p:nvSpPr>
              <p:spPr bwMode="auto">
                <a:xfrm>
                  <a:off x="2880"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5" name="Rectangle 48"/>
                <p:cNvSpPr>
                  <a:spLocks noChangeArrowheads="1"/>
                </p:cNvSpPr>
                <p:nvPr/>
              </p:nvSpPr>
              <p:spPr bwMode="auto">
                <a:xfrm>
                  <a:off x="2736"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6" name="Rectangle 49"/>
                <p:cNvSpPr>
                  <a:spLocks noChangeArrowheads="1"/>
                </p:cNvSpPr>
                <p:nvPr/>
              </p:nvSpPr>
              <p:spPr bwMode="auto">
                <a:xfrm>
                  <a:off x="2592"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7" name="Rectangle 50"/>
                <p:cNvSpPr>
                  <a:spLocks noChangeArrowheads="1"/>
                </p:cNvSpPr>
                <p:nvPr/>
              </p:nvSpPr>
              <p:spPr bwMode="auto">
                <a:xfrm>
                  <a:off x="2448"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68" name="Rectangle 51"/>
                <p:cNvSpPr>
                  <a:spLocks noChangeArrowheads="1"/>
                </p:cNvSpPr>
                <p:nvPr/>
              </p:nvSpPr>
              <p:spPr bwMode="auto">
                <a:xfrm>
                  <a:off x="3024" y="220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7449" name="Group 52"/>
            <p:cNvGrpSpPr>
              <a:grpSpLocks/>
            </p:cNvGrpSpPr>
            <p:nvPr/>
          </p:nvGrpSpPr>
          <p:grpSpPr bwMode="auto">
            <a:xfrm>
              <a:off x="2448" y="2299"/>
              <a:ext cx="672" cy="389"/>
              <a:chOff x="2448" y="2299"/>
              <a:chExt cx="672" cy="389"/>
            </a:xfrm>
          </p:grpSpPr>
          <p:grpSp>
            <p:nvGrpSpPr>
              <p:cNvPr id="17450" name="Group 53"/>
              <p:cNvGrpSpPr>
                <a:grpSpLocks/>
              </p:cNvGrpSpPr>
              <p:nvPr/>
            </p:nvGrpSpPr>
            <p:grpSpPr bwMode="auto">
              <a:xfrm>
                <a:off x="2544" y="2299"/>
                <a:ext cx="528" cy="336"/>
                <a:chOff x="2544" y="2299"/>
                <a:chExt cx="528" cy="336"/>
              </a:xfrm>
            </p:grpSpPr>
            <p:sp>
              <p:nvSpPr>
                <p:cNvPr id="17457" name="Line 54"/>
                <p:cNvSpPr>
                  <a:spLocks noChangeShapeType="1"/>
                </p:cNvSpPr>
                <p:nvPr/>
              </p:nvSpPr>
              <p:spPr bwMode="auto">
                <a:xfrm flipV="1">
                  <a:off x="2544"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55"/>
                <p:cNvSpPr>
                  <a:spLocks noChangeShapeType="1"/>
                </p:cNvSpPr>
                <p:nvPr/>
              </p:nvSpPr>
              <p:spPr bwMode="auto">
                <a:xfrm>
                  <a:off x="2808" y="2299"/>
                  <a:ext cx="264"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56"/>
                <p:cNvSpPr>
                  <a:spLocks noChangeShapeType="1"/>
                </p:cNvSpPr>
                <p:nvPr/>
              </p:nvSpPr>
              <p:spPr bwMode="auto">
                <a:xfrm flipH="1">
                  <a:off x="2808" y="2448"/>
                  <a:ext cx="113" cy="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57"/>
                <p:cNvSpPr>
                  <a:spLocks noChangeShapeType="1"/>
                </p:cNvSpPr>
                <p:nvPr/>
              </p:nvSpPr>
              <p:spPr bwMode="auto">
                <a:xfrm flipH="1">
                  <a:off x="2921" y="2523"/>
                  <a:ext cx="76" cy="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1" name="Line 58"/>
                <p:cNvSpPr>
                  <a:spLocks noChangeShapeType="1"/>
                </p:cNvSpPr>
                <p:nvPr/>
              </p:nvSpPr>
              <p:spPr bwMode="auto">
                <a:xfrm flipH="1">
                  <a:off x="2688" y="2371"/>
                  <a:ext cx="174" cy="2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51" name="Group 59"/>
              <p:cNvGrpSpPr>
                <a:grpSpLocks/>
              </p:cNvGrpSpPr>
              <p:nvPr/>
            </p:nvGrpSpPr>
            <p:grpSpPr bwMode="auto">
              <a:xfrm>
                <a:off x="2448" y="2640"/>
                <a:ext cx="672" cy="48"/>
                <a:chOff x="2448" y="2640"/>
                <a:chExt cx="672" cy="48"/>
              </a:xfrm>
            </p:grpSpPr>
            <p:sp>
              <p:nvSpPr>
                <p:cNvPr id="17452" name="Rectangle 60"/>
                <p:cNvSpPr>
                  <a:spLocks noChangeArrowheads="1"/>
                </p:cNvSpPr>
                <p:nvPr/>
              </p:nvSpPr>
              <p:spPr bwMode="auto">
                <a:xfrm>
                  <a:off x="2880"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3" name="Rectangle 61"/>
                <p:cNvSpPr>
                  <a:spLocks noChangeArrowheads="1"/>
                </p:cNvSpPr>
                <p:nvPr/>
              </p:nvSpPr>
              <p:spPr bwMode="auto">
                <a:xfrm>
                  <a:off x="2736"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4" name="Rectangle 62"/>
                <p:cNvSpPr>
                  <a:spLocks noChangeArrowheads="1"/>
                </p:cNvSpPr>
                <p:nvPr/>
              </p:nvSpPr>
              <p:spPr bwMode="auto">
                <a:xfrm>
                  <a:off x="2592"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5" name="Rectangle 63"/>
                <p:cNvSpPr>
                  <a:spLocks noChangeArrowheads="1"/>
                </p:cNvSpPr>
                <p:nvPr/>
              </p:nvSpPr>
              <p:spPr bwMode="auto">
                <a:xfrm>
                  <a:off x="2448"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56" name="Rectangle 64"/>
                <p:cNvSpPr>
                  <a:spLocks noChangeArrowheads="1"/>
                </p:cNvSpPr>
                <p:nvPr/>
              </p:nvSpPr>
              <p:spPr bwMode="auto">
                <a:xfrm>
                  <a:off x="3024" y="2640"/>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grpSp>
        <p:nvGrpSpPr>
          <p:cNvPr id="15" name="Group 65"/>
          <p:cNvGrpSpPr>
            <a:grpSpLocks/>
          </p:cNvGrpSpPr>
          <p:nvPr/>
        </p:nvGrpSpPr>
        <p:grpSpPr bwMode="auto">
          <a:xfrm>
            <a:off x="752475" y="2400300"/>
            <a:ext cx="1762125" cy="1524000"/>
            <a:chOff x="474" y="1512"/>
            <a:chExt cx="1110" cy="960"/>
          </a:xfrm>
        </p:grpSpPr>
        <p:sp>
          <p:nvSpPr>
            <p:cNvPr id="17423" name="Line 66"/>
            <p:cNvSpPr>
              <a:spLocks noChangeShapeType="1"/>
            </p:cNvSpPr>
            <p:nvPr/>
          </p:nvSpPr>
          <p:spPr bwMode="auto">
            <a:xfrm>
              <a:off x="1248" y="153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67"/>
            <p:cNvSpPr>
              <a:spLocks noChangeShapeType="1"/>
            </p:cNvSpPr>
            <p:nvPr/>
          </p:nvSpPr>
          <p:spPr bwMode="auto">
            <a:xfrm>
              <a:off x="1248" y="2011"/>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68"/>
            <p:cNvSpPr>
              <a:spLocks noChangeShapeType="1"/>
            </p:cNvSpPr>
            <p:nvPr/>
          </p:nvSpPr>
          <p:spPr bwMode="auto">
            <a:xfrm>
              <a:off x="1248" y="2443"/>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426" name="Group 69"/>
            <p:cNvGrpSpPr>
              <a:grpSpLocks/>
            </p:cNvGrpSpPr>
            <p:nvPr/>
          </p:nvGrpSpPr>
          <p:grpSpPr bwMode="auto">
            <a:xfrm>
              <a:off x="474" y="1512"/>
              <a:ext cx="672" cy="48"/>
              <a:chOff x="474" y="1512"/>
              <a:chExt cx="672" cy="48"/>
            </a:xfrm>
          </p:grpSpPr>
          <p:sp>
            <p:nvSpPr>
              <p:cNvPr id="17439" name="Rectangle 70"/>
              <p:cNvSpPr>
                <a:spLocks noChangeArrowheads="1"/>
              </p:cNvSpPr>
              <p:nvPr/>
            </p:nvSpPr>
            <p:spPr bwMode="auto">
              <a:xfrm>
                <a:off x="906"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0" name="Rectangle 71"/>
              <p:cNvSpPr>
                <a:spLocks noChangeArrowheads="1"/>
              </p:cNvSpPr>
              <p:nvPr/>
            </p:nvSpPr>
            <p:spPr bwMode="auto">
              <a:xfrm>
                <a:off x="762"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1" name="Rectangle 72"/>
              <p:cNvSpPr>
                <a:spLocks noChangeArrowheads="1"/>
              </p:cNvSpPr>
              <p:nvPr/>
            </p:nvSpPr>
            <p:spPr bwMode="auto">
              <a:xfrm>
                <a:off x="618"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2" name="Rectangle 73"/>
              <p:cNvSpPr>
                <a:spLocks noChangeArrowheads="1"/>
              </p:cNvSpPr>
              <p:nvPr/>
            </p:nvSpPr>
            <p:spPr bwMode="auto">
              <a:xfrm>
                <a:off x="474"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43" name="Rectangle 74"/>
              <p:cNvSpPr>
                <a:spLocks noChangeArrowheads="1"/>
              </p:cNvSpPr>
              <p:nvPr/>
            </p:nvSpPr>
            <p:spPr bwMode="auto">
              <a:xfrm>
                <a:off x="1050" y="1512"/>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7" name="Group 75"/>
            <p:cNvGrpSpPr>
              <a:grpSpLocks/>
            </p:cNvGrpSpPr>
            <p:nvPr/>
          </p:nvGrpSpPr>
          <p:grpSpPr bwMode="auto">
            <a:xfrm>
              <a:off x="474" y="1986"/>
              <a:ext cx="672" cy="48"/>
              <a:chOff x="474" y="1986"/>
              <a:chExt cx="672" cy="48"/>
            </a:xfrm>
          </p:grpSpPr>
          <p:sp>
            <p:nvSpPr>
              <p:cNvPr id="17434" name="Rectangle 76"/>
              <p:cNvSpPr>
                <a:spLocks noChangeArrowheads="1"/>
              </p:cNvSpPr>
              <p:nvPr/>
            </p:nvSpPr>
            <p:spPr bwMode="auto">
              <a:xfrm>
                <a:off x="906"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5" name="Rectangle 77"/>
              <p:cNvSpPr>
                <a:spLocks noChangeArrowheads="1"/>
              </p:cNvSpPr>
              <p:nvPr/>
            </p:nvSpPr>
            <p:spPr bwMode="auto">
              <a:xfrm>
                <a:off x="762"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6" name="Rectangle 78"/>
              <p:cNvSpPr>
                <a:spLocks noChangeArrowheads="1"/>
              </p:cNvSpPr>
              <p:nvPr/>
            </p:nvSpPr>
            <p:spPr bwMode="auto">
              <a:xfrm>
                <a:off x="618"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7" name="Rectangle 79"/>
              <p:cNvSpPr>
                <a:spLocks noChangeArrowheads="1"/>
              </p:cNvSpPr>
              <p:nvPr/>
            </p:nvSpPr>
            <p:spPr bwMode="auto">
              <a:xfrm>
                <a:off x="474"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8" name="Rectangle 80"/>
              <p:cNvSpPr>
                <a:spLocks noChangeArrowheads="1"/>
              </p:cNvSpPr>
              <p:nvPr/>
            </p:nvSpPr>
            <p:spPr bwMode="auto">
              <a:xfrm>
                <a:off x="1050" y="1986"/>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nvGrpSpPr>
            <p:cNvPr id="17428" name="Group 81"/>
            <p:cNvGrpSpPr>
              <a:grpSpLocks/>
            </p:cNvGrpSpPr>
            <p:nvPr/>
          </p:nvGrpSpPr>
          <p:grpSpPr bwMode="auto">
            <a:xfrm>
              <a:off x="474" y="2424"/>
              <a:ext cx="672" cy="48"/>
              <a:chOff x="474" y="2424"/>
              <a:chExt cx="672" cy="48"/>
            </a:xfrm>
          </p:grpSpPr>
          <p:sp>
            <p:nvSpPr>
              <p:cNvPr id="17429" name="Rectangle 82"/>
              <p:cNvSpPr>
                <a:spLocks noChangeArrowheads="1"/>
              </p:cNvSpPr>
              <p:nvPr/>
            </p:nvSpPr>
            <p:spPr bwMode="auto">
              <a:xfrm>
                <a:off x="906"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0" name="Rectangle 83"/>
              <p:cNvSpPr>
                <a:spLocks noChangeArrowheads="1"/>
              </p:cNvSpPr>
              <p:nvPr/>
            </p:nvSpPr>
            <p:spPr bwMode="auto">
              <a:xfrm>
                <a:off x="762"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1" name="Rectangle 84"/>
              <p:cNvSpPr>
                <a:spLocks noChangeArrowheads="1"/>
              </p:cNvSpPr>
              <p:nvPr/>
            </p:nvSpPr>
            <p:spPr bwMode="auto">
              <a:xfrm>
                <a:off x="618"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2" name="Rectangle 85"/>
              <p:cNvSpPr>
                <a:spLocks noChangeArrowheads="1"/>
              </p:cNvSpPr>
              <p:nvPr/>
            </p:nvSpPr>
            <p:spPr bwMode="auto">
              <a:xfrm>
                <a:off x="474"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7433" name="Rectangle 86"/>
              <p:cNvSpPr>
                <a:spLocks noChangeArrowheads="1"/>
              </p:cNvSpPr>
              <p:nvPr/>
            </p:nvSpPr>
            <p:spPr bwMode="auto">
              <a:xfrm>
                <a:off x="1050" y="2424"/>
                <a:ext cx="96" cy="4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23675" name="Text Box 123"/>
          <p:cNvSpPr txBox="1">
            <a:spLocks noChangeArrowheads="1"/>
          </p:cNvSpPr>
          <p:nvPr/>
        </p:nvSpPr>
        <p:spPr bwMode="auto">
          <a:xfrm>
            <a:off x="0" y="3733800"/>
            <a:ext cx="13509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ClrTx/>
              <a:buFontTx/>
              <a:buNone/>
            </a:pPr>
            <a:r>
              <a:rPr kumimoji="0" lang="en-US" altLang="en-US" sz="2400">
                <a:latin typeface="Times New Roman" charset="0"/>
              </a:rPr>
              <a:t>test</a:t>
            </a:r>
          </a:p>
          <a:p>
            <a:pPr>
              <a:lnSpc>
                <a:spcPct val="70000"/>
              </a:lnSpc>
              <a:spcBef>
                <a:spcPct val="0"/>
              </a:spcBef>
              <a:buClrTx/>
              <a:buFontTx/>
              <a:buNone/>
            </a:pPr>
            <a:r>
              <a:rPr kumimoji="0" lang="en-US" altLang="en-US" sz="2400">
                <a:latin typeface="Times New Roman" charset="0"/>
              </a:rPr>
              <a:t>sentences</a:t>
            </a:r>
          </a:p>
        </p:txBody>
      </p:sp>
      <p:grpSp>
        <p:nvGrpSpPr>
          <p:cNvPr id="19" name="Group 127"/>
          <p:cNvGrpSpPr>
            <a:grpSpLocks/>
          </p:cNvGrpSpPr>
          <p:nvPr/>
        </p:nvGrpSpPr>
        <p:grpSpPr bwMode="auto">
          <a:xfrm>
            <a:off x="6324600" y="2914650"/>
            <a:ext cx="1865313" cy="457200"/>
            <a:chOff x="3984" y="1836"/>
            <a:chExt cx="1175" cy="288"/>
          </a:xfrm>
        </p:grpSpPr>
        <p:sp>
          <p:nvSpPr>
            <p:cNvPr id="17421" name="Line 128"/>
            <p:cNvSpPr>
              <a:spLocks noChangeShapeType="1"/>
            </p:cNvSpPr>
            <p:nvPr/>
          </p:nvSpPr>
          <p:spPr bwMode="auto">
            <a:xfrm>
              <a:off x="3984" y="196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2" name="Text Box 129"/>
            <p:cNvSpPr txBox="1">
              <a:spLocks noChangeArrowheads="1"/>
            </p:cNvSpPr>
            <p:nvPr/>
          </p:nvSpPr>
          <p:spPr bwMode="auto">
            <a:xfrm>
              <a:off x="4308" y="1836"/>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latin typeface="Times New Roman" charset="0"/>
                </a:rPr>
                <a:t>accuracy</a:t>
              </a:r>
            </a:p>
          </p:txBody>
        </p:sp>
      </p:grpSp>
      <p:sp>
        <p:nvSpPr>
          <p:cNvPr id="23682" name="Text Box 130"/>
          <p:cNvSpPr txBox="1">
            <a:spLocks noChangeArrowheads="1"/>
          </p:cNvSpPr>
          <p:nvPr/>
        </p:nvSpPr>
        <p:spPr bwMode="auto">
          <a:xfrm>
            <a:off x="6324600" y="4038600"/>
            <a:ext cx="2667000" cy="2036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b="1"/>
              <a:t>Recent parsers quite accurate</a:t>
            </a:r>
            <a:endParaRPr kumimoji="0" lang="en-US" altLang="en-US" sz="2400"/>
          </a:p>
          <a:p>
            <a:pPr>
              <a:spcBef>
                <a:spcPct val="30000"/>
              </a:spcBef>
              <a:buClrTx/>
              <a:buFontTx/>
              <a:buNone/>
            </a:pPr>
            <a:r>
              <a:rPr kumimoji="0" lang="en-US" altLang="en-US" sz="2400"/>
              <a:t>… good enough </a:t>
            </a:r>
            <a:br>
              <a:rPr kumimoji="0" lang="en-US" altLang="en-US" sz="2400"/>
            </a:br>
            <a:r>
              <a:rPr kumimoji="0" lang="en-US" altLang="en-US" sz="2400"/>
              <a:t>to help a range of NLP tasks!</a:t>
            </a:r>
            <a:endParaRPr kumimoji="0" lang="en-US" altLang="en-US" sz="2400">
              <a:latin typeface="Times New Roman" charset="0"/>
            </a:endParaRPr>
          </a:p>
        </p:txBody>
      </p:sp>
    </p:spTree>
    <p:extLst>
      <p:ext uri="{BB962C8B-B14F-4D97-AF65-F5344CB8AC3E}">
        <p14:creationId xmlns:p14="http://schemas.microsoft.com/office/powerpoint/2010/main" val="1318884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2" presetClass="entr" presetSubtype="8"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9"/>
                                        </p:tgtEl>
                                        <p:attrNameLst>
                                          <p:attrName>style.visibility</p:attrName>
                                        </p:attrNameLst>
                                      </p:cBhvr>
                                      <p:to>
                                        <p:strVal val="visible"/>
                                      </p:to>
                                    </p:se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nodeType="afterGroup">
                            <p:stCondLst>
                              <p:cond delay="1000"/>
                            </p:stCondLst>
                            <p:childTnLst>
                              <p:par>
                                <p:cTn id="32" presetID="22" presetClass="entr" presetSubtype="1" fill="hold" nodeType="afterEffect">
                                  <p:stCondLst>
                                    <p:cond delay="100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nodeType="afterGroup">
                            <p:stCondLst>
                              <p:cond delay="2500"/>
                            </p:stCondLst>
                            <p:childTnLst>
                              <p:par>
                                <p:cTn id="36" presetID="22" presetClass="entr" presetSubtype="8" fill="hold" nodeType="after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P spid="23675" grpId="0" autoUpdateAnimBg="0"/>
      <p:bldP spid="2368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06400" y="228600"/>
            <a:ext cx="8128000" cy="1143000"/>
          </a:xfrm>
        </p:spPr>
        <p:txBody>
          <a:bodyPr>
            <a:normAutofit fontScale="90000"/>
          </a:bodyPr>
          <a:lstStyle/>
          <a:p>
            <a:r>
              <a:rPr lang="en-US" altLang="en-US"/>
              <a:t/>
            </a:r>
            <a:br>
              <a:rPr lang="en-US" altLang="en-US"/>
            </a:br>
            <a:r>
              <a:rPr lang="en-US" altLang="en-US"/>
              <a:t>Applications of parsing (1/2)</a:t>
            </a:r>
          </a:p>
        </p:txBody>
      </p:sp>
      <p:sp>
        <p:nvSpPr>
          <p:cNvPr id="29699" name="Rectangle 3"/>
          <p:cNvSpPr>
            <a:spLocks noGrp="1" noChangeArrowheads="1"/>
          </p:cNvSpPr>
          <p:nvPr>
            <p:ph type="body" idx="1"/>
          </p:nvPr>
        </p:nvSpPr>
        <p:spPr>
          <a:xfrm>
            <a:off x="152400" y="1885950"/>
            <a:ext cx="8466138" cy="579438"/>
          </a:xfrm>
        </p:spPr>
        <p:txBody>
          <a:bodyPr>
            <a:spAutoFit/>
          </a:bodyPr>
          <a:lstStyle/>
          <a:p>
            <a:pPr>
              <a:buFont typeface="Wingdings" charset="2"/>
              <a:buChar char="§"/>
            </a:pPr>
            <a:r>
              <a:rPr lang="en-US" altLang="en-US"/>
              <a:t>Machine translation  </a:t>
            </a:r>
            <a:r>
              <a:rPr lang="en-US" altLang="en-US" sz="2400"/>
              <a:t>(Alshawi 1996, Wu 1997, ...)</a:t>
            </a:r>
            <a:endParaRPr lang="en-US" altLang="en-US"/>
          </a:p>
        </p:txBody>
      </p:sp>
      <p:grpSp>
        <p:nvGrpSpPr>
          <p:cNvPr id="2" name="Group 57"/>
          <p:cNvGrpSpPr>
            <a:grpSpLocks/>
          </p:cNvGrpSpPr>
          <p:nvPr/>
        </p:nvGrpSpPr>
        <p:grpSpPr bwMode="auto">
          <a:xfrm>
            <a:off x="1600200" y="2514600"/>
            <a:ext cx="5576888" cy="693738"/>
            <a:chOff x="1008" y="1584"/>
            <a:chExt cx="3513" cy="437"/>
          </a:xfrm>
        </p:grpSpPr>
        <p:grpSp>
          <p:nvGrpSpPr>
            <p:cNvPr id="19464" name="Group 8"/>
            <p:cNvGrpSpPr>
              <a:grpSpLocks/>
            </p:cNvGrpSpPr>
            <p:nvPr/>
          </p:nvGrpSpPr>
          <p:grpSpPr bwMode="auto">
            <a:xfrm>
              <a:off x="1604" y="1632"/>
              <a:ext cx="696" cy="389"/>
              <a:chOff x="2448" y="1387"/>
              <a:chExt cx="672" cy="389"/>
            </a:xfrm>
          </p:grpSpPr>
          <p:grpSp>
            <p:nvGrpSpPr>
              <p:cNvPr id="19482" name="Group 9"/>
              <p:cNvGrpSpPr>
                <a:grpSpLocks/>
              </p:cNvGrpSpPr>
              <p:nvPr/>
            </p:nvGrpSpPr>
            <p:grpSpPr bwMode="auto">
              <a:xfrm>
                <a:off x="2544" y="1387"/>
                <a:ext cx="528" cy="336"/>
                <a:chOff x="3456" y="2400"/>
                <a:chExt cx="672" cy="432"/>
              </a:xfrm>
            </p:grpSpPr>
            <p:sp>
              <p:nvSpPr>
                <p:cNvPr id="19489" name="Line 10"/>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0" name="Line 11"/>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1" name="Line 12"/>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2" name="Line 13"/>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93" name="Line 14"/>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83" name="Group 15"/>
              <p:cNvGrpSpPr>
                <a:grpSpLocks/>
              </p:cNvGrpSpPr>
              <p:nvPr/>
            </p:nvGrpSpPr>
            <p:grpSpPr bwMode="auto">
              <a:xfrm>
                <a:off x="2448" y="1728"/>
                <a:ext cx="672" cy="48"/>
                <a:chOff x="2448" y="1728"/>
                <a:chExt cx="672" cy="48"/>
              </a:xfrm>
            </p:grpSpPr>
            <p:sp>
              <p:nvSpPr>
                <p:cNvPr id="19484" name="Rectangle 16"/>
                <p:cNvSpPr>
                  <a:spLocks noChangeArrowheads="1"/>
                </p:cNvSpPr>
                <p:nvPr/>
              </p:nvSpPr>
              <p:spPr bwMode="auto">
                <a:xfrm>
                  <a:off x="2880"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5" name="Rectangle 17"/>
                <p:cNvSpPr>
                  <a:spLocks noChangeArrowheads="1"/>
                </p:cNvSpPr>
                <p:nvPr/>
              </p:nvSpPr>
              <p:spPr bwMode="auto">
                <a:xfrm>
                  <a:off x="2736"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6" name="Rectangle 18"/>
                <p:cNvSpPr>
                  <a:spLocks noChangeArrowheads="1"/>
                </p:cNvSpPr>
                <p:nvPr/>
              </p:nvSpPr>
              <p:spPr bwMode="auto">
                <a:xfrm>
                  <a:off x="2592"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7" name="Rectangle 19"/>
                <p:cNvSpPr>
                  <a:spLocks noChangeArrowheads="1"/>
                </p:cNvSpPr>
                <p:nvPr/>
              </p:nvSpPr>
              <p:spPr bwMode="auto">
                <a:xfrm>
                  <a:off x="2448"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88" name="Rectangle 20"/>
                <p:cNvSpPr>
                  <a:spLocks noChangeArrowheads="1"/>
                </p:cNvSpPr>
                <p:nvPr/>
              </p:nvSpPr>
              <p:spPr bwMode="auto">
                <a:xfrm>
                  <a:off x="3024" y="1728"/>
                  <a:ext cx="96" cy="48"/>
                </a:xfrm>
                <a:prstGeom prst="rect">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19465" name="Group 51"/>
            <p:cNvGrpSpPr>
              <a:grpSpLocks/>
            </p:cNvGrpSpPr>
            <p:nvPr/>
          </p:nvGrpSpPr>
          <p:grpSpPr bwMode="auto">
            <a:xfrm>
              <a:off x="3244" y="1632"/>
              <a:ext cx="695" cy="383"/>
              <a:chOff x="3600" y="2928"/>
              <a:chExt cx="672" cy="383"/>
            </a:xfrm>
          </p:grpSpPr>
          <p:grpSp>
            <p:nvGrpSpPr>
              <p:cNvPr id="19470" name="Group 22"/>
              <p:cNvGrpSpPr>
                <a:grpSpLocks/>
              </p:cNvGrpSpPr>
              <p:nvPr/>
            </p:nvGrpSpPr>
            <p:grpSpPr bwMode="auto">
              <a:xfrm flipH="1">
                <a:off x="3660" y="2928"/>
                <a:ext cx="528" cy="336"/>
                <a:chOff x="3456" y="2400"/>
                <a:chExt cx="672" cy="432"/>
              </a:xfrm>
            </p:grpSpPr>
            <p:sp>
              <p:nvSpPr>
                <p:cNvPr id="19477" name="Line 23"/>
                <p:cNvSpPr>
                  <a:spLocks noChangeShapeType="1"/>
                </p:cNvSpPr>
                <p:nvPr/>
              </p:nvSpPr>
              <p:spPr bwMode="auto">
                <a:xfrm flipV="1">
                  <a:off x="3456"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8" name="Line 24"/>
                <p:cNvSpPr>
                  <a:spLocks noChangeShapeType="1"/>
                </p:cNvSpPr>
                <p:nvPr/>
              </p:nvSpPr>
              <p:spPr bwMode="auto">
                <a:xfrm>
                  <a:off x="3792" y="2400"/>
                  <a:ext cx="336"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79" name="Line 25"/>
                <p:cNvSpPr>
                  <a:spLocks noChangeShapeType="1"/>
                </p:cNvSpPr>
                <p:nvPr/>
              </p:nvSpPr>
              <p:spPr bwMode="auto">
                <a:xfrm flipH="1">
                  <a:off x="3792" y="2592"/>
                  <a:ext cx="14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0" name="Line 26"/>
                <p:cNvSpPr>
                  <a:spLocks noChangeShapeType="1"/>
                </p:cNvSpPr>
                <p:nvPr/>
              </p:nvSpPr>
              <p:spPr bwMode="auto">
                <a:xfrm flipH="1">
                  <a:off x="3936" y="2688"/>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81" name="Line 27"/>
                <p:cNvSpPr>
                  <a:spLocks noChangeShapeType="1"/>
                </p:cNvSpPr>
                <p:nvPr/>
              </p:nvSpPr>
              <p:spPr bwMode="auto">
                <a:xfrm>
                  <a:off x="3552" y="2736"/>
                  <a:ext cx="48"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9471" name="Group 28"/>
              <p:cNvGrpSpPr>
                <a:grpSpLocks/>
              </p:cNvGrpSpPr>
              <p:nvPr/>
            </p:nvGrpSpPr>
            <p:grpSpPr bwMode="auto">
              <a:xfrm>
                <a:off x="3600" y="3263"/>
                <a:ext cx="672" cy="48"/>
                <a:chOff x="2448" y="2202"/>
                <a:chExt cx="672" cy="48"/>
              </a:xfrm>
            </p:grpSpPr>
            <p:sp>
              <p:nvSpPr>
                <p:cNvPr id="19472" name="Rectangle 29"/>
                <p:cNvSpPr>
                  <a:spLocks noChangeArrowheads="1"/>
                </p:cNvSpPr>
                <p:nvPr/>
              </p:nvSpPr>
              <p:spPr bwMode="auto">
                <a:xfrm>
                  <a:off x="2880"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3" name="Rectangle 30"/>
                <p:cNvSpPr>
                  <a:spLocks noChangeArrowheads="1"/>
                </p:cNvSpPr>
                <p:nvPr/>
              </p:nvSpPr>
              <p:spPr bwMode="auto">
                <a:xfrm>
                  <a:off x="2736"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4" name="Rectangle 31"/>
                <p:cNvSpPr>
                  <a:spLocks noChangeArrowheads="1"/>
                </p:cNvSpPr>
                <p:nvPr/>
              </p:nvSpPr>
              <p:spPr bwMode="auto">
                <a:xfrm>
                  <a:off x="2592"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5" name="Rectangle 32"/>
                <p:cNvSpPr>
                  <a:spLocks noChangeArrowheads="1"/>
                </p:cNvSpPr>
                <p:nvPr/>
              </p:nvSpPr>
              <p:spPr bwMode="auto">
                <a:xfrm>
                  <a:off x="2448"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9476" name="Rectangle 33"/>
                <p:cNvSpPr>
                  <a:spLocks noChangeArrowheads="1"/>
                </p:cNvSpPr>
                <p:nvPr/>
              </p:nvSpPr>
              <p:spPr bwMode="auto">
                <a:xfrm>
                  <a:off x="3024" y="2202"/>
                  <a:ext cx="96" cy="48"/>
                </a:xfrm>
                <a:prstGeom prst="rect">
                  <a:avLst/>
                </a:prstGeom>
                <a:solidFill>
                  <a:schemeClr val="accent2"/>
                </a:solidFill>
                <a:ln w="9525">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sp>
          <p:nvSpPr>
            <p:cNvPr id="19466" name="Rectangle 47"/>
            <p:cNvSpPr>
              <a:spLocks noChangeArrowheads="1"/>
            </p:cNvSpPr>
            <p:nvPr/>
          </p:nvSpPr>
          <p:spPr bwMode="auto">
            <a:xfrm>
              <a:off x="1008" y="1680"/>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English</a:t>
              </a:r>
            </a:p>
          </p:txBody>
        </p:sp>
        <p:sp>
          <p:nvSpPr>
            <p:cNvPr id="19467" name="Line 48"/>
            <p:cNvSpPr>
              <a:spLocks noChangeShapeType="1"/>
            </p:cNvSpPr>
            <p:nvPr/>
          </p:nvSpPr>
          <p:spPr bwMode="auto">
            <a:xfrm>
              <a:off x="2250" y="1776"/>
              <a:ext cx="99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468" name="Rectangle 49"/>
            <p:cNvSpPr>
              <a:spLocks noChangeArrowheads="1"/>
            </p:cNvSpPr>
            <p:nvPr/>
          </p:nvSpPr>
          <p:spPr bwMode="auto">
            <a:xfrm>
              <a:off x="3890" y="1680"/>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000">
                  <a:latin typeface="Times New Roman" charset="0"/>
                </a:rPr>
                <a:t>Chinese</a:t>
              </a:r>
            </a:p>
          </p:txBody>
        </p:sp>
        <p:sp>
          <p:nvSpPr>
            <p:cNvPr id="19469" name="Rectangle 50"/>
            <p:cNvSpPr>
              <a:spLocks noChangeArrowheads="1"/>
            </p:cNvSpPr>
            <p:nvPr/>
          </p:nvSpPr>
          <p:spPr bwMode="auto">
            <a:xfrm>
              <a:off x="2313" y="1584"/>
              <a:ext cx="78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lnSpc>
                  <a:spcPct val="80000"/>
                </a:lnSpc>
                <a:spcBef>
                  <a:spcPct val="0"/>
                </a:spcBef>
                <a:buClrTx/>
                <a:buFontTx/>
                <a:buNone/>
              </a:pPr>
              <a:r>
                <a:rPr kumimoji="0" lang="en-US" altLang="en-US" sz="2000">
                  <a:latin typeface="Times New Roman" charset="0"/>
                </a:rPr>
                <a:t>tree</a:t>
              </a:r>
            </a:p>
            <a:p>
              <a:pPr algn="ctr">
                <a:lnSpc>
                  <a:spcPct val="80000"/>
                </a:lnSpc>
                <a:spcBef>
                  <a:spcPct val="0"/>
                </a:spcBef>
                <a:buClrTx/>
                <a:buFontTx/>
                <a:buNone/>
              </a:pPr>
              <a:r>
                <a:rPr kumimoji="0" lang="en-US" altLang="en-US" sz="2000">
                  <a:latin typeface="Times New Roman" charset="0"/>
                </a:rPr>
                <a:t>operations</a:t>
              </a:r>
            </a:p>
          </p:txBody>
        </p:sp>
      </p:grpSp>
      <p:sp>
        <p:nvSpPr>
          <p:cNvPr id="29749" name="Rectangle 53"/>
          <p:cNvSpPr>
            <a:spLocks noChangeArrowheads="1"/>
          </p:cNvSpPr>
          <p:nvPr/>
        </p:nvSpPr>
        <p:spPr bwMode="auto">
          <a:xfrm>
            <a:off x="152400" y="3429000"/>
            <a:ext cx="8466138"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t>Speech synthesis from parses  </a:t>
            </a:r>
            <a:r>
              <a:rPr lang="en-US" altLang="en-US" sz="2400" dirty="0"/>
              <a:t>(Prevost 1996)</a:t>
            </a:r>
          </a:p>
          <a:p>
            <a:pPr lvl="1">
              <a:buFont typeface="Wingdings" charset="2"/>
              <a:buNone/>
            </a:pPr>
            <a:r>
              <a:rPr lang="en-US" altLang="en-US" sz="2400" dirty="0">
                <a:latin typeface="Times New Roman" charset="0"/>
              </a:rPr>
              <a:t>  The government plans to raise income tax.</a:t>
            </a:r>
          </a:p>
          <a:p>
            <a:pPr lvl="1">
              <a:lnSpc>
                <a:spcPct val="80000"/>
              </a:lnSpc>
              <a:buFont typeface="Wingdings" charset="2"/>
              <a:buNone/>
            </a:pPr>
            <a:r>
              <a:rPr lang="en-US" altLang="en-US" sz="2400" dirty="0">
                <a:latin typeface="Times New Roman" charset="0"/>
              </a:rPr>
              <a:t>  The government plans to raise income tax the imagination.</a:t>
            </a:r>
            <a:endParaRPr lang="en-US" altLang="en-US" dirty="0"/>
          </a:p>
        </p:txBody>
      </p:sp>
      <p:sp>
        <p:nvSpPr>
          <p:cNvPr id="29750" name="Rectangle 54"/>
          <p:cNvSpPr>
            <a:spLocks noChangeArrowheads="1"/>
          </p:cNvSpPr>
          <p:nvPr/>
        </p:nvSpPr>
        <p:spPr bwMode="auto">
          <a:xfrm>
            <a:off x="152400" y="5105400"/>
            <a:ext cx="89916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dirty="0"/>
              <a:t>Speech recognition using parsing </a:t>
            </a:r>
            <a:r>
              <a:rPr lang="en-US" altLang="en-US" sz="2000" dirty="0"/>
              <a:t>(</a:t>
            </a:r>
            <a:r>
              <a:rPr lang="en-US" altLang="en-US" sz="2000" dirty="0" err="1"/>
              <a:t>Chelba</a:t>
            </a:r>
            <a:r>
              <a:rPr lang="en-US" altLang="en-US" sz="2000" dirty="0"/>
              <a:t> et al 1998)</a:t>
            </a:r>
          </a:p>
          <a:p>
            <a:pPr lvl="1">
              <a:buFont typeface="Wingdings" charset="2"/>
              <a:buNone/>
            </a:pPr>
            <a:r>
              <a:rPr lang="en-US" altLang="en-US" sz="2400" dirty="0">
                <a:latin typeface="Times New Roman" charset="0"/>
              </a:rPr>
              <a:t>  Put the file in the folder.            </a:t>
            </a:r>
          </a:p>
          <a:p>
            <a:pPr lvl="1">
              <a:buFont typeface="Wingdings" charset="2"/>
              <a:buNone/>
            </a:pPr>
            <a:r>
              <a:rPr lang="en-US" altLang="en-US" sz="2400" dirty="0">
                <a:latin typeface="Times New Roman" charset="0"/>
              </a:rPr>
              <a:t>  Put the file and the folder.</a:t>
            </a:r>
            <a:endParaRPr lang="en-US" altLang="en-US" sz="1800" dirty="0"/>
          </a:p>
        </p:txBody>
      </p:sp>
      <p:sp>
        <p:nvSpPr>
          <p:cNvPr id="19463"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71532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974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9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49" grpId="0" autoUpdateAnimBg="0"/>
      <p:bldP spid="297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6400" y="228600"/>
            <a:ext cx="8128000" cy="1143000"/>
          </a:xfrm>
        </p:spPr>
        <p:txBody>
          <a:bodyPr>
            <a:normAutofit fontScale="90000"/>
          </a:bodyPr>
          <a:lstStyle/>
          <a:p>
            <a:r>
              <a:rPr lang="en-US" altLang="en-US"/>
              <a:t/>
            </a:r>
            <a:br>
              <a:rPr lang="en-US" altLang="en-US"/>
            </a:br>
            <a:r>
              <a:rPr lang="en-US" altLang="en-US"/>
              <a:t>Applications of parsing (2/2)</a:t>
            </a:r>
          </a:p>
        </p:txBody>
      </p:sp>
      <p:sp>
        <p:nvSpPr>
          <p:cNvPr id="21507" name="Rectangle 3"/>
          <p:cNvSpPr>
            <a:spLocks noGrp="1" noChangeArrowheads="1"/>
          </p:cNvSpPr>
          <p:nvPr>
            <p:ph type="body" idx="1"/>
          </p:nvPr>
        </p:nvSpPr>
        <p:spPr>
          <a:xfrm>
            <a:off x="152400" y="1885950"/>
            <a:ext cx="8466138" cy="579438"/>
          </a:xfrm>
        </p:spPr>
        <p:txBody>
          <a:bodyPr>
            <a:spAutoFit/>
          </a:bodyPr>
          <a:lstStyle/>
          <a:p>
            <a:pPr>
              <a:buFont typeface="Wingdings" charset="2"/>
              <a:buChar char="§"/>
            </a:pPr>
            <a:r>
              <a:rPr lang="en-US" altLang="en-US"/>
              <a:t>Grammar checking  </a:t>
            </a:r>
            <a:r>
              <a:rPr lang="en-US" altLang="en-US" sz="2400"/>
              <a:t>(Microsoft)</a:t>
            </a:r>
            <a:endParaRPr lang="en-US" altLang="en-US"/>
          </a:p>
        </p:txBody>
      </p:sp>
      <p:grpSp>
        <p:nvGrpSpPr>
          <p:cNvPr id="2" name="Group 38"/>
          <p:cNvGrpSpPr>
            <a:grpSpLocks/>
          </p:cNvGrpSpPr>
          <p:nvPr/>
        </p:nvGrpSpPr>
        <p:grpSpPr bwMode="auto">
          <a:xfrm>
            <a:off x="152400" y="2743200"/>
            <a:ext cx="8610600" cy="1017588"/>
            <a:chOff x="96" y="2160"/>
            <a:chExt cx="5333" cy="641"/>
          </a:xfrm>
        </p:grpSpPr>
        <p:sp>
          <p:nvSpPr>
            <p:cNvPr id="21597" name="Rectangle 35"/>
            <p:cNvSpPr>
              <a:spLocks noChangeArrowheads="1"/>
            </p:cNvSpPr>
            <p:nvPr/>
          </p:nvSpPr>
          <p:spPr bwMode="auto">
            <a:xfrm>
              <a:off x="96" y="2160"/>
              <a:ext cx="5333"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Indexing for information retrieval </a:t>
              </a:r>
              <a:r>
                <a:rPr lang="en-US" altLang="en-US" sz="2400"/>
                <a:t>(Woods 1997)</a:t>
              </a:r>
            </a:p>
            <a:p>
              <a:pPr lvl="1">
                <a:buFont typeface="Wingdings" charset="2"/>
                <a:buNone/>
              </a:pPr>
              <a:r>
                <a:rPr lang="en-US" altLang="en-US" sz="2400">
                  <a:latin typeface="Times New Roman" charset="0"/>
                </a:rPr>
                <a:t>  ... washing a car with a hose ...                vehicle maintenance</a:t>
              </a:r>
              <a:endParaRPr lang="en-US" altLang="en-US"/>
            </a:p>
          </p:txBody>
        </p:sp>
        <p:sp>
          <p:nvSpPr>
            <p:cNvPr id="21598" name="Line 37"/>
            <p:cNvSpPr>
              <a:spLocks noChangeShapeType="1"/>
            </p:cNvSpPr>
            <p:nvPr/>
          </p:nvSpPr>
          <p:spPr bwMode="auto">
            <a:xfrm>
              <a:off x="3024" y="2688"/>
              <a:ext cx="5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55"/>
          <p:cNvGrpSpPr>
            <a:grpSpLocks/>
          </p:cNvGrpSpPr>
          <p:nvPr/>
        </p:nvGrpSpPr>
        <p:grpSpPr bwMode="auto">
          <a:xfrm>
            <a:off x="152400" y="3962400"/>
            <a:ext cx="8991600" cy="2819400"/>
            <a:chOff x="96" y="2496"/>
            <a:chExt cx="5664" cy="1776"/>
          </a:xfrm>
        </p:grpSpPr>
        <p:sp>
          <p:nvSpPr>
            <p:cNvPr id="21511" name="Rectangle 36"/>
            <p:cNvSpPr>
              <a:spLocks noChangeArrowheads="1"/>
            </p:cNvSpPr>
            <p:nvPr/>
          </p:nvSpPr>
          <p:spPr bwMode="auto">
            <a:xfrm>
              <a:off x="96" y="2496"/>
              <a:ext cx="56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r>
                <a:rPr lang="en-US" altLang="en-US"/>
                <a:t>Information extraction  </a:t>
              </a:r>
              <a:r>
                <a:rPr lang="en-US" altLang="en-US" sz="2400"/>
                <a:t>(Hobbs 1996)</a:t>
              </a:r>
              <a:endParaRPr lang="en-US" altLang="en-US" sz="2000"/>
            </a:p>
          </p:txBody>
        </p:sp>
        <p:grpSp>
          <p:nvGrpSpPr>
            <p:cNvPr id="21512" name="Group 154"/>
            <p:cNvGrpSpPr>
              <a:grpSpLocks/>
            </p:cNvGrpSpPr>
            <p:nvPr/>
          </p:nvGrpSpPr>
          <p:grpSpPr bwMode="auto">
            <a:xfrm>
              <a:off x="528" y="3024"/>
              <a:ext cx="4896" cy="1248"/>
              <a:chOff x="528" y="3024"/>
              <a:chExt cx="4896" cy="1248"/>
            </a:xfrm>
          </p:grpSpPr>
          <p:sp>
            <p:nvSpPr>
              <p:cNvPr id="21513" name="AutoShape 40"/>
              <p:cNvSpPr>
                <a:spLocks noChangeArrowheads="1"/>
              </p:cNvSpPr>
              <p:nvPr/>
            </p:nvSpPr>
            <p:spPr bwMode="auto">
              <a:xfrm>
                <a:off x="528"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a:latin typeface="Times New Roman" charset="0"/>
                  </a:rPr>
                  <a:t>NY Times</a:t>
                </a:r>
              </a:p>
              <a:p>
                <a:pPr algn="ctr">
                  <a:spcBef>
                    <a:spcPct val="0"/>
                  </a:spcBef>
                  <a:buClrTx/>
                  <a:buFont typeface="Wingdings" charset="2"/>
                  <a:buChar char="§"/>
                </a:pPr>
                <a:r>
                  <a:rPr kumimoji="0" lang="en-US" altLang="en-US" sz="2400">
                    <a:latin typeface="Times New Roman" charset="0"/>
                  </a:rPr>
                  <a:t>archive</a:t>
                </a:r>
              </a:p>
            </p:txBody>
          </p:sp>
          <p:sp>
            <p:nvSpPr>
              <p:cNvPr id="21514" name="Line 42"/>
              <p:cNvSpPr>
                <a:spLocks noChangeShapeType="1"/>
              </p:cNvSpPr>
              <p:nvPr/>
            </p:nvSpPr>
            <p:spPr bwMode="auto">
              <a:xfrm>
                <a:off x="1824" y="345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5" name="Group 149"/>
              <p:cNvGrpSpPr>
                <a:grpSpLocks/>
              </p:cNvGrpSpPr>
              <p:nvPr/>
            </p:nvGrpSpPr>
            <p:grpSpPr bwMode="auto">
              <a:xfrm>
                <a:off x="2256" y="3024"/>
                <a:ext cx="1248" cy="1104"/>
                <a:chOff x="2352" y="3024"/>
                <a:chExt cx="1248" cy="1104"/>
              </a:xfrm>
            </p:grpSpPr>
            <p:grpSp>
              <p:nvGrpSpPr>
                <p:cNvPr id="21538" name="Group 122"/>
                <p:cNvGrpSpPr>
                  <a:grpSpLocks/>
                </p:cNvGrpSpPr>
                <p:nvPr/>
              </p:nvGrpSpPr>
              <p:grpSpPr bwMode="auto">
                <a:xfrm>
                  <a:off x="2448" y="3264"/>
                  <a:ext cx="864" cy="672"/>
                  <a:chOff x="2976" y="3024"/>
                  <a:chExt cx="1536" cy="1151"/>
                </a:xfrm>
              </p:grpSpPr>
              <p:grpSp>
                <p:nvGrpSpPr>
                  <p:cNvPr id="21540" name="Group 44"/>
                  <p:cNvGrpSpPr>
                    <a:grpSpLocks/>
                  </p:cNvGrpSpPr>
                  <p:nvPr/>
                </p:nvGrpSpPr>
                <p:grpSpPr bwMode="auto">
                  <a:xfrm>
                    <a:off x="3072" y="3024"/>
                    <a:ext cx="672" cy="384"/>
                    <a:chOff x="2448" y="1387"/>
                    <a:chExt cx="672" cy="389"/>
                  </a:xfrm>
                </p:grpSpPr>
                <p:grpSp>
                  <p:nvGrpSpPr>
                    <p:cNvPr id="21585" name="Group 45"/>
                    <p:cNvGrpSpPr>
                      <a:grpSpLocks/>
                    </p:cNvGrpSpPr>
                    <p:nvPr/>
                  </p:nvGrpSpPr>
                  <p:grpSpPr bwMode="auto">
                    <a:xfrm>
                      <a:off x="2544" y="1387"/>
                      <a:ext cx="528" cy="336"/>
                      <a:chOff x="3456" y="2400"/>
                      <a:chExt cx="672" cy="432"/>
                    </a:xfrm>
                  </p:grpSpPr>
                  <p:sp>
                    <p:nvSpPr>
                      <p:cNvPr id="21592" name="Line 4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3" name="Line 4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4" name="Line 4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5" name="Line 4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1596" name="Line 5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1586" name="Group 51"/>
                    <p:cNvGrpSpPr>
                      <a:grpSpLocks/>
                    </p:cNvGrpSpPr>
                    <p:nvPr/>
                  </p:nvGrpSpPr>
                  <p:grpSpPr bwMode="auto">
                    <a:xfrm>
                      <a:off x="2448" y="1728"/>
                      <a:ext cx="672" cy="48"/>
                      <a:chOff x="2448" y="1728"/>
                      <a:chExt cx="672" cy="48"/>
                    </a:xfrm>
                  </p:grpSpPr>
                  <p:sp>
                    <p:nvSpPr>
                      <p:cNvPr id="21587" name="Rectangle 52"/>
                      <p:cNvSpPr>
                        <a:spLocks noChangeArrowheads="1"/>
                      </p:cNvSpPr>
                      <p:nvPr/>
                    </p:nvSpPr>
                    <p:spPr bwMode="auto">
                      <a:xfrm>
                        <a:off x="2880"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8" name="Rectangle 53"/>
                      <p:cNvSpPr>
                        <a:spLocks noChangeArrowheads="1"/>
                      </p:cNvSpPr>
                      <p:nvPr/>
                    </p:nvSpPr>
                    <p:spPr bwMode="auto">
                      <a:xfrm>
                        <a:off x="2736"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9" name="Rectangle 54"/>
                      <p:cNvSpPr>
                        <a:spLocks noChangeArrowheads="1"/>
                      </p:cNvSpPr>
                      <p:nvPr/>
                    </p:nvSpPr>
                    <p:spPr bwMode="auto">
                      <a:xfrm>
                        <a:off x="2592"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0" name="Rectangle 55"/>
                      <p:cNvSpPr>
                        <a:spLocks noChangeArrowheads="1"/>
                      </p:cNvSpPr>
                      <p:nvPr/>
                    </p:nvSpPr>
                    <p:spPr bwMode="auto">
                      <a:xfrm>
                        <a:off x="2448"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91" name="Rectangle 56"/>
                      <p:cNvSpPr>
                        <a:spLocks noChangeArrowheads="1"/>
                      </p:cNvSpPr>
                      <p:nvPr/>
                    </p:nvSpPr>
                    <p:spPr bwMode="auto">
                      <a:xfrm>
                        <a:off x="3024" y="1728"/>
                        <a:ext cx="96" cy="48"/>
                      </a:xfrm>
                      <a:prstGeom prst="rect">
                        <a:avLst/>
                      </a:prstGeom>
                      <a:solidFill>
                        <a:schemeClr val="accent1"/>
                      </a:solidFill>
                      <a:ln w="19050">
                        <a:solidFill>
                          <a:schemeClr val="tx1"/>
                        </a:solidFill>
                        <a:miter lim="800000"/>
                        <a:headEnd/>
                        <a:tailEnd/>
                      </a:ln>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1" name="Group 75"/>
                  <p:cNvGrpSpPr>
                    <a:grpSpLocks/>
                  </p:cNvGrpSpPr>
                  <p:nvPr/>
                </p:nvGrpSpPr>
                <p:grpSpPr bwMode="auto">
                  <a:xfrm>
                    <a:off x="3504" y="3552"/>
                    <a:ext cx="384" cy="245"/>
                    <a:chOff x="4080" y="3312"/>
                    <a:chExt cx="384" cy="245"/>
                  </a:xfrm>
                </p:grpSpPr>
                <p:grpSp>
                  <p:nvGrpSpPr>
                    <p:cNvPr id="21577" name="Group 76"/>
                    <p:cNvGrpSpPr>
                      <a:grpSpLocks/>
                    </p:cNvGrpSpPr>
                    <p:nvPr/>
                  </p:nvGrpSpPr>
                  <p:grpSpPr bwMode="auto">
                    <a:xfrm>
                      <a:off x="4152" y="3312"/>
                      <a:ext cx="264" cy="192"/>
                      <a:chOff x="4152" y="3312"/>
                      <a:chExt cx="264" cy="192"/>
                    </a:xfrm>
                  </p:grpSpPr>
                  <p:sp>
                    <p:nvSpPr>
                      <p:cNvPr id="21582" name="Line 77"/>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3" name="Line 78"/>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84" name="Line 79"/>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78" name="Group 80"/>
                    <p:cNvGrpSpPr>
                      <a:grpSpLocks/>
                    </p:cNvGrpSpPr>
                    <p:nvPr/>
                  </p:nvGrpSpPr>
                  <p:grpSpPr bwMode="auto">
                    <a:xfrm>
                      <a:off x="4080" y="3509"/>
                      <a:ext cx="384" cy="48"/>
                      <a:chOff x="4080" y="3509"/>
                      <a:chExt cx="384" cy="48"/>
                    </a:xfrm>
                  </p:grpSpPr>
                  <p:sp>
                    <p:nvSpPr>
                      <p:cNvPr id="21579" name="Rectangle 81"/>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0" name="Rectangle 82"/>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81" name="Rectangle 83"/>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2" name="Group 84"/>
                  <p:cNvGrpSpPr>
                    <a:grpSpLocks/>
                  </p:cNvGrpSpPr>
                  <p:nvPr/>
                </p:nvGrpSpPr>
                <p:grpSpPr bwMode="auto">
                  <a:xfrm>
                    <a:off x="2976" y="3792"/>
                    <a:ext cx="672" cy="383"/>
                    <a:chOff x="2448" y="1867"/>
                    <a:chExt cx="672" cy="383"/>
                  </a:xfrm>
                </p:grpSpPr>
                <p:grpSp>
                  <p:nvGrpSpPr>
                    <p:cNvPr id="21565" name="Group 85"/>
                    <p:cNvGrpSpPr>
                      <a:grpSpLocks/>
                    </p:cNvGrpSpPr>
                    <p:nvPr/>
                  </p:nvGrpSpPr>
                  <p:grpSpPr bwMode="auto">
                    <a:xfrm flipH="1">
                      <a:off x="2508" y="1867"/>
                      <a:ext cx="528" cy="336"/>
                      <a:chOff x="3456" y="2400"/>
                      <a:chExt cx="672" cy="432"/>
                    </a:xfrm>
                  </p:grpSpPr>
                  <p:sp>
                    <p:nvSpPr>
                      <p:cNvPr id="21572" name="Line 86"/>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3" name="Line 87"/>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4" name="Line 88"/>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5" name="Line 89"/>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6" name="Line 90"/>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66" name="Group 91"/>
                    <p:cNvGrpSpPr>
                      <a:grpSpLocks/>
                    </p:cNvGrpSpPr>
                    <p:nvPr/>
                  </p:nvGrpSpPr>
                  <p:grpSpPr bwMode="auto">
                    <a:xfrm>
                      <a:off x="2448" y="2202"/>
                      <a:ext cx="672" cy="48"/>
                      <a:chOff x="2448" y="2202"/>
                      <a:chExt cx="672" cy="48"/>
                    </a:xfrm>
                  </p:grpSpPr>
                  <p:sp>
                    <p:nvSpPr>
                      <p:cNvPr id="21567" name="Rectangle 92"/>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8" name="Rectangle 93"/>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9" name="Rectangle 94"/>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0" name="Rectangle 95"/>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71" name="Rectangle 96"/>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3" name="Group 97"/>
                  <p:cNvGrpSpPr>
                    <a:grpSpLocks/>
                  </p:cNvGrpSpPr>
                  <p:nvPr/>
                </p:nvGrpSpPr>
                <p:grpSpPr bwMode="auto">
                  <a:xfrm flipH="1">
                    <a:off x="3888" y="3312"/>
                    <a:ext cx="384" cy="245"/>
                    <a:chOff x="4080" y="3312"/>
                    <a:chExt cx="384" cy="245"/>
                  </a:xfrm>
                </p:grpSpPr>
                <p:grpSp>
                  <p:nvGrpSpPr>
                    <p:cNvPr id="21557" name="Group 98"/>
                    <p:cNvGrpSpPr>
                      <a:grpSpLocks/>
                    </p:cNvGrpSpPr>
                    <p:nvPr/>
                  </p:nvGrpSpPr>
                  <p:grpSpPr bwMode="auto">
                    <a:xfrm>
                      <a:off x="4152" y="3312"/>
                      <a:ext cx="264" cy="192"/>
                      <a:chOff x="4152" y="3312"/>
                      <a:chExt cx="264" cy="192"/>
                    </a:xfrm>
                  </p:grpSpPr>
                  <p:sp>
                    <p:nvSpPr>
                      <p:cNvPr id="21562" name="Line 99"/>
                      <p:cNvSpPr>
                        <a:spLocks noChangeShapeType="1"/>
                      </p:cNvSpPr>
                      <p:nvPr/>
                    </p:nvSpPr>
                    <p:spPr bwMode="auto">
                      <a:xfrm>
                        <a:off x="4272" y="3312"/>
                        <a:ext cx="144"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3" name="Line 100"/>
                      <p:cNvSpPr>
                        <a:spLocks noChangeShapeType="1"/>
                      </p:cNvSpPr>
                      <p:nvPr/>
                    </p:nvSpPr>
                    <p:spPr bwMode="auto">
                      <a:xfrm flipH="1">
                        <a:off x="4152" y="3317"/>
                        <a:ext cx="113" cy="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4" name="Line 101"/>
                      <p:cNvSpPr>
                        <a:spLocks noChangeShapeType="1"/>
                      </p:cNvSpPr>
                      <p:nvPr/>
                    </p:nvSpPr>
                    <p:spPr bwMode="auto">
                      <a:xfrm flipH="1">
                        <a:off x="4265" y="3392"/>
                        <a:ext cx="76"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8" name="Group 102"/>
                    <p:cNvGrpSpPr>
                      <a:grpSpLocks/>
                    </p:cNvGrpSpPr>
                    <p:nvPr/>
                  </p:nvGrpSpPr>
                  <p:grpSpPr bwMode="auto">
                    <a:xfrm>
                      <a:off x="4080" y="3509"/>
                      <a:ext cx="384" cy="48"/>
                      <a:chOff x="4080" y="3509"/>
                      <a:chExt cx="384" cy="48"/>
                    </a:xfrm>
                  </p:grpSpPr>
                  <p:sp>
                    <p:nvSpPr>
                      <p:cNvPr id="21559" name="Rectangle 103"/>
                      <p:cNvSpPr>
                        <a:spLocks noChangeArrowheads="1"/>
                      </p:cNvSpPr>
                      <p:nvPr/>
                    </p:nvSpPr>
                    <p:spPr bwMode="auto">
                      <a:xfrm>
                        <a:off x="4224"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0" name="Rectangle 104"/>
                      <p:cNvSpPr>
                        <a:spLocks noChangeArrowheads="1"/>
                      </p:cNvSpPr>
                      <p:nvPr/>
                    </p:nvSpPr>
                    <p:spPr bwMode="auto">
                      <a:xfrm>
                        <a:off x="4080"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61" name="Rectangle 105"/>
                      <p:cNvSpPr>
                        <a:spLocks noChangeArrowheads="1"/>
                      </p:cNvSpPr>
                      <p:nvPr/>
                    </p:nvSpPr>
                    <p:spPr bwMode="auto">
                      <a:xfrm>
                        <a:off x="4368" y="3509"/>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nvGrpSpPr>
                  <p:cNvPr id="21544" name="Group 109"/>
                  <p:cNvGrpSpPr>
                    <a:grpSpLocks/>
                  </p:cNvGrpSpPr>
                  <p:nvPr/>
                </p:nvGrpSpPr>
                <p:grpSpPr bwMode="auto">
                  <a:xfrm>
                    <a:off x="3840" y="3792"/>
                    <a:ext cx="672" cy="383"/>
                    <a:chOff x="2448" y="1867"/>
                    <a:chExt cx="672" cy="383"/>
                  </a:xfrm>
                </p:grpSpPr>
                <p:grpSp>
                  <p:nvGrpSpPr>
                    <p:cNvPr id="21545" name="Group 110"/>
                    <p:cNvGrpSpPr>
                      <a:grpSpLocks/>
                    </p:cNvGrpSpPr>
                    <p:nvPr/>
                  </p:nvGrpSpPr>
                  <p:grpSpPr bwMode="auto">
                    <a:xfrm flipH="1">
                      <a:off x="2508" y="1867"/>
                      <a:ext cx="528" cy="336"/>
                      <a:chOff x="3456" y="2400"/>
                      <a:chExt cx="672" cy="432"/>
                    </a:xfrm>
                  </p:grpSpPr>
                  <p:sp>
                    <p:nvSpPr>
                      <p:cNvPr id="21552" name="Line 111"/>
                      <p:cNvSpPr>
                        <a:spLocks noChangeShapeType="1"/>
                      </p:cNvSpPr>
                      <p:nvPr/>
                    </p:nvSpPr>
                    <p:spPr bwMode="auto">
                      <a:xfrm flipV="1">
                        <a:off x="3456"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Line 112"/>
                      <p:cNvSpPr>
                        <a:spLocks noChangeShapeType="1"/>
                      </p:cNvSpPr>
                      <p:nvPr/>
                    </p:nvSpPr>
                    <p:spPr bwMode="auto">
                      <a:xfrm>
                        <a:off x="3792" y="2400"/>
                        <a:ext cx="336"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113"/>
                      <p:cNvSpPr>
                        <a:spLocks noChangeShapeType="1"/>
                      </p:cNvSpPr>
                      <p:nvPr/>
                    </p:nvSpPr>
                    <p:spPr bwMode="auto">
                      <a:xfrm flipH="1">
                        <a:off x="3792" y="2592"/>
                        <a:ext cx="144"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114"/>
                      <p:cNvSpPr>
                        <a:spLocks noChangeShapeType="1"/>
                      </p:cNvSpPr>
                      <p:nvPr/>
                    </p:nvSpPr>
                    <p:spPr bwMode="auto">
                      <a:xfrm flipH="1">
                        <a:off x="3936" y="2688"/>
                        <a:ext cx="96"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6" name="Line 115"/>
                      <p:cNvSpPr>
                        <a:spLocks noChangeShapeType="1"/>
                      </p:cNvSpPr>
                      <p:nvPr/>
                    </p:nvSpPr>
                    <p:spPr bwMode="auto">
                      <a:xfrm>
                        <a:off x="3552" y="2736"/>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46" name="Group 116"/>
                    <p:cNvGrpSpPr>
                      <a:grpSpLocks/>
                    </p:cNvGrpSpPr>
                    <p:nvPr/>
                  </p:nvGrpSpPr>
                  <p:grpSpPr bwMode="auto">
                    <a:xfrm>
                      <a:off x="2448" y="2202"/>
                      <a:ext cx="672" cy="48"/>
                      <a:chOff x="2448" y="2202"/>
                      <a:chExt cx="672" cy="48"/>
                    </a:xfrm>
                  </p:grpSpPr>
                  <p:sp>
                    <p:nvSpPr>
                      <p:cNvPr id="21547" name="Rectangle 117"/>
                      <p:cNvSpPr>
                        <a:spLocks noChangeArrowheads="1"/>
                      </p:cNvSpPr>
                      <p:nvPr/>
                    </p:nvSpPr>
                    <p:spPr bwMode="auto">
                      <a:xfrm>
                        <a:off x="2880"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8" name="Rectangle 118"/>
                      <p:cNvSpPr>
                        <a:spLocks noChangeArrowheads="1"/>
                      </p:cNvSpPr>
                      <p:nvPr/>
                    </p:nvSpPr>
                    <p:spPr bwMode="auto">
                      <a:xfrm>
                        <a:off x="2736"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49" name="Rectangle 119"/>
                      <p:cNvSpPr>
                        <a:spLocks noChangeArrowheads="1"/>
                      </p:cNvSpPr>
                      <p:nvPr/>
                    </p:nvSpPr>
                    <p:spPr bwMode="auto">
                      <a:xfrm>
                        <a:off x="2592"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0" name="Rectangle 120"/>
                      <p:cNvSpPr>
                        <a:spLocks noChangeArrowheads="1"/>
                      </p:cNvSpPr>
                      <p:nvPr/>
                    </p:nvSpPr>
                    <p:spPr bwMode="auto">
                      <a:xfrm>
                        <a:off x="2448"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21551" name="Rectangle 121"/>
                      <p:cNvSpPr>
                        <a:spLocks noChangeArrowheads="1"/>
                      </p:cNvSpPr>
                      <p:nvPr/>
                    </p:nvSpPr>
                    <p:spPr bwMode="auto">
                      <a:xfrm>
                        <a:off x="3024" y="2202"/>
                        <a:ext cx="96" cy="48"/>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grpSp>
            </p:grpSp>
            <p:sp>
              <p:nvSpPr>
                <p:cNvPr id="21539" name="AutoShape 124"/>
                <p:cNvSpPr>
                  <a:spLocks noChangeArrowheads="1"/>
                </p:cNvSpPr>
                <p:nvPr/>
              </p:nvSpPr>
              <p:spPr bwMode="auto">
                <a:xfrm>
                  <a:off x="2352" y="3024"/>
                  <a:ext cx="1248" cy="1104"/>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endParaRPr kumimoji="0" lang="en-US" altLang="en-US" sz="2400">
                    <a:latin typeface="Times New Roman" charset="0"/>
                  </a:endParaRPr>
                </a:p>
              </p:txBody>
            </p:sp>
          </p:grpSp>
          <p:grpSp>
            <p:nvGrpSpPr>
              <p:cNvPr id="21516" name="Group 153"/>
              <p:cNvGrpSpPr>
                <a:grpSpLocks/>
              </p:cNvGrpSpPr>
              <p:nvPr/>
            </p:nvGrpSpPr>
            <p:grpSpPr bwMode="auto">
              <a:xfrm>
                <a:off x="4176" y="3120"/>
                <a:ext cx="1248" cy="672"/>
                <a:chOff x="4176" y="3120"/>
                <a:chExt cx="1248" cy="672"/>
              </a:xfrm>
            </p:grpSpPr>
            <p:sp>
              <p:nvSpPr>
                <p:cNvPr id="21521" name="Rectangle 125"/>
                <p:cNvSpPr>
                  <a:spLocks noChangeArrowheads="1"/>
                </p:cNvSpPr>
                <p:nvPr/>
              </p:nvSpPr>
              <p:spPr bwMode="auto">
                <a:xfrm>
                  <a:off x="4176" y="3120"/>
                  <a:ext cx="124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 typeface="Wingdings" charset="2"/>
                    <a:buChar char="§"/>
                  </a:pPr>
                  <a:r>
                    <a:rPr kumimoji="0" lang="en-US" altLang="en-US" sz="2400" b="1">
                      <a:latin typeface="Times New Roman" charset="0"/>
                    </a:rPr>
                    <a:t>Database</a:t>
                  </a:r>
                </a:p>
              </p:txBody>
            </p:sp>
            <p:sp>
              <p:nvSpPr>
                <p:cNvPr id="21522" name="Line 126"/>
                <p:cNvSpPr>
                  <a:spLocks noChangeShapeType="1"/>
                </p:cNvSpPr>
                <p:nvPr/>
              </p:nvSpPr>
              <p:spPr bwMode="auto">
                <a:xfrm>
                  <a:off x="4176" y="321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127"/>
                <p:cNvSpPr>
                  <a:spLocks noChangeShapeType="1"/>
                </p:cNvSpPr>
                <p:nvPr/>
              </p:nvSpPr>
              <p:spPr bwMode="auto">
                <a:xfrm>
                  <a:off x="436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28"/>
                <p:cNvSpPr>
                  <a:spLocks noChangeShapeType="1"/>
                </p:cNvSpPr>
                <p:nvPr/>
              </p:nvSpPr>
              <p:spPr bwMode="auto">
                <a:xfrm>
                  <a:off x="460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129"/>
                <p:cNvSpPr>
                  <a:spLocks noChangeShapeType="1"/>
                </p:cNvSpPr>
                <p:nvPr/>
              </p:nvSpPr>
              <p:spPr bwMode="auto">
                <a:xfrm>
                  <a:off x="5088" y="3120"/>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Freeform 132"/>
                <p:cNvSpPr>
                  <a:spLocks/>
                </p:cNvSpPr>
                <p:nvPr/>
              </p:nvSpPr>
              <p:spPr bwMode="auto">
                <a:xfrm>
                  <a:off x="4656" y="3264"/>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7" name="Freeform 135"/>
                <p:cNvSpPr>
                  <a:spLocks/>
                </p:cNvSpPr>
                <p:nvPr/>
              </p:nvSpPr>
              <p:spPr bwMode="auto">
                <a:xfrm>
                  <a:off x="4656" y="3552"/>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8" name="Freeform 136"/>
                <p:cNvSpPr>
                  <a:spLocks/>
                </p:cNvSpPr>
                <p:nvPr/>
              </p:nvSpPr>
              <p:spPr bwMode="auto">
                <a:xfrm>
                  <a:off x="4656" y="3648"/>
                  <a:ext cx="336" cy="48"/>
                </a:xfrm>
                <a:custGeom>
                  <a:avLst/>
                  <a:gdLst>
                    <a:gd name="T0" fmla="*/ 0 w 246"/>
                    <a:gd name="T1" fmla="*/ 37 h 46"/>
                    <a:gd name="T2" fmla="*/ 351 w 246"/>
                    <a:gd name="T3" fmla="*/ 0 h 46"/>
                    <a:gd name="T4" fmla="*/ 466 w 246"/>
                    <a:gd name="T5" fmla="*/ 18 h 46"/>
                    <a:gd name="T6" fmla="*/ 508 w 246"/>
                    <a:gd name="T7" fmla="*/ 37 h 46"/>
                    <a:gd name="T8" fmla="*/ 740 w 246"/>
                    <a:gd name="T9" fmla="*/ 24 h 46"/>
                    <a:gd name="T10" fmla="*/ 856 w 246"/>
                    <a:gd name="T11" fmla="*/ 30 h 46"/>
                    <a:gd name="T12" fmla="*/ 974 w 246"/>
                    <a:gd name="T13" fmla="*/ 54 h 46"/>
                    <a:gd name="T14" fmla="*/ 1131 w 246"/>
                    <a:gd name="T15" fmla="*/ 24 h 46"/>
                    <a:gd name="T16" fmla="*/ 1246 w 246"/>
                    <a:gd name="T17" fmla="*/ 18 h 46"/>
                    <a:gd name="T18" fmla="*/ 1597 w 246"/>
                    <a:gd name="T19" fmla="*/ 3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46"/>
                    <a:gd name="T32" fmla="*/ 246 w 246"/>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46">
                      <a:moveTo>
                        <a:pt x="0" y="30"/>
                      </a:moveTo>
                      <a:cubicBezTo>
                        <a:pt x="22" y="23"/>
                        <a:pt x="32" y="7"/>
                        <a:pt x="54" y="0"/>
                      </a:cubicBezTo>
                      <a:cubicBezTo>
                        <a:pt x="60" y="4"/>
                        <a:pt x="67" y="6"/>
                        <a:pt x="72" y="12"/>
                      </a:cubicBezTo>
                      <a:cubicBezTo>
                        <a:pt x="76" y="17"/>
                        <a:pt x="72" y="29"/>
                        <a:pt x="78" y="30"/>
                      </a:cubicBezTo>
                      <a:cubicBezTo>
                        <a:pt x="91" y="32"/>
                        <a:pt x="114" y="18"/>
                        <a:pt x="114" y="18"/>
                      </a:cubicBezTo>
                      <a:cubicBezTo>
                        <a:pt x="120" y="20"/>
                        <a:pt x="127" y="20"/>
                        <a:pt x="132" y="24"/>
                      </a:cubicBezTo>
                      <a:cubicBezTo>
                        <a:pt x="139" y="29"/>
                        <a:pt x="142" y="43"/>
                        <a:pt x="150" y="42"/>
                      </a:cubicBezTo>
                      <a:cubicBezTo>
                        <a:pt x="161" y="40"/>
                        <a:pt x="165" y="25"/>
                        <a:pt x="174" y="18"/>
                      </a:cubicBezTo>
                      <a:cubicBezTo>
                        <a:pt x="179" y="14"/>
                        <a:pt x="186" y="14"/>
                        <a:pt x="192" y="12"/>
                      </a:cubicBezTo>
                      <a:cubicBezTo>
                        <a:pt x="206" y="33"/>
                        <a:pt x="224" y="46"/>
                        <a:pt x="246"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9" name="Freeform 137"/>
                <p:cNvSpPr>
                  <a:spLocks/>
                </p:cNvSpPr>
                <p:nvPr/>
              </p:nvSpPr>
              <p:spPr bwMode="auto">
                <a:xfrm>
                  <a:off x="4206" y="3360"/>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0" name="Freeform 138"/>
                <p:cNvSpPr>
                  <a:spLocks/>
                </p:cNvSpPr>
                <p:nvPr/>
              </p:nvSpPr>
              <p:spPr bwMode="auto">
                <a:xfrm>
                  <a:off x="4206" y="3264"/>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1" name="Freeform 139"/>
                <p:cNvSpPr>
                  <a:spLocks/>
                </p:cNvSpPr>
                <p:nvPr/>
              </p:nvSpPr>
              <p:spPr bwMode="auto">
                <a:xfrm>
                  <a:off x="4206" y="3456"/>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2" name="Freeform 140"/>
                <p:cNvSpPr>
                  <a:spLocks/>
                </p:cNvSpPr>
                <p:nvPr/>
              </p:nvSpPr>
              <p:spPr bwMode="auto">
                <a:xfrm>
                  <a:off x="4206" y="3552"/>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3" name="Freeform 141"/>
                <p:cNvSpPr>
                  <a:spLocks/>
                </p:cNvSpPr>
                <p:nvPr/>
              </p:nvSpPr>
              <p:spPr bwMode="auto">
                <a:xfrm>
                  <a:off x="4206" y="3648"/>
                  <a:ext cx="126" cy="40"/>
                </a:xfrm>
                <a:custGeom>
                  <a:avLst/>
                  <a:gdLst>
                    <a:gd name="T0" fmla="*/ 0 w 126"/>
                    <a:gd name="T1" fmla="*/ 20 h 40"/>
                    <a:gd name="T2" fmla="*/ 54 w 126"/>
                    <a:gd name="T3" fmla="*/ 14 h 40"/>
                    <a:gd name="T4" fmla="*/ 102 w 126"/>
                    <a:gd name="T5" fmla="*/ 38 h 40"/>
                    <a:gd name="T6" fmla="*/ 126 w 126"/>
                    <a:gd name="T7" fmla="*/ 20 h 40"/>
                    <a:gd name="T8" fmla="*/ 0 60000 65536"/>
                    <a:gd name="T9" fmla="*/ 0 60000 65536"/>
                    <a:gd name="T10" fmla="*/ 0 60000 65536"/>
                    <a:gd name="T11" fmla="*/ 0 60000 65536"/>
                    <a:gd name="T12" fmla="*/ 0 w 126"/>
                    <a:gd name="T13" fmla="*/ 0 h 40"/>
                    <a:gd name="T14" fmla="*/ 126 w 126"/>
                    <a:gd name="T15" fmla="*/ 40 h 40"/>
                  </a:gdLst>
                  <a:ahLst/>
                  <a:cxnLst>
                    <a:cxn ang="T8">
                      <a:pos x="T0" y="T1"/>
                    </a:cxn>
                    <a:cxn ang="T9">
                      <a:pos x="T2" y="T3"/>
                    </a:cxn>
                    <a:cxn ang="T10">
                      <a:pos x="T4" y="T5"/>
                    </a:cxn>
                    <a:cxn ang="T11">
                      <a:pos x="T6" y="T7"/>
                    </a:cxn>
                  </a:cxnLst>
                  <a:rect l="T12" t="T13" r="T14" b="T15"/>
                  <a:pathLst>
                    <a:path w="126" h="40">
                      <a:moveTo>
                        <a:pt x="0" y="20"/>
                      </a:moveTo>
                      <a:cubicBezTo>
                        <a:pt x="37" y="8"/>
                        <a:pt x="19" y="37"/>
                        <a:pt x="54" y="14"/>
                      </a:cubicBezTo>
                      <a:cubicBezTo>
                        <a:pt x="94" y="40"/>
                        <a:pt x="77" y="0"/>
                        <a:pt x="102" y="38"/>
                      </a:cubicBezTo>
                      <a:cubicBezTo>
                        <a:pt x="122" y="24"/>
                        <a:pt x="115" y="31"/>
                        <a:pt x="126" y="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4" name="Freeform 142"/>
                <p:cNvSpPr>
                  <a:spLocks/>
                </p:cNvSpPr>
                <p:nvPr/>
              </p:nvSpPr>
              <p:spPr bwMode="auto">
                <a:xfrm>
                  <a:off x="4410" y="3364"/>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5" name="Freeform 143"/>
                <p:cNvSpPr>
                  <a:spLocks/>
                </p:cNvSpPr>
                <p:nvPr/>
              </p:nvSpPr>
              <p:spPr bwMode="auto">
                <a:xfrm>
                  <a:off x="4410" y="3648"/>
                  <a:ext cx="184" cy="60"/>
                </a:xfrm>
                <a:custGeom>
                  <a:avLst/>
                  <a:gdLst>
                    <a:gd name="T0" fmla="*/ 0 w 184"/>
                    <a:gd name="T1" fmla="*/ 38 h 60"/>
                    <a:gd name="T2" fmla="*/ 66 w 184"/>
                    <a:gd name="T3" fmla="*/ 2 h 60"/>
                    <a:gd name="T4" fmla="*/ 108 w 184"/>
                    <a:gd name="T5" fmla="*/ 50 h 60"/>
                    <a:gd name="T6" fmla="*/ 126 w 184"/>
                    <a:gd name="T7" fmla="*/ 32 h 60"/>
                    <a:gd name="T8" fmla="*/ 168 w 184"/>
                    <a:gd name="T9" fmla="*/ 14 h 60"/>
                    <a:gd name="T10" fmla="*/ 0 60000 65536"/>
                    <a:gd name="T11" fmla="*/ 0 60000 65536"/>
                    <a:gd name="T12" fmla="*/ 0 60000 65536"/>
                    <a:gd name="T13" fmla="*/ 0 60000 65536"/>
                    <a:gd name="T14" fmla="*/ 0 60000 65536"/>
                    <a:gd name="T15" fmla="*/ 0 w 184"/>
                    <a:gd name="T16" fmla="*/ 0 h 60"/>
                    <a:gd name="T17" fmla="*/ 184 w 184"/>
                    <a:gd name="T18" fmla="*/ 60 h 60"/>
                  </a:gdLst>
                  <a:ahLst/>
                  <a:cxnLst>
                    <a:cxn ang="T10">
                      <a:pos x="T0" y="T1"/>
                    </a:cxn>
                    <a:cxn ang="T11">
                      <a:pos x="T2" y="T3"/>
                    </a:cxn>
                    <a:cxn ang="T12">
                      <a:pos x="T4" y="T5"/>
                    </a:cxn>
                    <a:cxn ang="T13">
                      <a:pos x="T6" y="T7"/>
                    </a:cxn>
                    <a:cxn ang="T14">
                      <a:pos x="T8" y="T9"/>
                    </a:cxn>
                  </a:cxnLst>
                  <a:rect l="T15" t="T16" r="T17" b="T18"/>
                  <a:pathLst>
                    <a:path w="184" h="60">
                      <a:moveTo>
                        <a:pt x="0" y="38"/>
                      </a:moveTo>
                      <a:cubicBezTo>
                        <a:pt x="25" y="30"/>
                        <a:pt x="41" y="10"/>
                        <a:pt x="66" y="2"/>
                      </a:cubicBezTo>
                      <a:cubicBezTo>
                        <a:pt x="81" y="39"/>
                        <a:pt x="67" y="60"/>
                        <a:pt x="108" y="50"/>
                      </a:cubicBezTo>
                      <a:cubicBezTo>
                        <a:pt x="114" y="44"/>
                        <a:pt x="119" y="36"/>
                        <a:pt x="126" y="32"/>
                      </a:cubicBezTo>
                      <a:cubicBezTo>
                        <a:pt x="184" y="0"/>
                        <a:pt x="149" y="33"/>
                        <a:pt x="168"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6" name="Freeform 144"/>
                <p:cNvSpPr>
                  <a:spLocks/>
                </p:cNvSpPr>
                <p:nvPr/>
              </p:nvSpPr>
              <p:spPr bwMode="auto">
                <a:xfrm>
                  <a:off x="5124" y="334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37" name="Freeform 145"/>
                <p:cNvSpPr>
                  <a:spLocks/>
                </p:cNvSpPr>
                <p:nvPr/>
              </p:nvSpPr>
              <p:spPr bwMode="auto">
                <a:xfrm>
                  <a:off x="5124" y="3552"/>
                  <a:ext cx="186" cy="53"/>
                </a:xfrm>
                <a:custGeom>
                  <a:avLst/>
                  <a:gdLst>
                    <a:gd name="T0" fmla="*/ 0 w 186"/>
                    <a:gd name="T1" fmla="*/ 42 h 53"/>
                    <a:gd name="T2" fmla="*/ 42 w 186"/>
                    <a:gd name="T3" fmla="*/ 0 h 53"/>
                    <a:gd name="T4" fmla="*/ 84 w 186"/>
                    <a:gd name="T5" fmla="*/ 42 h 53"/>
                    <a:gd name="T6" fmla="*/ 90 w 186"/>
                    <a:gd name="T7" fmla="*/ 24 h 53"/>
                    <a:gd name="T8" fmla="*/ 126 w 186"/>
                    <a:gd name="T9" fmla="*/ 36 h 53"/>
                    <a:gd name="T10" fmla="*/ 168 w 186"/>
                    <a:gd name="T11" fmla="*/ 24 h 53"/>
                    <a:gd name="T12" fmla="*/ 186 w 186"/>
                    <a:gd name="T13" fmla="*/ 18 h 53"/>
                    <a:gd name="T14" fmla="*/ 0 60000 65536"/>
                    <a:gd name="T15" fmla="*/ 0 60000 65536"/>
                    <a:gd name="T16" fmla="*/ 0 60000 65536"/>
                    <a:gd name="T17" fmla="*/ 0 60000 65536"/>
                    <a:gd name="T18" fmla="*/ 0 60000 65536"/>
                    <a:gd name="T19" fmla="*/ 0 60000 65536"/>
                    <a:gd name="T20" fmla="*/ 0 60000 65536"/>
                    <a:gd name="T21" fmla="*/ 0 w 186"/>
                    <a:gd name="T22" fmla="*/ 0 h 53"/>
                    <a:gd name="T23" fmla="*/ 186 w 18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53">
                      <a:moveTo>
                        <a:pt x="0" y="42"/>
                      </a:moveTo>
                      <a:cubicBezTo>
                        <a:pt x="8" y="18"/>
                        <a:pt x="18" y="8"/>
                        <a:pt x="42" y="0"/>
                      </a:cubicBezTo>
                      <a:cubicBezTo>
                        <a:pt x="54" y="29"/>
                        <a:pt x="51" y="53"/>
                        <a:pt x="84" y="42"/>
                      </a:cubicBezTo>
                      <a:cubicBezTo>
                        <a:pt x="86" y="36"/>
                        <a:pt x="84" y="25"/>
                        <a:pt x="90" y="24"/>
                      </a:cubicBezTo>
                      <a:cubicBezTo>
                        <a:pt x="103" y="22"/>
                        <a:pt x="126" y="36"/>
                        <a:pt x="126" y="36"/>
                      </a:cubicBezTo>
                      <a:cubicBezTo>
                        <a:pt x="169" y="22"/>
                        <a:pt x="115" y="39"/>
                        <a:pt x="168" y="24"/>
                      </a:cubicBezTo>
                      <a:cubicBezTo>
                        <a:pt x="174" y="22"/>
                        <a:pt x="186" y="18"/>
                        <a:pt x="186" y="1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7" name="Line 146"/>
              <p:cNvSpPr>
                <a:spLocks noChangeShapeType="1"/>
              </p:cNvSpPr>
              <p:nvPr/>
            </p:nvSpPr>
            <p:spPr bwMode="auto">
              <a:xfrm>
                <a:off x="3552" y="3456"/>
                <a:ext cx="57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518" name="Group 152"/>
              <p:cNvGrpSpPr>
                <a:grpSpLocks/>
              </p:cNvGrpSpPr>
              <p:nvPr/>
            </p:nvGrpSpPr>
            <p:grpSpPr bwMode="auto">
              <a:xfrm>
                <a:off x="3360" y="3456"/>
                <a:ext cx="641" cy="816"/>
                <a:chOff x="3360" y="3456"/>
                <a:chExt cx="641" cy="816"/>
              </a:xfrm>
            </p:grpSpPr>
            <p:sp>
              <p:nvSpPr>
                <p:cNvPr id="21519" name="Freeform 148"/>
                <p:cNvSpPr>
                  <a:spLocks/>
                </p:cNvSpPr>
                <p:nvPr/>
              </p:nvSpPr>
              <p:spPr bwMode="auto">
                <a:xfrm>
                  <a:off x="3648" y="3456"/>
                  <a:ext cx="240" cy="576"/>
                </a:xfrm>
                <a:custGeom>
                  <a:avLst/>
                  <a:gdLst>
                    <a:gd name="T0" fmla="*/ 240 w 240"/>
                    <a:gd name="T1" fmla="*/ 0 h 240"/>
                    <a:gd name="T2" fmla="*/ 48 w 240"/>
                    <a:gd name="T3" fmla="*/ 9154 h 240"/>
                    <a:gd name="T4" fmla="*/ 0 w 240"/>
                    <a:gd name="T5" fmla="*/ 45854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0"/>
                      </a:moveTo>
                      <a:cubicBezTo>
                        <a:pt x="164" y="4"/>
                        <a:pt x="88" y="8"/>
                        <a:pt x="48" y="48"/>
                      </a:cubicBezTo>
                      <a:cubicBezTo>
                        <a:pt x="8" y="88"/>
                        <a:pt x="8" y="208"/>
                        <a:pt x="0"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0" name="Text Box 151"/>
                <p:cNvSpPr txBox="1">
                  <a:spLocks noChangeArrowheads="1"/>
                </p:cNvSpPr>
                <p:nvPr/>
              </p:nvSpPr>
              <p:spPr bwMode="auto">
                <a:xfrm>
                  <a:off x="3360" y="3984"/>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 typeface="Wingdings" charset="2"/>
                    <a:buChar char="§"/>
                  </a:pPr>
                  <a:r>
                    <a:rPr kumimoji="0" lang="en-US" altLang="en-US" sz="2400">
                      <a:latin typeface="Times New Roman" charset="0"/>
                    </a:rPr>
                    <a:t>query</a:t>
                  </a:r>
                </a:p>
              </p:txBody>
            </p:sp>
          </p:grpSp>
        </p:grpSp>
      </p:grpSp>
      <p:sp>
        <p:nvSpPr>
          <p:cNvPr id="21510" name="TextBox 93"/>
          <p:cNvSpPr txBox="1">
            <a:spLocks noChangeArrowheads="1"/>
          </p:cNvSpPr>
          <p:nvPr/>
        </p:nvSpPr>
        <p:spPr bwMode="auto">
          <a:xfrm>
            <a:off x="3932238" y="0"/>
            <a:ext cx="521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i="1">
                <a:solidFill>
                  <a:schemeClr val="bg2"/>
                </a:solidFill>
              </a:rPr>
              <a:t>Warning: these slides are out of date</a:t>
            </a:r>
          </a:p>
        </p:txBody>
      </p:sp>
    </p:spTree>
    <p:extLst>
      <p:ext uri="{BB962C8B-B14F-4D97-AF65-F5344CB8AC3E}">
        <p14:creationId xmlns:p14="http://schemas.microsoft.com/office/powerpoint/2010/main" val="936878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5603"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570224FF-0485-9545-B82F-817A5F537805}" type="slidenum">
              <a:rPr kumimoji="0" lang="en-US" altLang="en-US" sz="1400">
                <a:solidFill>
                  <a:schemeClr val="bg2"/>
                </a:solidFill>
                <a:latin typeface="Arial" charset="0"/>
              </a:rPr>
              <a:pPr algn="r">
                <a:spcBef>
                  <a:spcPct val="50000"/>
                </a:spcBef>
                <a:buClrTx/>
                <a:buFontTx/>
                <a:buNone/>
              </a:pPr>
              <a:t>15</a:t>
            </a:fld>
            <a:endParaRPr kumimoji="0" lang="en-US" altLang="en-US" sz="1400">
              <a:solidFill>
                <a:schemeClr val="bg2"/>
              </a:solidFill>
              <a:latin typeface="Arial" charset="0"/>
            </a:endParaRPr>
          </a:p>
        </p:txBody>
      </p:sp>
      <p:sp>
        <p:nvSpPr>
          <p:cNvPr id="25604" name="Rectangle 2"/>
          <p:cNvSpPr>
            <a:spLocks noGrp="1" noChangeArrowheads="1"/>
          </p:cNvSpPr>
          <p:nvPr>
            <p:ph type="title" idx="4294967295"/>
          </p:nvPr>
        </p:nvSpPr>
        <p:spPr>
          <a:xfrm>
            <a:off x="406400" y="53975"/>
            <a:ext cx="8585200" cy="1143000"/>
          </a:xfrm>
        </p:spPr>
        <p:txBody>
          <a:bodyPr/>
          <a:lstStyle/>
          <a:p>
            <a:pPr eaLnBrk="1" hangingPunct="1"/>
            <a:r>
              <a:rPr lang="en-US" altLang="en-US" sz="3200"/>
              <a:t>Parsing </a:t>
            </a:r>
            <a:r>
              <a:rPr lang="en-US" altLang="en-US" sz="3200">
                <a:sym typeface="Wingdings" charset="2"/>
              </a:rPr>
              <a:t> Compositional Semantics</a:t>
            </a:r>
            <a:endParaRPr lang="en-US" altLang="en-US" sz="3200"/>
          </a:p>
        </p:txBody>
      </p:sp>
      <p:sp>
        <p:nvSpPr>
          <p:cNvPr id="25605"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p:txBody>
      </p:sp>
      <p:grpSp>
        <p:nvGrpSpPr>
          <p:cNvPr id="25606" name="Group 73"/>
          <p:cNvGrpSpPr>
            <a:grpSpLocks/>
          </p:cNvGrpSpPr>
          <p:nvPr/>
        </p:nvGrpSpPr>
        <p:grpSpPr bwMode="auto">
          <a:xfrm>
            <a:off x="6899275" y="1447800"/>
            <a:ext cx="1173163" cy="1720850"/>
            <a:chOff x="4346" y="912"/>
            <a:chExt cx="739" cy="1084"/>
          </a:xfrm>
        </p:grpSpPr>
        <p:sp>
          <p:nvSpPr>
            <p:cNvPr id="25647" name="Rectangle 4"/>
            <p:cNvSpPr>
              <a:spLocks noChangeArrowheads="1"/>
            </p:cNvSpPr>
            <p:nvPr/>
          </p:nvSpPr>
          <p:spPr bwMode="auto">
            <a:xfrm>
              <a:off x="4514" y="912"/>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48" name="Rectangle 5"/>
            <p:cNvSpPr>
              <a:spLocks noChangeArrowheads="1"/>
            </p:cNvSpPr>
            <p:nvPr/>
          </p:nvSpPr>
          <p:spPr bwMode="auto">
            <a:xfrm>
              <a:off x="4346" y="131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9" name="Rectangle 6"/>
            <p:cNvSpPr>
              <a:spLocks noChangeArrowheads="1"/>
            </p:cNvSpPr>
            <p:nvPr/>
          </p:nvSpPr>
          <p:spPr bwMode="auto">
            <a:xfrm>
              <a:off x="4687" y="1306"/>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5650" name="Rectangle 7"/>
            <p:cNvSpPr>
              <a:spLocks noChangeArrowheads="1"/>
            </p:cNvSpPr>
            <p:nvPr/>
          </p:nvSpPr>
          <p:spPr bwMode="auto">
            <a:xfrm>
              <a:off x="4450" y="174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51" name="Rectangle 8"/>
            <p:cNvSpPr>
              <a:spLocks noChangeArrowheads="1"/>
            </p:cNvSpPr>
            <p:nvPr/>
          </p:nvSpPr>
          <p:spPr bwMode="auto">
            <a:xfrm>
              <a:off x="4873" y="173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52" name="Freeform 15"/>
            <p:cNvSpPr>
              <a:spLocks/>
            </p:cNvSpPr>
            <p:nvPr/>
          </p:nvSpPr>
          <p:spPr bwMode="auto">
            <a:xfrm>
              <a:off x="4625" y="1536"/>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5653" name="Freeform 16"/>
            <p:cNvSpPr>
              <a:spLocks/>
            </p:cNvSpPr>
            <p:nvPr/>
          </p:nvSpPr>
          <p:spPr bwMode="auto">
            <a:xfrm>
              <a:off x="4481" y="1152"/>
              <a:ext cx="288" cy="192"/>
            </a:xfrm>
            <a:custGeom>
              <a:avLst/>
              <a:gdLst>
                <a:gd name="T0" fmla="*/ 0 w 288"/>
                <a:gd name="T1" fmla="*/ 192 h 192"/>
                <a:gd name="T2" fmla="*/ 144 w 288"/>
                <a:gd name="T3" fmla="*/ 0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grpSp>
        <p:nvGrpSpPr>
          <p:cNvPr id="3" name="Group 71"/>
          <p:cNvGrpSpPr>
            <a:grpSpLocks/>
          </p:cNvGrpSpPr>
          <p:nvPr/>
        </p:nvGrpSpPr>
        <p:grpSpPr bwMode="auto">
          <a:xfrm>
            <a:off x="5791200" y="3413125"/>
            <a:ext cx="2943225" cy="2787650"/>
            <a:chOff x="3648" y="2150"/>
            <a:chExt cx="1854" cy="1756"/>
          </a:xfrm>
        </p:grpSpPr>
        <p:sp>
          <p:nvSpPr>
            <p:cNvPr id="25609" name="Rectangle 35"/>
            <p:cNvSpPr>
              <a:spLocks noChangeArrowheads="1"/>
            </p:cNvSpPr>
            <p:nvPr/>
          </p:nvSpPr>
          <p:spPr bwMode="auto">
            <a:xfrm>
              <a:off x="4581" y="292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10" name="Rectangle 36"/>
            <p:cNvSpPr>
              <a:spLocks noChangeArrowheads="1"/>
            </p:cNvSpPr>
            <p:nvPr/>
          </p:nvSpPr>
          <p:spPr bwMode="auto">
            <a:xfrm>
              <a:off x="5288" y="293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11" name="Group 37"/>
            <p:cNvGrpSpPr>
              <a:grpSpLocks/>
            </p:cNvGrpSpPr>
            <p:nvPr/>
          </p:nvGrpSpPr>
          <p:grpSpPr bwMode="auto">
            <a:xfrm>
              <a:off x="4712" y="2774"/>
              <a:ext cx="672" cy="212"/>
              <a:chOff x="3648" y="2380"/>
              <a:chExt cx="672" cy="212"/>
            </a:xfrm>
          </p:grpSpPr>
          <p:sp>
            <p:nvSpPr>
              <p:cNvPr id="25645" name="Freeform 38"/>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6" name="Line 39"/>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12" name="Rectangle 40"/>
            <p:cNvSpPr>
              <a:spLocks noChangeArrowheads="1"/>
            </p:cNvSpPr>
            <p:nvPr/>
          </p:nvSpPr>
          <p:spPr bwMode="auto">
            <a:xfrm>
              <a:off x="4968" y="292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13" name="Group 67"/>
            <p:cNvGrpSpPr>
              <a:grpSpLocks/>
            </p:cNvGrpSpPr>
            <p:nvPr/>
          </p:nvGrpSpPr>
          <p:grpSpPr bwMode="auto">
            <a:xfrm>
              <a:off x="3648" y="2150"/>
              <a:ext cx="1423" cy="1392"/>
              <a:chOff x="3553" y="2150"/>
              <a:chExt cx="840" cy="1392"/>
            </a:xfrm>
          </p:grpSpPr>
          <p:sp>
            <p:nvSpPr>
              <p:cNvPr id="25632" name="Rectangle 17"/>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3" name="Rectangle 18"/>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5634" name="Rectangle 19"/>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5635" name="Group 32"/>
              <p:cNvGrpSpPr>
                <a:grpSpLocks/>
              </p:cNvGrpSpPr>
              <p:nvPr/>
            </p:nvGrpSpPr>
            <p:grpSpPr bwMode="auto">
              <a:xfrm>
                <a:off x="3648" y="2380"/>
                <a:ext cx="672" cy="212"/>
                <a:chOff x="3648" y="2380"/>
                <a:chExt cx="672" cy="212"/>
              </a:xfrm>
            </p:grpSpPr>
            <p:sp>
              <p:nvSpPr>
                <p:cNvPr id="25643" name="Freeform 29"/>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44" name="Line 30"/>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36" name="Group 41"/>
              <p:cNvGrpSpPr>
                <a:grpSpLocks/>
              </p:cNvGrpSpPr>
              <p:nvPr/>
            </p:nvGrpSpPr>
            <p:grpSpPr bwMode="auto">
              <a:xfrm>
                <a:off x="3561" y="3130"/>
                <a:ext cx="125" cy="412"/>
                <a:chOff x="3561" y="3504"/>
                <a:chExt cx="125" cy="412"/>
              </a:xfrm>
            </p:grpSpPr>
            <p:sp>
              <p:nvSpPr>
                <p:cNvPr id="25641"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5642" name="Line 3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5637" name="Rectangle 33"/>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5638" name="Group 49"/>
              <p:cNvGrpSpPr>
                <a:grpSpLocks/>
              </p:cNvGrpSpPr>
              <p:nvPr/>
            </p:nvGrpSpPr>
            <p:grpSpPr bwMode="auto">
              <a:xfrm>
                <a:off x="3553" y="2784"/>
                <a:ext cx="141" cy="394"/>
                <a:chOff x="3553" y="3504"/>
                <a:chExt cx="141" cy="394"/>
              </a:xfrm>
            </p:grpSpPr>
            <p:sp>
              <p:nvSpPr>
                <p:cNvPr id="25639" name="Rectangle 50"/>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40" name="Line 51"/>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5614" name="Group 52"/>
            <p:cNvGrpSpPr>
              <a:grpSpLocks/>
            </p:cNvGrpSpPr>
            <p:nvPr/>
          </p:nvGrpSpPr>
          <p:grpSpPr bwMode="auto">
            <a:xfrm>
              <a:off x="4603" y="3494"/>
              <a:ext cx="212" cy="412"/>
              <a:chOff x="3517" y="3504"/>
              <a:chExt cx="212" cy="412"/>
            </a:xfrm>
          </p:grpSpPr>
          <p:sp>
            <p:nvSpPr>
              <p:cNvPr id="25630" name="Rectangle 53"/>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5631" name="Line 54"/>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5" name="Group 55"/>
            <p:cNvGrpSpPr>
              <a:grpSpLocks/>
            </p:cNvGrpSpPr>
            <p:nvPr/>
          </p:nvGrpSpPr>
          <p:grpSpPr bwMode="auto">
            <a:xfrm>
              <a:off x="4590" y="3148"/>
              <a:ext cx="239" cy="394"/>
              <a:chOff x="3504" y="3504"/>
              <a:chExt cx="239" cy="394"/>
            </a:xfrm>
          </p:grpSpPr>
          <p:sp>
            <p:nvSpPr>
              <p:cNvPr id="25628" name="Rectangle 56"/>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9" name="Line 57"/>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6" name="Group 58"/>
            <p:cNvGrpSpPr>
              <a:grpSpLocks/>
            </p:cNvGrpSpPr>
            <p:nvPr/>
          </p:nvGrpSpPr>
          <p:grpSpPr bwMode="auto">
            <a:xfrm>
              <a:off x="5276" y="3494"/>
              <a:ext cx="212" cy="412"/>
              <a:chOff x="3517" y="3504"/>
              <a:chExt cx="212" cy="412"/>
            </a:xfrm>
          </p:grpSpPr>
          <p:sp>
            <p:nvSpPr>
              <p:cNvPr id="25626" name="Rectangle 59"/>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5627" name="Line 6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7" name="Group 61"/>
            <p:cNvGrpSpPr>
              <a:grpSpLocks/>
            </p:cNvGrpSpPr>
            <p:nvPr/>
          </p:nvGrpSpPr>
          <p:grpSpPr bwMode="auto">
            <a:xfrm>
              <a:off x="5263" y="3148"/>
              <a:ext cx="239" cy="394"/>
              <a:chOff x="3504" y="3504"/>
              <a:chExt cx="239" cy="394"/>
            </a:xfrm>
          </p:grpSpPr>
          <p:sp>
            <p:nvSpPr>
              <p:cNvPr id="25624" name="Rectangle 62"/>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5625" name="Line 6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8" name="Group 64"/>
            <p:cNvGrpSpPr>
              <a:grpSpLocks/>
            </p:cNvGrpSpPr>
            <p:nvPr/>
          </p:nvGrpSpPr>
          <p:grpSpPr bwMode="auto">
            <a:xfrm>
              <a:off x="4949" y="3158"/>
              <a:ext cx="231" cy="422"/>
              <a:chOff x="3508" y="3504"/>
              <a:chExt cx="231" cy="422"/>
            </a:xfrm>
          </p:grpSpPr>
          <p:sp>
            <p:nvSpPr>
              <p:cNvPr id="25622" name="Rectangle 65"/>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3" name="Line 6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5619" name="Group 68"/>
            <p:cNvGrpSpPr>
              <a:grpSpLocks/>
            </p:cNvGrpSpPr>
            <p:nvPr/>
          </p:nvGrpSpPr>
          <p:grpSpPr bwMode="auto">
            <a:xfrm>
              <a:off x="4307" y="2774"/>
              <a:ext cx="231" cy="422"/>
              <a:chOff x="3508" y="3504"/>
              <a:chExt cx="231" cy="422"/>
            </a:xfrm>
          </p:grpSpPr>
          <p:sp>
            <p:nvSpPr>
              <p:cNvPr id="25620" name="Rectangle 69"/>
              <p:cNvSpPr>
                <a:spLocks noChangeArrowheads="1"/>
              </p:cNvSpPr>
              <p:nvPr/>
            </p:nvSpPr>
            <p:spPr bwMode="auto">
              <a:xfrm>
                <a:off x="3508" y="3638"/>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400" b="1">
                    <a:latin typeface="Courier New" charset="0"/>
                  </a:rPr>
                  <a:t>+</a:t>
                </a:r>
              </a:p>
            </p:txBody>
          </p:sp>
          <p:sp>
            <p:nvSpPr>
              <p:cNvPr id="25621" name="Line 7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spTree>
    <p:extLst>
      <p:ext uri="{BB962C8B-B14F-4D97-AF65-F5344CB8AC3E}">
        <p14:creationId xmlns:p14="http://schemas.microsoft.com/office/powerpoint/2010/main" val="149337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txBox="1">
            <a:spLocks noGrp="1"/>
          </p:cNvSpPr>
          <p:nvPr/>
        </p:nvSpPr>
        <p:spPr bwMode="auto">
          <a:xfrm>
            <a:off x="533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50000"/>
              </a:spcBef>
              <a:buClrTx/>
              <a:buFontTx/>
              <a:buNone/>
            </a:pPr>
            <a:r>
              <a:rPr kumimoji="0" lang="en-US" altLang="en-US" sz="1400">
                <a:solidFill>
                  <a:schemeClr val="bg2"/>
                </a:solidFill>
                <a:latin typeface="Arial" charset="0"/>
              </a:rPr>
              <a:t>600.465 - Intro to NLP - J. Eisner</a:t>
            </a:r>
          </a:p>
        </p:txBody>
      </p:sp>
      <p:sp>
        <p:nvSpPr>
          <p:cNvPr id="27651" name="Slide Number Placeholder 4"/>
          <p:cNvSpPr txBox="1">
            <a:spLocks noGrp="1"/>
          </p:cNvSpPr>
          <p:nvPr/>
        </p:nvSpPr>
        <p:spPr bwMode="auto">
          <a:xfrm>
            <a:off x="67310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r">
              <a:spcBef>
                <a:spcPct val="50000"/>
              </a:spcBef>
              <a:buClrTx/>
              <a:buFontTx/>
              <a:buNone/>
            </a:pPr>
            <a:fld id="{4C10CD86-7979-DE49-911C-6EB95FF5CC4E}" type="slidenum">
              <a:rPr kumimoji="0" lang="en-US" altLang="en-US" sz="1400">
                <a:solidFill>
                  <a:schemeClr val="bg2"/>
                </a:solidFill>
                <a:latin typeface="Arial" charset="0"/>
              </a:rPr>
              <a:pPr algn="r">
                <a:spcBef>
                  <a:spcPct val="50000"/>
                </a:spcBef>
                <a:buClrTx/>
                <a:buFontTx/>
                <a:buNone/>
              </a:pPr>
              <a:t>16</a:t>
            </a:fld>
            <a:endParaRPr kumimoji="0" lang="en-US" altLang="en-US" sz="1400">
              <a:solidFill>
                <a:schemeClr val="bg2"/>
              </a:solidFill>
              <a:latin typeface="Arial" charset="0"/>
            </a:endParaRPr>
          </a:p>
        </p:txBody>
      </p:sp>
      <p:sp>
        <p:nvSpPr>
          <p:cNvPr id="27652" name="Rectangle 3"/>
          <p:cNvSpPr>
            <a:spLocks noGrp="1" noChangeArrowheads="1"/>
          </p:cNvSpPr>
          <p:nvPr>
            <p:ph type="body" idx="4294967295"/>
          </p:nvPr>
        </p:nvSpPr>
        <p:spPr/>
        <p:txBody>
          <a:bodyPr/>
          <a:lstStyle/>
          <a:p>
            <a:pPr eaLnBrk="1" hangingPunct="1"/>
            <a:r>
              <a:rPr lang="en-US" altLang="en-US"/>
              <a:t>What is meaning of </a:t>
            </a:r>
            <a:r>
              <a:rPr lang="en-US" altLang="en-US">
                <a:latin typeface="Courier New" charset="0"/>
              </a:rPr>
              <a:t>3+5*6</a:t>
            </a:r>
            <a:r>
              <a:rPr lang="en-US" altLang="en-US"/>
              <a:t>?</a:t>
            </a:r>
          </a:p>
          <a:p>
            <a:pPr eaLnBrk="1" hangingPunct="1"/>
            <a:r>
              <a:rPr lang="en-US" altLang="en-US"/>
              <a:t>First parse it into </a:t>
            </a:r>
            <a:r>
              <a:rPr lang="en-US" altLang="en-US">
                <a:latin typeface="Courier New" charset="0"/>
              </a:rPr>
              <a:t>3+</a:t>
            </a:r>
            <a:r>
              <a:rPr lang="en-US" altLang="en-US"/>
              <a:t>(</a:t>
            </a:r>
            <a:r>
              <a:rPr lang="en-US" altLang="en-US">
                <a:latin typeface="Courier New" charset="0"/>
              </a:rPr>
              <a:t>5*6</a:t>
            </a:r>
            <a:r>
              <a:rPr lang="en-US" altLang="en-US"/>
              <a:t>)</a:t>
            </a:r>
          </a:p>
          <a:p>
            <a:pPr eaLnBrk="1" hangingPunct="1"/>
            <a:r>
              <a:rPr lang="en-US" altLang="en-US"/>
              <a:t>Now give a meaning to</a:t>
            </a:r>
            <a:br>
              <a:rPr lang="en-US" altLang="en-US"/>
            </a:br>
            <a:r>
              <a:rPr lang="en-US" altLang="en-US"/>
              <a:t>each node in the tree</a:t>
            </a:r>
            <a:br>
              <a:rPr lang="en-US" altLang="en-US"/>
            </a:br>
            <a:r>
              <a:rPr lang="en-US" altLang="en-US"/>
              <a:t>(bottom-up)</a:t>
            </a:r>
          </a:p>
        </p:txBody>
      </p:sp>
      <p:sp>
        <p:nvSpPr>
          <p:cNvPr id="27653" name="Rectangle 4"/>
          <p:cNvSpPr>
            <a:spLocks noChangeArrowheads="1"/>
          </p:cNvSpPr>
          <p:nvPr/>
        </p:nvSpPr>
        <p:spPr bwMode="auto">
          <a:xfrm>
            <a:off x="7165975" y="1447800"/>
            <a:ext cx="392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4" name="Rectangle 5"/>
          <p:cNvSpPr>
            <a:spLocks noChangeArrowheads="1"/>
          </p:cNvSpPr>
          <p:nvPr/>
        </p:nvSpPr>
        <p:spPr bwMode="auto">
          <a:xfrm>
            <a:off x="6899275" y="20859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655" name="Rectangle 6"/>
          <p:cNvSpPr>
            <a:spLocks noChangeArrowheads="1"/>
          </p:cNvSpPr>
          <p:nvPr/>
        </p:nvSpPr>
        <p:spPr bwMode="auto">
          <a:xfrm>
            <a:off x="7440613" y="2073275"/>
            <a:ext cx="34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56" name="Rectangle 7"/>
          <p:cNvSpPr>
            <a:spLocks noChangeArrowheads="1"/>
          </p:cNvSpPr>
          <p:nvPr/>
        </p:nvSpPr>
        <p:spPr bwMode="auto">
          <a:xfrm>
            <a:off x="7064375" y="27717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57" name="Rectangle 8"/>
          <p:cNvSpPr>
            <a:spLocks noChangeArrowheads="1"/>
          </p:cNvSpPr>
          <p:nvPr/>
        </p:nvSpPr>
        <p:spPr bwMode="auto">
          <a:xfrm>
            <a:off x="7735888" y="27559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58" name="Freeform 9"/>
          <p:cNvSpPr>
            <a:spLocks/>
          </p:cNvSpPr>
          <p:nvPr/>
        </p:nvSpPr>
        <p:spPr bwMode="auto">
          <a:xfrm>
            <a:off x="7342188" y="24384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59" name="Freeform 10"/>
          <p:cNvSpPr>
            <a:spLocks/>
          </p:cNvSpPr>
          <p:nvPr/>
        </p:nvSpPr>
        <p:spPr bwMode="auto">
          <a:xfrm>
            <a:off x="7113588" y="1828800"/>
            <a:ext cx="457200" cy="304800"/>
          </a:xfrm>
          <a:custGeom>
            <a:avLst/>
            <a:gdLst>
              <a:gd name="T0" fmla="*/ 0 w 288"/>
              <a:gd name="T1" fmla="*/ 2147483646 h 192"/>
              <a:gd name="T2" fmla="*/ 2147483646 w 288"/>
              <a:gd name="T3" fmla="*/ 0 h 192"/>
              <a:gd name="T4" fmla="*/ 2147483646 w 288"/>
              <a:gd name="T5" fmla="*/ 2147483646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0" name="Rectangle 11"/>
          <p:cNvSpPr>
            <a:spLocks noChangeArrowheads="1"/>
          </p:cNvSpPr>
          <p:nvPr/>
        </p:nvSpPr>
        <p:spPr bwMode="auto">
          <a:xfrm>
            <a:off x="7272338" y="4648200"/>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661" name="Rectangle 12"/>
          <p:cNvSpPr>
            <a:spLocks noChangeArrowheads="1"/>
          </p:cNvSpPr>
          <p:nvPr/>
        </p:nvSpPr>
        <p:spPr bwMode="auto">
          <a:xfrm>
            <a:off x="8394700" y="466407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662" name="Group 13"/>
          <p:cNvGrpSpPr>
            <a:grpSpLocks/>
          </p:cNvGrpSpPr>
          <p:nvPr/>
        </p:nvGrpSpPr>
        <p:grpSpPr bwMode="auto">
          <a:xfrm>
            <a:off x="7480300" y="4403725"/>
            <a:ext cx="1066800" cy="336550"/>
            <a:chOff x="3648" y="2380"/>
            <a:chExt cx="672" cy="212"/>
          </a:xfrm>
        </p:grpSpPr>
        <p:sp>
          <p:nvSpPr>
            <p:cNvPr id="27712" name="Freeform 14"/>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3" name="Line 15"/>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663" name="Rectangle 16"/>
          <p:cNvSpPr>
            <a:spLocks noChangeArrowheads="1"/>
          </p:cNvSpPr>
          <p:nvPr/>
        </p:nvSpPr>
        <p:spPr bwMode="auto">
          <a:xfrm>
            <a:off x="7886700" y="46482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664" name="Group 17"/>
          <p:cNvGrpSpPr>
            <a:grpSpLocks/>
          </p:cNvGrpSpPr>
          <p:nvPr/>
        </p:nvGrpSpPr>
        <p:grpSpPr bwMode="auto">
          <a:xfrm>
            <a:off x="5791200" y="3413125"/>
            <a:ext cx="2259013" cy="2209800"/>
            <a:chOff x="3553" y="2150"/>
            <a:chExt cx="840" cy="1392"/>
          </a:xfrm>
        </p:grpSpPr>
        <p:sp>
          <p:nvSpPr>
            <p:cNvPr id="27699" name="Rectangle 18"/>
            <p:cNvSpPr>
              <a:spLocks noChangeArrowheads="1"/>
            </p:cNvSpPr>
            <p:nvPr/>
          </p:nvSpPr>
          <p:spPr bwMode="auto">
            <a:xfrm>
              <a:off x="3932" y="2150"/>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0" name="Rectangle 19"/>
            <p:cNvSpPr>
              <a:spLocks noChangeArrowheads="1"/>
            </p:cNvSpPr>
            <p:nvPr/>
          </p:nvSpPr>
          <p:spPr bwMode="auto">
            <a:xfrm>
              <a:off x="3560" y="253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sp>
          <p:nvSpPr>
            <p:cNvPr id="27701" name="Rectangle 20"/>
            <p:cNvSpPr>
              <a:spLocks noChangeArrowheads="1"/>
            </p:cNvSpPr>
            <p:nvPr/>
          </p:nvSpPr>
          <p:spPr bwMode="auto">
            <a:xfrm>
              <a:off x="4267" y="2544"/>
              <a:ext cx="1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E</a:t>
              </a:r>
            </a:p>
          </p:txBody>
        </p:sp>
        <p:grpSp>
          <p:nvGrpSpPr>
            <p:cNvPr id="27702" name="Group 21"/>
            <p:cNvGrpSpPr>
              <a:grpSpLocks/>
            </p:cNvGrpSpPr>
            <p:nvPr/>
          </p:nvGrpSpPr>
          <p:grpSpPr bwMode="auto">
            <a:xfrm>
              <a:off x="3648" y="2380"/>
              <a:ext cx="672" cy="212"/>
              <a:chOff x="3648" y="2380"/>
              <a:chExt cx="672" cy="212"/>
            </a:xfrm>
          </p:grpSpPr>
          <p:sp>
            <p:nvSpPr>
              <p:cNvPr id="27710" name="Freeform 22"/>
              <p:cNvSpPr>
                <a:spLocks/>
              </p:cNvSpPr>
              <p:nvPr/>
            </p:nvSpPr>
            <p:spPr bwMode="auto">
              <a:xfrm>
                <a:off x="3648" y="2380"/>
                <a:ext cx="672" cy="212"/>
              </a:xfrm>
              <a:custGeom>
                <a:avLst/>
                <a:gdLst>
                  <a:gd name="T0" fmla="*/ 0 w 288"/>
                  <a:gd name="T1" fmla="*/ 571 h 192"/>
                  <a:gd name="T2" fmla="*/ 1607249 w 288"/>
                  <a:gd name="T3" fmla="*/ 0 h 192"/>
                  <a:gd name="T4" fmla="*/ 3215119 w 288"/>
                  <a:gd name="T5" fmla="*/ 571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192"/>
                    </a:moveTo>
                    <a:lnTo>
                      <a:pt x="144" y="0"/>
                    </a:lnTo>
                    <a:lnTo>
                      <a:pt x="288" y="192"/>
                    </a:lnTo>
                  </a:path>
                </a:pathLst>
              </a:cu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1" name="Line 23"/>
              <p:cNvSpPr>
                <a:spLocks noChangeShapeType="1"/>
              </p:cNvSpPr>
              <p:nvPr/>
            </p:nvSpPr>
            <p:spPr bwMode="auto">
              <a:xfrm>
                <a:off x="3984" y="2400"/>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703" name="Group 24"/>
            <p:cNvGrpSpPr>
              <a:grpSpLocks/>
            </p:cNvGrpSpPr>
            <p:nvPr/>
          </p:nvGrpSpPr>
          <p:grpSpPr bwMode="auto">
            <a:xfrm>
              <a:off x="3561" y="3130"/>
              <a:ext cx="125" cy="412"/>
              <a:chOff x="3561" y="3504"/>
              <a:chExt cx="125" cy="412"/>
            </a:xfrm>
          </p:grpSpPr>
          <p:sp>
            <p:nvSpPr>
              <p:cNvPr id="27708" name="Rectangle 25"/>
              <p:cNvSpPr>
                <a:spLocks noChangeArrowheads="1"/>
              </p:cNvSpPr>
              <p:nvPr/>
            </p:nvSpPr>
            <p:spPr bwMode="auto">
              <a:xfrm>
                <a:off x="3561" y="3666"/>
                <a:ext cx="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3</a:t>
                </a:r>
              </a:p>
            </p:txBody>
          </p:sp>
          <p:sp>
            <p:nvSpPr>
              <p:cNvPr id="27709" name="Line 2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27704" name="Rectangle 27"/>
            <p:cNvSpPr>
              <a:spLocks noChangeArrowheads="1"/>
            </p:cNvSpPr>
            <p:nvPr/>
          </p:nvSpPr>
          <p:spPr bwMode="auto">
            <a:xfrm>
              <a:off x="3946" y="2534"/>
              <a:ext cx="1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F</a:t>
              </a:r>
            </a:p>
          </p:txBody>
        </p:sp>
        <p:grpSp>
          <p:nvGrpSpPr>
            <p:cNvPr id="27705" name="Group 28"/>
            <p:cNvGrpSpPr>
              <a:grpSpLocks/>
            </p:cNvGrpSpPr>
            <p:nvPr/>
          </p:nvGrpSpPr>
          <p:grpSpPr bwMode="auto">
            <a:xfrm>
              <a:off x="3553" y="2784"/>
              <a:ext cx="141" cy="394"/>
              <a:chOff x="3553" y="3504"/>
              <a:chExt cx="141" cy="394"/>
            </a:xfrm>
          </p:grpSpPr>
          <p:sp>
            <p:nvSpPr>
              <p:cNvPr id="27706" name="Rectangle 29"/>
              <p:cNvSpPr>
                <a:spLocks noChangeArrowheads="1"/>
              </p:cNvSpPr>
              <p:nvPr/>
            </p:nvSpPr>
            <p:spPr bwMode="auto">
              <a:xfrm>
                <a:off x="3553" y="3648"/>
                <a:ext cx="1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707" name="Line 30"/>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grpSp>
        <p:nvGrpSpPr>
          <p:cNvPr id="27665" name="Group 31"/>
          <p:cNvGrpSpPr>
            <a:grpSpLocks/>
          </p:cNvGrpSpPr>
          <p:nvPr/>
        </p:nvGrpSpPr>
        <p:grpSpPr bwMode="auto">
          <a:xfrm>
            <a:off x="7307263" y="5546725"/>
            <a:ext cx="336550" cy="654050"/>
            <a:chOff x="3517" y="3504"/>
            <a:chExt cx="212" cy="412"/>
          </a:xfrm>
        </p:grpSpPr>
        <p:sp>
          <p:nvSpPr>
            <p:cNvPr id="27697" name="Rectangle 32"/>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5</a:t>
              </a:r>
            </a:p>
          </p:txBody>
        </p:sp>
        <p:sp>
          <p:nvSpPr>
            <p:cNvPr id="27698" name="Line 33"/>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6" name="Group 34"/>
          <p:cNvGrpSpPr>
            <a:grpSpLocks/>
          </p:cNvGrpSpPr>
          <p:nvPr/>
        </p:nvGrpSpPr>
        <p:grpSpPr bwMode="auto">
          <a:xfrm>
            <a:off x="7286625" y="4997450"/>
            <a:ext cx="379413" cy="625475"/>
            <a:chOff x="3504" y="3504"/>
            <a:chExt cx="239" cy="394"/>
          </a:xfrm>
        </p:grpSpPr>
        <p:sp>
          <p:nvSpPr>
            <p:cNvPr id="27695" name="Rectangle 35"/>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6" name="Line 36"/>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7" name="Group 37"/>
          <p:cNvGrpSpPr>
            <a:grpSpLocks/>
          </p:cNvGrpSpPr>
          <p:nvPr/>
        </p:nvGrpSpPr>
        <p:grpSpPr bwMode="auto">
          <a:xfrm>
            <a:off x="8375650" y="5546725"/>
            <a:ext cx="336550" cy="654050"/>
            <a:chOff x="3517" y="3504"/>
            <a:chExt cx="212" cy="412"/>
          </a:xfrm>
        </p:grpSpPr>
        <p:sp>
          <p:nvSpPr>
            <p:cNvPr id="27693" name="Rectangle 38"/>
            <p:cNvSpPr>
              <a:spLocks noChangeArrowheads="1"/>
            </p:cNvSpPr>
            <p:nvPr/>
          </p:nvSpPr>
          <p:spPr bwMode="auto">
            <a:xfrm>
              <a:off x="3517" y="366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latin typeface="Courier New" charset="0"/>
                </a:rPr>
                <a:t>6</a:t>
              </a:r>
            </a:p>
          </p:txBody>
        </p:sp>
        <p:sp>
          <p:nvSpPr>
            <p:cNvPr id="27694" name="Line 39"/>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8" name="Group 40"/>
          <p:cNvGrpSpPr>
            <a:grpSpLocks/>
          </p:cNvGrpSpPr>
          <p:nvPr/>
        </p:nvGrpSpPr>
        <p:grpSpPr bwMode="auto">
          <a:xfrm>
            <a:off x="8355013" y="4997450"/>
            <a:ext cx="379412" cy="625475"/>
            <a:chOff x="3504" y="3504"/>
            <a:chExt cx="239" cy="394"/>
          </a:xfrm>
        </p:grpSpPr>
        <p:sp>
          <p:nvSpPr>
            <p:cNvPr id="27691" name="Rectangle 41"/>
            <p:cNvSpPr>
              <a:spLocks noChangeArrowheads="1"/>
            </p:cNvSpPr>
            <p:nvPr/>
          </p:nvSpPr>
          <p:spPr bwMode="auto">
            <a:xfrm>
              <a:off x="3504" y="36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N</a:t>
              </a:r>
            </a:p>
          </p:txBody>
        </p:sp>
        <p:sp>
          <p:nvSpPr>
            <p:cNvPr id="27692" name="Line 42"/>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69" name="Group 43"/>
          <p:cNvGrpSpPr>
            <a:grpSpLocks/>
          </p:cNvGrpSpPr>
          <p:nvPr/>
        </p:nvGrpSpPr>
        <p:grpSpPr bwMode="auto">
          <a:xfrm>
            <a:off x="7866063" y="5013325"/>
            <a:ext cx="346075" cy="625475"/>
            <a:chOff x="3514" y="3504"/>
            <a:chExt cx="218" cy="394"/>
          </a:xfrm>
        </p:grpSpPr>
        <p:sp>
          <p:nvSpPr>
            <p:cNvPr id="27689" name="Rectangle 44"/>
            <p:cNvSpPr>
              <a:spLocks noChangeArrowheads="1"/>
            </p:cNvSpPr>
            <p:nvPr/>
          </p:nvSpPr>
          <p:spPr bwMode="auto">
            <a:xfrm>
              <a:off x="3514" y="3648"/>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90" name="Line 45"/>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27670" name="Group 46"/>
          <p:cNvGrpSpPr>
            <a:grpSpLocks/>
          </p:cNvGrpSpPr>
          <p:nvPr/>
        </p:nvGrpSpPr>
        <p:grpSpPr bwMode="auto">
          <a:xfrm>
            <a:off x="6824663" y="4403725"/>
            <a:ext cx="392112" cy="625475"/>
            <a:chOff x="3500" y="3504"/>
            <a:chExt cx="247" cy="394"/>
          </a:xfrm>
        </p:grpSpPr>
        <p:sp>
          <p:nvSpPr>
            <p:cNvPr id="27687" name="Rectangle 47"/>
            <p:cNvSpPr>
              <a:spLocks noChangeArrowheads="1"/>
            </p:cNvSpPr>
            <p:nvPr/>
          </p:nvSpPr>
          <p:spPr bwMode="auto">
            <a:xfrm>
              <a:off x="3500" y="3648"/>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lang="en-US" altLang="en-US" sz="2000" b="1"/>
                <a:t>+</a:t>
              </a:r>
            </a:p>
          </p:txBody>
        </p:sp>
        <p:sp>
          <p:nvSpPr>
            <p:cNvPr id="27688" name="Line 48"/>
            <p:cNvSpPr>
              <a:spLocks noChangeShapeType="1"/>
            </p:cNvSpPr>
            <p:nvPr/>
          </p:nvSpPr>
          <p:spPr bwMode="auto">
            <a:xfrm>
              <a:off x="3600" y="3504"/>
              <a:ext cx="0" cy="19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13" name="Group 61"/>
          <p:cNvGrpSpPr>
            <a:grpSpLocks/>
          </p:cNvGrpSpPr>
          <p:nvPr/>
        </p:nvGrpSpPr>
        <p:grpSpPr bwMode="auto">
          <a:xfrm>
            <a:off x="6642100" y="1447800"/>
            <a:ext cx="1511300" cy="1752600"/>
            <a:chOff x="4184" y="912"/>
            <a:chExt cx="952" cy="1104"/>
          </a:xfrm>
        </p:grpSpPr>
        <p:sp>
          <p:nvSpPr>
            <p:cNvPr id="27682" name="Text Box 49"/>
            <p:cNvSpPr txBox="1">
              <a:spLocks noChangeArrowheads="1"/>
            </p:cNvSpPr>
            <p:nvPr/>
          </p:nvSpPr>
          <p:spPr bwMode="auto">
            <a:xfrm>
              <a:off x="4184" y="1281"/>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83" name="Text Box 50"/>
            <p:cNvSpPr txBox="1">
              <a:spLocks noChangeArrowheads="1"/>
            </p:cNvSpPr>
            <p:nvPr/>
          </p:nvSpPr>
          <p:spPr bwMode="auto">
            <a:xfrm>
              <a:off x="4280"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84" name="Text Box 51"/>
            <p:cNvSpPr txBox="1">
              <a:spLocks noChangeArrowheads="1"/>
            </p:cNvSpPr>
            <p:nvPr/>
          </p:nvSpPr>
          <p:spPr bwMode="auto">
            <a:xfrm>
              <a:off x="4723"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85" name="Text Box 52"/>
            <p:cNvSpPr txBox="1">
              <a:spLocks noChangeArrowheads="1"/>
            </p:cNvSpPr>
            <p:nvPr/>
          </p:nvSpPr>
          <p:spPr bwMode="auto">
            <a:xfrm>
              <a:off x="4810" y="12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86" name="Text Box 53"/>
            <p:cNvSpPr txBox="1">
              <a:spLocks noChangeArrowheads="1"/>
            </p:cNvSpPr>
            <p:nvPr/>
          </p:nvSpPr>
          <p:spPr bwMode="auto">
            <a:xfrm>
              <a:off x="4656" y="912"/>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grpSp>
      <p:grpSp>
        <p:nvGrpSpPr>
          <p:cNvPr id="14" name="Group 63"/>
          <p:cNvGrpSpPr>
            <a:grpSpLocks/>
          </p:cNvGrpSpPr>
          <p:nvPr/>
        </p:nvGrpSpPr>
        <p:grpSpPr bwMode="auto">
          <a:xfrm>
            <a:off x="5562600" y="3429000"/>
            <a:ext cx="3429000" cy="2362200"/>
            <a:chOff x="3504" y="2160"/>
            <a:chExt cx="2160" cy="1488"/>
          </a:xfrm>
        </p:grpSpPr>
        <p:sp>
          <p:nvSpPr>
            <p:cNvPr id="27675" name="Rectangle 54"/>
            <p:cNvSpPr>
              <a:spLocks noChangeArrowheads="1"/>
            </p:cNvSpPr>
            <p:nvPr/>
          </p:nvSpPr>
          <p:spPr bwMode="auto">
            <a:xfrm>
              <a:off x="3504" y="29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a:t>
              </a:r>
            </a:p>
          </p:txBody>
        </p:sp>
        <p:sp>
          <p:nvSpPr>
            <p:cNvPr id="27676" name="Text Box 55"/>
            <p:cNvSpPr txBox="1">
              <a:spLocks noChangeArrowheads="1"/>
            </p:cNvSpPr>
            <p:nvPr/>
          </p:nvSpPr>
          <p:spPr bwMode="auto">
            <a:xfrm>
              <a:off x="4464"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5</a:t>
              </a:r>
            </a:p>
          </p:txBody>
        </p:sp>
        <p:sp>
          <p:nvSpPr>
            <p:cNvPr id="27677" name="Text Box 56"/>
            <p:cNvSpPr txBox="1">
              <a:spLocks noChangeArrowheads="1"/>
            </p:cNvSpPr>
            <p:nvPr/>
          </p:nvSpPr>
          <p:spPr bwMode="auto">
            <a:xfrm>
              <a:off x="5443" y="331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6</a:t>
              </a:r>
            </a:p>
          </p:txBody>
        </p:sp>
        <p:sp>
          <p:nvSpPr>
            <p:cNvPr id="27678" name="Text Box 57"/>
            <p:cNvSpPr txBox="1">
              <a:spLocks noChangeArrowheads="1"/>
            </p:cNvSpPr>
            <p:nvPr/>
          </p:nvSpPr>
          <p:spPr bwMode="auto">
            <a:xfrm>
              <a:off x="4992" y="249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30</a:t>
              </a:r>
            </a:p>
          </p:txBody>
        </p:sp>
        <p:sp>
          <p:nvSpPr>
            <p:cNvPr id="27679" name="Text Box 58"/>
            <p:cNvSpPr txBox="1">
              <a:spLocks noChangeArrowheads="1"/>
            </p:cNvSpPr>
            <p:nvPr/>
          </p:nvSpPr>
          <p:spPr bwMode="auto">
            <a:xfrm>
              <a:off x="4416" y="2160"/>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33</a:t>
              </a:r>
            </a:p>
          </p:txBody>
        </p:sp>
        <p:sp>
          <p:nvSpPr>
            <p:cNvPr id="27680" name="Rectangle 59"/>
            <p:cNvSpPr>
              <a:spLocks noChangeArrowheads="1"/>
            </p:cNvSpPr>
            <p:nvPr/>
          </p:nvSpPr>
          <p:spPr bwMode="auto">
            <a:xfrm>
              <a:off x="4020" y="3072"/>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add</a:t>
              </a:r>
            </a:p>
          </p:txBody>
        </p:sp>
        <p:sp>
          <p:nvSpPr>
            <p:cNvPr id="27681" name="Rectangle 60"/>
            <p:cNvSpPr>
              <a:spLocks noChangeArrowheads="1"/>
            </p:cNvSpPr>
            <p:nvPr/>
          </p:nvSpPr>
          <p:spPr bwMode="auto">
            <a:xfrm>
              <a:off x="4784" y="3360"/>
              <a:ext cx="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algn="ctr">
                <a:spcBef>
                  <a:spcPct val="0"/>
                </a:spcBef>
                <a:buClrTx/>
                <a:buFontTx/>
                <a:buNone/>
              </a:pPr>
              <a:r>
                <a:rPr kumimoji="0" lang="en-US" altLang="en-US" sz="2400">
                  <a:solidFill>
                    <a:srgbClr val="3399FF"/>
                  </a:solidFill>
                </a:rPr>
                <a:t>mult</a:t>
              </a:r>
            </a:p>
          </p:txBody>
        </p:sp>
      </p:grpSp>
      <p:sp>
        <p:nvSpPr>
          <p:cNvPr id="27673" name="Rectangle 2"/>
          <p:cNvSpPr>
            <a:spLocks noChangeArrowheads="1"/>
          </p:cNvSpPr>
          <p:nvPr/>
        </p:nvSpPr>
        <p:spPr bwMode="auto">
          <a:xfrm>
            <a:off x="406400" y="53975"/>
            <a:ext cx="8585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charset="2"/>
              <a:buChar char="§"/>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Wingdings" charset="2"/>
              <a:buChar char="§"/>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Wingdings" charset="2"/>
              <a:buChar char="§"/>
              <a:defRPr kumimoji="1" sz="2400">
                <a:solidFill>
                  <a:schemeClr val="tx1"/>
                </a:solidFill>
                <a:latin typeface="Tahoma" charset="0"/>
                <a:ea typeface="Arial" charset="0"/>
                <a:cs typeface="Arial" charset="0"/>
              </a:defRPr>
            </a:lvl3pPr>
            <a:lvl4pPr marL="16002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Font typeface="Wingdings" charset="2"/>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ea typeface="Arial" charset="0"/>
                <a:cs typeface="Arial" charset="0"/>
              </a:defRPr>
            </a:lvl9pPr>
          </a:lstStyle>
          <a:p>
            <a:pPr eaLnBrk="1" hangingPunct="1">
              <a:spcBef>
                <a:spcPct val="0"/>
              </a:spcBef>
              <a:buClrTx/>
              <a:buFontTx/>
              <a:buNone/>
            </a:pPr>
            <a:r>
              <a:rPr lang="en-US" altLang="en-US">
                <a:solidFill>
                  <a:schemeClr val="tx2"/>
                </a:solidFill>
                <a:latin typeface="Arial Black" charset="0"/>
              </a:rPr>
              <a:t>Parsing </a:t>
            </a:r>
            <a:r>
              <a:rPr lang="en-US" altLang="en-US">
                <a:solidFill>
                  <a:schemeClr val="tx2"/>
                </a:solidFill>
                <a:latin typeface="Arial Black" charset="0"/>
                <a:sym typeface="Wingdings" charset="2"/>
              </a:rPr>
              <a:t> Compositional Semantics</a:t>
            </a:r>
            <a:endParaRPr lang="en-US" altLang="en-US">
              <a:solidFill>
                <a:schemeClr val="tx2"/>
              </a:solidFill>
              <a:latin typeface="Arial Black" charset="0"/>
            </a:endParaRPr>
          </a:p>
        </p:txBody>
      </p:sp>
    </p:spTree>
    <p:extLst>
      <p:ext uri="{BB962C8B-B14F-4D97-AF65-F5344CB8AC3E}">
        <p14:creationId xmlns:p14="http://schemas.microsoft.com/office/powerpoint/2010/main" val="240946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smtClean="0"/>
              <a:t>Parsing</a:t>
            </a:r>
            <a:endParaRPr lang="en-US" altLang="en-US" dirty="0"/>
          </a:p>
        </p:txBody>
      </p:sp>
      <p:sp>
        <p:nvSpPr>
          <p:cNvPr id="14339" name="Rectangle 3"/>
          <p:cNvSpPr>
            <a:spLocks noGrp="1" noChangeArrowheads="1"/>
          </p:cNvSpPr>
          <p:nvPr>
            <p:ph type="body" idx="1"/>
          </p:nvPr>
        </p:nvSpPr>
        <p:spPr>
          <a:xfrm>
            <a:off x="457200" y="1905000"/>
            <a:ext cx="8686800" cy="4953000"/>
          </a:xfrm>
        </p:spPr>
        <p:txBody>
          <a:bodyPr/>
          <a:lstStyle/>
          <a:p>
            <a:pPr>
              <a:buFont typeface="Wingdings" charset="2"/>
              <a:buChar char="§"/>
            </a:pPr>
            <a:r>
              <a:rPr lang="en-US" altLang="en-US" dirty="0"/>
              <a:t>Now let’s develop some parsing algorithms!</a:t>
            </a:r>
          </a:p>
          <a:p>
            <a:pPr>
              <a:buFont typeface="Wingdings" charset="2"/>
              <a:buChar char="§"/>
            </a:pPr>
            <a:endParaRPr lang="en-US" altLang="en-US" dirty="0"/>
          </a:p>
          <a:p>
            <a:pPr>
              <a:buFont typeface="Wingdings" charset="2"/>
              <a:buChar char="§"/>
            </a:pPr>
            <a:r>
              <a:rPr lang="en-US" altLang="en-US" dirty="0"/>
              <a:t>What substrings of this sentence </a:t>
            </a:r>
            <a:r>
              <a:rPr lang="en-US" altLang="en-US" i="1" dirty="0"/>
              <a:t>are</a:t>
            </a:r>
            <a:r>
              <a:rPr lang="en-US" altLang="en-US" dirty="0"/>
              <a:t> NPs?</a:t>
            </a:r>
          </a:p>
          <a:p>
            <a:pPr>
              <a:buFont typeface="Wingdings" charset="2"/>
              <a:buChar char="§"/>
            </a:pPr>
            <a:endParaRPr lang="en-US" altLang="en-US" dirty="0"/>
          </a:p>
          <a:p>
            <a:pPr>
              <a:buFont typeface="Wingdings" charset="2"/>
              <a:buChar char="§"/>
            </a:pPr>
            <a:endParaRPr lang="en-US" altLang="en-US" dirty="0"/>
          </a:p>
          <a:p>
            <a:pPr>
              <a:buFont typeface="Wingdings" charset="2"/>
              <a:buChar char="§"/>
            </a:pPr>
            <a:r>
              <a:rPr lang="en-US" altLang="en-US" sz="2800" dirty="0"/>
              <a:t>Which substrings </a:t>
            </a:r>
            <a:r>
              <a:rPr lang="en-US" altLang="en-US" sz="2800" i="1" dirty="0"/>
              <a:t>could</a:t>
            </a:r>
            <a:r>
              <a:rPr lang="en-US" altLang="en-US" sz="2800" dirty="0"/>
              <a:t> be NPs in the right context?</a:t>
            </a:r>
          </a:p>
          <a:p>
            <a:pPr>
              <a:buFont typeface="Wingdings" charset="2"/>
              <a:buChar char="§"/>
            </a:pPr>
            <a:r>
              <a:rPr lang="en-US" altLang="en-US" sz="2800" dirty="0"/>
              <a:t>Which substrings </a:t>
            </a:r>
            <a:r>
              <a:rPr lang="en-US" altLang="en-US" sz="2800" i="1" dirty="0"/>
              <a:t>could</a:t>
            </a:r>
            <a:r>
              <a:rPr lang="en-US" altLang="en-US" sz="2800" dirty="0"/>
              <a:t> be other types of phrases?</a:t>
            </a:r>
          </a:p>
          <a:p>
            <a:pPr>
              <a:buFont typeface="Wingdings" charset="2"/>
              <a:buChar char="§"/>
            </a:pPr>
            <a:r>
              <a:rPr lang="en-US" altLang="en-US" sz="2800" dirty="0"/>
              <a:t>How would you defend a substring on your list?</a:t>
            </a:r>
          </a:p>
        </p:txBody>
      </p:sp>
      <p:sp>
        <p:nvSpPr>
          <p:cNvPr id="14342" name="Rectangle 2"/>
          <p:cNvSpPr>
            <a:spLocks noChangeArrowheads="1"/>
          </p:cNvSpPr>
          <p:nvPr/>
        </p:nvSpPr>
        <p:spPr bwMode="auto">
          <a:xfrm>
            <a:off x="6400800" y="4176713"/>
            <a:ext cx="226060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are unpopular</a:t>
            </a:r>
          </a:p>
        </p:txBody>
      </p:sp>
      <p:grpSp>
        <p:nvGrpSpPr>
          <p:cNvPr id="14356" name="Group 20"/>
          <p:cNvGrpSpPr>
            <a:grpSpLocks/>
          </p:cNvGrpSpPr>
          <p:nvPr/>
        </p:nvGrpSpPr>
        <p:grpSpPr bwMode="auto">
          <a:xfrm>
            <a:off x="528638" y="3886200"/>
            <a:ext cx="8234362" cy="366713"/>
            <a:chOff x="237" y="3225"/>
            <a:chExt cx="5187" cy="231"/>
          </a:xfrm>
        </p:grpSpPr>
        <p:sp>
          <p:nvSpPr>
            <p:cNvPr id="31752" name="TextBox 4"/>
            <p:cNvSpPr txBox="1">
              <a:spLocks noChangeArrowheads="1"/>
            </p:cNvSpPr>
            <p:nvPr/>
          </p:nvSpPr>
          <p:spPr bwMode="auto">
            <a:xfrm>
              <a:off x="237"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0</a:t>
              </a:r>
            </a:p>
          </p:txBody>
        </p:sp>
        <p:sp>
          <p:nvSpPr>
            <p:cNvPr id="31753" name="TextBox 5"/>
            <p:cNvSpPr txBox="1">
              <a:spLocks noChangeArrowheads="1"/>
            </p:cNvSpPr>
            <p:nvPr/>
          </p:nvSpPr>
          <p:spPr bwMode="auto">
            <a:xfrm>
              <a:off x="576"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1</a:t>
              </a:r>
            </a:p>
          </p:txBody>
        </p:sp>
        <p:sp>
          <p:nvSpPr>
            <p:cNvPr id="31754" name="TextBox 6"/>
            <p:cNvSpPr txBox="1">
              <a:spLocks noChangeArrowheads="1"/>
            </p:cNvSpPr>
            <p:nvPr/>
          </p:nvSpPr>
          <p:spPr bwMode="auto">
            <a:xfrm>
              <a:off x="1680"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2</a:t>
              </a:r>
            </a:p>
          </p:txBody>
        </p:sp>
        <p:sp>
          <p:nvSpPr>
            <p:cNvPr id="31755" name="TextBox 7"/>
            <p:cNvSpPr txBox="1">
              <a:spLocks noChangeArrowheads="1"/>
            </p:cNvSpPr>
            <p:nvPr/>
          </p:nvSpPr>
          <p:spPr bwMode="auto">
            <a:xfrm>
              <a:off x="220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3</a:t>
              </a:r>
            </a:p>
          </p:txBody>
        </p:sp>
        <p:sp>
          <p:nvSpPr>
            <p:cNvPr id="31756" name="TextBox 8"/>
            <p:cNvSpPr txBox="1">
              <a:spLocks noChangeArrowheads="1"/>
            </p:cNvSpPr>
            <p:nvPr/>
          </p:nvSpPr>
          <p:spPr bwMode="auto">
            <a:xfrm>
              <a:off x="24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4</a:t>
              </a:r>
            </a:p>
          </p:txBody>
        </p:sp>
        <p:sp>
          <p:nvSpPr>
            <p:cNvPr id="31757" name="TextBox 9"/>
            <p:cNvSpPr txBox="1">
              <a:spLocks noChangeArrowheads="1"/>
            </p:cNvSpPr>
            <p:nvPr/>
          </p:nvSpPr>
          <p:spPr bwMode="auto">
            <a:xfrm>
              <a:off x="2928"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5</a:t>
              </a:r>
            </a:p>
          </p:txBody>
        </p:sp>
        <p:sp>
          <p:nvSpPr>
            <p:cNvPr id="31758" name="TextBox 10"/>
            <p:cNvSpPr txBox="1">
              <a:spLocks noChangeArrowheads="1"/>
            </p:cNvSpPr>
            <p:nvPr/>
          </p:nvSpPr>
          <p:spPr bwMode="auto">
            <a:xfrm>
              <a:off x="3645"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6</a:t>
              </a:r>
            </a:p>
          </p:txBody>
        </p:sp>
        <p:sp>
          <p:nvSpPr>
            <p:cNvPr id="31759" name="TextBox 11"/>
            <p:cNvSpPr txBox="1">
              <a:spLocks noChangeArrowheads="1"/>
            </p:cNvSpPr>
            <p:nvPr/>
          </p:nvSpPr>
          <p:spPr bwMode="auto">
            <a:xfrm>
              <a:off x="3981"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7</a:t>
              </a:r>
            </a:p>
          </p:txBody>
        </p:sp>
        <p:sp>
          <p:nvSpPr>
            <p:cNvPr id="31760" name="TextBox 11"/>
            <p:cNvSpPr txBox="1">
              <a:spLocks noChangeArrowheads="1"/>
            </p:cNvSpPr>
            <p:nvPr/>
          </p:nvSpPr>
          <p:spPr bwMode="auto">
            <a:xfrm>
              <a:off x="4272"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8</a:t>
              </a:r>
            </a:p>
          </p:txBody>
        </p:sp>
        <p:sp>
          <p:nvSpPr>
            <p:cNvPr id="31761" name="TextBox 11"/>
            <p:cNvSpPr txBox="1">
              <a:spLocks noChangeArrowheads="1"/>
            </p:cNvSpPr>
            <p:nvPr/>
          </p:nvSpPr>
          <p:spPr bwMode="auto">
            <a:xfrm>
              <a:off x="5229" y="3225"/>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1800">
                  <a:solidFill>
                    <a:srgbClr val="3399FF"/>
                  </a:solidFill>
                </a:rPr>
                <a:t>9</a:t>
              </a:r>
            </a:p>
          </p:txBody>
        </p:sp>
      </p:grpSp>
      <p:sp>
        <p:nvSpPr>
          <p:cNvPr id="14355" name="Rectangle 2"/>
          <p:cNvSpPr>
            <a:spLocks noChangeArrowheads="1"/>
          </p:cNvSpPr>
          <p:nvPr/>
        </p:nvSpPr>
        <p:spPr bwMode="auto">
          <a:xfrm>
            <a:off x="558800" y="4176713"/>
            <a:ext cx="5561013"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2000" dirty="0">
                <a:solidFill>
                  <a:srgbClr val="3399FF"/>
                </a:solidFill>
                <a:latin typeface="Arial Black" charset="0"/>
              </a:rPr>
              <a:t>The government plans to raise income</a:t>
            </a:r>
          </a:p>
        </p:txBody>
      </p:sp>
      <p:sp>
        <p:nvSpPr>
          <p:cNvPr id="14354" name="Rectangle 2"/>
          <p:cNvSpPr>
            <a:spLocks noChangeArrowheads="1"/>
          </p:cNvSpPr>
          <p:nvPr/>
        </p:nvSpPr>
        <p:spPr bwMode="auto">
          <a:xfrm>
            <a:off x="5988050" y="4176713"/>
            <a:ext cx="641350" cy="381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r">
              <a:spcBef>
                <a:spcPct val="0"/>
              </a:spcBef>
              <a:buClrTx/>
              <a:buFontTx/>
              <a:buNone/>
            </a:pPr>
            <a:r>
              <a:rPr lang="en-US" altLang="en-US" sz="2000">
                <a:solidFill>
                  <a:srgbClr val="3399FF"/>
                </a:solidFill>
                <a:latin typeface="Arial Black" charset="0"/>
              </a:rPr>
              <a:t>tax</a:t>
            </a:r>
          </a:p>
        </p:txBody>
      </p:sp>
    </p:spTree>
    <p:extLst>
      <p:ext uri="{BB962C8B-B14F-4D97-AF65-F5344CB8AC3E}">
        <p14:creationId xmlns:p14="http://schemas.microsoft.com/office/powerpoint/2010/main" val="814697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55"/>
                                        </p:tgtEl>
                                        <p:attrNameLst>
                                          <p:attrName>style.visibility</p:attrName>
                                        </p:attrNameLst>
                                      </p:cBhvr>
                                      <p:to>
                                        <p:strVal val="visible"/>
                                      </p:to>
                                    </p:set>
                                    <p:animEffect transition="in" filter="wipe(left)">
                                      <p:cBhvr>
                                        <p:cTn id="15" dur="500"/>
                                        <p:tgtEl>
                                          <p:spTgt spid="14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354"/>
                                        </p:tgtEl>
                                        <p:attrNameLst>
                                          <p:attrName>style.visibility</p:attrName>
                                        </p:attrNameLst>
                                      </p:cBhvr>
                                      <p:to>
                                        <p:strVal val="visible"/>
                                      </p:to>
                                    </p:set>
                                    <p:animEffect transition="in" filter="wipe(left)">
                                      <p:cBhvr>
                                        <p:cTn id="24" dur="500"/>
                                        <p:tgtEl>
                                          <p:spTgt spid="143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342"/>
                                        </p:tgtEl>
                                        <p:attrNameLst>
                                          <p:attrName>style.visibility</p:attrName>
                                        </p:attrNameLst>
                                      </p:cBhvr>
                                      <p:to>
                                        <p:strVal val="visible"/>
                                      </p:to>
                                    </p:set>
                                    <p:animEffect transition="in" filter="wipe(left)">
                                      <p:cBhvr>
                                        <p:cTn id="29" dur="500"/>
                                        <p:tgtEl>
                                          <p:spTgt spid="143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56"/>
                                        </p:tgtEl>
                                        <p:attrNameLst>
                                          <p:attrName>style.visibility</p:attrName>
                                        </p:attrNameLst>
                                      </p:cBhvr>
                                      <p:to>
                                        <p:strVal val="visible"/>
                                      </p:to>
                                    </p:set>
                                    <p:animEffect transition="in" filter="wipe(left)">
                                      <p:cBhvr>
                                        <p:cTn id="42"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2" grpId="0" uiExpand="1"/>
      <p:bldP spid="14355" grpId="0" uiExpand="1"/>
      <p:bldP spid="14354"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2800" dirty="0"/>
              <a:t>“Papa </a:t>
            </a:r>
            <a:r>
              <a:rPr lang="en-US" altLang="en-US" sz="2800" dirty="0" smtClean="0"/>
              <a:t> ate    the   caviar     with      a   spoon</a:t>
            </a:r>
            <a:r>
              <a:rPr lang="en-US" altLang="en-US" sz="2800" dirty="0"/>
              <a:t>”</a:t>
            </a:r>
          </a:p>
        </p:txBody>
      </p:sp>
      <p:sp>
        <p:nvSpPr>
          <p:cNvPr id="32771" name="Rectangle 3"/>
          <p:cNvSpPr>
            <a:spLocks noGrp="1" noChangeArrowheads="1"/>
          </p:cNvSpPr>
          <p:nvPr>
            <p:ph type="body" idx="1"/>
          </p:nvPr>
        </p:nvSpPr>
        <p:spPr>
          <a:xfrm>
            <a:off x="457200" y="1885950"/>
            <a:ext cx="3581400" cy="4171950"/>
          </a:xfrm>
        </p:spPr>
        <p:txBody>
          <a:bodyPr/>
          <a:lstStyle/>
          <a:p>
            <a:pPr>
              <a:buFont typeface="Wingdings" charset="2"/>
              <a:buChar char="§"/>
            </a:pPr>
            <a:r>
              <a:rPr lang="en-US" altLang="en-US" dirty="0"/>
              <a:t>S </a:t>
            </a:r>
            <a:r>
              <a:rPr lang="en-US" altLang="en-US" dirty="0">
                <a:sym typeface="Wingdings" charset="2"/>
              </a:rPr>
              <a:t> NP VP</a:t>
            </a:r>
          </a:p>
          <a:p>
            <a:pPr>
              <a:buFont typeface="Wingdings" charset="2"/>
              <a:buChar char="§"/>
            </a:pPr>
            <a:r>
              <a:rPr lang="en-US" altLang="en-US" dirty="0">
                <a:sym typeface="Wingdings" charset="2"/>
              </a:rPr>
              <a:t>NP  </a:t>
            </a:r>
            <a:r>
              <a:rPr lang="en-US" altLang="en-US" dirty="0" err="1">
                <a:sym typeface="Wingdings" charset="2"/>
              </a:rPr>
              <a:t>Det</a:t>
            </a:r>
            <a:r>
              <a:rPr lang="en-US" altLang="en-US" dirty="0">
                <a:sym typeface="Wingdings" charset="2"/>
              </a:rPr>
              <a:t> N</a:t>
            </a:r>
          </a:p>
          <a:p>
            <a:pPr>
              <a:buFont typeface="Wingdings" charset="2"/>
              <a:buChar char="§"/>
            </a:pPr>
            <a:r>
              <a:rPr lang="en-US" altLang="en-US" dirty="0">
                <a:sym typeface="Wingdings" charset="2"/>
              </a:rPr>
              <a:t>NP  NP PP</a:t>
            </a:r>
          </a:p>
          <a:p>
            <a:pPr>
              <a:buFont typeface="Wingdings" charset="2"/>
              <a:buChar char="§"/>
            </a:pPr>
            <a:r>
              <a:rPr lang="en-US" altLang="en-US" dirty="0">
                <a:sym typeface="Wingdings" charset="2"/>
              </a:rPr>
              <a:t>VP  V NP</a:t>
            </a:r>
          </a:p>
          <a:p>
            <a:pPr>
              <a:buFont typeface="Wingdings" charset="2"/>
              <a:buChar char="§"/>
            </a:pPr>
            <a:r>
              <a:rPr lang="en-US" altLang="en-US" dirty="0">
                <a:sym typeface="Wingdings" charset="2"/>
              </a:rPr>
              <a:t>VP  VP PP</a:t>
            </a:r>
          </a:p>
          <a:p>
            <a:pPr>
              <a:buFont typeface="Wingdings" charset="2"/>
              <a:buChar char="§"/>
            </a:pPr>
            <a:r>
              <a:rPr lang="en-US" altLang="en-US" dirty="0">
                <a:sym typeface="Wingdings" charset="2"/>
              </a:rPr>
              <a:t>PP  P NP</a:t>
            </a:r>
          </a:p>
          <a:p>
            <a:pPr>
              <a:buFont typeface="Wingdings" charset="2"/>
              <a:buChar char="§"/>
            </a:pPr>
            <a:endParaRPr lang="en-US" altLang="en-US" dirty="0"/>
          </a:p>
        </p:txBody>
      </p:sp>
      <p:sp>
        <p:nvSpPr>
          <p:cNvPr id="4" name="Rectangle 3"/>
          <p:cNvSpPr txBox="1">
            <a:spLocks noChangeArrowheads="1"/>
          </p:cNvSpPr>
          <p:nvPr/>
        </p:nvSpPr>
        <p:spPr bwMode="auto">
          <a:xfrm>
            <a:off x="4648200" y="1905000"/>
            <a:ext cx="3581400" cy="4171950"/>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rPr>
              <a:t>NP </a:t>
            </a:r>
            <a:r>
              <a:rPr kumimoji="1" lang="en-US" sz="3200" kern="0" dirty="0">
                <a:solidFill>
                  <a:schemeClr val="tx1"/>
                </a:solidFill>
                <a:latin typeface="+mn-lt"/>
                <a:sym typeface="Wingdings" pitchFamily="2" charset="2"/>
              </a:rPr>
              <a:t> Papa</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caviar</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N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spoon</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V  ate</a:t>
            </a:r>
          </a:p>
          <a:p>
            <a:pPr marL="342900" indent="-342900">
              <a:spcBef>
                <a:spcPct val="20000"/>
              </a:spcBef>
              <a:buClr>
                <a:schemeClr val="accent2"/>
              </a:buClr>
              <a:buFont typeface="Wingdings" pitchFamily="2" charset="2"/>
              <a:buChar char="§"/>
              <a:defRPr/>
            </a:pPr>
            <a:r>
              <a:rPr kumimoji="1" lang="en-US" sz="3200" kern="0" dirty="0">
                <a:solidFill>
                  <a:schemeClr val="tx1"/>
                </a:solidFill>
                <a:latin typeface="+mn-lt"/>
                <a:sym typeface="Wingdings" pitchFamily="2" charset="2"/>
              </a:rPr>
              <a:t>P  with</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the</a:t>
            </a:r>
          </a:p>
          <a:p>
            <a:pPr marL="342900" indent="-342900">
              <a:spcBef>
                <a:spcPct val="20000"/>
              </a:spcBef>
              <a:buClr>
                <a:schemeClr val="accent2"/>
              </a:buClr>
              <a:buFont typeface="Wingdings" pitchFamily="2" charset="2"/>
              <a:buChar char="§"/>
              <a:defRPr/>
            </a:pPr>
            <a:r>
              <a:rPr kumimoji="1" lang="en-US" sz="3200" kern="0" dirty="0" err="1">
                <a:solidFill>
                  <a:schemeClr val="tx1"/>
                </a:solidFill>
                <a:latin typeface="+mn-lt"/>
                <a:sym typeface="Wingdings" pitchFamily="2" charset="2"/>
              </a:rPr>
              <a:t>Det</a:t>
            </a:r>
            <a:r>
              <a:rPr kumimoji="1" lang="en-US" sz="3200" kern="0" dirty="0">
                <a:solidFill>
                  <a:schemeClr val="tx1"/>
                </a:solidFill>
                <a:latin typeface="+mn-lt"/>
                <a:sym typeface="Wingdings" pitchFamily="2" charset="2"/>
              </a:rPr>
              <a:t>  a</a:t>
            </a:r>
            <a:endParaRPr kumimoji="1" lang="en-US" sz="3200" kern="0" dirty="0">
              <a:solidFill>
                <a:schemeClr val="tx1"/>
              </a:solidFill>
              <a:latin typeface="+mn-lt"/>
            </a:endParaRPr>
          </a:p>
        </p:txBody>
      </p:sp>
      <p:grpSp>
        <p:nvGrpSpPr>
          <p:cNvPr id="2" name="Group 12"/>
          <p:cNvGrpSpPr>
            <a:grpSpLocks/>
          </p:cNvGrpSpPr>
          <p:nvPr/>
        </p:nvGrpSpPr>
        <p:grpSpPr bwMode="auto">
          <a:xfrm>
            <a:off x="457200" y="457200"/>
            <a:ext cx="6829425" cy="461963"/>
            <a:chOff x="457200" y="457200"/>
            <a:chExt cx="6829982" cy="461665"/>
          </a:xfrm>
        </p:grpSpPr>
        <p:sp>
          <p:nvSpPr>
            <p:cNvPr id="32774" name="TextBox 4"/>
            <p:cNvSpPr txBox="1">
              <a:spLocks noChangeArrowheads="1"/>
            </p:cNvSpPr>
            <p:nvPr/>
          </p:nvSpPr>
          <p:spPr bwMode="auto">
            <a:xfrm>
              <a:off x="457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0</a:t>
              </a:r>
            </a:p>
          </p:txBody>
        </p:sp>
        <p:sp>
          <p:nvSpPr>
            <p:cNvPr id="32775" name="TextBox 5"/>
            <p:cNvSpPr txBox="1">
              <a:spLocks noChangeArrowheads="1"/>
            </p:cNvSpPr>
            <p:nvPr/>
          </p:nvSpPr>
          <p:spPr bwMode="auto">
            <a:xfrm>
              <a:off x="15240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1</a:t>
              </a:r>
            </a:p>
          </p:txBody>
        </p:sp>
        <p:sp>
          <p:nvSpPr>
            <p:cNvPr id="32776" name="TextBox 6"/>
            <p:cNvSpPr txBox="1">
              <a:spLocks noChangeArrowheads="1"/>
            </p:cNvSpPr>
            <p:nvPr/>
          </p:nvSpPr>
          <p:spPr bwMode="auto">
            <a:xfrm>
              <a:off x="2237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2</a:t>
              </a:r>
            </a:p>
          </p:txBody>
        </p:sp>
        <p:sp>
          <p:nvSpPr>
            <p:cNvPr id="32777" name="TextBox 7"/>
            <p:cNvSpPr txBox="1">
              <a:spLocks noChangeArrowheads="1"/>
            </p:cNvSpPr>
            <p:nvPr/>
          </p:nvSpPr>
          <p:spPr bwMode="auto">
            <a:xfrm>
              <a:off x="2999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3</a:t>
              </a:r>
            </a:p>
          </p:txBody>
        </p:sp>
        <p:sp>
          <p:nvSpPr>
            <p:cNvPr id="32778" name="TextBox 8"/>
            <p:cNvSpPr txBox="1">
              <a:spLocks noChangeArrowheads="1"/>
            </p:cNvSpPr>
            <p:nvPr/>
          </p:nvSpPr>
          <p:spPr bwMode="auto">
            <a:xfrm>
              <a:off x="43434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4</a:t>
              </a:r>
            </a:p>
          </p:txBody>
        </p:sp>
        <p:sp>
          <p:nvSpPr>
            <p:cNvPr id="32779" name="TextBox 9"/>
            <p:cNvSpPr txBox="1">
              <a:spLocks noChangeArrowheads="1"/>
            </p:cNvSpPr>
            <p:nvPr/>
          </p:nvSpPr>
          <p:spPr bwMode="auto">
            <a:xfrm>
              <a:off x="5285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5</a:t>
              </a:r>
            </a:p>
          </p:txBody>
        </p:sp>
        <p:sp>
          <p:nvSpPr>
            <p:cNvPr id="32780" name="TextBox 10"/>
            <p:cNvSpPr txBox="1">
              <a:spLocks noChangeArrowheads="1"/>
            </p:cNvSpPr>
            <p:nvPr/>
          </p:nvSpPr>
          <p:spPr bwMode="auto">
            <a:xfrm>
              <a:off x="5666818"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6</a:t>
              </a:r>
            </a:p>
          </p:txBody>
        </p:sp>
        <p:sp>
          <p:nvSpPr>
            <p:cNvPr id="32781" name="TextBox 11"/>
            <p:cNvSpPr txBox="1">
              <a:spLocks noChangeArrowheads="1"/>
            </p:cNvSpPr>
            <p:nvPr/>
          </p:nvSpPr>
          <p:spPr bwMode="auto">
            <a:xfrm>
              <a:off x="6934200" y="457200"/>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7</a:t>
              </a:r>
            </a:p>
          </p:txBody>
        </p:sp>
      </p:grpSp>
    </p:spTree>
    <p:extLst>
      <p:ext uri="{BB962C8B-B14F-4D97-AF65-F5344CB8AC3E}">
        <p14:creationId xmlns:p14="http://schemas.microsoft.com/office/powerpoint/2010/main" val="26409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17101" y="723900"/>
            <a:ext cx="8553450" cy="1143000"/>
          </a:xfrm>
        </p:spPr>
        <p:txBody>
          <a:bodyPr/>
          <a:lstStyle/>
          <a:p>
            <a:r>
              <a:rPr lang="en-US" altLang="en-US" sz="3200" b="1" dirty="0"/>
              <a:t>First try … does it work?</a:t>
            </a:r>
          </a:p>
        </p:txBody>
      </p:sp>
      <p:sp>
        <p:nvSpPr>
          <p:cNvPr id="33795" name="Rectangle 4"/>
          <p:cNvSpPr>
            <a:spLocks noGrp="1" noChangeArrowheads="1"/>
          </p:cNvSpPr>
          <p:nvPr>
            <p:ph type="body" idx="1"/>
          </p:nvPr>
        </p:nvSpPr>
        <p:spPr>
          <a:xfrm>
            <a:off x="152400" y="1866900"/>
            <a:ext cx="8936038" cy="3695700"/>
          </a:xfrm>
          <a:noFill/>
        </p:spPr>
        <p:txBody>
          <a:bodyPr/>
          <a:lstStyle/>
          <a:p>
            <a:pPr>
              <a:buFont typeface="Monotype Sorts" charset="2"/>
              <a:buNone/>
            </a:pPr>
            <a:r>
              <a:rPr lang="en-US" altLang="en-US" sz="2800" dirty="0"/>
              <a:t/>
            </a:r>
            <a:br>
              <a:rPr lang="en-US" altLang="en-US" sz="2800" dirty="0"/>
            </a:br>
            <a:r>
              <a:rPr lang="en-US" altLang="en-US" sz="2800" dirty="0"/>
              <a:t> 				</a:t>
            </a:r>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smtClean="0">
                <a:solidFill>
                  <a:srgbClr val="00B0F0"/>
                </a:solidFill>
              </a:rPr>
              <a:t>i</a:t>
            </a:r>
            <a:r>
              <a:rPr lang="en-US" altLang="en-US" sz="2800" dirty="0" smtClean="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a:t>
            </a:r>
            <a:r>
              <a:rPr lang="en-US" altLang="en-US" dirty="0" smtClean="0">
                <a:solidFill>
                  <a:srgbClr val="00B0F0"/>
                </a:solidFill>
              </a:rPr>
              <a:t>mid j</a:t>
            </a:r>
            <a:r>
              <a:rPr lang="en-US" altLang="en-US" dirty="0" smtClean="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smtClean="0">
                <a:solidFill>
                  <a:srgbClr val="00B0F0"/>
                </a:solidFill>
              </a:rPr>
              <a:t>i</a:t>
            </a:r>
            <a:r>
              <a:rPr lang="en-US" altLang="en-US" sz="2800" dirty="0" smtClean="0">
                <a:solidFill>
                  <a:srgbClr val="00B0F0"/>
                </a:solidFill>
              </a:rPr>
              <a:t> j</a:t>
            </a:r>
            <a:r>
              <a:rPr lang="en-US" altLang="en-US" sz="2800" dirty="0" smtClean="0"/>
              <a:t>)</a:t>
            </a:r>
            <a:endParaRPr lang="en-US" altLang="en-US" sz="2800" dirty="0"/>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395107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redits/Further Reading"/>
          <p:cNvSpPr txBox="1">
            <a:spLocks noGrp="1"/>
          </p:cNvSpPr>
          <p:nvPr>
            <p:ph type="title"/>
          </p:nvPr>
        </p:nvSpPr>
        <p:spPr>
          <a:prstGeom prst="rect">
            <a:avLst/>
          </a:prstGeom>
        </p:spPr>
        <p:txBody>
          <a:bodyPr/>
          <a:lstStyle/>
          <a:p>
            <a:r>
              <a:t>Credits/Further Reading</a:t>
            </a:r>
          </a:p>
        </p:txBody>
      </p:sp>
      <p:sp>
        <p:nvSpPr>
          <p:cNvPr id="124" name="Michael Collins’ notes:…"/>
          <p:cNvSpPr txBox="1">
            <a:spLocks noGrp="1"/>
          </p:cNvSpPr>
          <p:nvPr>
            <p:ph type="body" idx="1"/>
          </p:nvPr>
        </p:nvSpPr>
        <p:spPr>
          <a:xfrm>
            <a:off x="628650" y="1584251"/>
            <a:ext cx="7886700" cy="4592712"/>
          </a:xfrm>
          <a:prstGeom prst="rect">
            <a:avLst/>
          </a:prstGeom>
        </p:spPr>
        <p:txBody>
          <a:bodyPr>
            <a:noAutofit/>
          </a:bodyPr>
          <a:lstStyle/>
          <a:p>
            <a:pPr marL="105471" indent="-105471" defTabSz="57256">
              <a:spcBef>
                <a:spcPts val="949"/>
              </a:spcBef>
              <a:defRPr sz="1710"/>
            </a:pPr>
            <a:r>
              <a:rPr sz="1800" dirty="0"/>
              <a:t>Michael Collins’ notes:</a:t>
            </a:r>
          </a:p>
          <a:p>
            <a:pPr marL="210941" lvl="1" indent="-105471" defTabSz="57256">
              <a:spcBef>
                <a:spcPts val="949"/>
              </a:spcBef>
              <a:defRPr sz="1710"/>
            </a:pPr>
            <a:r>
              <a:rPr sz="1800" u="sng" dirty="0">
                <a:hlinkClick r:id="rId2"/>
              </a:rPr>
              <a:t>http://www.cs.columbia.edu/~mcollins/courses/nlp2011/notes/pcfgs.pdf</a:t>
            </a:r>
          </a:p>
          <a:p>
            <a:pPr marL="210941" lvl="1" indent="-105471" defTabSz="57256">
              <a:spcBef>
                <a:spcPts val="949"/>
              </a:spcBef>
              <a:defRPr sz="1710"/>
            </a:pPr>
            <a:r>
              <a:rPr sz="1800" u="sng" dirty="0">
                <a:hlinkClick r:id="rId3"/>
              </a:rPr>
              <a:t>http://www.cs.columbia.edu/~mcollins/courses/nlp2011/notes/lexpcfgs.pdf</a:t>
            </a:r>
          </a:p>
          <a:p>
            <a:pPr marL="105471" indent="-105471" defTabSz="57256">
              <a:spcBef>
                <a:spcPts val="949"/>
              </a:spcBef>
              <a:defRPr sz="1710"/>
            </a:pPr>
            <a:r>
              <a:rPr sz="1800" dirty="0"/>
              <a:t>Luke Zettlemoyer’s/Dan Klein’s notes:</a:t>
            </a:r>
          </a:p>
          <a:p>
            <a:pPr marL="210941" lvl="1" indent="-105471" defTabSz="57256">
              <a:spcBef>
                <a:spcPts val="949"/>
              </a:spcBef>
              <a:defRPr sz="1710"/>
            </a:pPr>
            <a:r>
              <a:rPr sz="1800" u="sng" dirty="0">
                <a:hlinkClick r:id="rId4"/>
              </a:rPr>
              <a:t>http://homes.cs.washington.edu/~lsz/lectures/parsing.pdf</a:t>
            </a:r>
          </a:p>
          <a:p>
            <a:pPr marL="105471" indent="-105471" defTabSz="57256">
              <a:spcBef>
                <a:spcPts val="949"/>
              </a:spcBef>
              <a:defRPr sz="1710"/>
            </a:pPr>
            <a:r>
              <a:rPr sz="1800" dirty="0"/>
              <a:t>Yoav Goldberg’s notes:</a:t>
            </a:r>
          </a:p>
          <a:p>
            <a:pPr marL="210941" lvl="1" indent="-105471" defTabSz="57256">
              <a:spcBef>
                <a:spcPts val="949"/>
              </a:spcBef>
              <a:defRPr sz="1710"/>
            </a:pPr>
            <a:r>
              <a:rPr sz="1800" u="sng" dirty="0">
                <a:hlinkClick r:id="rId5"/>
              </a:rPr>
              <a:t>http://u.cs.biu.ac.il/~89-680/parsing-and-cky.pdf</a:t>
            </a:r>
          </a:p>
          <a:p>
            <a:pPr marL="105471" indent="-105471" defTabSz="57256">
              <a:spcBef>
                <a:spcPts val="949"/>
              </a:spcBef>
              <a:defRPr sz="1710"/>
            </a:pPr>
            <a:r>
              <a:rPr sz="1800" dirty="0"/>
              <a:t>Jason Eisner’s notes:</a:t>
            </a:r>
          </a:p>
          <a:p>
            <a:pPr marL="210941" lvl="1" indent="-105471" defTabSz="57256">
              <a:spcBef>
                <a:spcPts val="949"/>
              </a:spcBef>
              <a:defRPr sz="1710"/>
            </a:pPr>
            <a:r>
              <a:rPr sz="1800" u="sng" dirty="0">
                <a:hlinkClick r:id="rId6"/>
              </a:rPr>
              <a:t>http://u.cs.biu.ac.il/~89-680/eisner-parse.pdf</a:t>
            </a:r>
          </a:p>
          <a:p>
            <a:pPr marL="105471" indent="-105471" defTabSz="57256">
              <a:spcBef>
                <a:spcPts val="949"/>
              </a:spcBef>
              <a:defRPr sz="1710"/>
            </a:pPr>
            <a:r>
              <a:rPr sz="1800" dirty="0"/>
              <a:t>Chris Manning’s lectures:</a:t>
            </a:r>
          </a:p>
          <a:p>
            <a:pPr marL="210941" lvl="1" indent="-105471" defTabSz="57256">
              <a:spcBef>
                <a:spcPts val="949"/>
              </a:spcBef>
              <a:defRPr sz="1710"/>
            </a:pPr>
            <a:r>
              <a:rPr sz="1800" dirty="0"/>
              <a:t>http://nlp.stanford.edu/courses/lsa354/</a:t>
            </a:r>
          </a:p>
          <a:p>
            <a:pPr marL="105471" indent="-105471" defTabSz="57256">
              <a:spcBef>
                <a:spcPts val="949"/>
              </a:spcBef>
              <a:defRPr sz="1710"/>
            </a:pPr>
            <a:r>
              <a:rPr sz="1800" dirty="0"/>
              <a:t>Klein and Manning on parsing:</a:t>
            </a:r>
          </a:p>
          <a:p>
            <a:pPr marL="210941" lvl="1" indent="-105471" defTabSz="57256">
              <a:spcBef>
                <a:spcPts val="949"/>
              </a:spcBef>
              <a:defRPr sz="1710"/>
            </a:pPr>
            <a:r>
              <a:rPr sz="1800" u="sng" dirty="0">
                <a:hlinkClick r:id="rId7"/>
              </a:rPr>
              <a:t>http://www.cs.berkeley.edu/~klein/papers/unlexicalized-parsing.pdf</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71475" y="601620"/>
            <a:ext cx="8553450" cy="1143000"/>
          </a:xfrm>
        </p:spPr>
        <p:txBody>
          <a:bodyPr/>
          <a:lstStyle/>
          <a:p>
            <a:r>
              <a:rPr lang="en-US" altLang="en-US" sz="3200" b="1" dirty="0"/>
              <a:t>Second try …</a:t>
            </a:r>
          </a:p>
        </p:txBody>
      </p:sp>
      <p:sp>
        <p:nvSpPr>
          <p:cNvPr id="240644" name="Rectangle 4"/>
          <p:cNvSpPr>
            <a:spLocks noGrp="1" noChangeArrowheads="1"/>
          </p:cNvSpPr>
          <p:nvPr>
            <p:ph type="body" idx="1"/>
          </p:nvPr>
        </p:nvSpPr>
        <p:spPr>
          <a:xfrm>
            <a:off x="152400" y="1866900"/>
            <a:ext cx="8991600" cy="3695700"/>
          </a:xfrm>
          <a:noFill/>
        </p:spPr>
        <p:txBody>
          <a:bodyPr>
            <a:normAutofit fontScale="92500" lnSpcReduction="20000"/>
          </a:bodyPr>
          <a:lstStyle/>
          <a:p>
            <a:pPr>
              <a:buFont typeface="Wingdings" charset="2"/>
              <a:buChar char="§"/>
            </a:pPr>
            <a:r>
              <a:rPr lang="en-US" altLang="en-US" sz="2800" dirty="0"/>
              <a:t>initialize the list with parts-of-speech (</a:t>
            </a:r>
            <a:r>
              <a:rPr lang="en-US" altLang="en-US" sz="2800" dirty="0">
                <a:solidFill>
                  <a:srgbClr val="00B0F0"/>
                </a:solidFill>
              </a:rPr>
              <a:t>T j</a:t>
            </a:r>
            <a:r>
              <a:rPr lang="en-US" altLang="en-US" sz="2800" dirty="0" smtClean="0">
                <a:solidFill>
                  <a:srgbClr val="00B0F0"/>
                </a:solidFill>
              </a:rPr>
              <a:t>-1 j</a:t>
            </a:r>
            <a:r>
              <a:rPr lang="en-US" altLang="en-US" sz="2800" dirty="0" smtClean="0"/>
              <a:t>)</a:t>
            </a:r>
            <a:r>
              <a:rPr lang="en-US" altLang="en-US" sz="2800" dirty="0"/>
              <a:t/>
            </a:r>
            <a:br>
              <a:rPr lang="en-US" altLang="en-US" sz="2800" dirty="0"/>
            </a:br>
            <a:r>
              <a:rPr lang="en-US" altLang="en-US" sz="2800" dirty="0"/>
              <a:t>   		  </a:t>
            </a:r>
            <a:r>
              <a:rPr lang="en-US" altLang="en-US" sz="2000" dirty="0"/>
              <a:t>where T is a </a:t>
            </a:r>
            <a:r>
              <a:rPr lang="en-US" altLang="en-US" sz="2000" dirty="0" err="1"/>
              <a:t>preterminal</a:t>
            </a:r>
            <a:r>
              <a:rPr lang="en-US" altLang="en-US" sz="2000" dirty="0"/>
              <a:t> tag (like Noun) for the </a:t>
            </a:r>
            <a:r>
              <a:rPr lang="en-US" altLang="en-US" sz="2000" dirty="0" err="1"/>
              <a:t>J</a:t>
            </a:r>
            <a:r>
              <a:rPr lang="en-US" altLang="en-US" sz="2000" baseline="30000" dirty="0" err="1"/>
              <a:t>th</a:t>
            </a:r>
            <a:r>
              <a:rPr lang="en-US" altLang="en-US" sz="2000" dirty="0"/>
              <a:t> word</a:t>
            </a:r>
            <a:endParaRPr lang="en-US" altLang="en-US" sz="2800" dirty="0"/>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smtClean="0">
                <a:solidFill>
                  <a:srgbClr val="00B0F0"/>
                </a:solidFill>
              </a:rPr>
              <a:t>i</a:t>
            </a:r>
            <a:r>
              <a:rPr lang="en-US" altLang="en-US" sz="2800" dirty="0" smtClean="0">
                <a:solidFill>
                  <a:srgbClr val="00B0F0"/>
                </a:solidFill>
              </a:rPr>
              <a:t> mid</a:t>
            </a:r>
            <a:r>
              <a:rPr lang="en-US" altLang="en-US" sz="2800" dirty="0"/>
              <a:t>)</a:t>
            </a:r>
          </a:p>
          <a:p>
            <a:pPr lvl="1">
              <a:buFont typeface="Wingdings" charset="2"/>
              <a:buChar char="§"/>
            </a:pPr>
            <a:r>
              <a:rPr lang="en-US" altLang="en-US" dirty="0"/>
              <a:t>scan the LIST for an adjacent constituent (</a:t>
            </a:r>
            <a:r>
              <a:rPr lang="en-US" altLang="en-US" dirty="0">
                <a:solidFill>
                  <a:srgbClr val="00B0F0"/>
                </a:solidFill>
              </a:rPr>
              <a:t>Z </a:t>
            </a:r>
            <a:r>
              <a:rPr lang="en-US" altLang="en-US" dirty="0" smtClean="0">
                <a:solidFill>
                  <a:srgbClr val="00B0F0"/>
                </a:solidFill>
              </a:rPr>
              <a:t>mid j</a:t>
            </a:r>
            <a:r>
              <a:rPr lang="en-US" altLang="en-US" dirty="0" smtClean="0"/>
              <a:t>)</a:t>
            </a:r>
            <a:endParaRPr lang="en-US" altLang="en-US" dirty="0">
              <a:solidFill>
                <a:srgbClr val="00B0F0"/>
              </a:solidFill>
            </a:endParaRPr>
          </a:p>
          <a:p>
            <a:pPr lvl="1">
              <a:buFont typeface="Wingdings" charset="2"/>
              <a:buChar char="§"/>
            </a:pPr>
            <a:r>
              <a:rPr lang="en-US" altLang="en-US" dirty="0"/>
              <a:t>if grammar has a rule to combine them (</a:t>
            </a:r>
            <a:r>
              <a:rPr lang="en-US" altLang="en-US" dirty="0">
                <a:solidFill>
                  <a:srgbClr val="00B0F0"/>
                </a:solidFill>
              </a:rPr>
              <a:t>X </a:t>
            </a:r>
            <a:r>
              <a:rPr lang="en-US" altLang="en-US" dirty="0">
                <a:solidFill>
                  <a:srgbClr val="00B0F0"/>
                </a:solidFill>
                <a:sym typeface="Wingdings" charset="2"/>
              </a:rPr>
              <a:t> Y Z</a:t>
            </a:r>
            <a:r>
              <a:rPr lang="en-US" altLang="en-US" dirty="0"/>
              <a:t>)</a:t>
            </a:r>
            <a:endParaRPr lang="en-US" altLang="en-US" dirty="0">
              <a:solidFill>
                <a:srgbClr val="00B0F0"/>
              </a:solidFill>
              <a:sym typeface="Wingdings" charset="2"/>
            </a:endParaRPr>
          </a:p>
          <a:p>
            <a:pPr lvl="2">
              <a:buFont typeface="Wingdings" charset="2"/>
              <a:buChar char="§"/>
            </a:pPr>
            <a:r>
              <a:rPr lang="en-US" altLang="en-US" sz="2800" dirty="0"/>
              <a:t>then add the result to the LIST (</a:t>
            </a:r>
            <a:r>
              <a:rPr lang="en-US" altLang="en-US" sz="2800" dirty="0">
                <a:solidFill>
                  <a:srgbClr val="00B0F0"/>
                </a:solidFill>
              </a:rPr>
              <a:t>X </a:t>
            </a:r>
            <a:r>
              <a:rPr lang="en-US" altLang="en-US" sz="2800" dirty="0" err="1" smtClean="0">
                <a:solidFill>
                  <a:srgbClr val="00B0F0"/>
                </a:solidFill>
              </a:rPr>
              <a:t>i</a:t>
            </a:r>
            <a:r>
              <a:rPr lang="en-US" altLang="en-US" sz="2800" dirty="0" smtClean="0">
                <a:solidFill>
                  <a:srgbClr val="00B0F0"/>
                </a:solidFill>
              </a:rPr>
              <a:t> j</a:t>
            </a:r>
            <a:r>
              <a:rPr lang="en-US" altLang="en-US" sz="2800" dirty="0" smtClean="0"/>
              <a:t>)</a:t>
            </a:r>
            <a:endParaRPr lang="en-US" altLang="en-US" sz="2800" dirty="0"/>
          </a:p>
          <a:p>
            <a:pPr lvl="2">
              <a:buFont typeface="Wingdings" charset="2"/>
              <a:buChar char="§"/>
            </a:pPr>
            <a:endParaRPr lang="en-US" altLang="en-US" dirty="0"/>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smtClean="0">
                <a:solidFill>
                  <a:srgbClr val="00B0F0"/>
                </a:solidFill>
              </a:rPr>
              <a:t>i</a:t>
            </a:r>
            <a:r>
              <a:rPr lang="en-US" altLang="en-US" sz="2000" dirty="0" smtClean="0">
                <a:solidFill>
                  <a:srgbClr val="00B0F0"/>
                </a:solidFill>
              </a:rPr>
              <a:t> j </a:t>
            </a:r>
            <a:r>
              <a:rPr lang="en-US" altLang="en-US" sz="2000" dirty="0">
                <a:solidFill>
                  <a:srgbClr val="000000"/>
                </a:solidFill>
              </a:rPr>
              <a:t>gets a chance to combine or be combined with)</a:t>
            </a:r>
            <a:endParaRPr lang="en-US" altLang="en-US" sz="2000" dirty="0">
              <a:solidFill>
                <a:srgbClr val="00B0F0"/>
              </a:solidFill>
            </a:endParaRPr>
          </a:p>
        </p:txBody>
      </p:sp>
      <p:sp>
        <p:nvSpPr>
          <p:cNvPr id="14"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grpSp>
        <p:nvGrpSpPr>
          <p:cNvPr id="15" name="Group 12"/>
          <p:cNvGrpSpPr>
            <a:grpSpLocks/>
          </p:cNvGrpSpPr>
          <p:nvPr/>
        </p:nvGrpSpPr>
        <p:grpSpPr bwMode="auto">
          <a:xfrm>
            <a:off x="1117600" y="71438"/>
            <a:ext cx="6829425" cy="461962"/>
            <a:chOff x="457200" y="457200"/>
            <a:chExt cx="6829982" cy="461665"/>
          </a:xfrm>
        </p:grpSpPr>
        <p:sp>
          <p:nvSpPr>
            <p:cNvPr id="16"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7"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8"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9"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20"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21"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22"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23"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544820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240644">
                                            <p:txEl>
                                              <p:pRg st="0" end="0"/>
                                            </p:txEl>
                                          </p:spTgt>
                                        </p:tgtEl>
                                        <p:attrNameLst>
                                          <p:attrName>style.visibility</p:attrName>
                                        </p:attrNameLst>
                                      </p:cBhvr>
                                      <p:to>
                                        <p:strVal val="visible"/>
                                      </p:to>
                                    </p:set>
                                    <p:anim calcmode="lin" valueType="num">
                                      <p:cBhvr additive="base">
                                        <p:cTn id="7" dur="500" fill="hold"/>
                                        <p:tgtEl>
                                          <p:spTgt spid="2406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0644">
                                            <p:txEl>
                                              <p:pRg st="7" end="7"/>
                                            </p:txEl>
                                          </p:spTgt>
                                        </p:tgtEl>
                                        <p:attrNameLst>
                                          <p:attrName>style.visibility</p:attrName>
                                        </p:attrNameLst>
                                      </p:cBhvr>
                                      <p:to>
                                        <p:strVal val="visible"/>
                                      </p:to>
                                    </p:set>
                                    <p:anim calcmode="lin" valueType="num">
                                      <p:cBhvr additive="base">
                                        <p:cTn id="13" dur="500" fill="hold"/>
                                        <p:tgtEl>
                                          <p:spTgt spid="240644">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06400" y="909638"/>
            <a:ext cx="8553450" cy="740486"/>
          </a:xfrm>
        </p:spPr>
        <p:txBody>
          <a:bodyPr>
            <a:normAutofit/>
          </a:bodyPr>
          <a:lstStyle/>
          <a:p>
            <a:r>
              <a:rPr lang="en-US" altLang="zh-CN" sz="3200" b="1" dirty="0" smtClean="0"/>
              <a:t>Third Try</a:t>
            </a:r>
            <a:r>
              <a:rPr lang="mr-IN" altLang="zh-CN" sz="3200" b="1" dirty="0" smtClean="0"/>
              <a:t>…</a:t>
            </a:r>
            <a:endParaRPr lang="en-US" altLang="en-US" sz="3200" b="1" dirty="0"/>
          </a:p>
        </p:txBody>
      </p:sp>
      <p:sp>
        <p:nvSpPr>
          <p:cNvPr id="240644" name="Rectangle 4"/>
          <p:cNvSpPr>
            <a:spLocks noGrp="1" noChangeArrowheads="1"/>
          </p:cNvSpPr>
          <p:nvPr>
            <p:ph type="body" idx="1"/>
          </p:nvPr>
        </p:nvSpPr>
        <p:spPr>
          <a:xfrm>
            <a:off x="152400" y="1866900"/>
            <a:ext cx="8839200" cy="4991100"/>
          </a:xfrm>
          <a:noFill/>
        </p:spPr>
        <p:txBody>
          <a:bodyPr/>
          <a:lstStyle/>
          <a:p>
            <a:pPr>
              <a:buFont typeface="Wingdings" charset="2"/>
              <a:buChar char="§"/>
            </a:pPr>
            <a:r>
              <a:rPr lang="en-US" altLang="en-US" sz="2800" dirty="0"/>
              <a:t>initialize the list with </a:t>
            </a:r>
            <a:r>
              <a:rPr lang="en-US" altLang="en-US" sz="2800" dirty="0"/>
              <a:t>parts-of-speech (</a:t>
            </a:r>
            <a:r>
              <a:rPr lang="en-US" altLang="en-US" sz="2800" dirty="0">
                <a:solidFill>
                  <a:srgbClr val="00B0F0"/>
                </a:solidFill>
              </a:rPr>
              <a:t>T </a:t>
            </a:r>
            <a:r>
              <a:rPr lang="en-US" altLang="en-US" sz="2800" dirty="0" smtClean="0">
                <a:solidFill>
                  <a:srgbClr val="00B0F0"/>
                </a:solidFill>
              </a:rPr>
              <a:t>j-1 j</a:t>
            </a:r>
            <a:r>
              <a:rPr lang="en-US" altLang="en-US" sz="2800" dirty="0" smtClean="0"/>
              <a:t>)</a:t>
            </a:r>
            <a:endParaRPr lang="en-US" altLang="en-US" sz="2800" dirty="0"/>
          </a:p>
          <a:p>
            <a:pPr>
              <a:buFont typeface="Wingdings" charset="2"/>
              <a:buChar char="§"/>
            </a:pPr>
            <a:r>
              <a:rPr lang="en-US" altLang="en-US" sz="2800" dirty="0"/>
              <a:t>for each constituent on the LIST (</a:t>
            </a:r>
            <a:r>
              <a:rPr lang="en-US" altLang="en-US" sz="2800" dirty="0">
                <a:solidFill>
                  <a:srgbClr val="00B0F0"/>
                </a:solidFill>
              </a:rPr>
              <a:t>Y </a:t>
            </a:r>
            <a:r>
              <a:rPr lang="en-US" altLang="en-US" sz="2800" dirty="0" err="1" smtClean="0">
                <a:solidFill>
                  <a:srgbClr val="00B0F0"/>
                </a:solidFill>
              </a:rPr>
              <a:t>i</a:t>
            </a:r>
            <a:r>
              <a:rPr lang="en-US" altLang="en-US" sz="2800" dirty="0" smtClean="0">
                <a:solidFill>
                  <a:srgbClr val="00B0F0"/>
                </a:solidFill>
              </a:rPr>
              <a:t> mid</a:t>
            </a:r>
            <a:r>
              <a:rPr lang="en-US" altLang="en-US" sz="2800" dirty="0" smtClean="0"/>
              <a:t>)</a:t>
            </a:r>
            <a:endParaRPr lang="en-US" altLang="en-US" sz="2800" dirty="0"/>
          </a:p>
          <a:p>
            <a:pPr lvl="1">
              <a:buFont typeface="Wingdings" charset="2"/>
              <a:buChar char="§"/>
            </a:pPr>
            <a:r>
              <a:rPr lang="en-US" altLang="en-US" dirty="0"/>
              <a:t>for </a:t>
            </a:r>
            <a:r>
              <a:rPr lang="en-US" altLang="en-US" dirty="0">
                <a:solidFill>
                  <a:srgbClr val="FF0000"/>
                </a:solidFill>
              </a:rPr>
              <a:t>each</a:t>
            </a:r>
            <a:r>
              <a:rPr lang="en-US" altLang="en-US" dirty="0"/>
              <a:t> adjacent constituent on the list (</a:t>
            </a:r>
            <a:r>
              <a:rPr lang="en-US" altLang="en-US" dirty="0">
                <a:solidFill>
                  <a:srgbClr val="00B0F0"/>
                </a:solidFill>
              </a:rPr>
              <a:t>Z </a:t>
            </a:r>
            <a:r>
              <a:rPr lang="en-US" altLang="en-US" dirty="0" smtClean="0">
                <a:solidFill>
                  <a:srgbClr val="00B0F0"/>
                </a:solidFill>
              </a:rPr>
              <a:t>mid </a:t>
            </a:r>
            <a:r>
              <a:rPr lang="en-US" altLang="en-US" dirty="0">
                <a:solidFill>
                  <a:srgbClr val="00B0F0"/>
                </a:solidFill>
              </a:rPr>
              <a:t>j</a:t>
            </a:r>
            <a:r>
              <a:rPr lang="en-US" altLang="en-US" dirty="0" smtClean="0"/>
              <a:t>)</a:t>
            </a:r>
            <a:endParaRPr lang="en-US" altLang="en-US" dirty="0">
              <a:solidFill>
                <a:srgbClr val="00B0F0"/>
              </a:solidFill>
            </a:endParaRPr>
          </a:p>
          <a:p>
            <a:pPr lvl="2">
              <a:buFont typeface="Wingdings" charset="2"/>
              <a:buChar char="§"/>
            </a:pPr>
            <a:r>
              <a:rPr lang="en-US" altLang="en-US" sz="2800" dirty="0"/>
              <a:t>for </a:t>
            </a:r>
            <a:r>
              <a:rPr lang="en-US" altLang="en-US" sz="2800" dirty="0">
                <a:solidFill>
                  <a:srgbClr val="FF0000"/>
                </a:solidFill>
              </a:rPr>
              <a:t>each</a:t>
            </a:r>
            <a:r>
              <a:rPr lang="en-US" altLang="en-US" sz="2800" dirty="0"/>
              <a:t> rule to combine them (</a:t>
            </a:r>
            <a:r>
              <a:rPr lang="en-US" altLang="en-US" sz="2800" dirty="0">
                <a:solidFill>
                  <a:srgbClr val="00B0F0"/>
                </a:solidFill>
              </a:rPr>
              <a:t>X </a:t>
            </a:r>
            <a:r>
              <a:rPr lang="en-US" altLang="en-US" sz="2800" dirty="0">
                <a:solidFill>
                  <a:srgbClr val="00B0F0"/>
                </a:solidFill>
                <a:sym typeface="Wingdings" charset="2"/>
              </a:rPr>
              <a:t> Y Z</a:t>
            </a:r>
            <a:r>
              <a:rPr lang="en-US" altLang="en-US" sz="2800" dirty="0"/>
              <a:t>)</a:t>
            </a:r>
            <a:endParaRPr lang="en-US" altLang="en-US" sz="2800" dirty="0">
              <a:solidFill>
                <a:srgbClr val="00B0F0"/>
              </a:solidFill>
              <a:sym typeface="Wingdings" charset="2"/>
            </a:endParaRPr>
          </a:p>
          <a:p>
            <a:pPr lvl="3">
              <a:buFont typeface="Wingdings" charset="2"/>
              <a:buChar char="§"/>
            </a:pPr>
            <a:r>
              <a:rPr lang="en-US" altLang="en-US" sz="2800" dirty="0"/>
              <a:t>add the result to the LIST (</a:t>
            </a:r>
            <a:r>
              <a:rPr lang="en-US" altLang="en-US" sz="2800" dirty="0">
                <a:solidFill>
                  <a:srgbClr val="00B0F0"/>
                </a:solidFill>
              </a:rPr>
              <a:t>X </a:t>
            </a:r>
            <a:r>
              <a:rPr lang="en-US" altLang="en-US" sz="2800" dirty="0" err="1" smtClean="0">
                <a:solidFill>
                  <a:srgbClr val="00B0F0"/>
                </a:solidFill>
              </a:rPr>
              <a:t>i</a:t>
            </a:r>
            <a:r>
              <a:rPr lang="en-US" altLang="en-US" sz="2800" dirty="0" smtClean="0">
                <a:solidFill>
                  <a:srgbClr val="00B0F0"/>
                </a:solidFill>
              </a:rPr>
              <a:t> </a:t>
            </a:r>
            <a:r>
              <a:rPr lang="en-US" altLang="en-US" sz="2800" dirty="0">
                <a:solidFill>
                  <a:srgbClr val="00B0F0"/>
                </a:solidFill>
              </a:rPr>
              <a:t>j</a:t>
            </a:r>
            <a:r>
              <a:rPr lang="en-US" altLang="en-US" sz="2800" dirty="0" smtClean="0"/>
              <a:t>)</a:t>
            </a:r>
            <a:endParaRPr lang="en-US" altLang="en-US" sz="2800" dirty="0"/>
          </a:p>
          <a:p>
            <a:pPr lvl="3">
              <a:buFontTx/>
              <a:buNone/>
            </a:pPr>
            <a:r>
              <a:rPr lang="en-US" altLang="en-US" sz="2800" dirty="0"/>
              <a:t>		if it’s not already there</a:t>
            </a:r>
          </a:p>
          <a:p>
            <a:pPr lvl="2">
              <a:buFont typeface="Wingdings" charset="2"/>
              <a:buChar char="§"/>
            </a:pPr>
            <a:endParaRPr lang="en-US" altLang="en-US" sz="2800" dirty="0"/>
          </a:p>
          <a:p>
            <a:pPr>
              <a:buFont typeface="Wingdings" charset="2"/>
              <a:buChar char="§"/>
            </a:pPr>
            <a:r>
              <a:rPr lang="en-US" altLang="en-US" sz="2800" dirty="0">
                <a:solidFill>
                  <a:srgbClr val="000000"/>
                </a:solidFill>
              </a:rPr>
              <a:t>if the above loop added anything, do it again!</a:t>
            </a:r>
            <a:br>
              <a:rPr lang="en-US" altLang="en-US" sz="2800" dirty="0">
                <a:solidFill>
                  <a:srgbClr val="000000"/>
                </a:solidFill>
              </a:rPr>
            </a:br>
            <a:r>
              <a:rPr lang="en-US" altLang="en-US" sz="2000" dirty="0">
                <a:solidFill>
                  <a:srgbClr val="000000"/>
                </a:solidFill>
              </a:rPr>
              <a:t>              (so that </a:t>
            </a:r>
            <a:r>
              <a:rPr lang="en-US" altLang="en-US" sz="2000" dirty="0">
                <a:solidFill>
                  <a:srgbClr val="00B0F0"/>
                </a:solidFill>
              </a:rPr>
              <a:t>X </a:t>
            </a:r>
            <a:r>
              <a:rPr lang="en-US" altLang="en-US" sz="2000" dirty="0" err="1" smtClean="0">
                <a:solidFill>
                  <a:srgbClr val="00B0F0"/>
                </a:solidFill>
              </a:rPr>
              <a:t>i</a:t>
            </a:r>
            <a:r>
              <a:rPr lang="en-US" altLang="en-US" sz="2000" dirty="0" smtClean="0">
                <a:solidFill>
                  <a:srgbClr val="00B0F0"/>
                </a:solidFill>
              </a:rPr>
              <a:t> </a:t>
            </a:r>
            <a:r>
              <a:rPr lang="en-US" altLang="en-US" sz="2000" dirty="0">
                <a:solidFill>
                  <a:srgbClr val="00B0F0"/>
                </a:solidFill>
              </a:rPr>
              <a:t>j</a:t>
            </a:r>
            <a:r>
              <a:rPr lang="en-US" altLang="en-US" sz="2000" dirty="0" smtClean="0">
                <a:solidFill>
                  <a:srgbClr val="00B0F0"/>
                </a:solidFill>
              </a:rPr>
              <a:t> </a:t>
            </a:r>
            <a:r>
              <a:rPr lang="en-US" altLang="en-US" sz="2000" dirty="0">
                <a:solidFill>
                  <a:srgbClr val="000000"/>
                </a:solidFill>
              </a:rPr>
              <a:t>gets a chance to combine or be combined with)</a:t>
            </a:r>
          </a:p>
        </p:txBody>
      </p:sp>
      <p:sp>
        <p:nvSpPr>
          <p:cNvPr id="8" name="Rectangle 2"/>
          <p:cNvSpPr txBox="1">
            <a:spLocks noChangeArrowheads="1"/>
          </p:cNvSpPr>
          <p:nvPr/>
        </p:nvSpPr>
        <p:spPr bwMode="auto">
          <a:xfrm>
            <a:off x="1066800" y="71438"/>
            <a:ext cx="7772400" cy="88844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grpSp>
        <p:nvGrpSpPr>
          <p:cNvPr id="35848"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2</a:t>
              </a: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Tree>
    <p:extLst>
      <p:ext uri="{BB962C8B-B14F-4D97-AF65-F5344CB8AC3E}">
        <p14:creationId xmlns:p14="http://schemas.microsoft.com/office/powerpoint/2010/main" val="786321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06400" y="909638"/>
            <a:ext cx="8553450" cy="838200"/>
          </a:xfrm>
        </p:spPr>
        <p:txBody>
          <a:bodyPr/>
          <a:lstStyle/>
          <a:p>
            <a:r>
              <a:rPr lang="en-US" altLang="en-US" sz="3200" dirty="0"/>
              <a:t>Follow </a:t>
            </a:r>
            <a:r>
              <a:rPr lang="en-US" altLang="en-US" sz="3200" dirty="0" err="1"/>
              <a:t>backpointers</a:t>
            </a:r>
            <a:r>
              <a:rPr lang="en-US" altLang="en-US" sz="3200" dirty="0"/>
              <a:t> to get the parse</a:t>
            </a:r>
          </a:p>
        </p:txBody>
      </p:sp>
      <p:sp>
        <p:nvSpPr>
          <p:cNvPr id="8" name="Rectangle 2"/>
          <p:cNvSpPr txBox="1">
            <a:spLocks noChangeArrowheads="1"/>
          </p:cNvSpPr>
          <p:nvPr/>
        </p:nvSpPr>
        <p:spPr bwMode="auto">
          <a:xfrm>
            <a:off x="1066800" y="111630"/>
            <a:ext cx="7772400" cy="847146"/>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grpSp>
        <p:nvGrpSpPr>
          <p:cNvPr id="37892" name="Group 12"/>
          <p:cNvGrpSpPr>
            <a:grpSpLocks/>
          </p:cNvGrpSpPr>
          <p:nvPr/>
        </p:nvGrpSpPr>
        <p:grpSpPr bwMode="auto">
          <a:xfrm>
            <a:off x="1117600" y="71438"/>
            <a:ext cx="6829425" cy="461962"/>
            <a:chOff x="457200" y="457200"/>
            <a:chExt cx="6829982" cy="461665"/>
          </a:xfrm>
        </p:grpSpPr>
        <p:sp>
          <p:nvSpPr>
            <p:cNvPr id="10" name="TextBox 4"/>
            <p:cNvSpPr txBox="1">
              <a:spLocks noChangeArrowheads="1"/>
            </p:cNvSpPr>
            <p:nvPr/>
          </p:nvSpPr>
          <p:spPr bwMode="auto">
            <a:xfrm>
              <a:off x="457200"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0</a:t>
              </a:r>
            </a:p>
          </p:txBody>
        </p:sp>
        <p:sp>
          <p:nvSpPr>
            <p:cNvPr id="11" name="TextBox 5"/>
            <p:cNvSpPr txBox="1">
              <a:spLocks noChangeArrowheads="1"/>
            </p:cNvSpPr>
            <p:nvPr/>
          </p:nvSpPr>
          <p:spPr bwMode="auto">
            <a:xfrm>
              <a:off x="152408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1</a:t>
              </a:r>
            </a:p>
          </p:txBody>
        </p:sp>
        <p:sp>
          <p:nvSpPr>
            <p:cNvPr id="12" name="TextBox 6"/>
            <p:cNvSpPr txBox="1">
              <a:spLocks noChangeArrowheads="1"/>
            </p:cNvSpPr>
            <p:nvPr/>
          </p:nvSpPr>
          <p:spPr bwMode="auto">
            <a:xfrm>
              <a:off x="2238520" y="457200"/>
              <a:ext cx="352454" cy="461665"/>
            </a:xfrm>
            <a:prstGeom prst="rect">
              <a:avLst/>
            </a:prstGeom>
            <a:noFill/>
            <a:ln w="9525">
              <a:noFill/>
              <a:miter lim="800000"/>
              <a:headEnd/>
              <a:tailEnd/>
            </a:ln>
          </p:spPr>
          <p:txBody>
            <a:bodyPr wrap="none">
              <a:spAutoFit/>
            </a:bodyPr>
            <a:lstStyle/>
            <a:p>
              <a:pPr algn="ctr">
                <a:defRPr/>
              </a:pPr>
              <a:r>
                <a:rPr lang="en-US" dirty="0" smtClean="0">
                  <a:solidFill>
                    <a:schemeClr val="accent6">
                      <a:lumMod val="60000"/>
                      <a:lumOff val="40000"/>
                    </a:schemeClr>
                  </a:solidFill>
                  <a:latin typeface="Tahoma" panose="020B0604030504040204" pitchFamily="34" charset="0"/>
                </a:rPr>
                <a:t>2</a:t>
              </a:r>
              <a:endParaRPr lang="en-US" dirty="0">
                <a:solidFill>
                  <a:schemeClr val="accent6">
                    <a:lumMod val="60000"/>
                    <a:lumOff val="40000"/>
                  </a:schemeClr>
                </a:solidFill>
                <a:latin typeface="Tahoma" panose="020B0604030504040204" pitchFamily="34" charset="0"/>
              </a:endParaRPr>
            </a:p>
          </p:txBody>
        </p:sp>
        <p:sp>
          <p:nvSpPr>
            <p:cNvPr id="13" name="TextBox 7"/>
            <p:cNvSpPr txBox="1">
              <a:spLocks noChangeArrowheads="1"/>
            </p:cNvSpPr>
            <p:nvPr/>
          </p:nvSpPr>
          <p:spPr bwMode="auto">
            <a:xfrm>
              <a:off x="3000582"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3</a:t>
              </a:r>
            </a:p>
          </p:txBody>
        </p:sp>
        <p:sp>
          <p:nvSpPr>
            <p:cNvPr id="14" name="TextBox 8"/>
            <p:cNvSpPr txBox="1">
              <a:spLocks noChangeArrowheads="1"/>
            </p:cNvSpPr>
            <p:nvPr/>
          </p:nvSpPr>
          <p:spPr bwMode="auto">
            <a:xfrm>
              <a:off x="4343717"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4</a:t>
              </a:r>
            </a:p>
          </p:txBody>
        </p:sp>
        <p:sp>
          <p:nvSpPr>
            <p:cNvPr id="15" name="TextBox 9"/>
            <p:cNvSpPr txBox="1">
              <a:spLocks noChangeArrowheads="1"/>
            </p:cNvSpPr>
            <p:nvPr/>
          </p:nvSpPr>
          <p:spPr bwMode="auto">
            <a:xfrm>
              <a:off x="5285182"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5</a:t>
              </a:r>
            </a:p>
          </p:txBody>
        </p:sp>
        <p:sp>
          <p:nvSpPr>
            <p:cNvPr id="16" name="TextBox 10"/>
            <p:cNvSpPr txBox="1">
              <a:spLocks noChangeArrowheads="1"/>
            </p:cNvSpPr>
            <p:nvPr/>
          </p:nvSpPr>
          <p:spPr bwMode="auto">
            <a:xfrm>
              <a:off x="5666213" y="457200"/>
              <a:ext cx="354041"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6</a:t>
              </a:r>
            </a:p>
          </p:txBody>
        </p:sp>
        <p:sp>
          <p:nvSpPr>
            <p:cNvPr id="17" name="TextBox 11"/>
            <p:cNvSpPr txBox="1">
              <a:spLocks noChangeArrowheads="1"/>
            </p:cNvSpPr>
            <p:nvPr/>
          </p:nvSpPr>
          <p:spPr bwMode="auto">
            <a:xfrm>
              <a:off x="6934728" y="457200"/>
              <a:ext cx="352454" cy="461665"/>
            </a:xfrm>
            <a:prstGeom prst="rect">
              <a:avLst/>
            </a:prstGeom>
            <a:noFill/>
            <a:ln w="9525">
              <a:noFill/>
              <a:miter lim="800000"/>
              <a:headEnd/>
              <a:tailEnd/>
            </a:ln>
          </p:spPr>
          <p:txBody>
            <a:bodyPr wrap="none">
              <a:spAutoFit/>
            </a:bodyPr>
            <a:lstStyle/>
            <a:p>
              <a:pPr algn="ctr">
                <a:defRPr/>
              </a:pPr>
              <a:r>
                <a:rPr lang="en-US">
                  <a:solidFill>
                    <a:schemeClr val="accent6">
                      <a:lumMod val="60000"/>
                      <a:lumOff val="40000"/>
                    </a:schemeClr>
                  </a:solidFill>
                  <a:latin typeface="Tahoma" panose="020B0604030504040204" pitchFamily="34" charset="0"/>
                </a:rPr>
                <a:t>7</a:t>
              </a:r>
            </a:p>
          </p:txBody>
        </p:sp>
      </p:grpSp>
      <p:sp>
        <p:nvSpPr>
          <p:cNvPr id="37893" name="Rectangle 4"/>
          <p:cNvSpPr>
            <a:spLocks noChangeArrowheads="1"/>
          </p:cNvSpPr>
          <p:nvPr/>
        </p:nvSpPr>
        <p:spPr bwMode="auto">
          <a:xfrm>
            <a:off x="304800" y="1866900"/>
            <a:ext cx="1905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7894" name="Picture 15" descr="lect08-list_backpointers"/>
          <p:cNvPicPr>
            <a:picLocks noChangeAspect="1" noChangeArrowheads="1"/>
          </p:cNvPicPr>
          <p:nvPr/>
        </p:nvPicPr>
        <p:blipFill>
          <a:blip r:embed="rId2">
            <a:extLst>
              <a:ext uri="{28A0092B-C50C-407E-A947-70E740481C1C}">
                <a14:useLocalDpi xmlns:a14="http://schemas.microsoft.com/office/drawing/2010/main" val="0"/>
              </a:ext>
            </a:extLst>
          </a:blip>
          <a:srcRect l="1233" r="2882"/>
          <a:stretch>
            <a:fillRect/>
          </a:stretch>
        </p:blipFill>
        <p:spPr bwMode="auto">
          <a:xfrm>
            <a:off x="0" y="1828800"/>
            <a:ext cx="91440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278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2"/>
          <p:cNvGrpSpPr>
            <a:grpSpLocks/>
          </p:cNvGrpSpPr>
          <p:nvPr/>
        </p:nvGrpSpPr>
        <p:grpSpPr bwMode="auto">
          <a:xfrm>
            <a:off x="4214648" y="-381000"/>
            <a:ext cx="4729655" cy="7239000"/>
            <a:chOff x="3360" y="-336"/>
            <a:chExt cx="2064" cy="4560"/>
          </a:xfrm>
        </p:grpSpPr>
        <p:sp>
          <p:nvSpPr>
            <p:cNvPr id="38916" name="Rectangle 21"/>
            <p:cNvSpPr>
              <a:spLocks noChangeArrowheads="1"/>
            </p:cNvSpPr>
            <p:nvPr/>
          </p:nvSpPr>
          <p:spPr bwMode="auto">
            <a:xfrm>
              <a:off x="3360" y="0"/>
              <a:ext cx="1712" cy="422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7" name="Rectangle 2"/>
            <p:cNvSpPr txBox="1">
              <a:spLocks noChangeArrowheads="1"/>
            </p:cNvSpPr>
            <p:nvPr/>
          </p:nvSpPr>
          <p:spPr bwMode="auto">
            <a:xfrm>
              <a:off x="3408" y="3984"/>
              <a:ext cx="20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sz="1200">
                  <a:solidFill>
                    <a:srgbClr val="FFDE58"/>
                  </a:solidFill>
                  <a:latin typeface="Arial Black" charset="0"/>
                </a:rPr>
                <a:t>“Papa ate the caviar with a spoon”</a:t>
              </a:r>
            </a:p>
          </p:txBody>
        </p:sp>
        <p:sp>
          <p:nvSpPr>
            <p:cNvPr id="38918" name="Oval 20"/>
            <p:cNvSpPr>
              <a:spLocks noChangeArrowheads="1"/>
            </p:cNvSpPr>
            <p:nvPr/>
          </p:nvSpPr>
          <p:spPr bwMode="auto">
            <a:xfrm>
              <a:off x="3792" y="144"/>
              <a:ext cx="144" cy="528"/>
            </a:xfrm>
            <a:prstGeom prst="ellipse">
              <a:avLst/>
            </a:prstGeom>
            <a:solidFill>
              <a:srgbClr val="FFFF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19" name="Rectangle 4"/>
            <p:cNvSpPr>
              <a:spLocks noChangeArrowheads="1"/>
            </p:cNvSpPr>
            <p:nvPr/>
          </p:nvSpPr>
          <p:spPr bwMode="auto">
            <a:xfrm>
              <a:off x="3504" y="-336"/>
              <a:ext cx="632" cy="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buFont typeface="Wingdings" charset="2"/>
                <a:buChar char="§"/>
              </a:pPr>
              <a:endParaRPr lang="en-US" altLang="en-US" sz="2000"/>
            </a:p>
          </p:txBody>
        </p:sp>
        <p:pic>
          <p:nvPicPr>
            <p:cNvPr id="38920" name="Picture 14" descr="list_backpointer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802" t="5786" r="4561" b="2173"/>
            <a:stretch>
              <a:fillRect/>
            </a:stretch>
          </p:blipFill>
          <p:spPr bwMode="auto">
            <a:xfrm rot="16200000">
              <a:off x="2148" y="1115"/>
              <a:ext cx="4279"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Rectangle 15"/>
            <p:cNvSpPr>
              <a:spLocks noChangeArrowheads="1"/>
            </p:cNvSpPr>
            <p:nvPr/>
          </p:nvSpPr>
          <p:spPr bwMode="auto">
            <a:xfrm>
              <a:off x="4162" y="-247"/>
              <a:ext cx="910" cy="713"/>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2" name="Rectangle 16"/>
            <p:cNvSpPr>
              <a:spLocks noChangeArrowheads="1"/>
            </p:cNvSpPr>
            <p:nvPr/>
          </p:nvSpPr>
          <p:spPr bwMode="auto">
            <a:xfrm>
              <a:off x="4415" y="395"/>
              <a:ext cx="455" cy="891"/>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3" name="Rectangle 17"/>
            <p:cNvSpPr>
              <a:spLocks noChangeArrowheads="1"/>
            </p:cNvSpPr>
            <p:nvPr/>
          </p:nvSpPr>
          <p:spPr bwMode="auto">
            <a:xfrm>
              <a:off x="4416" y="1440"/>
              <a:ext cx="632" cy="1104"/>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38924" name="Rectangle 18"/>
            <p:cNvSpPr>
              <a:spLocks noChangeArrowheads="1"/>
            </p:cNvSpPr>
            <p:nvPr/>
          </p:nvSpPr>
          <p:spPr bwMode="auto">
            <a:xfrm>
              <a:off x="4744" y="2463"/>
              <a:ext cx="632" cy="892"/>
            </a:xfrm>
            <a:prstGeom prst="rect">
              <a:avLst/>
            </a:prstGeom>
            <a:solidFill>
              <a:schemeClr val="bg1"/>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grpSp>
      <p:sp>
        <p:nvSpPr>
          <p:cNvPr id="38915" name="Rectangle 2"/>
          <p:cNvSpPr>
            <a:spLocks noGrp="1" noChangeArrowheads="1"/>
          </p:cNvSpPr>
          <p:nvPr>
            <p:ph type="title" idx="4294967295"/>
          </p:nvPr>
        </p:nvSpPr>
        <p:spPr>
          <a:xfrm>
            <a:off x="209550" y="228600"/>
            <a:ext cx="8553450" cy="1143000"/>
          </a:xfrm>
        </p:spPr>
        <p:txBody>
          <a:bodyPr/>
          <a:lstStyle/>
          <a:p>
            <a:r>
              <a:rPr lang="en-US" altLang="en-US" sz="3600" dirty="0"/>
              <a:t>Turn sideways:</a:t>
            </a:r>
            <a:br>
              <a:rPr lang="en-US" altLang="en-US" sz="3600" dirty="0"/>
            </a:br>
            <a:r>
              <a:rPr lang="en-US" altLang="en-US" sz="3600" dirty="0"/>
              <a:t>See the trees?</a:t>
            </a:r>
          </a:p>
        </p:txBody>
      </p:sp>
    </p:spTree>
    <p:extLst>
      <p:ext uri="{BB962C8B-B14F-4D97-AF65-F5344CB8AC3E}">
        <p14:creationId xmlns:p14="http://schemas.microsoft.com/office/powerpoint/2010/main" val="121964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Correct but </a:t>
            </a:r>
            <a:r>
              <a:rPr lang="en-US" altLang="en-US" sz="4000" b="1" dirty="0" smtClean="0"/>
              <a:t>inefficient </a:t>
            </a:r>
            <a:r>
              <a:rPr lang="en-US" altLang="en-US" sz="4000" b="1" dirty="0"/>
              <a:t>…</a:t>
            </a:r>
          </a:p>
        </p:txBody>
      </p:sp>
      <p:sp>
        <p:nvSpPr>
          <p:cNvPr id="39939" name="Content Placeholder 3"/>
          <p:cNvSpPr>
            <a:spLocks noGrp="1"/>
          </p:cNvSpPr>
          <p:nvPr>
            <p:ph idx="4294967295"/>
          </p:nvPr>
        </p:nvSpPr>
        <p:spPr>
          <a:xfrm>
            <a:off x="457200" y="1885950"/>
            <a:ext cx="8178800" cy="2076450"/>
          </a:xfrm>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p:txBody>
      </p:sp>
      <p:graphicFrame>
        <p:nvGraphicFramePr>
          <p:cNvPr id="118842" name="Group 58"/>
          <p:cNvGraphicFramePr>
            <a:graphicFrameLocks noGrp="1"/>
          </p:cNvGraphicFramePr>
          <p:nvPr/>
        </p:nvGraphicFramePr>
        <p:xfrm>
          <a:off x="2438400" y="4343400"/>
          <a:ext cx="6096000" cy="2209801"/>
        </p:xfrm>
        <a:graphic>
          <a:graphicData uri="http://schemas.openxmlformats.org/drawingml/2006/table">
            <a:tbl>
              <a:tblPr/>
              <a:tblGrid>
                <a:gridCol w="822325"/>
                <a:gridCol w="3825875"/>
                <a:gridCol w="1447800"/>
              </a:tblGrid>
              <a:tr h="484188">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endParaRPr kumimoji="1" lang="en-US" altLang="en-US" sz="2400" b="0" i="0" u="none" strike="noStrike" cap="none" normalizeH="0" baseline="0">
                        <a:ln>
                          <a:noFill/>
                        </a:ln>
                        <a:solidFill>
                          <a:schemeClr val="tx1"/>
                        </a:solidFill>
                        <a:effectLst/>
                        <a:latin typeface="Tahoma" charset="0"/>
                      </a:endParaRPr>
                    </a:p>
                  </a:txBody>
                  <a:tcPr anchor="ctr" anchorCtr="1" horzOverflow="overflow">
                    <a:lnL>
                      <a:noFill/>
                    </a:lnL>
                    <a:lnR>
                      <a:noFill/>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268413">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old</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rgbClr val="FF0000"/>
                          </a:solidFill>
                          <a:effectLst/>
                          <a:latin typeface="Tahoma" charset="0"/>
                        </a:rPr>
                        <a:t>old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r>
              <a:tr h="457200">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a:t>
                      </a:r>
                    </a:p>
                  </a:txBody>
                  <a:tcPr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accent2"/>
                        </a:buClr>
                        <a:buFont typeface="Monotype Sorts" charset="2"/>
                        <a:defRPr kumimoji="1" sz="2800">
                          <a:solidFill>
                            <a:schemeClr val="tx1"/>
                          </a:solidFill>
                          <a:latin typeface="Tahoma" charset="0"/>
                        </a:defRPr>
                      </a:lvl1pPr>
                      <a:lvl2pPr marL="742950" indent="-285750">
                        <a:spcBef>
                          <a:spcPct val="20000"/>
                        </a:spcBef>
                        <a:buClr>
                          <a:schemeClr val="accent2"/>
                        </a:buClr>
                        <a:buFont typeface="Monotype Sorts" charset="2"/>
                        <a:defRPr kumimoji="1" sz="2400">
                          <a:solidFill>
                            <a:schemeClr val="tx1"/>
                          </a:solidFill>
                          <a:latin typeface="Tahoma" charset="0"/>
                        </a:defRPr>
                      </a:lvl2pPr>
                      <a:lvl3pPr marL="1143000" indent="-228600">
                        <a:spcBef>
                          <a:spcPct val="20000"/>
                        </a:spcBef>
                        <a:buClr>
                          <a:schemeClr val="accent2"/>
                        </a:buClr>
                        <a:buFont typeface="Monotype Sorts" charset="2"/>
                        <a:defRPr kumimoji="1" sz="2000">
                          <a:solidFill>
                            <a:schemeClr val="tx1"/>
                          </a:solidFill>
                          <a:latin typeface="Tahoma" charset="0"/>
                        </a:defRPr>
                      </a:lvl3pPr>
                      <a:lvl4pPr marL="1600200" indent="-228600">
                        <a:spcBef>
                          <a:spcPct val="20000"/>
                        </a:spcBef>
                        <a:buClr>
                          <a:schemeClr val="accent2"/>
                        </a:buClr>
                        <a:defRPr kumimoji="1">
                          <a:solidFill>
                            <a:schemeClr val="tx1"/>
                          </a:solidFill>
                          <a:latin typeface="Tahoma" charset="0"/>
                        </a:defRPr>
                      </a:lvl4pPr>
                      <a:lvl5pPr marL="2057400" indent="-228600">
                        <a:spcBef>
                          <a:spcPct val="20000"/>
                        </a:spcBef>
                        <a:buClr>
                          <a:schemeClr val="accent2"/>
                        </a:buClr>
                        <a:defRPr kumimoji="1">
                          <a:solidFill>
                            <a:schemeClr val="tx1"/>
                          </a:solidFill>
                          <a:latin typeface="Tahoma" charset="0"/>
                        </a:defRPr>
                      </a:lvl5pPr>
                      <a:lvl6pPr marL="2514600" indent="-228600" eaLnBrk="0" fontAlgn="base" hangingPunct="0">
                        <a:spcBef>
                          <a:spcPct val="20000"/>
                        </a:spcBef>
                        <a:spcAft>
                          <a:spcPct val="0"/>
                        </a:spcAft>
                        <a:buClr>
                          <a:schemeClr val="accent2"/>
                        </a:buClr>
                        <a:defRPr kumimoji="1">
                          <a:solidFill>
                            <a:schemeClr val="tx1"/>
                          </a:solidFill>
                          <a:latin typeface="Tahoma" charset="0"/>
                        </a:defRPr>
                      </a:lvl6pPr>
                      <a:lvl7pPr marL="2971800" indent="-228600" eaLnBrk="0" fontAlgn="base" hangingPunct="0">
                        <a:spcBef>
                          <a:spcPct val="20000"/>
                        </a:spcBef>
                        <a:spcAft>
                          <a:spcPct val="0"/>
                        </a:spcAft>
                        <a:buClr>
                          <a:schemeClr val="accent2"/>
                        </a:buClr>
                        <a:defRPr kumimoji="1">
                          <a:solidFill>
                            <a:schemeClr val="tx1"/>
                          </a:solidFill>
                          <a:latin typeface="Tahoma" charset="0"/>
                        </a:defRPr>
                      </a:lvl7pPr>
                      <a:lvl8pPr marL="3429000" indent="-228600" eaLnBrk="0" fontAlgn="base" hangingPunct="0">
                        <a:spcBef>
                          <a:spcPct val="20000"/>
                        </a:spcBef>
                        <a:spcAft>
                          <a:spcPct val="0"/>
                        </a:spcAft>
                        <a:buClr>
                          <a:schemeClr val="accent2"/>
                        </a:buClr>
                        <a:defRPr kumimoji="1">
                          <a:solidFill>
                            <a:schemeClr val="tx1"/>
                          </a:solidFill>
                          <a:latin typeface="Tahoma" charset="0"/>
                        </a:defRPr>
                      </a:lvl8pPr>
                      <a:lvl9pPr marL="3886200" indent="-228600" eaLnBrk="0" fontAlgn="base" hangingPunct="0">
                        <a:spcBef>
                          <a:spcPct val="20000"/>
                        </a:spcBef>
                        <a:spcAft>
                          <a:spcPct val="0"/>
                        </a:spcAft>
                        <a:buClr>
                          <a:schemeClr val="accent2"/>
                        </a:buClr>
                        <a:defRPr kumimoji="1">
                          <a:solidFill>
                            <a:schemeClr val="tx1"/>
                          </a:solidFill>
                          <a:latin typeface="Tahoma"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charset="2"/>
                        <a:buNone/>
                        <a:tabLst/>
                      </a:pPr>
                      <a:r>
                        <a:rPr kumimoji="1" lang="en-US" altLang="en-US" sz="2400" b="0" i="0" u="none" strike="noStrike" cap="none" normalizeH="0" baseline="0">
                          <a:ln>
                            <a:noFill/>
                          </a:ln>
                          <a:solidFill>
                            <a:schemeClr val="tx1"/>
                          </a:solidFill>
                          <a:effectLst/>
                          <a:latin typeface="Tahoma" charset="0"/>
                        </a:rPr>
                        <a:t>new pair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r>
            </a:tbl>
          </a:graphicData>
        </a:graphic>
      </p:graphicFrame>
      <p:sp>
        <p:nvSpPr>
          <p:cNvPr id="118843" name="Text Box 59"/>
          <p:cNvSpPr txBox="1">
            <a:spLocks noChangeArrowheads="1"/>
          </p:cNvSpPr>
          <p:nvPr/>
        </p:nvSpPr>
        <p:spPr bwMode="auto">
          <a:xfrm rot="-5400000">
            <a:off x="1442244" y="5709444"/>
            <a:ext cx="1443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Left phrase</a:t>
            </a:r>
          </a:p>
        </p:txBody>
      </p:sp>
      <p:sp>
        <p:nvSpPr>
          <p:cNvPr id="118844" name="Text Box 60"/>
          <p:cNvSpPr txBox="1">
            <a:spLocks noChangeArrowheads="1"/>
          </p:cNvSpPr>
          <p:nvPr/>
        </p:nvSpPr>
        <p:spPr bwMode="auto">
          <a:xfrm>
            <a:off x="5792788" y="4022725"/>
            <a:ext cx="15986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000" i="1"/>
              <a:t>Right phrase</a:t>
            </a:r>
          </a:p>
        </p:txBody>
      </p:sp>
    </p:spTree>
    <p:extLst>
      <p:ext uri="{BB962C8B-B14F-4D97-AF65-F5344CB8AC3E}">
        <p14:creationId xmlns:p14="http://schemas.microsoft.com/office/powerpoint/2010/main" val="1673337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8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8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43" grpId="0"/>
      <p:bldP spid="1188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06400" y="228600"/>
            <a:ext cx="8553450" cy="1143000"/>
          </a:xfrm>
        </p:spPr>
        <p:txBody>
          <a:bodyPr>
            <a:normAutofit/>
          </a:bodyPr>
          <a:lstStyle/>
          <a:p>
            <a:r>
              <a:rPr lang="en-US" altLang="en-US" sz="4000" b="1" dirty="0"/>
              <a:t>Correct but </a:t>
            </a:r>
            <a:r>
              <a:rPr lang="en-US" altLang="en-US" sz="4000" b="1" dirty="0" smtClean="0"/>
              <a:t>inefficient </a:t>
            </a:r>
            <a:r>
              <a:rPr lang="en-US" altLang="en-US" sz="4000" b="1" dirty="0"/>
              <a:t>…</a:t>
            </a:r>
          </a:p>
        </p:txBody>
      </p:sp>
      <p:sp>
        <p:nvSpPr>
          <p:cNvPr id="40963" name="Content Placeholder 3"/>
          <p:cNvSpPr>
            <a:spLocks noGrp="1"/>
          </p:cNvSpPr>
          <p:nvPr>
            <p:ph idx="1"/>
          </p:nvPr>
        </p:nvSpPr>
        <p:spPr/>
        <p:txBody>
          <a:bodyPr/>
          <a:lstStyle/>
          <a:p>
            <a:pPr>
              <a:buFont typeface="Monotype Sorts" charset="2"/>
              <a:buNone/>
            </a:pPr>
            <a:r>
              <a:rPr lang="en-US" altLang="en-US"/>
              <a:t>We kept checking the same pairs that we’d checked before (both bad and good pairs)</a:t>
            </a:r>
          </a:p>
          <a:p>
            <a:pPr lvl="2">
              <a:buFont typeface="Monotype Sorts" charset="2"/>
              <a:buNone/>
            </a:pPr>
            <a:r>
              <a:rPr lang="en-US" altLang="en-US">
                <a:solidFill>
                  <a:srgbClr val="3399FF"/>
                </a:solidFill>
                <a:latin typeface="Comic Sans MS" charset="0"/>
              </a:rPr>
              <a:t>Can’t we manage the process in a way that avoids duplicate work?</a:t>
            </a:r>
          </a:p>
          <a:p>
            <a:pPr>
              <a:buFont typeface="Monotype Sorts" charset="2"/>
              <a:buNone/>
            </a:pPr>
            <a:endParaRPr lang="en-US" altLang="en-US"/>
          </a:p>
          <a:p>
            <a:pPr>
              <a:buFont typeface="Monotype Sorts" charset="2"/>
              <a:buNone/>
            </a:pPr>
            <a:r>
              <a:rPr lang="en-US" altLang="en-US"/>
              <a:t>And even finding new pairs was expensive because we had to scan the whole list</a:t>
            </a:r>
          </a:p>
          <a:p>
            <a:pPr lvl="2">
              <a:buFont typeface="Monotype Sorts" charset="2"/>
              <a:buNone/>
            </a:pPr>
            <a:r>
              <a:rPr lang="en-US" altLang="en-US">
                <a:solidFill>
                  <a:srgbClr val="3399FF"/>
                </a:solidFill>
                <a:latin typeface="Comic Sans MS" charset="0"/>
              </a:rPr>
              <a:t>Can’t we have some kind of index that will help us find adjacent pairs?</a:t>
            </a:r>
          </a:p>
        </p:txBody>
      </p:sp>
    </p:spTree>
    <p:extLst>
      <p:ext uri="{BB962C8B-B14F-4D97-AF65-F5344CB8AC3E}">
        <p14:creationId xmlns:p14="http://schemas.microsoft.com/office/powerpoint/2010/main" val="335235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60" name="Picture 4"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2" name="Picture 6"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3" name="Picture 7"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4" name="Picture 8"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5" name="Picture 9"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6" name="Picture 10"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8" name="Picture 12"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0" name="Picture 14"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Rectangle 2"/>
          <p:cNvSpPr>
            <a:spLocks noChangeArrowheads="1"/>
          </p:cNvSpPr>
          <p:nvPr/>
        </p:nvSpPr>
        <p:spPr bwMode="auto">
          <a:xfrm>
            <a:off x="406400" y="2286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Indexing: Store S 0 4 in chart[0,4]</a:t>
            </a:r>
          </a:p>
        </p:txBody>
      </p:sp>
      <p:pic>
        <p:nvPicPr>
          <p:cNvPr id="41995"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728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18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18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8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8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18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8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0">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79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7" name="Rectangle 25"/>
          <p:cNvSpPr>
            <a:spLocks noChangeArrowheads="1"/>
          </p:cNvSpPr>
          <p:nvPr/>
        </p:nvSpPr>
        <p:spPr bwMode="auto">
          <a:xfrm>
            <a:off x="5827713" y="616743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8" name="Rectangle 26"/>
          <p:cNvSpPr>
            <a:spLocks noChangeArrowheads="1"/>
          </p:cNvSpPr>
          <p:nvPr/>
        </p:nvSpPr>
        <p:spPr bwMode="auto">
          <a:xfrm>
            <a:off x="4991100" y="321310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3" name="Rectangle 21"/>
          <p:cNvSpPr>
            <a:spLocks noChangeArrowheads="1"/>
          </p:cNvSpPr>
          <p:nvPr/>
        </p:nvSpPr>
        <p:spPr bwMode="auto">
          <a:xfrm>
            <a:off x="5827713" y="5576888"/>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4" name="Rectangle 22"/>
          <p:cNvSpPr>
            <a:spLocks noChangeArrowheads="1"/>
          </p:cNvSpPr>
          <p:nvPr/>
        </p:nvSpPr>
        <p:spPr bwMode="auto">
          <a:xfrm>
            <a:off x="4144963" y="32115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1" name="Rectangle 19"/>
          <p:cNvSpPr>
            <a:spLocks noChangeArrowheads="1"/>
          </p:cNvSpPr>
          <p:nvPr/>
        </p:nvSpPr>
        <p:spPr bwMode="auto">
          <a:xfrm>
            <a:off x="5830888" y="50006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2" name="Rectangle 20"/>
          <p:cNvSpPr>
            <a:spLocks noChangeArrowheads="1"/>
          </p:cNvSpPr>
          <p:nvPr/>
        </p:nvSpPr>
        <p:spPr bwMode="auto">
          <a:xfrm>
            <a:off x="3305175" y="3209925"/>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9" name="Rectangle 17"/>
          <p:cNvSpPr>
            <a:spLocks noChangeArrowheads="1"/>
          </p:cNvSpPr>
          <p:nvPr/>
        </p:nvSpPr>
        <p:spPr bwMode="auto">
          <a:xfrm>
            <a:off x="5826125" y="4405313"/>
            <a:ext cx="812800" cy="569912"/>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70" name="Rectangle 18"/>
          <p:cNvSpPr>
            <a:spLocks noChangeArrowheads="1"/>
          </p:cNvSpPr>
          <p:nvPr/>
        </p:nvSpPr>
        <p:spPr bwMode="auto">
          <a:xfrm>
            <a:off x="2465388" y="3219450"/>
            <a:ext cx="812800" cy="56991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6" name="Rectangle 14"/>
          <p:cNvSpPr>
            <a:spLocks noChangeArrowheads="1"/>
          </p:cNvSpPr>
          <p:nvPr/>
        </p:nvSpPr>
        <p:spPr bwMode="auto">
          <a:xfrm>
            <a:off x="5827713" y="3811588"/>
            <a:ext cx="812800" cy="579437"/>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
        <p:nvSpPr>
          <p:cNvPr id="125964" name="Rectangle 12"/>
          <p:cNvSpPr>
            <a:spLocks noChangeArrowheads="1"/>
          </p:cNvSpPr>
          <p:nvPr/>
        </p:nvSpPr>
        <p:spPr bwMode="auto">
          <a:xfrm>
            <a:off x="1628775" y="3209925"/>
            <a:ext cx="822325" cy="588963"/>
          </a:xfrm>
          <a:prstGeom prst="rect">
            <a:avLst/>
          </a:prstGeom>
          <a:solidFill>
            <a:srgbClr val="FFFF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pic>
        <p:nvPicPr>
          <p:cNvPr id="44045"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6"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7"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8"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9"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0"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How do we build a width-6 phrase?</a:t>
            </a:r>
            <a:br>
              <a:rPr lang="en-US" altLang="en-US">
                <a:solidFill>
                  <a:schemeClr val="tx2"/>
                </a:solidFill>
                <a:latin typeface="Arial Black" charset="0"/>
              </a:rPr>
            </a:br>
            <a:r>
              <a:rPr lang="en-US" altLang="en-US" sz="2800">
                <a:solidFill>
                  <a:schemeClr val="tx2"/>
                </a:solidFill>
                <a:latin typeface="Arial" charset="0"/>
              </a:rPr>
              <a:t>(</a:t>
            </a:r>
            <a:r>
              <a:rPr lang="en-US" altLang="en-US" sz="2800" i="1">
                <a:solidFill>
                  <a:schemeClr val="tx2"/>
                </a:solidFill>
                <a:latin typeface="Arial" charset="0"/>
              </a:rPr>
              <a:t>after </a:t>
            </a:r>
            <a:r>
              <a:rPr lang="en-US" altLang="en-US" sz="2800">
                <a:solidFill>
                  <a:schemeClr val="tx2"/>
                </a:solidFill>
                <a:latin typeface="Arial" charset="0"/>
              </a:rPr>
              <a:t>building and indexing </a:t>
            </a:r>
            <a:r>
              <a:rPr lang="en-US" altLang="en-US" sz="2800" i="1">
                <a:solidFill>
                  <a:schemeClr val="tx2"/>
                </a:solidFill>
                <a:latin typeface="Arial" charset="0"/>
              </a:rPr>
              <a:t>all</a:t>
            </a:r>
            <a:r>
              <a:rPr lang="en-US" altLang="en-US" sz="2800">
                <a:solidFill>
                  <a:schemeClr val="tx2"/>
                </a:solidFill>
                <a:latin typeface="Arial" charset="0"/>
              </a:rPr>
              <a:t> shorter phrases)</a:t>
            </a:r>
          </a:p>
        </p:txBody>
      </p:sp>
      <p:pic>
        <p:nvPicPr>
          <p:cNvPr id="44051" name="Picture 7" descr="A:\paint.GIF"/>
          <p:cNvPicPr>
            <a:picLocks noChangeAspect="1" noChangeArrowheads="1"/>
          </p:cNvPicPr>
          <p:nvPr/>
        </p:nvPicPr>
        <p:blipFill>
          <a:blip r:embed="rId8">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9" name="Text Box 27"/>
          <p:cNvSpPr txBox="1">
            <a:spLocks noChangeArrowheads="1"/>
          </p:cNvSpPr>
          <p:nvPr/>
        </p:nvSpPr>
        <p:spPr bwMode="auto">
          <a:xfrm>
            <a:off x="6019800" y="3200400"/>
            <a:ext cx="414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b="1">
                <a:solidFill>
                  <a:srgbClr val="FF0000"/>
                </a:solidFill>
              </a:rPr>
              <a:t>?</a:t>
            </a:r>
          </a:p>
        </p:txBody>
      </p:sp>
      <p:sp>
        <p:nvSpPr>
          <p:cNvPr id="125980" name="Text Box 28"/>
          <p:cNvSpPr txBox="1">
            <a:spLocks noChangeArrowheads="1"/>
          </p:cNvSpPr>
          <p:nvPr/>
        </p:nvSpPr>
        <p:spPr bwMode="auto">
          <a:xfrm>
            <a:off x="6934200" y="3233738"/>
            <a:ext cx="930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rgbClr val="FF0000"/>
                </a:solidFill>
              </a:rPr>
              <a:t>1 7</a:t>
            </a:r>
            <a:r>
              <a:rPr kumimoji="0" lang="en-US" altLang="en-US" sz="2400"/>
              <a:t> =</a:t>
            </a:r>
          </a:p>
        </p:txBody>
      </p:sp>
      <p:sp>
        <p:nvSpPr>
          <p:cNvPr id="125981" name="Text Box 29"/>
          <p:cNvSpPr txBox="1">
            <a:spLocks noChangeArrowheads="1"/>
          </p:cNvSpPr>
          <p:nvPr/>
        </p:nvSpPr>
        <p:spPr bwMode="auto">
          <a:xfrm>
            <a:off x="6934200" y="38100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2 + 2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2" name="Text Box 30"/>
          <p:cNvSpPr txBox="1">
            <a:spLocks noChangeArrowheads="1"/>
          </p:cNvSpPr>
          <p:nvPr/>
        </p:nvSpPr>
        <p:spPr bwMode="auto">
          <a:xfrm>
            <a:off x="6934200" y="44196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3 + 3 7</a:t>
            </a:r>
          </a:p>
        </p:txBody>
      </p:sp>
      <p:sp>
        <p:nvSpPr>
          <p:cNvPr id="125983" name="Text Box 31"/>
          <p:cNvSpPr txBox="1">
            <a:spLocks noChangeArrowheads="1"/>
          </p:cNvSpPr>
          <p:nvPr/>
        </p:nvSpPr>
        <p:spPr bwMode="auto">
          <a:xfrm>
            <a:off x="6934200" y="5029200"/>
            <a:ext cx="1901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4 + 4 7  </a:t>
            </a:r>
            <a:r>
              <a:rPr kumimoji="0" lang="en-US" altLang="en-US" sz="2400">
                <a:solidFill>
                  <a:srgbClr val="FF0000"/>
                </a:solidFill>
                <a:sym typeface="Wingdings" charset="2"/>
              </a:rPr>
              <a:t></a:t>
            </a:r>
            <a:endParaRPr kumimoji="0" lang="en-US" altLang="en-US" sz="2400">
              <a:solidFill>
                <a:srgbClr val="FF0000"/>
              </a:solidFill>
            </a:endParaRPr>
          </a:p>
        </p:txBody>
      </p:sp>
      <p:sp>
        <p:nvSpPr>
          <p:cNvPr id="125984" name="Text Box 32"/>
          <p:cNvSpPr txBox="1">
            <a:spLocks noChangeArrowheads="1"/>
          </p:cNvSpPr>
          <p:nvPr/>
        </p:nvSpPr>
        <p:spPr bwMode="auto">
          <a:xfrm>
            <a:off x="6934200" y="56388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5 + 5 7</a:t>
            </a:r>
          </a:p>
        </p:txBody>
      </p:sp>
      <p:sp>
        <p:nvSpPr>
          <p:cNvPr id="125985" name="Text Box 33"/>
          <p:cNvSpPr txBox="1">
            <a:spLocks noChangeArrowheads="1"/>
          </p:cNvSpPr>
          <p:nvPr/>
        </p:nvSpPr>
        <p:spPr bwMode="auto">
          <a:xfrm>
            <a:off x="6934200" y="6248400"/>
            <a:ext cx="145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kumimoji="0" lang="en-US" altLang="en-US" sz="2400">
                <a:solidFill>
                  <a:schemeClr val="hlink"/>
                </a:solidFill>
              </a:rPr>
              <a:t>1 6 + 6 7</a:t>
            </a:r>
          </a:p>
        </p:txBody>
      </p:sp>
      <p:pic>
        <p:nvPicPr>
          <p:cNvPr id="125987" name="Picture 35"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839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9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59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9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12596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596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59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59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9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12596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2597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259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59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98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2597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597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1259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59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598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2597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597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259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59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98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12597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2597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5979"/>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25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9" grpId="0"/>
      <p:bldP spid="125979" grpId="1"/>
      <p:bldP spid="125980" grpId="0"/>
      <p:bldP spid="125981" grpId="0"/>
      <p:bldP spid="125982" grpId="0"/>
      <p:bldP spid="125983" grpId="0"/>
      <p:bldP spid="125984" grpId="0"/>
      <p:bldP spid="1259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lect08-cky_back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9"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8" name="Picture 10"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9" name="Picture 11" descr="lect08-cky_backpointer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0" name="Picture 12" descr="lect08-cky_backpointer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9"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5070" name="Picture 7" descr="A:\paint.GIF"/>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50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Char char="•"/>
              <a:defRPr sz="3200">
                <a:solidFill>
                  <a:schemeClr val="tx1"/>
                </a:solidFill>
                <a:latin typeface="Times New Roman" charset="0"/>
              </a:defRPr>
            </a:lvl1pPr>
            <a:lvl2pPr marL="742950" indent="-285750">
              <a:spcBef>
                <a:spcPct val="20000"/>
              </a:spcBef>
              <a:buClr>
                <a:schemeClr val="tx2"/>
              </a:buClr>
              <a:buChar char="–"/>
              <a:defRPr sz="2800">
                <a:solidFill>
                  <a:schemeClr val="tx1"/>
                </a:solidFill>
                <a:latin typeface="Times New Roman" charset="0"/>
              </a:defRPr>
            </a:lvl2pPr>
            <a:lvl3pPr marL="1143000" indent="-228600">
              <a:spcBef>
                <a:spcPct val="20000"/>
              </a:spcBef>
              <a:buClr>
                <a:schemeClr val="tx2"/>
              </a:buClr>
              <a:buChar char="•"/>
              <a:defRPr sz="2400">
                <a:solidFill>
                  <a:schemeClr val="tx1"/>
                </a:solidFill>
                <a:latin typeface="Times New Roman" charset="0"/>
              </a:defRPr>
            </a:lvl3pPr>
            <a:lvl4pPr marL="1600200" indent="-228600">
              <a:spcBef>
                <a:spcPct val="20000"/>
              </a:spcBef>
              <a:buClr>
                <a:schemeClr val="tx2"/>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FontTx/>
              <a:buNone/>
            </a:pPr>
            <a:fld id="{BD3CA80A-DD76-AE48-8505-232A48EBFCE3}" type="slidenum">
              <a:rPr lang="en-US" altLang="en-US" sz="1400">
                <a:latin typeface="Arial" charset="0"/>
              </a:rPr>
              <a:pPr>
                <a:spcBef>
                  <a:spcPct val="0"/>
                </a:spcBef>
                <a:buClrTx/>
                <a:buFontTx/>
                <a:buNone/>
              </a:pPr>
              <a:t>3</a:t>
            </a:fld>
            <a:endParaRPr lang="en-US" altLang="en-US" sz="1400">
              <a:latin typeface="Arial" charset="0"/>
            </a:endParaRPr>
          </a:p>
        </p:txBody>
      </p:sp>
      <p:sp>
        <p:nvSpPr>
          <p:cNvPr id="17412" name="Rectangle 1026"/>
          <p:cNvSpPr>
            <a:spLocks noGrp="1" noChangeArrowheads="1"/>
          </p:cNvSpPr>
          <p:nvPr>
            <p:ph type="title"/>
          </p:nvPr>
        </p:nvSpPr>
        <p:spPr/>
        <p:txBody>
          <a:bodyPr/>
          <a:lstStyle/>
          <a:p>
            <a:pPr eaLnBrk="1" hangingPunct="1"/>
            <a:r>
              <a:rPr lang="en-US" altLang="en-US"/>
              <a:t>Levels of Language</a:t>
            </a:r>
          </a:p>
        </p:txBody>
      </p:sp>
      <p:sp>
        <p:nvSpPr>
          <p:cNvPr id="17413" name="Rectangle 1027"/>
          <p:cNvSpPr>
            <a:spLocks noGrp="1" noChangeArrowheads="1"/>
          </p:cNvSpPr>
          <p:nvPr>
            <p:ph type="body" idx="1"/>
          </p:nvPr>
        </p:nvSpPr>
        <p:spPr/>
        <p:txBody>
          <a:bodyPr/>
          <a:lstStyle/>
          <a:p>
            <a:pPr eaLnBrk="1" hangingPunct="1"/>
            <a:r>
              <a:rPr lang="en-US" altLang="en-US">
                <a:solidFill>
                  <a:schemeClr val="accent2"/>
                </a:solidFill>
              </a:rPr>
              <a:t>Phonetics/phonology/morphology:</a:t>
            </a:r>
            <a:r>
              <a:rPr lang="en-US" altLang="en-US"/>
              <a:t>  what words (or subwords) are we dealing with? </a:t>
            </a:r>
          </a:p>
          <a:p>
            <a:pPr eaLnBrk="1" hangingPunct="1"/>
            <a:r>
              <a:rPr lang="en-US" altLang="en-US">
                <a:solidFill>
                  <a:schemeClr val="accent2"/>
                </a:solidFill>
              </a:rPr>
              <a:t>Syntax:</a:t>
            </a:r>
            <a:r>
              <a:rPr lang="en-US" altLang="en-US"/>
              <a:t> What phrases are we dealing with?  Which words modify one another?</a:t>
            </a:r>
          </a:p>
          <a:p>
            <a:pPr eaLnBrk="1" hangingPunct="1"/>
            <a:r>
              <a:rPr lang="en-US" altLang="en-US">
                <a:solidFill>
                  <a:schemeClr val="accent2"/>
                </a:solidFill>
              </a:rPr>
              <a:t>Semantics:</a:t>
            </a:r>
            <a:r>
              <a:rPr lang="en-US" altLang="en-US"/>
              <a:t> What’s the literal meaning?</a:t>
            </a:r>
          </a:p>
          <a:p>
            <a:pPr eaLnBrk="1" hangingPunct="1"/>
            <a:r>
              <a:rPr lang="en-US" altLang="en-US">
                <a:solidFill>
                  <a:schemeClr val="accent2"/>
                </a:solidFill>
              </a:rPr>
              <a:t>Pragmatics:</a:t>
            </a:r>
            <a:r>
              <a:rPr lang="en-US" altLang="en-US"/>
              <a:t> What should you conclude from the fact that I said something?  How should you react?</a:t>
            </a:r>
          </a:p>
          <a:p>
            <a:pPr eaLnBrk="1" hangingPunct="1"/>
            <a:endParaRPr lang="en-US" altLang="en-US"/>
          </a:p>
        </p:txBody>
      </p:sp>
    </p:spTree>
    <p:extLst>
      <p:ext uri="{BB962C8B-B14F-4D97-AF65-F5344CB8AC3E}">
        <p14:creationId xmlns:p14="http://schemas.microsoft.com/office/powerpoint/2010/main" val="790810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6083" name="Rectangle 4"/>
          <p:cNvSpPr>
            <a:spLocks noGrp="1" noChangeArrowheads="1"/>
          </p:cNvSpPr>
          <p:nvPr>
            <p:ph type="body" idx="1"/>
          </p:nvPr>
        </p:nvSpPr>
        <p:spPr>
          <a:xfrm>
            <a:off x="457200" y="1885950"/>
            <a:ext cx="8458200" cy="4171950"/>
          </a:xfrm>
          <a:noFill/>
        </p:spPr>
        <p:txBody>
          <a:bodyPr/>
          <a:lstStyle/>
          <a:p>
            <a:pPr>
              <a:lnSpc>
                <a:spcPct val="90000"/>
              </a:lnSpc>
              <a:buFont typeface="Wingdings" charset="2"/>
              <a:buChar char="§"/>
            </a:pPr>
            <a:r>
              <a:rPr lang="en-US" altLang="en-US" dirty="0">
                <a:solidFill>
                  <a:srgbClr val="FF0000"/>
                </a:solidFill>
              </a:rPr>
              <a:t>Input:</a:t>
            </a:r>
            <a:r>
              <a:rPr lang="en-US" altLang="en-US" dirty="0"/>
              <a:t> string of n words</a:t>
            </a:r>
          </a:p>
          <a:p>
            <a:pPr>
              <a:lnSpc>
                <a:spcPct val="90000"/>
              </a:lnSpc>
              <a:buFont typeface="Wingdings" charset="2"/>
              <a:buChar char="§"/>
            </a:pPr>
            <a:r>
              <a:rPr lang="en-US" altLang="en-US" dirty="0">
                <a:solidFill>
                  <a:srgbClr val="FF0000"/>
                </a:solidFill>
              </a:rPr>
              <a:t>Output:</a:t>
            </a:r>
            <a:r>
              <a:rPr lang="en-US" altLang="en-US" dirty="0"/>
              <a:t> yes/no  </a:t>
            </a:r>
            <a:r>
              <a:rPr lang="en-US" altLang="en-US" sz="2800" dirty="0">
                <a:solidFill>
                  <a:srgbClr val="3399FF"/>
                </a:solidFill>
              </a:rPr>
              <a:t>(since it’s only a recognizer)</a:t>
            </a:r>
            <a:endParaRPr lang="en-US" altLang="en-US" dirty="0">
              <a:solidFill>
                <a:srgbClr val="3399FF"/>
              </a:solidFill>
            </a:endParaRPr>
          </a:p>
          <a:p>
            <a:pPr>
              <a:lnSpc>
                <a:spcPct val="90000"/>
              </a:lnSpc>
              <a:buFont typeface="Wingdings" charset="2"/>
              <a:buChar char="§"/>
            </a:pPr>
            <a:r>
              <a:rPr lang="en-US" altLang="en-US" dirty="0">
                <a:solidFill>
                  <a:srgbClr val="FF0000"/>
                </a:solidFill>
              </a:rPr>
              <a:t>Data structure: </a:t>
            </a:r>
            <a:r>
              <a:rPr lang="en-US" altLang="en-US" dirty="0"/>
              <a:t>n </a:t>
            </a:r>
            <a:r>
              <a:rPr lang="en-US" altLang="en-US" dirty="0">
                <a:sym typeface="Symbol" charset="2"/>
              </a:rPr>
              <a:t></a:t>
            </a:r>
            <a:r>
              <a:rPr lang="en-US" altLang="en-US" dirty="0"/>
              <a:t> n table</a:t>
            </a:r>
          </a:p>
          <a:p>
            <a:pPr lvl="1">
              <a:lnSpc>
                <a:spcPct val="90000"/>
              </a:lnSpc>
              <a:buFont typeface="Wingdings" charset="2"/>
              <a:buChar char="§"/>
            </a:pPr>
            <a:r>
              <a:rPr lang="en-US" altLang="en-US" dirty="0">
                <a:solidFill>
                  <a:srgbClr val="3399FF"/>
                </a:solidFill>
              </a:rPr>
              <a:t>rows labeled 0 to n-1</a:t>
            </a:r>
          </a:p>
          <a:p>
            <a:pPr lvl="1">
              <a:lnSpc>
                <a:spcPct val="90000"/>
              </a:lnSpc>
              <a:buFont typeface="Wingdings" charset="2"/>
              <a:buChar char="§"/>
            </a:pPr>
            <a:r>
              <a:rPr lang="en-US" altLang="en-US" dirty="0">
                <a:solidFill>
                  <a:srgbClr val="3399FF"/>
                </a:solidFill>
              </a:rPr>
              <a:t>columns labeled 1 to n</a:t>
            </a:r>
          </a:p>
          <a:p>
            <a:pPr lvl="1">
              <a:lnSpc>
                <a:spcPct val="90000"/>
              </a:lnSpc>
              <a:buFont typeface="Wingdings" charset="2"/>
              <a:buChar char="§"/>
            </a:pPr>
            <a:r>
              <a:rPr lang="en-US" altLang="en-US" dirty="0">
                <a:solidFill>
                  <a:srgbClr val="3399FF"/>
                </a:solidFill>
              </a:rPr>
              <a:t>cell [</a:t>
            </a:r>
            <a:r>
              <a:rPr lang="en-US" altLang="en-US" dirty="0" err="1">
                <a:solidFill>
                  <a:srgbClr val="3399FF"/>
                </a:solidFill>
              </a:rPr>
              <a:t>i,j</a:t>
            </a:r>
            <a:r>
              <a:rPr lang="en-US" altLang="en-US" dirty="0">
                <a:solidFill>
                  <a:srgbClr val="3399FF"/>
                </a:solidFill>
              </a:rPr>
              <a:t>] lists constituents found between </a:t>
            </a:r>
            <a:r>
              <a:rPr lang="en-US" altLang="en-US" dirty="0" err="1">
                <a:solidFill>
                  <a:srgbClr val="3399FF"/>
                </a:solidFill>
              </a:rPr>
              <a:t>i</a:t>
            </a:r>
            <a:r>
              <a:rPr lang="en-US" altLang="en-US" dirty="0">
                <a:solidFill>
                  <a:srgbClr val="3399FF"/>
                </a:solidFill>
              </a:rPr>
              <a:t> and j</a:t>
            </a:r>
          </a:p>
          <a:p>
            <a:pPr lvl="1">
              <a:lnSpc>
                <a:spcPct val="90000"/>
              </a:lnSpc>
              <a:buFont typeface="Wingdings" charset="2"/>
              <a:buChar char="§"/>
            </a:pPr>
            <a:endParaRPr lang="en-US" altLang="en-US" dirty="0">
              <a:solidFill>
                <a:srgbClr val="3399FF"/>
              </a:solidFill>
            </a:endParaRPr>
          </a:p>
          <a:p>
            <a:pPr>
              <a:lnSpc>
                <a:spcPct val="90000"/>
              </a:lnSpc>
              <a:buFont typeface="Wingdings" charset="2"/>
              <a:buChar char="§"/>
            </a:pPr>
            <a:r>
              <a:rPr lang="en-US" altLang="en-US" sz="2800" dirty="0">
                <a:latin typeface="Comic Sans MS" charset="0"/>
              </a:rPr>
              <a:t>Basic idea: fill in width-1 cells, then width-2, …</a:t>
            </a:r>
          </a:p>
        </p:txBody>
      </p:sp>
    </p:spTree>
    <p:extLst>
      <p:ext uri="{BB962C8B-B14F-4D97-AF65-F5344CB8AC3E}">
        <p14:creationId xmlns:p14="http://schemas.microsoft.com/office/powerpoint/2010/main" val="144704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807398299"/>
              </p:ext>
            </p:extLst>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gridCol w="923409"/>
                <a:gridCol w="923409"/>
                <a:gridCol w="923409"/>
                <a:gridCol w="923409"/>
                <a:gridCol w="923409"/>
                <a:gridCol w="923409"/>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a:t>
            </a:r>
            <a:r>
              <a:rPr sz="2000" smtClean="0">
                <a:solidFill>
                  <a:schemeClr val="tx1"/>
                </a:solidFill>
              </a:rPr>
              <a:t>4,</a:t>
            </a:r>
            <a:r>
              <a:rPr lang="en-US" sz="2000" smtClean="0">
                <a:solidFill>
                  <a:schemeClr val="tx1"/>
                </a:solidFill>
              </a:rPr>
              <a:t>6</a:t>
            </a:r>
            <a:r>
              <a:rPr sz="2000" smtClean="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4,</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smtClean="0">
                <a:solidFill>
                  <a:schemeClr val="tx1"/>
                </a:solidFill>
              </a:rPr>
              <a:t>6</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0</a:t>
            </a:r>
            <a:endParaRPr sz="2000" dirty="0">
              <a:solidFill>
                <a:schemeClr val="tx1"/>
              </a:solidFill>
            </a:endParaRP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4</a:t>
            </a:r>
            <a:endParaRPr sz="2000" dirty="0">
              <a:solidFill>
                <a:schemeClr val="tx1"/>
              </a:solidFill>
            </a:endParaRP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5</a:t>
            </a:r>
            <a:endParaRPr sz="2000" dirty="0">
              <a:solidFill>
                <a:schemeClr val="tx1"/>
              </a:solidFill>
            </a:endParaRP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7</a:t>
            </a:r>
            <a:endParaRPr sz="2000" dirty="0">
              <a:solidFill>
                <a:schemeClr val="tx1"/>
              </a:solidFill>
            </a:endParaRPr>
          </a:p>
        </p:txBody>
      </p:sp>
      <p:sp>
        <p:nvSpPr>
          <p:cNvPr id="53" name="Length 2"/>
          <p:cNvSpPr/>
          <p:nvPr/>
        </p:nvSpPr>
        <p:spPr>
          <a:xfrm rot="1996923">
            <a:off x="2401846" y="2680368"/>
            <a:ext cx="6723577"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val="1"/>
            </a:ext>
          </a:extLst>
        </p:spPr>
        <p:txBody>
          <a:bodyPr lIns="26789" tIns="26789" rIns="26789" bIns="26789" anchor="ctr"/>
          <a:lstStyle>
            <a:lvl1pPr>
              <a:defRPr sz="2000"/>
            </a:lvl1pPr>
          </a:lstStyle>
          <a:p>
            <a:r>
              <a:rPr dirty="0"/>
              <a:t>Length </a:t>
            </a:r>
            <a:r>
              <a:rPr lang="en-US" dirty="0" smtClean="0"/>
              <a:t>1</a:t>
            </a:r>
            <a:endParaRPr dirty="0"/>
          </a:p>
        </p:txBody>
      </p:sp>
    </p:spTree>
    <p:extLst>
      <p:ext uri="{BB962C8B-B14F-4D97-AF65-F5344CB8AC3E}">
        <p14:creationId xmlns:p14="http://schemas.microsoft.com/office/powerpoint/2010/main" val="1900592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gridCol w="923409"/>
                <a:gridCol w="923409"/>
                <a:gridCol w="923409"/>
                <a:gridCol w="923409"/>
                <a:gridCol w="923409"/>
                <a:gridCol w="923409"/>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a:t>
            </a:r>
            <a:r>
              <a:rPr sz="2000" smtClean="0">
                <a:solidFill>
                  <a:schemeClr val="tx1"/>
                </a:solidFill>
              </a:rPr>
              <a:t>4,</a:t>
            </a:r>
            <a:r>
              <a:rPr lang="en-US" sz="2000" smtClean="0">
                <a:solidFill>
                  <a:schemeClr val="tx1"/>
                </a:solidFill>
              </a:rPr>
              <a:t>6</a:t>
            </a:r>
            <a:r>
              <a:rPr sz="2000" smtClean="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4,</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smtClean="0">
                <a:solidFill>
                  <a:schemeClr val="tx1"/>
                </a:solidFill>
              </a:rPr>
              <a:t>6</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0</a:t>
            </a:r>
            <a:endParaRPr sz="2000" dirty="0">
              <a:solidFill>
                <a:schemeClr val="tx1"/>
              </a:solidFill>
            </a:endParaRP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4</a:t>
            </a:r>
            <a:endParaRPr sz="2000" dirty="0">
              <a:solidFill>
                <a:schemeClr val="tx1"/>
              </a:solidFill>
            </a:endParaRP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5</a:t>
            </a:r>
            <a:endParaRPr sz="2000" dirty="0">
              <a:solidFill>
                <a:schemeClr val="tx1"/>
              </a:solidFill>
            </a:endParaRP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7</a:t>
            </a:r>
            <a:endParaRPr sz="2000" dirty="0">
              <a:solidFill>
                <a:schemeClr val="tx1"/>
              </a:solidFill>
            </a:endParaRPr>
          </a:p>
        </p:txBody>
      </p:sp>
      <p:sp>
        <p:nvSpPr>
          <p:cNvPr id="52" name="Length 2"/>
          <p:cNvSpPr/>
          <p:nvPr/>
        </p:nvSpPr>
        <p:spPr>
          <a:xfrm rot="1996923">
            <a:off x="3305293" y="2311412"/>
            <a:ext cx="5796015"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val="1"/>
            </a:ext>
          </a:extLst>
        </p:spPr>
        <p:txBody>
          <a:bodyPr lIns="26789" tIns="26789" rIns="26789" bIns="26789" anchor="ctr"/>
          <a:lstStyle>
            <a:lvl1pPr>
              <a:defRPr sz="2000"/>
            </a:lvl1pPr>
          </a:lstStyle>
          <a:p>
            <a:r>
              <a:rPr dirty="0"/>
              <a:t>Length 2</a:t>
            </a:r>
          </a:p>
        </p:txBody>
      </p:sp>
    </p:spTree>
    <p:extLst>
      <p:ext uri="{BB962C8B-B14F-4D97-AF65-F5344CB8AC3E}">
        <p14:creationId xmlns:p14="http://schemas.microsoft.com/office/powerpoint/2010/main" val="810287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gridCol w="923409"/>
                <a:gridCol w="923409"/>
                <a:gridCol w="923409"/>
                <a:gridCol w="923409"/>
                <a:gridCol w="923409"/>
                <a:gridCol w="923409"/>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a:t>
            </a:r>
            <a:r>
              <a:rPr sz="2000" smtClean="0">
                <a:solidFill>
                  <a:schemeClr val="tx1"/>
                </a:solidFill>
              </a:rPr>
              <a:t>4,</a:t>
            </a:r>
            <a:r>
              <a:rPr lang="en-US" sz="2000" smtClean="0">
                <a:solidFill>
                  <a:schemeClr val="tx1"/>
                </a:solidFill>
              </a:rPr>
              <a:t>6</a:t>
            </a:r>
            <a:r>
              <a:rPr sz="2000" smtClean="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4,</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smtClean="0">
                <a:solidFill>
                  <a:schemeClr val="tx1"/>
                </a:solidFill>
              </a:rPr>
              <a:t>6</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0</a:t>
            </a:r>
            <a:endParaRPr sz="2000" dirty="0">
              <a:solidFill>
                <a:schemeClr val="tx1"/>
              </a:solidFill>
            </a:endParaRP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4</a:t>
            </a:r>
            <a:endParaRPr sz="2000" dirty="0">
              <a:solidFill>
                <a:schemeClr val="tx1"/>
              </a:solidFill>
            </a:endParaRP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5</a:t>
            </a:r>
            <a:endParaRPr sz="2000" dirty="0">
              <a:solidFill>
                <a:schemeClr val="tx1"/>
              </a:solidFill>
            </a:endParaRP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7</a:t>
            </a:r>
            <a:endParaRPr sz="2000" dirty="0">
              <a:solidFill>
                <a:schemeClr val="tx1"/>
              </a:solidFill>
            </a:endParaRPr>
          </a:p>
        </p:txBody>
      </p:sp>
      <p:sp>
        <p:nvSpPr>
          <p:cNvPr id="52" name="Length 2"/>
          <p:cNvSpPr/>
          <p:nvPr/>
        </p:nvSpPr>
        <p:spPr>
          <a:xfrm rot="1996923">
            <a:off x="4395789" y="2097865"/>
            <a:ext cx="441567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val="1"/>
            </a:ext>
          </a:extLst>
        </p:spPr>
        <p:txBody>
          <a:bodyPr lIns="26789" tIns="26789" rIns="26789" bIns="26789" anchor="ctr"/>
          <a:lstStyle>
            <a:lvl1pPr>
              <a:defRPr sz="2000"/>
            </a:lvl1pPr>
          </a:lstStyle>
          <a:p>
            <a:r>
              <a:rPr dirty="0"/>
              <a:t>Length </a:t>
            </a:r>
            <a:r>
              <a:rPr lang="en-US" dirty="0" smtClean="0"/>
              <a:t>3</a:t>
            </a:r>
            <a:endParaRPr dirty="0"/>
          </a:p>
        </p:txBody>
      </p:sp>
    </p:spTree>
    <p:extLst>
      <p:ext uri="{BB962C8B-B14F-4D97-AF65-F5344CB8AC3E}">
        <p14:creationId xmlns:p14="http://schemas.microsoft.com/office/powerpoint/2010/main" val="1714766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gridCol w="923409"/>
                <a:gridCol w="923409"/>
                <a:gridCol w="923409"/>
                <a:gridCol w="923409"/>
                <a:gridCol w="923409"/>
                <a:gridCol w="923409"/>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a:t>
            </a:r>
            <a:r>
              <a:rPr sz="2000" smtClean="0">
                <a:solidFill>
                  <a:schemeClr val="tx1"/>
                </a:solidFill>
              </a:rPr>
              <a:t>4,</a:t>
            </a:r>
            <a:r>
              <a:rPr lang="en-US" sz="2000" smtClean="0">
                <a:solidFill>
                  <a:schemeClr val="tx1"/>
                </a:solidFill>
              </a:rPr>
              <a:t>6</a:t>
            </a:r>
            <a:r>
              <a:rPr sz="2000" smtClean="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4,</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smtClean="0">
                <a:solidFill>
                  <a:schemeClr val="tx1"/>
                </a:solidFill>
              </a:rPr>
              <a:t>6</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0</a:t>
            </a:r>
            <a:endParaRPr sz="2000" dirty="0">
              <a:solidFill>
                <a:schemeClr val="tx1"/>
              </a:solidFill>
            </a:endParaRP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4</a:t>
            </a:r>
            <a:endParaRPr sz="2000" dirty="0">
              <a:solidFill>
                <a:schemeClr val="tx1"/>
              </a:solidFill>
            </a:endParaRP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5</a:t>
            </a:r>
            <a:endParaRPr sz="2000" dirty="0">
              <a:solidFill>
                <a:schemeClr val="tx1"/>
              </a:solidFill>
            </a:endParaRP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7</a:t>
            </a:r>
            <a:endParaRPr sz="2000" dirty="0">
              <a:solidFill>
                <a:schemeClr val="tx1"/>
              </a:solidFill>
            </a:endParaRPr>
          </a:p>
        </p:txBody>
      </p:sp>
      <p:sp>
        <p:nvSpPr>
          <p:cNvPr id="52" name="Length 2"/>
          <p:cNvSpPr/>
          <p:nvPr/>
        </p:nvSpPr>
        <p:spPr>
          <a:xfrm rot="1996923">
            <a:off x="5535489" y="1802907"/>
            <a:ext cx="3168330" cy="100935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val="1"/>
            </a:ext>
          </a:extLst>
        </p:spPr>
        <p:txBody>
          <a:bodyPr lIns="26789" tIns="26789" rIns="26789" bIns="26789" anchor="ctr"/>
          <a:lstStyle>
            <a:lvl1pPr>
              <a:defRPr sz="2000"/>
            </a:lvl1pPr>
          </a:lstStyle>
          <a:p>
            <a:r>
              <a:rPr dirty="0"/>
              <a:t>Length </a:t>
            </a:r>
            <a:r>
              <a:rPr lang="en-US" dirty="0" smtClean="0"/>
              <a:t>4</a:t>
            </a:r>
            <a:endParaRPr dirty="0"/>
          </a:p>
        </p:txBody>
      </p:sp>
    </p:spTree>
    <p:extLst>
      <p:ext uri="{BB962C8B-B14F-4D97-AF65-F5344CB8AC3E}">
        <p14:creationId xmlns:p14="http://schemas.microsoft.com/office/powerpoint/2010/main" val="509329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gridCol w="923409"/>
                <a:gridCol w="923409"/>
                <a:gridCol w="923409"/>
                <a:gridCol w="923409"/>
                <a:gridCol w="923409"/>
                <a:gridCol w="923409"/>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a:t>
            </a:r>
            <a:r>
              <a:rPr sz="2000" smtClean="0">
                <a:solidFill>
                  <a:schemeClr val="tx1"/>
                </a:solidFill>
              </a:rPr>
              <a:t>4,</a:t>
            </a:r>
            <a:r>
              <a:rPr lang="en-US" sz="2000" smtClean="0">
                <a:solidFill>
                  <a:schemeClr val="tx1"/>
                </a:solidFill>
              </a:rPr>
              <a:t>6</a:t>
            </a:r>
            <a:r>
              <a:rPr sz="2000" smtClean="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4,</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smtClean="0">
                <a:solidFill>
                  <a:schemeClr val="tx1"/>
                </a:solidFill>
              </a:rPr>
              <a:t>6</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0</a:t>
            </a:r>
            <a:endParaRPr sz="2000" dirty="0">
              <a:solidFill>
                <a:schemeClr val="tx1"/>
              </a:solidFill>
            </a:endParaRP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4</a:t>
            </a:r>
            <a:endParaRPr sz="2000" dirty="0">
              <a:solidFill>
                <a:schemeClr val="tx1"/>
              </a:solidFill>
            </a:endParaRP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5</a:t>
            </a:r>
            <a:endParaRPr sz="2000" dirty="0">
              <a:solidFill>
                <a:schemeClr val="tx1"/>
              </a:solidFill>
            </a:endParaRP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7</a:t>
            </a:r>
            <a:endParaRPr sz="2000" dirty="0">
              <a:solidFill>
                <a:schemeClr val="tx1"/>
              </a:solidFill>
            </a:endParaRPr>
          </a:p>
        </p:txBody>
      </p:sp>
      <p:sp>
        <p:nvSpPr>
          <p:cNvPr id="52" name="Length 2"/>
          <p:cNvSpPr/>
          <p:nvPr/>
        </p:nvSpPr>
        <p:spPr>
          <a:xfrm rot="1996923">
            <a:off x="6329551" y="1545521"/>
            <a:ext cx="2538227" cy="92588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val="1"/>
            </a:ext>
          </a:extLst>
        </p:spPr>
        <p:txBody>
          <a:bodyPr lIns="26789" tIns="26789" rIns="26789" bIns="26789" anchor="ctr"/>
          <a:lstStyle>
            <a:lvl1pPr>
              <a:defRPr sz="2000"/>
            </a:lvl1pPr>
          </a:lstStyle>
          <a:p>
            <a:r>
              <a:rPr smtClean="0"/>
              <a:t>Length</a:t>
            </a:r>
            <a:r>
              <a:rPr lang="en-US" smtClean="0"/>
              <a:t> 5</a:t>
            </a:r>
            <a:endParaRPr dirty="0"/>
          </a:p>
        </p:txBody>
      </p:sp>
    </p:spTree>
    <p:extLst>
      <p:ext uri="{BB962C8B-B14F-4D97-AF65-F5344CB8AC3E}">
        <p14:creationId xmlns:p14="http://schemas.microsoft.com/office/powerpoint/2010/main" val="388462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gridCol w="923409"/>
                <a:gridCol w="923409"/>
                <a:gridCol w="923409"/>
                <a:gridCol w="923409"/>
                <a:gridCol w="923409"/>
                <a:gridCol w="923409"/>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a:t>
            </a:r>
            <a:r>
              <a:rPr sz="2000" smtClean="0">
                <a:solidFill>
                  <a:schemeClr val="tx1"/>
                </a:solidFill>
              </a:rPr>
              <a:t>4,</a:t>
            </a:r>
            <a:r>
              <a:rPr lang="en-US" sz="2000" smtClean="0">
                <a:solidFill>
                  <a:schemeClr val="tx1"/>
                </a:solidFill>
              </a:rPr>
              <a:t>6</a:t>
            </a:r>
            <a:r>
              <a:rPr sz="2000" smtClean="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4,</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smtClean="0">
                <a:solidFill>
                  <a:schemeClr val="tx1"/>
                </a:solidFill>
              </a:rPr>
              <a:t>6</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0</a:t>
            </a:r>
            <a:endParaRPr sz="2000" dirty="0">
              <a:solidFill>
                <a:schemeClr val="tx1"/>
              </a:solidFill>
            </a:endParaRP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4</a:t>
            </a:r>
            <a:endParaRPr sz="2000" dirty="0">
              <a:solidFill>
                <a:schemeClr val="tx1"/>
              </a:solidFill>
            </a:endParaRP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5</a:t>
            </a:r>
            <a:endParaRPr sz="2000" dirty="0">
              <a:solidFill>
                <a:schemeClr val="tx1"/>
              </a:solidFill>
            </a:endParaRP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7</a:t>
            </a:r>
            <a:endParaRPr sz="2000" dirty="0">
              <a:solidFill>
                <a:schemeClr val="tx1"/>
              </a:solidFill>
            </a:endParaRPr>
          </a:p>
        </p:txBody>
      </p:sp>
      <p:sp>
        <p:nvSpPr>
          <p:cNvPr id="52" name="Length 2"/>
          <p:cNvSpPr/>
          <p:nvPr/>
        </p:nvSpPr>
        <p:spPr>
          <a:xfrm rot="1996923">
            <a:off x="7163768" y="1283080"/>
            <a:ext cx="1692378" cy="861533"/>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val="1"/>
            </a:ext>
          </a:extLst>
        </p:spPr>
        <p:txBody>
          <a:bodyPr lIns="26789" tIns="26789" rIns="26789" bIns="26789" anchor="ctr"/>
          <a:lstStyle>
            <a:lvl1pPr>
              <a:defRPr sz="2000"/>
            </a:lvl1pPr>
          </a:lstStyle>
          <a:p>
            <a:r>
              <a:rPr dirty="0"/>
              <a:t>Length </a:t>
            </a:r>
            <a:r>
              <a:rPr lang="en-US" dirty="0"/>
              <a:t>6</a:t>
            </a:r>
            <a:endParaRPr lang="en-US" dirty="0" smtClean="0"/>
          </a:p>
        </p:txBody>
      </p:sp>
    </p:spTree>
    <p:extLst>
      <p:ext uri="{BB962C8B-B14F-4D97-AF65-F5344CB8AC3E}">
        <p14:creationId xmlns:p14="http://schemas.microsoft.com/office/powerpoint/2010/main" val="14761410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99549" y="1885950"/>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graphicFrame>
        <p:nvGraphicFramePr>
          <p:cNvPr id="6" name="Table 5"/>
          <p:cNvGraphicFramePr>
            <a:graphicFrameLocks noGrp="1"/>
          </p:cNvGraphicFramePr>
          <p:nvPr/>
        </p:nvGraphicFramePr>
        <p:xfrm>
          <a:off x="2501463" y="1144747"/>
          <a:ext cx="6463863" cy="3858176"/>
        </p:xfrm>
        <a:graphic>
          <a:graphicData uri="http://schemas.openxmlformats.org/drawingml/2006/table">
            <a:tbl>
              <a:tblPr firstRow="1" bandRow="1">
                <a:tableStyleId>{5940675A-B579-460E-94D1-54222C63F5DA}</a:tableStyleId>
              </a:tblPr>
              <a:tblGrid>
                <a:gridCol w="923409"/>
                <a:gridCol w="923409"/>
                <a:gridCol w="923409"/>
                <a:gridCol w="923409"/>
                <a:gridCol w="923409"/>
                <a:gridCol w="923409"/>
                <a:gridCol w="923409"/>
              </a:tblGrid>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551168">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7" name="Rectangle 2"/>
          <p:cNvSpPr txBox="1">
            <a:spLocks noChangeArrowheads="1"/>
          </p:cNvSpPr>
          <p:nvPr/>
        </p:nvSpPr>
        <p:spPr bwMode="auto">
          <a:xfrm>
            <a:off x="2370082" y="252248"/>
            <a:ext cx="7772400" cy="596462"/>
          </a:xfrm>
          <a:prstGeom prst="rect">
            <a:avLst/>
          </a:prstGeom>
          <a:noFill/>
          <a:ln w="9525">
            <a:noFill/>
            <a:miter lim="800000"/>
            <a:headEnd/>
            <a:tailEnd/>
          </a:ln>
        </p:spPr>
        <p:txBody>
          <a:bodyPr anchor="b"/>
          <a:lstStyle/>
          <a:p>
            <a:pPr algn="l">
              <a:defRPr/>
            </a:pPr>
            <a:r>
              <a:rPr kumimoji="1" lang="en-US" sz="2800" kern="0" dirty="0">
                <a:solidFill>
                  <a:schemeClr val="accent6">
                    <a:lumMod val="60000"/>
                    <a:lumOff val="40000"/>
                  </a:schemeClr>
                </a:solidFill>
                <a:latin typeface="+mj-lt"/>
                <a:ea typeface="+mj-ea"/>
                <a:cs typeface="+mj-cs"/>
              </a:rPr>
              <a:t>“Papa </a:t>
            </a:r>
            <a:r>
              <a:rPr kumimoji="1" lang="en-US" sz="2800" kern="0" dirty="0" smtClean="0">
                <a:solidFill>
                  <a:schemeClr val="accent6">
                    <a:lumMod val="60000"/>
                    <a:lumOff val="40000"/>
                  </a:schemeClr>
                </a:solidFill>
                <a:latin typeface="+mj-lt"/>
                <a:ea typeface="+mj-ea"/>
                <a:cs typeface="+mj-cs"/>
              </a:rPr>
              <a:t>    ate    the    caviar   with      a     spoon</a:t>
            </a:r>
            <a:r>
              <a:rPr kumimoji="1" lang="en-US" sz="2800" kern="0" dirty="0">
                <a:solidFill>
                  <a:schemeClr val="accent6">
                    <a:lumMod val="60000"/>
                    <a:lumOff val="40000"/>
                  </a:schemeClr>
                </a:solidFill>
                <a:latin typeface="+mj-lt"/>
                <a:ea typeface="+mj-ea"/>
                <a:cs typeface="+mj-cs"/>
              </a:rPr>
              <a:t>”</a:t>
            </a:r>
          </a:p>
        </p:txBody>
      </p:sp>
      <p:sp>
        <p:nvSpPr>
          <p:cNvPr id="9" name="[0,1]"/>
          <p:cNvSpPr txBox="1"/>
          <p:nvPr/>
        </p:nvSpPr>
        <p:spPr>
          <a:xfrm>
            <a:off x="268216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[0,1]</a:t>
            </a:r>
          </a:p>
        </p:txBody>
      </p:sp>
      <p:sp>
        <p:nvSpPr>
          <p:cNvPr id="10" name="[1,2]"/>
          <p:cNvSpPr txBox="1"/>
          <p:nvPr/>
        </p:nvSpPr>
        <p:spPr>
          <a:xfrm>
            <a:off x="3591226"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[1,2]</a:t>
            </a:r>
          </a:p>
        </p:txBody>
      </p:sp>
      <p:sp>
        <p:nvSpPr>
          <p:cNvPr id="11" name="[2,3]"/>
          <p:cNvSpPr txBox="1"/>
          <p:nvPr/>
        </p:nvSpPr>
        <p:spPr>
          <a:xfrm>
            <a:off x="446343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[2,3]</a:t>
            </a:r>
          </a:p>
        </p:txBody>
      </p:sp>
      <p:sp>
        <p:nvSpPr>
          <p:cNvPr id="12" name="[3,4]"/>
          <p:cNvSpPr txBox="1"/>
          <p:nvPr/>
        </p:nvSpPr>
        <p:spPr>
          <a:xfrm>
            <a:off x="537249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[3,4]</a:t>
            </a:r>
          </a:p>
        </p:txBody>
      </p:sp>
      <p:sp>
        <p:nvSpPr>
          <p:cNvPr id="13" name="[4,5]"/>
          <p:cNvSpPr txBox="1"/>
          <p:nvPr/>
        </p:nvSpPr>
        <p:spPr>
          <a:xfrm>
            <a:off x="6299917" y="3487488"/>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[4,5]</a:t>
            </a:r>
          </a:p>
        </p:txBody>
      </p:sp>
      <p:sp>
        <p:nvSpPr>
          <p:cNvPr id="14" name="[0,2]"/>
          <p:cNvSpPr txBox="1"/>
          <p:nvPr/>
        </p:nvSpPr>
        <p:spPr>
          <a:xfrm>
            <a:off x="3591226"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[0,2]</a:t>
            </a:r>
          </a:p>
        </p:txBody>
      </p:sp>
      <p:sp>
        <p:nvSpPr>
          <p:cNvPr id="15" name="[1,3]"/>
          <p:cNvSpPr txBox="1"/>
          <p:nvPr/>
        </p:nvSpPr>
        <p:spPr>
          <a:xfrm>
            <a:off x="446343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[1,3]</a:t>
            </a:r>
          </a:p>
        </p:txBody>
      </p:sp>
      <p:sp>
        <p:nvSpPr>
          <p:cNvPr id="16" name="[2,4]"/>
          <p:cNvSpPr txBox="1"/>
          <p:nvPr/>
        </p:nvSpPr>
        <p:spPr>
          <a:xfrm>
            <a:off x="537249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[2,4]</a:t>
            </a:r>
          </a:p>
        </p:txBody>
      </p:sp>
      <p:sp>
        <p:nvSpPr>
          <p:cNvPr id="17" name="[3,5]"/>
          <p:cNvSpPr txBox="1"/>
          <p:nvPr/>
        </p:nvSpPr>
        <p:spPr>
          <a:xfrm>
            <a:off x="6299917" y="2934575"/>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[3,5]</a:t>
            </a:r>
          </a:p>
        </p:txBody>
      </p:sp>
      <p:sp>
        <p:nvSpPr>
          <p:cNvPr id="18" name="[0,3]"/>
          <p:cNvSpPr txBox="1"/>
          <p:nvPr/>
        </p:nvSpPr>
        <p:spPr>
          <a:xfrm>
            <a:off x="446343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[0,3]</a:t>
            </a:r>
          </a:p>
        </p:txBody>
      </p:sp>
      <p:sp>
        <p:nvSpPr>
          <p:cNvPr id="19" name="[1,4]"/>
          <p:cNvSpPr txBox="1"/>
          <p:nvPr/>
        </p:nvSpPr>
        <p:spPr>
          <a:xfrm>
            <a:off x="537249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[1,4]</a:t>
            </a:r>
          </a:p>
        </p:txBody>
      </p:sp>
      <p:sp>
        <p:nvSpPr>
          <p:cNvPr id="20" name="[2,5]"/>
          <p:cNvSpPr txBox="1"/>
          <p:nvPr/>
        </p:nvSpPr>
        <p:spPr>
          <a:xfrm>
            <a:off x="6299917" y="2392174"/>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[2,5]</a:t>
            </a:r>
          </a:p>
        </p:txBody>
      </p:sp>
      <p:sp>
        <p:nvSpPr>
          <p:cNvPr id="21" name="[0,4]"/>
          <p:cNvSpPr txBox="1"/>
          <p:nvPr/>
        </p:nvSpPr>
        <p:spPr>
          <a:xfrm>
            <a:off x="537249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[0,4]</a:t>
            </a:r>
          </a:p>
        </p:txBody>
      </p:sp>
      <p:sp>
        <p:nvSpPr>
          <p:cNvPr id="22" name="[1,5]"/>
          <p:cNvSpPr txBox="1"/>
          <p:nvPr/>
        </p:nvSpPr>
        <p:spPr>
          <a:xfrm>
            <a:off x="6299917" y="1814421"/>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[1,5]</a:t>
            </a:r>
          </a:p>
        </p:txBody>
      </p:sp>
      <p:sp>
        <p:nvSpPr>
          <p:cNvPr id="23" name="[0,5]"/>
          <p:cNvSpPr txBox="1"/>
          <p:nvPr/>
        </p:nvSpPr>
        <p:spPr>
          <a:xfrm>
            <a:off x="6299917" y="1222756"/>
            <a:ext cx="535002"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[0,5]</a:t>
            </a:r>
          </a:p>
        </p:txBody>
      </p:sp>
      <p:sp>
        <p:nvSpPr>
          <p:cNvPr id="24" name="[4,5]"/>
          <p:cNvSpPr txBox="1"/>
          <p:nvPr/>
        </p:nvSpPr>
        <p:spPr>
          <a:xfrm>
            <a:off x="7261616"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a:solidFill>
                  <a:schemeClr val="tx1"/>
                </a:solidFill>
              </a:rPr>
              <a:t>[</a:t>
            </a:r>
            <a:r>
              <a:rPr sz="2000" smtClean="0">
                <a:solidFill>
                  <a:schemeClr val="tx1"/>
                </a:solidFill>
              </a:rPr>
              <a:t>4,</a:t>
            </a:r>
            <a:r>
              <a:rPr lang="en-US" sz="2000" smtClean="0">
                <a:solidFill>
                  <a:schemeClr val="tx1"/>
                </a:solidFill>
              </a:rPr>
              <a:t>6</a:t>
            </a:r>
            <a:r>
              <a:rPr sz="2000" smtClean="0">
                <a:solidFill>
                  <a:schemeClr val="tx1"/>
                </a:solidFill>
              </a:rPr>
              <a:t>]</a:t>
            </a:r>
            <a:endParaRPr sz="2000" dirty="0">
              <a:solidFill>
                <a:schemeClr val="tx1"/>
              </a:solidFill>
            </a:endParaRPr>
          </a:p>
        </p:txBody>
      </p:sp>
      <p:sp>
        <p:nvSpPr>
          <p:cNvPr id="25" name="[3,5]"/>
          <p:cNvSpPr txBox="1"/>
          <p:nvPr/>
        </p:nvSpPr>
        <p:spPr>
          <a:xfrm>
            <a:off x="7261616"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6" name="[2,5]"/>
          <p:cNvSpPr txBox="1"/>
          <p:nvPr/>
        </p:nvSpPr>
        <p:spPr>
          <a:xfrm>
            <a:off x="7261616"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7" name="[1,5]"/>
          <p:cNvSpPr txBox="1"/>
          <p:nvPr/>
        </p:nvSpPr>
        <p:spPr>
          <a:xfrm>
            <a:off x="7261616"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8" name="[0,5]"/>
          <p:cNvSpPr txBox="1"/>
          <p:nvPr/>
        </p:nvSpPr>
        <p:spPr>
          <a:xfrm>
            <a:off x="7261616"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29" name="[4,5]"/>
          <p:cNvSpPr txBox="1"/>
          <p:nvPr/>
        </p:nvSpPr>
        <p:spPr>
          <a:xfrm>
            <a:off x="7261616"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smtClean="0">
                <a:solidFill>
                  <a:schemeClr val="tx1"/>
                </a:solidFill>
              </a:rPr>
              <a:t>6</a:t>
            </a:r>
            <a:r>
              <a:rPr sz="2000" dirty="0" smtClean="0">
                <a:solidFill>
                  <a:schemeClr val="tx1"/>
                </a:solidFill>
              </a:rPr>
              <a:t>]</a:t>
            </a:r>
            <a:endParaRPr sz="2000" dirty="0">
              <a:solidFill>
                <a:schemeClr val="tx1"/>
              </a:solidFill>
            </a:endParaRPr>
          </a:p>
        </p:txBody>
      </p:sp>
      <p:sp>
        <p:nvSpPr>
          <p:cNvPr id="30" name="[4,5]"/>
          <p:cNvSpPr txBox="1"/>
          <p:nvPr/>
        </p:nvSpPr>
        <p:spPr>
          <a:xfrm>
            <a:off x="8181269" y="3487488"/>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4,</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1" name="[3,5]"/>
          <p:cNvSpPr txBox="1"/>
          <p:nvPr/>
        </p:nvSpPr>
        <p:spPr>
          <a:xfrm>
            <a:off x="8181269" y="2934575"/>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3,</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2" name="[2,5]"/>
          <p:cNvSpPr txBox="1"/>
          <p:nvPr/>
        </p:nvSpPr>
        <p:spPr>
          <a:xfrm>
            <a:off x="8181269" y="239217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2,</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3" name="[1,5]"/>
          <p:cNvSpPr txBox="1"/>
          <p:nvPr/>
        </p:nvSpPr>
        <p:spPr>
          <a:xfrm>
            <a:off x="8181269" y="1814421"/>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1,</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4" name="[0,5]"/>
          <p:cNvSpPr txBox="1"/>
          <p:nvPr/>
        </p:nvSpPr>
        <p:spPr>
          <a:xfrm>
            <a:off x="8181269" y="1222756"/>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a:solidFill>
                  <a:schemeClr val="tx1"/>
                </a:solidFill>
              </a:rPr>
              <a:t>[</a:t>
            </a:r>
            <a:r>
              <a:rPr sz="2000" dirty="0" smtClean="0">
                <a:solidFill>
                  <a:schemeClr val="tx1"/>
                </a:solidFill>
              </a:rPr>
              <a:t>0,</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5" name="[4,5]"/>
          <p:cNvSpPr txBox="1"/>
          <p:nvPr/>
        </p:nvSpPr>
        <p:spPr>
          <a:xfrm>
            <a:off x="8181269" y="401701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a:solidFill>
                  <a:schemeClr val="tx1"/>
                </a:solidFill>
              </a:rPr>
              <a:t>5</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6" name="[4,5]"/>
          <p:cNvSpPr txBox="1"/>
          <p:nvPr/>
        </p:nvSpPr>
        <p:spPr>
          <a:xfrm>
            <a:off x="8181269" y="4579534"/>
            <a:ext cx="535003"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a:t>
            </a:r>
            <a:r>
              <a:rPr lang="en-US" sz="2000" dirty="0" smtClean="0">
                <a:solidFill>
                  <a:schemeClr val="tx1"/>
                </a:solidFill>
              </a:rPr>
              <a:t>6</a:t>
            </a:r>
            <a:r>
              <a:rPr sz="2000" dirty="0" smtClean="0">
                <a:solidFill>
                  <a:schemeClr val="tx1"/>
                </a:solidFill>
              </a:rPr>
              <a:t>,</a:t>
            </a:r>
            <a:r>
              <a:rPr lang="en-US" sz="2000" dirty="0">
                <a:solidFill>
                  <a:schemeClr val="tx1"/>
                </a:solidFill>
              </a:rPr>
              <a:t>7</a:t>
            </a:r>
            <a:r>
              <a:rPr sz="2000" dirty="0" smtClean="0">
                <a:solidFill>
                  <a:schemeClr val="tx1"/>
                </a:solidFill>
              </a:rPr>
              <a:t>]</a:t>
            </a:r>
            <a:endParaRPr sz="2000" dirty="0">
              <a:solidFill>
                <a:schemeClr val="tx1"/>
              </a:solidFill>
            </a:endParaRPr>
          </a:p>
        </p:txBody>
      </p:sp>
      <p:sp>
        <p:nvSpPr>
          <p:cNvPr id="38" name="[4,5]"/>
          <p:cNvSpPr txBox="1"/>
          <p:nvPr/>
        </p:nvSpPr>
        <p:spPr>
          <a:xfrm>
            <a:off x="2212273" y="3487488"/>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4</a:t>
            </a:r>
            <a:endParaRPr sz="2000" dirty="0">
              <a:solidFill>
                <a:schemeClr val="tx1"/>
              </a:solidFill>
            </a:endParaRPr>
          </a:p>
        </p:txBody>
      </p:sp>
      <p:sp>
        <p:nvSpPr>
          <p:cNvPr id="39" name="[3,5]"/>
          <p:cNvSpPr txBox="1"/>
          <p:nvPr/>
        </p:nvSpPr>
        <p:spPr>
          <a:xfrm>
            <a:off x="2212273" y="2934575"/>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0" name="[2,5]"/>
          <p:cNvSpPr txBox="1"/>
          <p:nvPr/>
        </p:nvSpPr>
        <p:spPr>
          <a:xfrm>
            <a:off x="2217592" y="239217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1" name="[1,5]"/>
          <p:cNvSpPr txBox="1"/>
          <p:nvPr/>
        </p:nvSpPr>
        <p:spPr>
          <a:xfrm>
            <a:off x="2217592" y="1814421"/>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2" name="[0,5]"/>
          <p:cNvSpPr txBox="1"/>
          <p:nvPr/>
        </p:nvSpPr>
        <p:spPr>
          <a:xfrm>
            <a:off x="2217592" y="1222756"/>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0</a:t>
            </a:r>
            <a:endParaRPr sz="2000" dirty="0">
              <a:solidFill>
                <a:schemeClr val="tx1"/>
              </a:solidFill>
            </a:endParaRPr>
          </a:p>
        </p:txBody>
      </p:sp>
      <p:sp>
        <p:nvSpPr>
          <p:cNvPr id="43" name="[4,5]"/>
          <p:cNvSpPr txBox="1"/>
          <p:nvPr/>
        </p:nvSpPr>
        <p:spPr>
          <a:xfrm>
            <a:off x="2212272" y="4017014"/>
            <a:ext cx="183945"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a:solidFill>
                  <a:schemeClr val="tx1"/>
                </a:solidFill>
              </a:rPr>
              <a:t>5</a:t>
            </a:r>
            <a:endParaRPr sz="2000" dirty="0">
              <a:solidFill>
                <a:schemeClr val="tx1"/>
              </a:solidFill>
            </a:endParaRPr>
          </a:p>
        </p:txBody>
      </p:sp>
      <p:sp>
        <p:nvSpPr>
          <p:cNvPr id="44" name="[4,5]"/>
          <p:cNvSpPr txBox="1"/>
          <p:nvPr/>
        </p:nvSpPr>
        <p:spPr>
          <a:xfrm>
            <a:off x="2212271" y="4579534"/>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45" name="[0,1]"/>
          <p:cNvSpPr txBox="1"/>
          <p:nvPr/>
        </p:nvSpPr>
        <p:spPr>
          <a:xfrm>
            <a:off x="2857696"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1</a:t>
            </a:r>
            <a:endParaRPr sz="2000" dirty="0">
              <a:solidFill>
                <a:schemeClr val="tx1"/>
              </a:solidFill>
            </a:endParaRPr>
          </a:p>
        </p:txBody>
      </p:sp>
      <p:sp>
        <p:nvSpPr>
          <p:cNvPr id="46" name="[0,2]"/>
          <p:cNvSpPr txBox="1"/>
          <p:nvPr/>
        </p:nvSpPr>
        <p:spPr>
          <a:xfrm>
            <a:off x="3766755" y="77619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2</a:t>
            </a:r>
            <a:endParaRPr sz="2000" dirty="0">
              <a:solidFill>
                <a:schemeClr val="tx1"/>
              </a:solidFill>
            </a:endParaRPr>
          </a:p>
        </p:txBody>
      </p:sp>
      <p:sp>
        <p:nvSpPr>
          <p:cNvPr id="47" name="[0,3]"/>
          <p:cNvSpPr txBox="1"/>
          <p:nvPr/>
        </p:nvSpPr>
        <p:spPr>
          <a:xfrm>
            <a:off x="463896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3</a:t>
            </a:r>
            <a:endParaRPr sz="2000" dirty="0">
              <a:solidFill>
                <a:schemeClr val="tx1"/>
              </a:solidFill>
            </a:endParaRPr>
          </a:p>
        </p:txBody>
      </p:sp>
      <p:sp>
        <p:nvSpPr>
          <p:cNvPr id="48" name="[0,4]"/>
          <p:cNvSpPr txBox="1"/>
          <p:nvPr/>
        </p:nvSpPr>
        <p:spPr>
          <a:xfrm>
            <a:off x="5548026" y="76555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4</a:t>
            </a:r>
            <a:endParaRPr sz="2000" dirty="0">
              <a:solidFill>
                <a:schemeClr val="tx1"/>
              </a:solidFill>
            </a:endParaRPr>
          </a:p>
        </p:txBody>
      </p:sp>
      <p:sp>
        <p:nvSpPr>
          <p:cNvPr id="49" name="[0,5]"/>
          <p:cNvSpPr txBox="1"/>
          <p:nvPr/>
        </p:nvSpPr>
        <p:spPr>
          <a:xfrm>
            <a:off x="6475446" y="782883"/>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sz="2000" dirty="0" smtClean="0">
                <a:solidFill>
                  <a:schemeClr val="tx1"/>
                </a:solidFill>
              </a:rPr>
              <a:t>5</a:t>
            </a:r>
            <a:endParaRPr sz="2000" dirty="0">
              <a:solidFill>
                <a:schemeClr val="tx1"/>
              </a:solidFill>
            </a:endParaRPr>
          </a:p>
        </p:txBody>
      </p:sp>
      <p:sp>
        <p:nvSpPr>
          <p:cNvPr id="50" name="[0,5]"/>
          <p:cNvSpPr txBox="1"/>
          <p:nvPr/>
        </p:nvSpPr>
        <p:spPr>
          <a:xfrm>
            <a:off x="7437145" y="777627"/>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6</a:t>
            </a:r>
            <a:endParaRPr sz="2000" dirty="0">
              <a:solidFill>
                <a:schemeClr val="tx1"/>
              </a:solidFill>
            </a:endParaRPr>
          </a:p>
        </p:txBody>
      </p:sp>
      <p:sp>
        <p:nvSpPr>
          <p:cNvPr id="51" name="[0,5]"/>
          <p:cNvSpPr txBox="1"/>
          <p:nvPr/>
        </p:nvSpPr>
        <p:spPr>
          <a:xfrm>
            <a:off x="8356798" y="772370"/>
            <a:ext cx="183944"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lvl1pPr>
              <a:defRPr sz="2500"/>
            </a:lvl1pPr>
          </a:lstStyle>
          <a:p>
            <a:r>
              <a:rPr lang="en-US" sz="2000" dirty="0" smtClean="0">
                <a:solidFill>
                  <a:schemeClr val="tx1"/>
                </a:solidFill>
              </a:rPr>
              <a:t>7</a:t>
            </a:r>
            <a:endParaRPr sz="2000" dirty="0">
              <a:solidFill>
                <a:schemeClr val="tx1"/>
              </a:solidFill>
            </a:endParaRPr>
          </a:p>
        </p:txBody>
      </p:sp>
      <p:sp>
        <p:nvSpPr>
          <p:cNvPr id="52" name="Length 2"/>
          <p:cNvSpPr/>
          <p:nvPr/>
        </p:nvSpPr>
        <p:spPr>
          <a:xfrm rot="1996923">
            <a:off x="7975981" y="1058050"/>
            <a:ext cx="1011905" cy="680436"/>
          </a:xfrm>
          <a:prstGeom prst="leftRightArrow">
            <a:avLst>
              <a:gd name="adj1" fmla="val 32000"/>
              <a:gd name="adj2" fmla="val 44000"/>
            </a:avLst>
          </a:prstGeom>
          <a:blipFill dpi="0" rotWithShape="1">
            <a:blip r:embed="rId3">
              <a:alphaModFix amt="68000"/>
            </a:blip>
            <a:srcRect/>
            <a:tile tx="0" ty="0" sx="100000" sy="100000" flip="none" algn="tl"/>
          </a:blipFill>
          <a:ln w="12700">
            <a:miter lim="400000"/>
          </a:ln>
          <a:extLst>
            <a:ext uri="{C572A759-6A51-4108-AA02-DFA0A04FC94B}">
              <ma14:wrappingTextBoxFlag xmlns:ma14="http://schemas.microsoft.com/office/mac/drawingml/2011/main" val="1"/>
            </a:ext>
          </a:extLst>
        </p:spPr>
        <p:txBody>
          <a:bodyPr lIns="26789" tIns="26789" rIns="26789" bIns="26789" anchor="ctr"/>
          <a:lstStyle>
            <a:lvl1pPr>
              <a:defRPr sz="2000"/>
            </a:lvl1pPr>
          </a:lstStyle>
          <a:p>
            <a:r>
              <a:rPr smtClean="0"/>
              <a:t>Len </a:t>
            </a:r>
            <a:r>
              <a:rPr lang="en-US" dirty="0" smtClean="0"/>
              <a:t>7</a:t>
            </a:r>
          </a:p>
        </p:txBody>
      </p:sp>
    </p:spTree>
    <p:extLst>
      <p:ext uri="{BB962C8B-B14F-4D97-AF65-F5344CB8AC3E}">
        <p14:creationId xmlns:p14="http://schemas.microsoft.com/office/powerpoint/2010/main" val="30849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lect08-cky_backpoi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lect08-cky_back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descr="lect08-cky_backpoin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5" descr="lect08-cky_backpoint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descr="lect08-cky_backpoint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7" descr="lect08-cky_backpoint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8" descr="lect08-cky_backpointer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9" descr="lect08-cky_backpointer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143000"/>
            <a:ext cx="9372600"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Rectangle 2"/>
          <p:cNvSpPr>
            <a:spLocks noChangeArrowheads="1"/>
          </p:cNvSpPr>
          <p:nvPr/>
        </p:nvSpPr>
        <p:spPr bwMode="auto">
          <a:xfrm>
            <a:off x="406400" y="304800"/>
            <a:ext cx="855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spcBef>
                <a:spcPct val="0"/>
              </a:spcBef>
              <a:buClrTx/>
              <a:buFontTx/>
              <a:buNone/>
            </a:pPr>
            <a:r>
              <a:rPr lang="en-US" altLang="en-US">
                <a:solidFill>
                  <a:schemeClr val="tx2"/>
                </a:solidFill>
                <a:latin typeface="Arial Black" charset="0"/>
              </a:rPr>
              <a:t>Avoid duplicate work: </a:t>
            </a:r>
            <a:br>
              <a:rPr lang="en-US" altLang="en-US">
                <a:solidFill>
                  <a:schemeClr val="tx2"/>
                </a:solidFill>
                <a:latin typeface="Arial Black" charset="0"/>
              </a:rPr>
            </a:br>
            <a:r>
              <a:rPr lang="en-US" altLang="en-US">
                <a:solidFill>
                  <a:schemeClr val="tx2"/>
                </a:solidFill>
                <a:latin typeface="Arial Black" charset="0"/>
              </a:rPr>
              <a:t>Build width-1, then width-2, etc.</a:t>
            </a:r>
          </a:p>
        </p:txBody>
      </p:sp>
      <p:pic>
        <p:nvPicPr>
          <p:cNvPr id="43019" name="Picture 7" descr="A:\paint.GIF"/>
          <p:cNvPicPr>
            <a:picLocks noChangeAspect="1" noChangeArrowheads="1"/>
          </p:cNvPicPr>
          <p:nvPr/>
        </p:nvPicPr>
        <p:blipFill>
          <a:blip r:embed="rId11">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87425"/>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p:cNvSpPr txBox="1">
            <a:spLocks noChangeArrowheads="1"/>
          </p:cNvSpPr>
          <p:nvPr/>
        </p:nvSpPr>
        <p:spPr>
          <a:xfrm>
            <a:off x="6915587" y="2098746"/>
            <a:ext cx="2044263" cy="46304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altLang="en-US" dirty="0" smtClean="0"/>
              <a:t>S </a:t>
            </a:r>
            <a:r>
              <a:rPr lang="en-US" altLang="en-US" dirty="0" smtClean="0">
                <a:sym typeface="Wingdings" charset="2"/>
              </a:rPr>
              <a:t> NP VP</a:t>
            </a:r>
          </a:p>
          <a:p>
            <a:pPr>
              <a:buFont typeface="Wingdings" charset="2"/>
              <a:buChar char="§"/>
            </a:pPr>
            <a:r>
              <a:rPr lang="en-US" altLang="en-US" dirty="0" smtClean="0">
                <a:sym typeface="Wingdings" charset="2"/>
              </a:rPr>
              <a:t>NP  </a:t>
            </a:r>
            <a:r>
              <a:rPr lang="en-US" altLang="en-US" dirty="0" err="1" smtClean="0">
                <a:sym typeface="Wingdings" charset="2"/>
              </a:rPr>
              <a:t>Det</a:t>
            </a:r>
            <a:r>
              <a:rPr lang="en-US" altLang="en-US" dirty="0" smtClean="0">
                <a:sym typeface="Wingdings" charset="2"/>
              </a:rPr>
              <a:t> N</a:t>
            </a:r>
          </a:p>
          <a:p>
            <a:pPr>
              <a:buFont typeface="Wingdings" charset="2"/>
              <a:buChar char="§"/>
            </a:pPr>
            <a:r>
              <a:rPr lang="en-US" altLang="en-US" dirty="0" smtClean="0">
                <a:sym typeface="Wingdings" charset="2"/>
              </a:rPr>
              <a:t>NP  NP PP</a:t>
            </a:r>
          </a:p>
          <a:p>
            <a:pPr>
              <a:buFont typeface="Wingdings" charset="2"/>
              <a:buChar char="§"/>
            </a:pPr>
            <a:r>
              <a:rPr lang="en-US" altLang="en-US" dirty="0" smtClean="0">
                <a:sym typeface="Wingdings" charset="2"/>
              </a:rPr>
              <a:t>VP  V NP</a:t>
            </a:r>
          </a:p>
          <a:p>
            <a:pPr>
              <a:buFont typeface="Wingdings" charset="2"/>
              <a:buChar char="§"/>
            </a:pPr>
            <a:r>
              <a:rPr lang="en-US" altLang="en-US" dirty="0" smtClean="0">
                <a:sym typeface="Wingdings" charset="2"/>
              </a:rPr>
              <a:t>VP  VP PP</a:t>
            </a:r>
          </a:p>
          <a:p>
            <a:pPr>
              <a:buFont typeface="Wingdings" charset="2"/>
              <a:buChar char="§"/>
            </a:pPr>
            <a:r>
              <a:rPr lang="en-US" altLang="en-US" dirty="0" smtClean="0">
                <a:sym typeface="Wingdings" charset="2"/>
              </a:rPr>
              <a:t>PP  P NP</a:t>
            </a:r>
          </a:p>
          <a:p>
            <a:pPr marL="342900" indent="-342900">
              <a:spcBef>
                <a:spcPct val="20000"/>
              </a:spcBef>
              <a:buClr>
                <a:schemeClr val="accent2"/>
              </a:buClr>
              <a:buFont typeface="Wingdings" pitchFamily="2" charset="2"/>
              <a:buChar char="§"/>
              <a:defRPr/>
            </a:pPr>
            <a:r>
              <a:rPr kumimoji="1" lang="en-US" kern="0" dirty="0"/>
              <a:t>NP </a:t>
            </a:r>
            <a:r>
              <a:rPr kumimoji="1" lang="en-US" kern="0" dirty="0">
                <a:sym typeface="Wingdings" pitchFamily="2" charset="2"/>
              </a:rPr>
              <a:t> Papa</a:t>
            </a:r>
          </a:p>
          <a:p>
            <a:pPr marL="342900" indent="-342900">
              <a:spcBef>
                <a:spcPct val="20000"/>
              </a:spcBef>
              <a:buClr>
                <a:schemeClr val="accent2"/>
              </a:buClr>
              <a:buFont typeface="Wingdings" pitchFamily="2" charset="2"/>
              <a:buChar char="§"/>
              <a:defRPr/>
            </a:pPr>
            <a:r>
              <a:rPr kumimoji="1" lang="en-US" kern="0" dirty="0">
                <a:sym typeface="Wingdings" pitchFamily="2" charset="2"/>
              </a:rPr>
              <a:t>N  caviar</a:t>
            </a:r>
          </a:p>
          <a:p>
            <a:pPr marL="342900" indent="-342900">
              <a:spcBef>
                <a:spcPct val="20000"/>
              </a:spcBef>
              <a:buClr>
                <a:schemeClr val="accent2"/>
              </a:buClr>
              <a:buFont typeface="Wingdings" pitchFamily="2" charset="2"/>
              <a:buChar char="§"/>
              <a:defRPr/>
            </a:pPr>
            <a:r>
              <a:rPr kumimoji="1" lang="en-US" kern="0" dirty="0">
                <a:sym typeface="Wingdings" pitchFamily="2" charset="2"/>
              </a:rPr>
              <a:t>N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spoon</a:t>
            </a:r>
          </a:p>
          <a:p>
            <a:pPr marL="342900" indent="-342900">
              <a:spcBef>
                <a:spcPct val="20000"/>
              </a:spcBef>
              <a:buClr>
                <a:schemeClr val="accent2"/>
              </a:buClr>
              <a:buFont typeface="Wingdings" pitchFamily="2" charset="2"/>
              <a:buChar char="§"/>
              <a:defRPr/>
            </a:pPr>
            <a:r>
              <a:rPr kumimoji="1" lang="en-US" kern="0" dirty="0">
                <a:sym typeface="Wingdings" pitchFamily="2" charset="2"/>
              </a:rPr>
              <a:t>V  ate</a:t>
            </a:r>
          </a:p>
          <a:p>
            <a:pPr marL="342900" indent="-342900">
              <a:spcBef>
                <a:spcPct val="20000"/>
              </a:spcBef>
              <a:buClr>
                <a:schemeClr val="accent2"/>
              </a:buClr>
              <a:buFont typeface="Wingdings" pitchFamily="2" charset="2"/>
              <a:buChar char="§"/>
              <a:defRPr/>
            </a:pPr>
            <a:r>
              <a:rPr kumimoji="1" lang="en-US" kern="0" dirty="0">
                <a:sym typeface="Wingdings" pitchFamily="2" charset="2"/>
              </a:rPr>
              <a:t>P  with</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the</a:t>
            </a:r>
          </a:p>
          <a:p>
            <a:pPr marL="342900" indent="-342900">
              <a:spcBef>
                <a:spcPct val="20000"/>
              </a:spcBef>
              <a:buClr>
                <a:schemeClr val="accent2"/>
              </a:buClr>
              <a:buFont typeface="Wingdings" pitchFamily="2" charset="2"/>
              <a:buChar char="§"/>
              <a:defRPr/>
            </a:pPr>
            <a:r>
              <a:rPr kumimoji="1" lang="en-US" kern="0" dirty="0" err="1">
                <a:sym typeface="Wingdings" pitchFamily="2" charset="2"/>
              </a:rPr>
              <a:t>Det</a:t>
            </a:r>
            <a:r>
              <a:rPr kumimoji="1" lang="en-US" kern="0" dirty="0">
                <a:sym typeface="Wingdings" pitchFamily="2" charset="2"/>
              </a:rPr>
              <a:t>  a</a:t>
            </a:r>
            <a:endParaRPr lang="en-US" altLang="en-US" dirty="0"/>
          </a:p>
        </p:txBody>
      </p:sp>
    </p:spTree>
    <p:extLst>
      <p:ext uri="{BB962C8B-B14F-4D97-AF65-F5344CB8AC3E}">
        <p14:creationId xmlns:p14="http://schemas.microsoft.com/office/powerpoint/2010/main" val="1503601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7107"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186272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yntax"/>
          <p:cNvSpPr txBox="1">
            <a:spLocks noGrp="1"/>
          </p:cNvSpPr>
          <p:nvPr>
            <p:ph type="title"/>
          </p:nvPr>
        </p:nvSpPr>
        <p:spPr>
          <a:prstGeom prst="rect">
            <a:avLst/>
          </a:prstGeom>
        </p:spPr>
        <p:txBody>
          <a:bodyPr/>
          <a:lstStyle/>
          <a:p>
            <a:r>
              <a:t>Syntax</a:t>
            </a:r>
          </a:p>
        </p:txBody>
      </p:sp>
      <p:sp>
        <p:nvSpPr>
          <p:cNvPr id="130" name="“Hexy planars garumphed by the snox three zamfirs ago.”…"/>
          <p:cNvSpPr txBox="1">
            <a:spLocks noGrp="1"/>
          </p:cNvSpPr>
          <p:nvPr>
            <p:ph type="body" idx="1"/>
          </p:nvPr>
        </p:nvSpPr>
        <p:spPr>
          <a:prstGeom prst="rect">
            <a:avLst/>
          </a:prstGeom>
        </p:spPr>
        <p:txBody>
          <a:bodyPr>
            <a:normAutofit/>
          </a:bodyPr>
          <a:lstStyle/>
          <a:p>
            <a:r>
              <a:rPr sz="3200" dirty="0"/>
              <a:t>“Hexy planars garumphed by the snox three zamfirs ago.”</a:t>
            </a:r>
          </a:p>
          <a:p>
            <a:r>
              <a:rPr sz="3200" dirty="0"/>
              <a:t>What kind of planars are being discussed?</a:t>
            </a:r>
          </a:p>
          <a:p>
            <a:r>
              <a:rPr sz="3200" dirty="0"/>
              <a:t>Why do you know that?</a:t>
            </a:r>
          </a:p>
        </p:txBody>
      </p:sp>
    </p:spTree>
    <p:extLst>
      <p:ext uri="{BB962C8B-B14F-4D97-AF65-F5344CB8AC3E}">
        <p14:creationId xmlns:p14="http://schemas.microsoft.com/office/powerpoint/2010/main" val="171455047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bldLvl="5"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a:t>Loose ends to tie up (no slides)</a:t>
            </a:r>
          </a:p>
        </p:txBody>
      </p:sp>
      <p:sp>
        <p:nvSpPr>
          <p:cNvPr id="117763" name="Rectangle 3"/>
          <p:cNvSpPr>
            <a:spLocks noGrp="1" noChangeArrowheads="1"/>
          </p:cNvSpPr>
          <p:nvPr>
            <p:ph type="body" idx="1"/>
          </p:nvPr>
        </p:nvSpPr>
        <p:spPr>
          <a:xfrm>
            <a:off x="304800" y="1600200"/>
            <a:ext cx="8839200" cy="4530725"/>
          </a:xfrm>
        </p:spPr>
        <p:txBody>
          <a:bodyPr/>
          <a:lstStyle/>
          <a:p>
            <a:pPr eaLnBrk="1" hangingPunct="1"/>
            <a:r>
              <a:rPr lang="en-US" altLang="en-US"/>
              <a:t>What’s the space?</a:t>
            </a:r>
          </a:p>
          <a:p>
            <a:pPr lvl="1" eaLnBrk="1" hangingPunct="1"/>
            <a:r>
              <a:rPr lang="en-US" altLang="en-US"/>
              <a:t>Duplicate entries?</a:t>
            </a:r>
          </a:p>
          <a:p>
            <a:pPr lvl="1" eaLnBrk="1" hangingPunct="1"/>
            <a:r>
              <a:rPr lang="en-US" altLang="en-US"/>
              <a:t>How many parses could there be?</a:t>
            </a:r>
          </a:p>
          <a:p>
            <a:pPr lvl="1" eaLnBrk="1" hangingPunct="1"/>
            <a:r>
              <a:rPr lang="en-US" altLang="en-US"/>
              <a:t>Can we fix this?</a:t>
            </a:r>
          </a:p>
          <a:p>
            <a:pPr lvl="1" eaLnBrk="1" hangingPunct="1"/>
            <a:endParaRPr lang="en-US" altLang="en-US"/>
          </a:p>
          <a:p>
            <a:pPr lvl="1" eaLnBrk="1" hangingPunct="1"/>
            <a:endParaRPr lang="en-US" altLang="en-US"/>
          </a:p>
          <a:p>
            <a:pPr eaLnBrk="1" hangingPunct="1"/>
            <a:r>
              <a:rPr lang="en-US" altLang="en-US"/>
              <a:t>What’s the runtime?</a:t>
            </a:r>
          </a:p>
        </p:txBody>
      </p:sp>
    </p:spTree>
    <p:extLst>
      <p:ext uri="{BB962C8B-B14F-4D97-AF65-F5344CB8AC3E}">
        <p14:creationId xmlns:p14="http://schemas.microsoft.com/office/powerpoint/2010/main" val="1797527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228600"/>
            <a:ext cx="8553450" cy="1143000"/>
          </a:xfrm>
        </p:spPr>
        <p:txBody>
          <a:bodyPr>
            <a:normAutofit/>
          </a:bodyPr>
          <a:lstStyle/>
          <a:p>
            <a:r>
              <a:rPr lang="en-US" altLang="en-US" sz="4000" b="1" dirty="0"/>
              <a:t>CKY algorithm, recognizer version</a:t>
            </a:r>
          </a:p>
        </p:txBody>
      </p:sp>
      <p:sp>
        <p:nvSpPr>
          <p:cNvPr id="49155" name="Rectangle 3"/>
          <p:cNvSpPr>
            <a:spLocks noGrp="1" noChangeArrowheads="1"/>
          </p:cNvSpPr>
          <p:nvPr>
            <p:ph type="body" idx="1"/>
          </p:nvPr>
        </p:nvSpPr>
        <p:spPr>
          <a:xfrm>
            <a:off x="134938" y="1885950"/>
            <a:ext cx="9009062" cy="4819650"/>
          </a:xfrm>
          <a:noFill/>
        </p:spPr>
        <p:txBody>
          <a:bodyPr/>
          <a:lstStyle/>
          <a:p>
            <a:pPr>
              <a:buFont typeface="Wingdings" charset="2"/>
              <a:buChar char="§"/>
            </a:pPr>
            <a:r>
              <a:rPr lang="en-US" altLang="en-US" sz="2400">
                <a:solidFill>
                  <a:srgbClr val="FF0000"/>
                </a:solidFill>
              </a:rPr>
              <a:t>for</a:t>
            </a:r>
            <a:r>
              <a:rPr lang="en-US" altLang="en-US" sz="2400"/>
              <a:t> J </a:t>
            </a:r>
            <a:r>
              <a:rPr lang="en-US" altLang="en-US" sz="2400">
                <a:solidFill>
                  <a:srgbClr val="FF0000"/>
                </a:solidFill>
              </a:rPr>
              <a:t>:=</a:t>
            </a:r>
            <a:r>
              <a:rPr lang="en-US" altLang="en-US" sz="2400"/>
              <a:t> 1 to n</a:t>
            </a:r>
          </a:p>
          <a:p>
            <a:pPr lvl="1">
              <a:buFont typeface="Wingdings" charset="2"/>
              <a:buChar char="§"/>
            </a:pPr>
            <a:r>
              <a:rPr lang="en-US" altLang="en-US" sz="2400"/>
              <a:t>Add to [J-1,J] all categories for the J</a:t>
            </a:r>
            <a:r>
              <a:rPr lang="en-US" altLang="en-US" sz="2400" baseline="30000"/>
              <a:t>th</a:t>
            </a:r>
            <a:r>
              <a:rPr lang="en-US" altLang="en-US" sz="2400"/>
              <a:t> word</a:t>
            </a:r>
          </a:p>
          <a:p>
            <a:pPr>
              <a:buFont typeface="Wingdings" charset="2"/>
              <a:buChar char="§"/>
            </a:pPr>
            <a:r>
              <a:rPr lang="en-US" altLang="en-US" sz="2400">
                <a:solidFill>
                  <a:srgbClr val="FF0000"/>
                </a:solidFill>
              </a:rPr>
              <a:t>for</a:t>
            </a:r>
            <a:r>
              <a:rPr lang="en-US" altLang="en-US" sz="2400"/>
              <a:t> width </a:t>
            </a:r>
            <a:r>
              <a:rPr lang="en-US" altLang="en-US" sz="2400">
                <a:solidFill>
                  <a:srgbClr val="FF0000"/>
                </a:solidFill>
              </a:rPr>
              <a:t>:=</a:t>
            </a:r>
            <a:r>
              <a:rPr lang="en-US" altLang="en-US" sz="2400"/>
              <a:t> 2 to n</a:t>
            </a:r>
          </a:p>
          <a:p>
            <a:pPr lvl="2">
              <a:buFont typeface="Wingdings" charset="2"/>
              <a:buChar char="§"/>
            </a:pPr>
            <a:r>
              <a:rPr lang="en-US" altLang="en-US">
                <a:solidFill>
                  <a:srgbClr val="FF0000"/>
                </a:solidFill>
              </a:rPr>
              <a:t>for</a:t>
            </a:r>
            <a:r>
              <a:rPr lang="en-US" altLang="en-US"/>
              <a:t> start</a:t>
            </a:r>
            <a:r>
              <a:rPr lang="en-US" altLang="en-US">
                <a:solidFill>
                  <a:srgbClr val="FF0000"/>
                </a:solidFill>
              </a:rPr>
              <a:t> :=</a:t>
            </a:r>
            <a:r>
              <a:rPr lang="en-US" altLang="en-US"/>
              <a:t> 0 to n-width                  </a:t>
            </a:r>
            <a:r>
              <a:rPr lang="en-US" altLang="en-US" sz="2000"/>
              <a:t>// this is I</a:t>
            </a:r>
          </a:p>
          <a:p>
            <a:pPr lvl="3">
              <a:buFont typeface="Wingdings" charset="2"/>
              <a:buChar char="§"/>
            </a:pPr>
            <a:r>
              <a:rPr lang="en-US" altLang="en-US" sz="2400"/>
              <a:t>Define end := start + width        </a:t>
            </a:r>
            <a:r>
              <a:rPr lang="en-US" altLang="en-US"/>
              <a:t>// this is J</a:t>
            </a:r>
          </a:p>
          <a:p>
            <a:pPr lvl="3">
              <a:buFont typeface="Wingdings" charset="2"/>
              <a:buChar char="§"/>
            </a:pPr>
            <a:r>
              <a:rPr lang="en-US" altLang="en-US" sz="2400">
                <a:solidFill>
                  <a:srgbClr val="FF0000"/>
                </a:solidFill>
              </a:rPr>
              <a:t>for</a:t>
            </a:r>
            <a:r>
              <a:rPr lang="en-US" altLang="en-US" sz="2400"/>
              <a:t> mid </a:t>
            </a:r>
            <a:r>
              <a:rPr lang="en-US" altLang="en-US" sz="2400">
                <a:solidFill>
                  <a:srgbClr val="FF0000"/>
                </a:solidFill>
              </a:rPr>
              <a:t>:=</a:t>
            </a:r>
            <a:r>
              <a:rPr lang="en-US" altLang="en-US" sz="2400"/>
              <a:t> start+1 to end-1        </a:t>
            </a:r>
            <a:r>
              <a:rPr lang="en-US" altLang="en-US"/>
              <a:t>// find all I-to-J phrases</a:t>
            </a:r>
          </a:p>
          <a:p>
            <a:pPr lvl="4">
              <a:buFont typeface="Wingdings" charset="2"/>
              <a:buChar char="§"/>
            </a:pPr>
            <a:r>
              <a:rPr lang="en-US" altLang="en-US" sz="2400">
                <a:solidFill>
                  <a:srgbClr val="FF0000"/>
                </a:solidFill>
              </a:rPr>
              <a:t>for</a:t>
            </a:r>
            <a:r>
              <a:rPr lang="en-US" altLang="en-US" sz="2400"/>
              <a:t> every nonterminal Y in [start,mid]</a:t>
            </a:r>
          </a:p>
          <a:p>
            <a:pPr lvl="4">
              <a:buFont typeface="Wingdings" charset="2"/>
              <a:buChar char="§"/>
            </a:pPr>
            <a:r>
              <a:rPr lang="en-US" altLang="en-US" sz="2400"/>
              <a:t>    </a:t>
            </a:r>
            <a:r>
              <a:rPr lang="en-US" altLang="en-US" sz="2400">
                <a:solidFill>
                  <a:srgbClr val="FF0000"/>
                </a:solidFill>
              </a:rPr>
              <a:t>for</a:t>
            </a:r>
            <a:r>
              <a:rPr lang="en-US" altLang="en-US" sz="2400"/>
              <a:t> every nonterminal Z in [mid,end]</a:t>
            </a:r>
          </a:p>
          <a:p>
            <a:pPr lvl="4">
              <a:buFont typeface="Wingdings" charset="2"/>
              <a:buChar char="§"/>
            </a:pPr>
            <a:r>
              <a:rPr lang="en-US" altLang="en-US" sz="2400"/>
              <a:t>        </a:t>
            </a:r>
            <a:r>
              <a:rPr lang="en-US" altLang="en-US" sz="2400">
                <a:solidFill>
                  <a:srgbClr val="FF0000"/>
                </a:solidFill>
              </a:rPr>
              <a:t>for</a:t>
            </a:r>
            <a:r>
              <a:rPr lang="en-US" altLang="en-US" sz="2400"/>
              <a:t> all nonterminals X</a:t>
            </a:r>
          </a:p>
          <a:p>
            <a:pPr lvl="4">
              <a:buFont typeface="Wingdings" charset="2"/>
              <a:buChar char="§"/>
            </a:pPr>
            <a:r>
              <a:rPr lang="en-US" altLang="en-US" sz="2400"/>
              <a:t>             </a:t>
            </a:r>
            <a:r>
              <a:rPr lang="en-US" altLang="en-US" sz="2400">
                <a:solidFill>
                  <a:srgbClr val="FF0000"/>
                </a:solidFill>
              </a:rPr>
              <a:t>if </a:t>
            </a:r>
            <a:r>
              <a:rPr lang="en-US" altLang="en-US" sz="2400"/>
              <a:t>X </a:t>
            </a:r>
            <a:r>
              <a:rPr lang="en-US" altLang="en-US" sz="2400">
                <a:sym typeface="Wingdings" charset="2"/>
              </a:rPr>
              <a:t> Y Z is in the grammar</a:t>
            </a:r>
          </a:p>
          <a:p>
            <a:pPr lvl="4">
              <a:buFont typeface="Wingdings" charset="2"/>
              <a:buChar char="§"/>
            </a:pPr>
            <a:r>
              <a:rPr lang="en-US" altLang="en-US" sz="2400">
                <a:sym typeface="Wingdings" charset="2"/>
              </a:rPr>
              <a:t>                then add X to [start,end]</a:t>
            </a:r>
            <a:endParaRPr lang="en-US" altLang="en-US" sz="2400"/>
          </a:p>
        </p:txBody>
      </p:sp>
    </p:spTree>
    <p:extLst>
      <p:ext uri="{BB962C8B-B14F-4D97-AF65-F5344CB8AC3E}">
        <p14:creationId xmlns:p14="http://schemas.microsoft.com/office/powerpoint/2010/main" val="2519230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0179"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0180" name="Rectangle 3"/>
          <p:cNvSpPr>
            <a:spLocks noChangeArrowheads="1"/>
          </p:cNvSpPr>
          <p:nvPr/>
        </p:nvSpPr>
        <p:spPr bwMode="auto">
          <a:xfrm>
            <a:off x="1828800" y="4572000"/>
            <a:ext cx="6096000" cy="1355834"/>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3811558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06400" y="228600"/>
            <a:ext cx="8553450" cy="1143000"/>
          </a:xfrm>
        </p:spPr>
        <p:txBody>
          <a:bodyPr>
            <a:normAutofit/>
          </a:bodyPr>
          <a:lstStyle/>
          <a:p>
            <a:r>
              <a:rPr lang="en-US" altLang="en-US" sz="4000" b="1" dirty="0"/>
              <a:t>CKY algorithm, recognizer version</a:t>
            </a:r>
          </a:p>
        </p:txBody>
      </p:sp>
      <p:sp>
        <p:nvSpPr>
          <p:cNvPr id="51203" name="Rectangle 3"/>
          <p:cNvSpPr>
            <a:spLocks noGrp="1" noChangeArrowheads="1"/>
          </p:cNvSpPr>
          <p:nvPr>
            <p:ph type="body" idx="4294967295"/>
          </p:nvPr>
        </p:nvSpPr>
        <p:spPr>
          <a:xfrm>
            <a:off x="134938" y="1885950"/>
            <a:ext cx="9009062" cy="4819650"/>
          </a:xfrm>
          <a:noFill/>
        </p:spPr>
        <p:txBody>
          <a:bodyPr/>
          <a:lstStyle/>
          <a:p>
            <a:pPr>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a:t>
            </a:r>
            <a:r>
              <a:rPr lang="en-US" altLang="en-US" dirty="0"/>
              <a:t>                  </a:t>
            </a:r>
            <a:r>
              <a:rPr lang="en-US" altLang="en-US" sz="2000" dirty="0"/>
              <a:t>// this is I</a:t>
            </a:r>
          </a:p>
          <a:p>
            <a:pPr lvl="3">
              <a:buFont typeface="Wingdings" charset="2"/>
              <a:buChar char="§"/>
            </a:pPr>
            <a:r>
              <a:rPr lang="en-US" altLang="en-US" sz="2400" dirty="0"/>
              <a:t>Define end := start + width        </a:t>
            </a:r>
            <a:r>
              <a:rPr lang="en-US" altLang="en-US" dirty="0"/>
              <a:t>// this is J</a:t>
            </a:r>
          </a:p>
          <a:p>
            <a:pPr lvl="3">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a:buFont typeface="Wingdings" charset="2"/>
              <a:buChar char="§"/>
            </a:pPr>
            <a:r>
              <a:rPr lang="en-US" altLang="en-US" sz="2400" dirty="0"/>
              <a:t>    	</a:t>
            </a:r>
            <a:r>
              <a:rPr lang="en-US" altLang="en-US" sz="2400" dirty="0">
                <a:solidFill>
                  <a:srgbClr val="FF0000"/>
                </a:solidFill>
              </a:rPr>
              <a:t>if</a:t>
            </a:r>
            <a:r>
              <a:rPr lang="en-US" altLang="en-US" sz="2400" dirty="0"/>
              <a:t> Z in [</a:t>
            </a:r>
            <a:r>
              <a:rPr lang="en-US" altLang="en-US" sz="2400" dirty="0" err="1"/>
              <a:t>mid,end</a:t>
            </a:r>
            <a:r>
              <a:rPr lang="en-US" altLang="en-US" sz="2400" dirty="0"/>
              <a:t>]</a:t>
            </a:r>
          </a:p>
          <a:p>
            <a:pPr lvl="4">
              <a:buFont typeface="Wingdings" charset="2"/>
              <a:buChar char="§"/>
            </a:pPr>
            <a:r>
              <a:rPr lang="en-US" altLang="en-US" sz="2400" dirty="0">
                <a:sym typeface="Wingdings" charset="2"/>
              </a:rPr>
              <a:t>           then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1204" name="Rectangle 3"/>
          <p:cNvSpPr>
            <a:spLocks noChangeArrowheads="1"/>
          </p:cNvSpPr>
          <p:nvPr/>
        </p:nvSpPr>
        <p:spPr bwMode="auto">
          <a:xfrm>
            <a:off x="1828800" y="4572000"/>
            <a:ext cx="6096000" cy="132430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350254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sz="4000" b="1" dirty="0"/>
              <a:t>Alternative version of inner loops</a:t>
            </a:r>
          </a:p>
        </p:txBody>
      </p:sp>
      <p:sp>
        <p:nvSpPr>
          <p:cNvPr id="52227"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rule X </a:t>
            </a:r>
            <a:r>
              <a:rPr lang="en-US" altLang="en-US" sz="2400" dirty="0">
                <a:sym typeface="Wingdings" charset="2"/>
              </a:rPr>
              <a:t> Y Z in the grammar</a:t>
            </a:r>
          </a:p>
          <a:p>
            <a:pPr lvl="4" eaLnBrk="1" hangingPunct="1">
              <a:buFont typeface="Wingdings" charset="2"/>
              <a:buNone/>
            </a:pPr>
            <a:r>
              <a:rPr lang="en-US" altLang="en-US" sz="2400" dirty="0"/>
              <a:t>	     </a:t>
            </a:r>
            <a:r>
              <a:rPr lang="en-US" altLang="en-US" sz="2400" dirty="0">
                <a:solidFill>
                  <a:srgbClr val="FF0000"/>
                </a:solidFill>
              </a:rPr>
              <a:t>if</a:t>
            </a:r>
            <a:r>
              <a:rPr lang="en-US" altLang="en-US" sz="2400" dirty="0"/>
              <a:t> Y in [</a:t>
            </a:r>
            <a:r>
              <a:rPr lang="en-US" altLang="en-US" sz="2400" dirty="0" err="1"/>
              <a:t>start,mid</a:t>
            </a:r>
            <a:r>
              <a:rPr lang="en-US" altLang="en-US" sz="2400" dirty="0"/>
              <a:t>] and Z in [</a:t>
            </a:r>
            <a:r>
              <a:rPr lang="en-US" altLang="en-US" sz="2400" dirty="0" err="1"/>
              <a:t>mid,end</a:t>
            </a:r>
            <a:r>
              <a:rPr lang="en-US" altLang="en-US" sz="2400" dirty="0"/>
              <a:t>]</a:t>
            </a:r>
          </a:p>
          <a:p>
            <a:pPr lvl="4" eaLnBrk="1" hangingPunct="1">
              <a:buFont typeface="Wingdings" charset="2"/>
              <a:buNone/>
            </a:pPr>
            <a:r>
              <a:rPr lang="en-US" altLang="en-US" sz="2400" dirty="0"/>
              <a:t>           </a:t>
            </a:r>
            <a:r>
              <a:rPr lang="en-US" altLang="en-US" sz="2400" dirty="0">
                <a:solidFill>
                  <a:srgbClr val="FF0000"/>
                </a:solidFill>
              </a:rPr>
              <a:t>then</a:t>
            </a:r>
            <a:r>
              <a:rPr lang="en-US" altLang="en-US" sz="2400" dirty="0"/>
              <a:t> add X to [</a:t>
            </a:r>
            <a:r>
              <a:rPr lang="en-US" altLang="en-US" sz="2400" dirty="0" err="1"/>
              <a:t>start,end</a:t>
            </a:r>
            <a:r>
              <a:rPr lang="en-US" altLang="en-US" sz="2400" dirty="0"/>
              <a:t>] </a:t>
            </a:r>
          </a:p>
        </p:txBody>
      </p:sp>
      <p:sp>
        <p:nvSpPr>
          <p:cNvPr id="52228" name="Rectangle 3"/>
          <p:cNvSpPr>
            <a:spLocks noChangeArrowheads="1"/>
          </p:cNvSpPr>
          <p:nvPr/>
        </p:nvSpPr>
        <p:spPr bwMode="auto">
          <a:xfrm>
            <a:off x="1828800" y="4572000"/>
            <a:ext cx="6096000" cy="99848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18353132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06400" y="228600"/>
            <a:ext cx="8553450" cy="1143000"/>
          </a:xfrm>
        </p:spPr>
        <p:txBody>
          <a:bodyPr>
            <a:normAutofit/>
          </a:bodyPr>
          <a:lstStyle/>
          <a:p>
            <a:pPr eaLnBrk="1" hangingPunct="1"/>
            <a:r>
              <a:rPr lang="en-US" altLang="en-US" b="1" dirty="0"/>
              <a:t>CKY</a:t>
            </a:r>
          </a:p>
        </p:txBody>
      </p:sp>
      <p:sp>
        <p:nvSpPr>
          <p:cNvPr id="54275" name="Rectangle 3"/>
          <p:cNvSpPr>
            <a:spLocks noGrp="1" noChangeArrowheads="1"/>
          </p:cNvSpPr>
          <p:nvPr>
            <p:ph type="body" idx="4294967295"/>
          </p:nvPr>
        </p:nvSpPr>
        <p:spPr>
          <a:xfrm>
            <a:off x="134938" y="1885950"/>
            <a:ext cx="9009062" cy="4819650"/>
          </a:xfrm>
          <a:noFill/>
        </p:spPr>
        <p:txBody>
          <a:bodyPr/>
          <a:lstStyle/>
          <a:p>
            <a:pPr eaLnBrk="1" hangingPunct="1">
              <a:buFont typeface="Wingdings" charset="2"/>
              <a:buChar char="§"/>
            </a:pPr>
            <a:r>
              <a:rPr lang="en-US" altLang="en-US" sz="2400" dirty="0">
                <a:solidFill>
                  <a:srgbClr val="FF0000"/>
                </a:solidFill>
              </a:rPr>
              <a:t>for</a:t>
            </a:r>
            <a:r>
              <a:rPr lang="en-US" altLang="en-US" sz="2400" dirty="0"/>
              <a:t> J </a:t>
            </a:r>
            <a:r>
              <a:rPr lang="en-US" altLang="en-US" sz="2400" dirty="0">
                <a:solidFill>
                  <a:srgbClr val="FF0000"/>
                </a:solidFill>
              </a:rPr>
              <a:t>:=</a:t>
            </a:r>
            <a:r>
              <a:rPr lang="en-US" altLang="en-US" sz="2400" dirty="0"/>
              <a:t> 1 to n</a:t>
            </a:r>
          </a:p>
          <a:p>
            <a:pPr lvl="1" eaLnBrk="1" hangingPunct="1">
              <a:buFont typeface="Wingdings" charset="2"/>
              <a:buChar char="§"/>
            </a:pPr>
            <a:r>
              <a:rPr lang="en-US" altLang="en-US" sz="2400" dirty="0"/>
              <a:t>Add to [J-1,J] all categories for the </a:t>
            </a:r>
            <a:r>
              <a:rPr lang="en-US" altLang="en-US" sz="2400" dirty="0" err="1"/>
              <a:t>J</a:t>
            </a:r>
            <a:r>
              <a:rPr lang="en-US" altLang="en-US" sz="2400" baseline="30000" dirty="0" err="1"/>
              <a:t>th</a:t>
            </a:r>
            <a:r>
              <a:rPr lang="en-US" altLang="en-US" sz="2400" dirty="0"/>
              <a:t> word</a:t>
            </a:r>
          </a:p>
          <a:p>
            <a:pPr eaLnBrk="1" hangingPunct="1">
              <a:buFont typeface="Wingdings" charset="2"/>
              <a:buChar char="§"/>
            </a:pPr>
            <a:r>
              <a:rPr lang="en-US" altLang="en-US" sz="2400" dirty="0">
                <a:solidFill>
                  <a:srgbClr val="FF0000"/>
                </a:solidFill>
              </a:rPr>
              <a:t>for</a:t>
            </a:r>
            <a:r>
              <a:rPr lang="en-US" altLang="en-US" sz="2400" dirty="0"/>
              <a:t> width </a:t>
            </a:r>
            <a:r>
              <a:rPr lang="en-US" altLang="en-US" sz="2400" dirty="0">
                <a:solidFill>
                  <a:srgbClr val="FF0000"/>
                </a:solidFill>
              </a:rPr>
              <a:t>:=</a:t>
            </a:r>
            <a:r>
              <a:rPr lang="en-US" altLang="en-US" sz="2400" dirty="0"/>
              <a:t> 2 to n</a:t>
            </a:r>
          </a:p>
          <a:p>
            <a:pPr lvl="2" eaLnBrk="1" hangingPunct="1">
              <a:buFont typeface="Wingdings" charset="2"/>
              <a:buChar char="§"/>
            </a:pPr>
            <a:r>
              <a:rPr lang="en-US" altLang="en-US" sz="2400" dirty="0">
                <a:solidFill>
                  <a:srgbClr val="FF0000"/>
                </a:solidFill>
              </a:rPr>
              <a:t>for</a:t>
            </a:r>
            <a:r>
              <a:rPr lang="en-US" altLang="en-US" sz="2400" dirty="0"/>
              <a:t> start</a:t>
            </a:r>
            <a:r>
              <a:rPr lang="en-US" altLang="en-US" sz="2400" dirty="0">
                <a:solidFill>
                  <a:srgbClr val="FF0000"/>
                </a:solidFill>
              </a:rPr>
              <a:t> :=</a:t>
            </a:r>
            <a:r>
              <a:rPr lang="en-US" altLang="en-US" sz="2400" dirty="0"/>
              <a:t> 0 to n-width                  </a:t>
            </a:r>
            <a:r>
              <a:rPr lang="en-US" altLang="en-US" sz="2000" dirty="0"/>
              <a:t>// this is I</a:t>
            </a:r>
          </a:p>
          <a:p>
            <a:pPr lvl="3" eaLnBrk="1" hangingPunct="1">
              <a:buFont typeface="Wingdings" charset="2"/>
              <a:buChar char="§"/>
            </a:pPr>
            <a:r>
              <a:rPr lang="en-US" altLang="en-US" sz="2400" dirty="0"/>
              <a:t>Define end := start + width        </a:t>
            </a:r>
            <a:r>
              <a:rPr lang="en-US" altLang="en-US" dirty="0"/>
              <a:t>// this is J</a:t>
            </a:r>
          </a:p>
          <a:p>
            <a:pPr lvl="3" eaLnBrk="1" hangingPunct="1">
              <a:buFont typeface="Wingdings" charset="2"/>
              <a:buChar char="§"/>
            </a:pPr>
            <a:r>
              <a:rPr lang="en-US" altLang="en-US" sz="2400" dirty="0">
                <a:solidFill>
                  <a:srgbClr val="FF0000"/>
                </a:solidFill>
              </a:rPr>
              <a:t>for</a:t>
            </a:r>
            <a:r>
              <a:rPr lang="en-US" altLang="en-US" sz="2400" dirty="0"/>
              <a:t> mid </a:t>
            </a:r>
            <a:r>
              <a:rPr lang="en-US" altLang="en-US" sz="2400" dirty="0">
                <a:solidFill>
                  <a:srgbClr val="FF0000"/>
                </a:solidFill>
              </a:rPr>
              <a:t>:=</a:t>
            </a:r>
            <a:r>
              <a:rPr lang="en-US" altLang="en-US" sz="2400" dirty="0"/>
              <a:t> start+1 to end-1        </a:t>
            </a:r>
            <a:r>
              <a:rPr lang="en-US" altLang="en-US" dirty="0"/>
              <a:t>// find all I-to-J phrases</a:t>
            </a:r>
          </a:p>
          <a:p>
            <a:pPr lvl="4" eaLnBrk="1" hangingPunct="1">
              <a:buFont typeface="Wingdings" charset="2"/>
              <a:buChar char="§"/>
            </a:pPr>
            <a:r>
              <a:rPr lang="en-US" altLang="en-US" sz="2400" dirty="0">
                <a:solidFill>
                  <a:srgbClr val="FF0000"/>
                </a:solidFill>
              </a:rPr>
              <a:t>for</a:t>
            </a:r>
            <a:r>
              <a:rPr lang="en-US" altLang="en-US" sz="2400" dirty="0"/>
              <a:t> every nonterminal Y in [</a:t>
            </a:r>
            <a:r>
              <a:rPr lang="en-US" altLang="en-US" sz="2400" dirty="0" err="1"/>
              <a:t>start,mid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a:t>
            </a:r>
            <a:r>
              <a:rPr lang="en-US" altLang="en-US" sz="2400" dirty="0"/>
              <a:t> every nonterminal Z in [</a:t>
            </a:r>
            <a:r>
              <a:rPr lang="en-US" altLang="en-US" sz="2400" dirty="0" err="1"/>
              <a:t>mid,end</a:t>
            </a:r>
            <a:r>
              <a:rPr lang="en-US" altLang="en-US" sz="2400" dirty="0"/>
              <a:t>]</a:t>
            </a:r>
          </a:p>
          <a:p>
            <a:pPr lvl="4" eaLnBrk="1" hangingPunct="1">
              <a:buFont typeface="Wingdings" charset="2"/>
              <a:buChar char="§"/>
            </a:pPr>
            <a:r>
              <a:rPr lang="en-US" altLang="en-US" sz="2400" dirty="0"/>
              <a:t>        </a:t>
            </a:r>
            <a:r>
              <a:rPr lang="en-US" altLang="en-US" sz="2400" dirty="0">
                <a:solidFill>
                  <a:srgbClr val="FF0000"/>
                </a:solidFill>
              </a:rPr>
              <a:t>for </a:t>
            </a:r>
            <a:r>
              <a:rPr lang="en-US" altLang="en-US" sz="2400" dirty="0"/>
              <a:t>every X </a:t>
            </a:r>
            <a:r>
              <a:rPr lang="en-US" altLang="en-US" sz="2400" dirty="0">
                <a:sym typeface="Wingdings" charset="2"/>
              </a:rPr>
              <a:t> Y Z in the grammar</a:t>
            </a:r>
          </a:p>
          <a:p>
            <a:pPr lvl="4" eaLnBrk="1" hangingPunct="1">
              <a:buFont typeface="Wingdings" charset="2"/>
              <a:buChar char="§"/>
            </a:pPr>
            <a:r>
              <a:rPr lang="en-US" altLang="en-US" sz="2400" dirty="0">
                <a:sym typeface="Wingdings" charset="2"/>
              </a:rPr>
              <a:t>            add X to [</a:t>
            </a:r>
            <a:r>
              <a:rPr lang="en-US" altLang="en-US" sz="2400" dirty="0" err="1">
                <a:sym typeface="Wingdings" charset="2"/>
              </a:rPr>
              <a:t>start,end</a:t>
            </a:r>
            <a:r>
              <a:rPr lang="en-US" altLang="en-US" sz="2400" dirty="0">
                <a:sym typeface="Wingdings" charset="2"/>
              </a:rPr>
              <a:t>]</a:t>
            </a:r>
            <a:endParaRPr lang="en-US" altLang="en-US" sz="2400" dirty="0"/>
          </a:p>
        </p:txBody>
      </p:sp>
      <p:sp>
        <p:nvSpPr>
          <p:cNvPr id="5" name="Rectangle 4"/>
          <p:cNvSpPr>
            <a:spLocks noChangeArrowheads="1"/>
          </p:cNvSpPr>
          <p:nvPr/>
        </p:nvSpPr>
        <p:spPr bwMode="auto">
          <a:xfrm>
            <a:off x="457200" y="2819400"/>
            <a:ext cx="7315200" cy="104840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63981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06400" y="228600"/>
            <a:ext cx="8553450" cy="1143000"/>
          </a:xfrm>
        </p:spPr>
        <p:txBody>
          <a:bodyPr>
            <a:noAutofit/>
          </a:bodyPr>
          <a:lstStyle/>
          <a:p>
            <a:pPr eaLnBrk="1" hangingPunct="1"/>
            <a:r>
              <a:rPr lang="en-US" altLang="en-US" sz="3600" b="1" dirty="0"/>
              <a:t>Incremental </a:t>
            </a:r>
            <a:r>
              <a:rPr lang="en-US" altLang="en-US" sz="3600" b="1" dirty="0" smtClean="0"/>
              <a:t>CKY: Visit </a:t>
            </a:r>
            <a:r>
              <a:rPr lang="en-US" altLang="en-US" sz="3600" b="1" dirty="0"/>
              <a:t>columns left to right and fill each bottom-up</a:t>
            </a:r>
          </a:p>
        </p:txBody>
      </p:sp>
      <p:sp>
        <p:nvSpPr>
          <p:cNvPr id="98307" name="Rectangle 3"/>
          <p:cNvSpPr>
            <a:spLocks noGrp="1" noChangeArrowheads="1"/>
          </p:cNvSpPr>
          <p:nvPr>
            <p:ph type="body" idx="4294967295"/>
          </p:nvPr>
        </p:nvSpPr>
        <p:spPr>
          <a:xfrm>
            <a:off x="134938" y="1885950"/>
            <a:ext cx="9009062" cy="4819650"/>
          </a:xfrm>
        </p:spPr>
        <p:txBody>
          <a:bodyPr/>
          <a:lstStyle/>
          <a:p>
            <a:pPr eaLnBrk="1" hangingPunct="1">
              <a:buFont typeface="Wingdings" panose="05000000000000000000" pitchFamily="2" charset="2"/>
              <a:buChar char="§"/>
              <a:defRPr/>
            </a:pPr>
            <a:r>
              <a:rPr lang="en-US" altLang="en-US" sz="2400" dirty="0" smtClean="0">
                <a:solidFill>
                  <a:srgbClr val="FF0000"/>
                </a:solidFill>
                <a:ea typeface="+mn-ea"/>
              </a:rPr>
              <a:t>for</a:t>
            </a:r>
            <a:r>
              <a:rPr lang="en-US" altLang="en-US" sz="2400" dirty="0" smtClean="0">
                <a:ea typeface="+mn-ea"/>
              </a:rPr>
              <a:t> J </a:t>
            </a:r>
            <a:r>
              <a:rPr lang="en-US" altLang="en-US" sz="2400" dirty="0" smtClean="0">
                <a:solidFill>
                  <a:srgbClr val="FF0000"/>
                </a:solidFill>
                <a:ea typeface="+mn-ea"/>
              </a:rPr>
              <a:t>:=</a:t>
            </a:r>
            <a:r>
              <a:rPr lang="en-US" altLang="en-US" sz="2400" dirty="0" smtClean="0">
                <a:ea typeface="+mn-ea"/>
              </a:rPr>
              <a:t> 1 to n</a:t>
            </a:r>
          </a:p>
          <a:p>
            <a:pPr lvl="1" eaLnBrk="1" hangingPunct="1">
              <a:buFont typeface="Wingdings" panose="05000000000000000000" pitchFamily="2" charset="2"/>
              <a:buChar char="§"/>
              <a:defRPr/>
            </a:pPr>
            <a:r>
              <a:rPr lang="en-US" altLang="en-US" sz="2400" dirty="0" smtClean="0">
                <a:ea typeface="+mn-ea"/>
              </a:rPr>
              <a:t>Add to [J-1,J] all categories for the </a:t>
            </a:r>
            <a:r>
              <a:rPr lang="en-US" altLang="en-US" sz="2400" dirty="0" err="1" smtClean="0">
                <a:ea typeface="+mn-ea"/>
              </a:rPr>
              <a:t>J</a:t>
            </a:r>
            <a:r>
              <a:rPr lang="en-US" altLang="en-US" sz="2400" baseline="30000" dirty="0" err="1" smtClean="0">
                <a:ea typeface="+mn-ea"/>
              </a:rPr>
              <a:t>th</a:t>
            </a:r>
            <a:r>
              <a:rPr lang="en-US" altLang="en-US" sz="2400" dirty="0" smtClean="0">
                <a:ea typeface="+mn-ea"/>
              </a:rPr>
              <a:t> word</a:t>
            </a:r>
          </a:p>
          <a:p>
            <a:pPr marL="342900" lvl="3" indent="-342900" eaLnBrk="1" hangingPunct="1">
              <a:buFont typeface="Wingdings" panose="05000000000000000000" pitchFamily="2" charset="2"/>
              <a:buChar char="§"/>
              <a:defRPr/>
            </a:pPr>
            <a:r>
              <a:rPr lang="en-US" altLang="en-US" sz="2400" dirty="0" smtClean="0">
                <a:solidFill>
                  <a:srgbClr val="FF0000"/>
                </a:solidFill>
                <a:ea typeface="+mn-ea"/>
              </a:rPr>
              <a:t>for</a:t>
            </a:r>
            <a:r>
              <a:rPr lang="en-US" altLang="en-US" sz="2400" dirty="0" smtClean="0">
                <a:ea typeface="+mn-ea"/>
              </a:rPr>
              <a:t> end </a:t>
            </a:r>
            <a:r>
              <a:rPr lang="en-US" altLang="en-US" sz="2400" dirty="0" smtClean="0">
                <a:solidFill>
                  <a:srgbClr val="FF0000"/>
                </a:solidFill>
                <a:ea typeface="+mn-ea"/>
              </a:rPr>
              <a:t>:=</a:t>
            </a:r>
            <a:r>
              <a:rPr lang="en-US" altLang="en-US" sz="2400" dirty="0" smtClean="0">
                <a:ea typeface="+mn-ea"/>
              </a:rPr>
              <a:t> 2 to n                                     </a:t>
            </a:r>
            <a:r>
              <a:rPr lang="en-US" altLang="en-US" dirty="0" smtClean="0">
                <a:ea typeface="+mn-ea"/>
              </a:rPr>
              <a:t>// this is J</a:t>
            </a:r>
            <a:endParaRPr lang="en-US" altLang="en-US" sz="2400" dirty="0" smtClean="0">
              <a:ea typeface="+mn-ea"/>
            </a:endParaRPr>
          </a:p>
          <a:p>
            <a:pPr lvl="2" eaLnBrk="1" hangingPunct="1">
              <a:buFont typeface="Wingdings" panose="05000000000000000000" pitchFamily="2" charset="2"/>
              <a:buChar char="§"/>
              <a:defRPr/>
            </a:pPr>
            <a:r>
              <a:rPr lang="en-US" altLang="en-US" sz="2400" dirty="0" smtClean="0">
                <a:solidFill>
                  <a:srgbClr val="FF0000"/>
                </a:solidFill>
                <a:ea typeface="+mn-ea"/>
              </a:rPr>
              <a:t>for</a:t>
            </a:r>
            <a:r>
              <a:rPr lang="en-US" altLang="en-US" sz="2400" dirty="0" smtClean="0">
                <a:ea typeface="+mn-ea"/>
              </a:rPr>
              <a:t> width</a:t>
            </a:r>
            <a:r>
              <a:rPr lang="en-US" altLang="en-US" sz="2400" dirty="0" smtClean="0">
                <a:solidFill>
                  <a:srgbClr val="FF0000"/>
                </a:solidFill>
                <a:ea typeface="+mn-ea"/>
              </a:rPr>
              <a:t> :=</a:t>
            </a:r>
            <a:r>
              <a:rPr lang="en-US" altLang="en-US" sz="2400" dirty="0" smtClean="0">
                <a:ea typeface="+mn-ea"/>
              </a:rPr>
              <a:t> 2 to end</a:t>
            </a:r>
            <a:r>
              <a:rPr lang="en-US" altLang="en-US" dirty="0" smtClean="0">
                <a:ea typeface="+mn-ea"/>
              </a:rPr>
              <a:t>                       </a:t>
            </a:r>
            <a:endParaRPr lang="en-US" altLang="en-US" sz="2000" dirty="0" smtClean="0">
              <a:ea typeface="+mn-ea"/>
            </a:endParaRPr>
          </a:p>
          <a:p>
            <a:pPr lvl="3" eaLnBrk="1" hangingPunct="1">
              <a:buFont typeface="Wingdings" panose="05000000000000000000" pitchFamily="2" charset="2"/>
              <a:buChar char="§"/>
              <a:defRPr/>
            </a:pPr>
            <a:r>
              <a:rPr lang="en-US" altLang="en-US" sz="2400" dirty="0" smtClean="0">
                <a:ea typeface="+mn-ea"/>
              </a:rPr>
              <a:t>Define start := end - width         </a:t>
            </a:r>
            <a:r>
              <a:rPr lang="en-US" altLang="en-US" dirty="0" smtClean="0">
                <a:ea typeface="+mn-ea"/>
              </a:rPr>
              <a:t>// this is I</a:t>
            </a:r>
          </a:p>
          <a:p>
            <a:pPr lvl="3" eaLnBrk="1" hangingPunct="1">
              <a:buFont typeface="Wingdings" panose="05000000000000000000" pitchFamily="2" charset="2"/>
              <a:buChar char="§"/>
              <a:defRPr/>
            </a:pPr>
            <a:r>
              <a:rPr lang="en-US" altLang="en-US" sz="2400" dirty="0" smtClean="0">
                <a:solidFill>
                  <a:srgbClr val="FF0000"/>
                </a:solidFill>
                <a:ea typeface="+mn-ea"/>
              </a:rPr>
              <a:t>for</a:t>
            </a:r>
            <a:r>
              <a:rPr lang="en-US" altLang="en-US" sz="2400" dirty="0" smtClean="0">
                <a:ea typeface="+mn-ea"/>
              </a:rPr>
              <a:t> mid </a:t>
            </a:r>
            <a:r>
              <a:rPr lang="en-US" altLang="en-US" sz="2400" dirty="0" smtClean="0">
                <a:solidFill>
                  <a:srgbClr val="FF0000"/>
                </a:solidFill>
                <a:ea typeface="+mn-ea"/>
              </a:rPr>
              <a:t>:=</a:t>
            </a:r>
            <a:r>
              <a:rPr lang="en-US" altLang="en-US" sz="2400" dirty="0" smtClean="0">
                <a:ea typeface="+mn-ea"/>
              </a:rPr>
              <a:t> start+1 to end-1        </a:t>
            </a:r>
            <a:r>
              <a:rPr lang="en-US" altLang="en-US" dirty="0" smtClean="0">
                <a:ea typeface="+mn-ea"/>
              </a:rPr>
              <a:t>// find all I-to-J phrases</a:t>
            </a:r>
          </a:p>
          <a:p>
            <a:pPr lvl="4" eaLnBrk="1" hangingPunct="1">
              <a:buFont typeface="Wingdings" panose="05000000000000000000" pitchFamily="2" charset="2"/>
              <a:buChar char="§"/>
              <a:defRPr/>
            </a:pPr>
            <a:r>
              <a:rPr lang="en-US" altLang="en-US" sz="2400" dirty="0" smtClean="0">
                <a:solidFill>
                  <a:srgbClr val="FF0000"/>
                </a:solidFill>
                <a:ea typeface="+mn-ea"/>
              </a:rPr>
              <a:t>for</a:t>
            </a:r>
            <a:r>
              <a:rPr lang="en-US" altLang="en-US" sz="2400" dirty="0" smtClean="0">
                <a:ea typeface="+mn-ea"/>
              </a:rPr>
              <a:t> every nonterminal Y in [</a:t>
            </a:r>
            <a:r>
              <a:rPr lang="en-US" altLang="en-US" sz="2400" dirty="0" err="1" smtClean="0">
                <a:ea typeface="+mn-ea"/>
              </a:rPr>
              <a:t>start,mid</a:t>
            </a:r>
            <a:r>
              <a:rPr lang="en-US" altLang="en-US" sz="2400" dirty="0" smtClean="0">
                <a:ea typeface="+mn-ea"/>
              </a:rPr>
              <a:t>]</a:t>
            </a:r>
          </a:p>
          <a:p>
            <a:pPr lvl="4" eaLnBrk="1" hangingPunct="1">
              <a:buFont typeface="Wingdings" panose="05000000000000000000" pitchFamily="2" charset="2"/>
              <a:buChar char="§"/>
              <a:defRPr/>
            </a:pPr>
            <a:r>
              <a:rPr lang="en-US" altLang="en-US" sz="2400" dirty="0" smtClean="0">
                <a:ea typeface="+mn-ea"/>
              </a:rPr>
              <a:t>    </a:t>
            </a:r>
            <a:r>
              <a:rPr lang="en-US" altLang="en-US" sz="2400" dirty="0" smtClean="0">
                <a:solidFill>
                  <a:srgbClr val="FF0000"/>
                </a:solidFill>
                <a:ea typeface="+mn-ea"/>
              </a:rPr>
              <a:t>for</a:t>
            </a:r>
            <a:r>
              <a:rPr lang="en-US" altLang="en-US" sz="2400" dirty="0" smtClean="0">
                <a:ea typeface="+mn-ea"/>
              </a:rPr>
              <a:t> every nonterminal Z in [</a:t>
            </a:r>
            <a:r>
              <a:rPr lang="en-US" altLang="en-US" sz="2400" dirty="0" err="1" smtClean="0">
                <a:ea typeface="+mn-ea"/>
              </a:rPr>
              <a:t>mid,end</a:t>
            </a:r>
            <a:r>
              <a:rPr lang="en-US" altLang="en-US" sz="2400" dirty="0" smtClean="0">
                <a:ea typeface="+mn-ea"/>
              </a:rPr>
              <a:t>]</a:t>
            </a:r>
          </a:p>
          <a:p>
            <a:pPr lvl="4" eaLnBrk="1" hangingPunct="1">
              <a:buFont typeface="Wingdings" panose="05000000000000000000" pitchFamily="2" charset="2"/>
              <a:buChar char="§"/>
              <a:defRPr/>
            </a:pPr>
            <a:r>
              <a:rPr lang="en-US" altLang="en-US" sz="2400" dirty="0" smtClean="0">
                <a:ea typeface="+mn-ea"/>
              </a:rPr>
              <a:t>        </a:t>
            </a:r>
            <a:r>
              <a:rPr lang="en-US" altLang="en-US" sz="2400" dirty="0" smtClean="0">
                <a:solidFill>
                  <a:srgbClr val="FF0000"/>
                </a:solidFill>
                <a:ea typeface="+mn-ea"/>
              </a:rPr>
              <a:t>for </a:t>
            </a:r>
            <a:r>
              <a:rPr lang="en-US" altLang="en-US" sz="2400" dirty="0" smtClean="0">
                <a:ea typeface="+mn-ea"/>
              </a:rPr>
              <a:t>every X </a:t>
            </a:r>
            <a:r>
              <a:rPr lang="en-US" altLang="en-US" sz="2400" dirty="0" smtClean="0">
                <a:ea typeface="+mn-ea"/>
                <a:sym typeface="Wingdings" panose="05000000000000000000" pitchFamily="2" charset="2"/>
              </a:rPr>
              <a:t> Y Z in the grammar</a:t>
            </a:r>
          </a:p>
          <a:p>
            <a:pPr lvl="4" eaLnBrk="1" hangingPunct="1">
              <a:buFont typeface="Wingdings" panose="05000000000000000000" pitchFamily="2" charset="2"/>
              <a:buChar char="§"/>
              <a:defRPr/>
            </a:pPr>
            <a:r>
              <a:rPr lang="en-US" altLang="en-US" sz="2400" dirty="0" smtClean="0">
                <a:ea typeface="+mn-ea"/>
                <a:sym typeface="Wingdings" panose="05000000000000000000" pitchFamily="2" charset="2"/>
              </a:rPr>
              <a:t>            add X to [</a:t>
            </a:r>
            <a:r>
              <a:rPr lang="en-US" altLang="en-US" sz="2400" dirty="0" err="1" smtClean="0">
                <a:ea typeface="+mn-ea"/>
                <a:sym typeface="Wingdings" panose="05000000000000000000" pitchFamily="2" charset="2"/>
              </a:rPr>
              <a:t>start,end</a:t>
            </a:r>
            <a:r>
              <a:rPr lang="en-US" altLang="en-US" sz="2400" dirty="0" smtClean="0">
                <a:ea typeface="+mn-ea"/>
                <a:sym typeface="Wingdings" panose="05000000000000000000" pitchFamily="2" charset="2"/>
              </a:rPr>
              <a:t>]</a:t>
            </a:r>
            <a:endParaRPr lang="en-US" altLang="en-US" sz="2400" dirty="0" smtClean="0">
              <a:ea typeface="+mn-ea"/>
            </a:endParaRPr>
          </a:p>
        </p:txBody>
      </p:sp>
      <p:sp>
        <p:nvSpPr>
          <p:cNvPr id="55300" name="Rectangle 3"/>
          <p:cNvSpPr>
            <a:spLocks noChangeArrowheads="1"/>
          </p:cNvSpPr>
          <p:nvPr/>
        </p:nvSpPr>
        <p:spPr bwMode="auto">
          <a:xfrm>
            <a:off x="457200" y="2690648"/>
            <a:ext cx="7315200" cy="1093076"/>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Monotype Sorts" charset="2"/>
              <a:buChar char="z"/>
              <a:defRPr kumimoji="1" sz="3200">
                <a:solidFill>
                  <a:schemeClr val="tx1"/>
                </a:solidFill>
                <a:latin typeface="Tahoma" charset="0"/>
                <a:ea typeface="Arial" charset="0"/>
                <a:cs typeface="Arial"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ea typeface="Arial" charset="0"/>
                <a:cs typeface="Arial"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ea typeface="Arial" charset="0"/>
                <a:cs typeface="Arial" charset="0"/>
              </a:defRPr>
            </a:lvl3pPr>
            <a:lvl4pPr marL="1600200" indent="-228600">
              <a:spcBef>
                <a:spcPct val="20000"/>
              </a:spcBef>
              <a:buClr>
                <a:schemeClr val="accent2"/>
              </a:buClr>
              <a:buChar char="•"/>
              <a:defRPr kumimoji="1" sz="2000">
                <a:solidFill>
                  <a:schemeClr val="tx1"/>
                </a:solidFill>
                <a:latin typeface="Tahoma" charset="0"/>
                <a:ea typeface="Arial" charset="0"/>
                <a:cs typeface="Arial" charset="0"/>
              </a:defRPr>
            </a:lvl4pPr>
            <a:lvl5pPr marL="2057400" indent="-228600">
              <a:spcBef>
                <a:spcPct val="20000"/>
              </a:spcBef>
              <a:buClr>
                <a:schemeClr val="accent2"/>
              </a:buClr>
              <a:buChar char="–"/>
              <a:defRPr kumimoji="1" sz="2000">
                <a:solidFill>
                  <a:schemeClr val="tx1"/>
                </a:solidFill>
                <a:latin typeface="Tahoma" charset="0"/>
                <a:ea typeface="Arial" charset="0"/>
                <a:cs typeface="Arial"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ea typeface="Arial" charset="0"/>
                <a:cs typeface="Arial" charset="0"/>
              </a:defRPr>
            </a:lvl9pPr>
          </a:lstStyle>
          <a:p>
            <a:pPr algn="ctr">
              <a:spcBef>
                <a:spcPct val="0"/>
              </a:spcBef>
              <a:buClrTx/>
              <a:buFontTx/>
              <a:buNone/>
            </a:pPr>
            <a:endParaRPr kumimoji="0" lang="en-US" altLang="en-US" sz="2400"/>
          </a:p>
        </p:txBody>
      </p:sp>
    </p:spTree>
    <p:extLst>
      <p:ext uri="{BB962C8B-B14F-4D97-AF65-F5344CB8AC3E}">
        <p14:creationId xmlns:p14="http://schemas.microsoft.com/office/powerpoint/2010/main" val="9889931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KY Parsing"/>
          <p:cNvSpPr txBox="1">
            <a:spLocks noGrp="1"/>
          </p:cNvSpPr>
          <p:nvPr>
            <p:ph type="title"/>
          </p:nvPr>
        </p:nvSpPr>
        <p:spPr>
          <a:prstGeom prst="rect">
            <a:avLst/>
          </a:prstGeom>
        </p:spPr>
        <p:txBody>
          <a:bodyPr/>
          <a:lstStyle/>
          <a:p>
            <a:r>
              <a:rPr dirty="0"/>
              <a:t>CKY Parsing</a:t>
            </a:r>
          </a:p>
        </p:txBody>
      </p:sp>
      <p:sp>
        <p:nvSpPr>
          <p:cNvPr id="442" name="Reasonably efficient — O(n3) for n words…"/>
          <p:cNvSpPr txBox="1">
            <a:spLocks noGrp="1"/>
          </p:cNvSpPr>
          <p:nvPr>
            <p:ph type="body" idx="1"/>
          </p:nvPr>
        </p:nvSpPr>
        <p:spPr>
          <a:xfrm>
            <a:off x="725557" y="1824487"/>
            <a:ext cx="7384773" cy="3717501"/>
          </a:xfrm>
          <a:prstGeom prst="rect">
            <a:avLst/>
          </a:prstGeom>
        </p:spPr>
        <p:txBody>
          <a:bodyPr/>
          <a:lstStyle/>
          <a:p>
            <a:r>
              <a:rPr dirty="0"/>
              <a:t>Reasonably </a:t>
            </a:r>
            <a:r>
              <a:rPr dirty="0" smtClean="0"/>
              <a:t>efficient</a:t>
            </a:r>
            <a:endParaRPr dirty="0"/>
          </a:p>
          <a:p>
            <a:r>
              <a:rPr dirty="0"/>
              <a:t>Easy to code</a:t>
            </a:r>
          </a:p>
          <a:p>
            <a:r>
              <a:rPr dirty="0"/>
              <a:t>Easily extendable to weighted case</a:t>
            </a:r>
          </a:p>
          <a:p>
            <a:r>
              <a:rPr dirty="0"/>
              <a:t>Requires </a:t>
            </a:r>
            <a:r>
              <a:rPr i="1" dirty="0">
                <a:latin typeface="Helvetica"/>
                <a:ea typeface="Helvetica"/>
                <a:cs typeface="Helvetica"/>
                <a:sym typeface="Helvetica"/>
              </a:rPr>
              <a:t>Chomsky Normal Form</a:t>
            </a:r>
          </a:p>
        </p:txBody>
      </p:sp>
      <p:grpSp>
        <p:nvGrpSpPr>
          <p:cNvPr id="446" name="Group"/>
          <p:cNvGrpSpPr/>
          <p:nvPr/>
        </p:nvGrpSpPr>
        <p:grpSpPr>
          <a:xfrm>
            <a:off x="2819130" y="4666640"/>
            <a:ext cx="1046290" cy="423433"/>
            <a:chOff x="-171509" y="-77624"/>
            <a:chExt cx="1984070" cy="802962"/>
          </a:xfrm>
        </p:grpSpPr>
        <p:sp>
          <p:nvSpPr>
            <p:cNvPr id="443" name="X"/>
            <p:cNvSpPr txBox="1"/>
            <p:nvPr/>
          </p:nvSpPr>
          <p:spPr>
            <a:xfrm>
              <a:off x="-171509" y="-77624"/>
              <a:ext cx="406569" cy="8029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p>
              <a:r>
                <a:rPr sz="2400">
                  <a:solidFill>
                    <a:schemeClr val="tx1"/>
                  </a:solidFill>
                </a:rPr>
                <a:t>X</a:t>
              </a:r>
            </a:p>
          </p:txBody>
        </p:sp>
        <p:sp>
          <p:nvSpPr>
            <p:cNvPr id="444" name="Y Z"/>
            <p:cNvSpPr txBox="1"/>
            <p:nvPr/>
          </p:nvSpPr>
          <p:spPr>
            <a:xfrm>
              <a:off x="1019944" y="-77624"/>
              <a:ext cx="792617" cy="8029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p>
              <a:r>
                <a:rPr sz="2400" dirty="0">
                  <a:solidFill>
                    <a:schemeClr val="tx1"/>
                  </a:solidFill>
                </a:rPr>
                <a:t>Y Z</a:t>
              </a:r>
            </a:p>
          </p:txBody>
        </p:sp>
        <p:sp>
          <p:nvSpPr>
            <p:cNvPr id="445"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ln w="0"/>
                <a:solidFill>
                  <a:schemeClr val="accent1"/>
                </a:solidFill>
                <a:effectLst>
                  <a:outerShdw blurRad="38100" dist="25400" dir="5400000" algn="ctr" rotWithShape="0">
                    <a:srgbClr val="6E747A">
                      <a:alpha val="43000"/>
                    </a:srgbClr>
                  </a:outerShdw>
                </a:effectLst>
              </a:endParaRPr>
            </a:p>
          </p:txBody>
        </p:sp>
      </p:grpSp>
      <p:sp>
        <p:nvSpPr>
          <p:cNvPr id="447" name="nonterminal rule"/>
          <p:cNvSpPr txBox="1"/>
          <p:nvPr/>
        </p:nvSpPr>
        <p:spPr>
          <a:xfrm>
            <a:off x="2183573" y="5147809"/>
            <a:ext cx="2162051" cy="423433"/>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r>
              <a:rPr sz="2400" dirty="0">
                <a:solidFill>
                  <a:schemeClr val="tx1"/>
                </a:solidFill>
              </a:rPr>
              <a:t>nonterminal rule</a:t>
            </a:r>
          </a:p>
        </p:txBody>
      </p:sp>
      <p:grpSp>
        <p:nvGrpSpPr>
          <p:cNvPr id="451" name="Group"/>
          <p:cNvGrpSpPr/>
          <p:nvPr/>
        </p:nvGrpSpPr>
        <p:grpSpPr>
          <a:xfrm>
            <a:off x="5216751" y="4659941"/>
            <a:ext cx="810324" cy="423433"/>
            <a:chOff x="-171510" y="-77624"/>
            <a:chExt cx="1536615" cy="802962"/>
          </a:xfrm>
        </p:grpSpPr>
        <p:sp>
          <p:nvSpPr>
            <p:cNvPr id="448" name="X"/>
            <p:cNvSpPr txBox="1"/>
            <p:nvPr/>
          </p:nvSpPr>
          <p:spPr>
            <a:xfrm>
              <a:off x="-171510" y="-77624"/>
              <a:ext cx="406570" cy="8029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p>
              <a:r>
                <a:rPr sz="2400" dirty="0">
                  <a:solidFill>
                    <a:schemeClr val="tx1"/>
                  </a:solidFill>
                </a:rPr>
                <a:t>X</a:t>
              </a:r>
            </a:p>
          </p:txBody>
        </p:sp>
        <p:sp>
          <p:nvSpPr>
            <p:cNvPr id="449" name="x"/>
            <p:cNvSpPr txBox="1"/>
            <p:nvPr/>
          </p:nvSpPr>
          <p:spPr>
            <a:xfrm>
              <a:off x="1010211" y="-77624"/>
              <a:ext cx="354894" cy="8029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p>
              <a:r>
                <a:rPr sz="2400">
                  <a:solidFill>
                    <a:schemeClr val="tx1"/>
                  </a:solidFill>
                </a:rPr>
                <a:t>x</a:t>
              </a:r>
            </a:p>
          </p:txBody>
        </p:sp>
        <p:sp>
          <p:nvSpPr>
            <p:cNvPr id="450" name="Line"/>
            <p:cNvSpPr/>
            <p:nvPr/>
          </p:nvSpPr>
          <p:spPr>
            <a:xfrm>
              <a:off x="425577" y="323850"/>
              <a:ext cx="393650" cy="0"/>
            </a:xfrm>
            <a:prstGeom prst="line">
              <a:avLst/>
            </a:prstGeom>
            <a:noFill/>
            <a:ln w="25400" cap="flat">
              <a:solidFill>
                <a:schemeClr val="tx1"/>
              </a:solidFill>
              <a:prstDash val="solid"/>
              <a:miter lim="400000"/>
              <a:tailEnd type="triangle" w="med" len="med"/>
            </a:ln>
            <a:effectLst/>
          </p:spPr>
          <p:txBody>
            <a:bodyPr wrap="square" lIns="26789" tIns="26789" rIns="26789" bIns="26789" numCol="1" anchor="ctr">
              <a:noAutofit/>
            </a:bodyPr>
            <a:lstStyle/>
            <a:p>
              <a:pPr>
                <a:defRPr sz="2600"/>
              </a:pPr>
              <a:endParaRPr sz="2800">
                <a:solidFill>
                  <a:schemeClr val="tx1"/>
                </a:solidFill>
              </a:endParaRPr>
            </a:p>
          </p:txBody>
        </p:sp>
      </p:grpSp>
      <p:sp>
        <p:nvSpPr>
          <p:cNvPr id="452" name="terminal rule"/>
          <p:cNvSpPr txBox="1"/>
          <p:nvPr/>
        </p:nvSpPr>
        <p:spPr>
          <a:xfrm>
            <a:off x="4824048" y="5141112"/>
            <a:ext cx="1676341" cy="423433"/>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r>
              <a:rPr sz="2400">
                <a:solidFill>
                  <a:schemeClr val="tx1"/>
                </a:solidFill>
              </a:rPr>
              <a:t>terminal rule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4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4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4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iterate>
                                    <p:tmAbs val="0"/>
                                  </p:iterate>
                                  <p:childTnLst>
                                    <p:set>
                                      <p:cBhvr>
                                        <p:cTn id="22" fill="hold"/>
                                        <p:tgtEl>
                                          <p:spTgt spid="44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3" nodeType="afterEffect">
                                  <p:stCondLst>
                                    <p:cond delay="0"/>
                                  </p:stCondLst>
                                  <p:iterate>
                                    <p:tmAbs val="0"/>
                                  </p:iterate>
                                  <p:childTnLst>
                                    <p:set>
                                      <p:cBhvr>
                                        <p:cTn id="25" fill="hold"/>
                                        <p:tgtEl>
                                          <p:spTgt spid="4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4" nodeType="clickEffect">
                                  <p:stCondLst>
                                    <p:cond delay="0"/>
                                  </p:stCondLst>
                                  <p:iterate>
                                    <p:tmAbs val="0"/>
                                  </p:iterate>
                                  <p:childTnLst>
                                    <p:set>
                                      <p:cBhvr>
                                        <p:cTn id="29" fill="hold"/>
                                        <p:tgtEl>
                                          <p:spTgt spid="45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5" nodeType="afterEffect">
                                  <p:stCondLst>
                                    <p:cond delay="0"/>
                                  </p:stCondLst>
                                  <p:iterate>
                                    <p:tmAbs val="0"/>
                                  </p:iterate>
                                  <p:childTnLst>
                                    <p:set>
                                      <p:cBhvr>
                                        <p:cTn id="32" fill="hold"/>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1" build="p" bldLvl="5" advAuto="0"/>
      <p:bldP spid="446" grpId="2" advAuto="0"/>
      <p:bldP spid="447" grpId="3" animBg="1" advAuto="0"/>
      <p:bldP spid="451" grpId="4" advAuto="0"/>
      <p:bldP spid="452" grpId="5"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4" name="Other things to do with CKY"/>
          <p:cNvSpPr txBox="1">
            <a:spLocks noGrp="1"/>
          </p:cNvSpPr>
          <p:nvPr>
            <p:ph type="title"/>
          </p:nvPr>
        </p:nvSpPr>
        <p:spPr>
          <a:prstGeom prst="rect">
            <a:avLst/>
          </a:prstGeom>
        </p:spPr>
        <p:txBody>
          <a:bodyPr>
            <a:normAutofit/>
          </a:bodyPr>
          <a:lstStyle>
            <a:lvl1pPr defTabSz="508254">
              <a:defRPr sz="6960"/>
            </a:lvl1pPr>
          </a:lstStyle>
          <a:p>
            <a:r>
              <a:rPr sz="4600" dirty="0"/>
              <a:t>Other things to do with CKY</a:t>
            </a:r>
          </a:p>
        </p:txBody>
      </p:sp>
      <p:sp>
        <p:nvSpPr>
          <p:cNvPr id="3925" name="Generate entire forest of trees: Keep all backpointers instead of just one…"/>
          <p:cNvSpPr txBox="1">
            <a:spLocks noGrp="1"/>
          </p:cNvSpPr>
          <p:nvPr>
            <p:ph type="body" idx="1"/>
          </p:nvPr>
        </p:nvSpPr>
        <p:spPr>
          <a:prstGeom prst="rect">
            <a:avLst/>
          </a:prstGeom>
        </p:spPr>
        <p:txBody>
          <a:bodyPr/>
          <a:lstStyle/>
          <a:p>
            <a:r>
              <a:rPr lang="en-US" dirty="0" smtClean="0"/>
              <a:t>Grammar check: whether we can parse a grammar tree for the input sentence?</a:t>
            </a:r>
          </a:p>
          <a:p>
            <a:r>
              <a:rPr dirty="0" smtClean="0"/>
              <a:t>Generate </a:t>
            </a:r>
            <a:r>
              <a:rPr dirty="0"/>
              <a:t>entire forest of trees: Keep </a:t>
            </a:r>
            <a:r>
              <a:rPr dirty="0" smtClean="0"/>
              <a:t>all</a:t>
            </a:r>
            <a:r>
              <a:rPr lang="en-US" dirty="0" smtClean="0"/>
              <a:t> </a:t>
            </a:r>
            <a:r>
              <a:rPr dirty="0" smtClean="0"/>
              <a:t>backpointers </a:t>
            </a:r>
            <a:r>
              <a:rPr dirty="0"/>
              <a:t>instead of just </a:t>
            </a:r>
            <a:r>
              <a:rPr dirty="0" smtClean="0"/>
              <a:t>one</a:t>
            </a:r>
            <a:endParaRPr dirty="0"/>
          </a:p>
          <a:p>
            <a:r>
              <a:rPr dirty="0"/>
              <a:t>Count </a:t>
            </a:r>
            <a:r>
              <a:rPr dirty="0" smtClean="0"/>
              <a:t>trees:</a:t>
            </a:r>
            <a:r>
              <a:rPr lang="en-US" dirty="0"/>
              <a:t> </a:t>
            </a:r>
            <a:r>
              <a:rPr lang="en-US" dirty="0" smtClean="0"/>
              <a:t>ambiguity analysis</a:t>
            </a:r>
            <a:r>
              <a:rPr dirty="0"/>
              <a:t/>
            </a:r>
            <a:br>
              <a:rPr dirty="0"/>
            </a:br>
            <a:r>
              <a:rPr dirty="0"/>
              <a:t/>
            </a:r>
            <a:br>
              <a:rPr dirty="0"/>
            </a:b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25">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3925">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39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9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5" grpId="1" build="p" bldLvl="5"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enn Treebank (Marcus et al., ’93)"/>
          <p:cNvSpPr txBox="1">
            <a:spLocks noGrp="1"/>
          </p:cNvSpPr>
          <p:nvPr>
            <p:ph type="title"/>
          </p:nvPr>
        </p:nvSpPr>
        <p:spPr>
          <a:prstGeom prst="rect">
            <a:avLst/>
          </a:prstGeom>
        </p:spPr>
        <p:txBody>
          <a:bodyPr>
            <a:noAutofit/>
          </a:bodyPr>
          <a:lstStyle/>
          <a:p>
            <a:pPr defTabSz="258754">
              <a:defRPr sz="6719"/>
            </a:pPr>
            <a:r>
              <a:rPr sz="4500" b="1" dirty="0" smtClean="0"/>
              <a:t>Penn Treebank</a:t>
            </a:r>
            <a:r>
              <a:rPr lang="en-US" sz="4500" b="1" dirty="0" smtClean="0"/>
              <a:t> </a:t>
            </a:r>
            <a:r>
              <a:rPr sz="4500" b="1" dirty="0" smtClean="0"/>
              <a:t>(Marcus et al., 93)</a:t>
            </a:r>
            <a:endParaRPr sz="4500" b="1" dirty="0"/>
          </a:p>
        </p:txBody>
      </p:sp>
      <p:sp>
        <p:nvSpPr>
          <p:cNvPr id="141" name="Goal: investigate the syntactic phenomena that naturally occur…"/>
          <p:cNvSpPr txBox="1">
            <a:spLocks noGrp="1"/>
          </p:cNvSpPr>
          <p:nvPr>
            <p:ph type="body" sz="half" idx="1"/>
          </p:nvPr>
        </p:nvSpPr>
        <p:spPr>
          <a:xfrm>
            <a:off x="628650" y="1998921"/>
            <a:ext cx="7886699" cy="4316819"/>
          </a:xfrm>
          <a:prstGeom prst="rect">
            <a:avLst/>
          </a:prstGeom>
        </p:spPr>
        <p:txBody>
          <a:bodyPr>
            <a:normAutofit/>
          </a:bodyPr>
          <a:lstStyle/>
          <a:p>
            <a:r>
              <a:rPr sz="2800" dirty="0"/>
              <a:t>Goal: investigate the syntactic phenomena that naturally occur</a:t>
            </a:r>
          </a:p>
          <a:p>
            <a:r>
              <a:rPr sz="2800" dirty="0"/>
              <a:t>1 million words of English Wall Street Journal text in 40,000 sentences, annotated with syntactic structure</a:t>
            </a:r>
          </a:p>
          <a:p>
            <a:r>
              <a:rPr sz="2800" dirty="0"/>
              <a:t>$1/word</a:t>
            </a:r>
          </a:p>
          <a:p>
            <a:r>
              <a:rPr sz="2800" dirty="0"/>
              <a:t>Since then, treebanks have been created for many other languages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yntax"/>
          <p:cNvSpPr txBox="1">
            <a:spLocks noGrp="1"/>
          </p:cNvSpPr>
          <p:nvPr>
            <p:ph type="title"/>
          </p:nvPr>
        </p:nvSpPr>
        <p:spPr>
          <a:prstGeom prst="rect">
            <a:avLst/>
          </a:prstGeom>
        </p:spPr>
        <p:txBody>
          <a:bodyPr/>
          <a:lstStyle/>
          <a:p>
            <a:r>
              <a:t>Syntax</a:t>
            </a:r>
          </a:p>
        </p:txBody>
      </p:sp>
      <p:sp>
        <p:nvSpPr>
          <p:cNvPr id="133" name="The characteristics of the words and their relative location to each other allow us to generate this interpretation even though we don’t really understand the sentence…"/>
          <p:cNvSpPr txBox="1">
            <a:spLocks noGrp="1"/>
          </p:cNvSpPr>
          <p:nvPr>
            <p:ph type="body" idx="1"/>
          </p:nvPr>
        </p:nvSpPr>
        <p:spPr>
          <a:xfrm>
            <a:off x="819807" y="4012604"/>
            <a:ext cx="7803198" cy="2209520"/>
          </a:xfrm>
          <a:prstGeom prst="rect">
            <a:avLst/>
          </a:prstGeom>
        </p:spPr>
        <p:txBody>
          <a:bodyPr>
            <a:noAutofit/>
          </a:bodyPr>
          <a:lstStyle/>
          <a:p>
            <a:pPr marL="197371" indent="-197371">
              <a:defRPr sz="3200"/>
            </a:pPr>
            <a:r>
              <a:rPr sz="2400" dirty="0"/>
              <a:t>The characteristics of the words and their relative location to each other allow us to generate this interpretation even though we don’t really understand the sentence</a:t>
            </a:r>
          </a:p>
          <a:p>
            <a:pPr marL="197371" indent="-197371">
              <a:defRPr sz="3200"/>
            </a:pPr>
            <a:r>
              <a:rPr sz="2400" dirty="0"/>
              <a:t>Goal of </a:t>
            </a:r>
            <a:r>
              <a:rPr sz="2400" i="1" u="sng" dirty="0">
                <a:ea typeface="Helvetica"/>
                <a:cs typeface="Helvetica"/>
                <a:sym typeface="Helvetica"/>
              </a:rPr>
              <a:t>parsing</a:t>
            </a:r>
            <a:r>
              <a:rPr sz="2400" i="1" dirty="0">
                <a:ea typeface="Helvetica"/>
                <a:cs typeface="Helvetica"/>
                <a:sym typeface="Helvetica"/>
              </a:rPr>
              <a:t> </a:t>
            </a:r>
            <a:r>
              <a:rPr sz="2400" dirty="0"/>
              <a:t>is to write a computer program to generate this automatically.</a:t>
            </a:r>
          </a:p>
        </p:txBody>
      </p:sp>
      <p:pic>
        <p:nvPicPr>
          <p:cNvPr id="134" name="Image" descr="Image"/>
          <p:cNvPicPr>
            <a:picLocks noChangeAspect="1"/>
          </p:cNvPicPr>
          <p:nvPr/>
        </p:nvPicPr>
        <p:blipFill>
          <a:blip r:embed="rId2">
            <a:extLst/>
          </a:blip>
          <a:stretch>
            <a:fillRect/>
          </a:stretch>
        </p:blipFill>
        <p:spPr>
          <a:xfrm>
            <a:off x="1089423" y="1602643"/>
            <a:ext cx="6314297" cy="2285008"/>
          </a:xfrm>
          <a:prstGeom prst="rect">
            <a:avLst/>
          </a:prstGeom>
          <a:ln w="12700">
            <a:miter lim="400000"/>
          </a:ln>
        </p:spPr>
      </p:pic>
    </p:spTree>
    <p:extLst>
      <p:ext uri="{BB962C8B-B14F-4D97-AF65-F5344CB8AC3E}">
        <p14:creationId xmlns:p14="http://schemas.microsoft.com/office/powerpoint/2010/main" val="151419065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3">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Why make the Treebank?"/>
          <p:cNvSpPr txBox="1">
            <a:spLocks noGrp="1"/>
          </p:cNvSpPr>
          <p:nvPr>
            <p:ph type="title"/>
          </p:nvPr>
        </p:nvSpPr>
        <p:spPr>
          <a:prstGeom prst="rect">
            <a:avLst/>
          </a:prstGeom>
        </p:spPr>
        <p:txBody>
          <a:bodyPr>
            <a:noAutofit/>
          </a:bodyPr>
          <a:lstStyle>
            <a:lvl1pPr defTabSz="560831">
              <a:defRPr sz="7679"/>
            </a:lvl1pPr>
          </a:lstStyle>
          <a:p>
            <a:r>
              <a:rPr sz="4400" dirty="0"/>
              <a:t>Why make the Treebank?</a:t>
            </a:r>
          </a:p>
        </p:txBody>
      </p:sp>
      <p:sp>
        <p:nvSpPr>
          <p:cNvPr id="199" name="Before this it was common for linguists to declare what constituted a legitimate sentence structure in a language (this is a gross simplification).…"/>
          <p:cNvSpPr txBox="1">
            <a:spLocks noGrp="1"/>
          </p:cNvSpPr>
          <p:nvPr>
            <p:ph type="body" idx="1"/>
          </p:nvPr>
        </p:nvSpPr>
        <p:spPr>
          <a:prstGeom prst="rect">
            <a:avLst/>
          </a:prstGeom>
        </p:spPr>
        <p:txBody>
          <a:bodyPr>
            <a:noAutofit/>
          </a:bodyPr>
          <a:lstStyle/>
          <a:p>
            <a:pPr marL="227348" indent="-227348" defTabSz="123417">
              <a:spcBef>
                <a:spcPts val="2109"/>
              </a:spcBef>
              <a:defRPr sz="3686"/>
            </a:pPr>
            <a:r>
              <a:rPr sz="2600" dirty="0"/>
              <a:t>Before this it was common for linguists to declare what constituted a legitimate sentence structure in a language (this is a gross simplification).</a:t>
            </a:r>
          </a:p>
          <a:p>
            <a:pPr marL="227348" indent="-227348" defTabSz="123417">
              <a:spcBef>
                <a:spcPts val="2109"/>
              </a:spcBef>
              <a:defRPr sz="3686"/>
            </a:pPr>
            <a:r>
              <a:rPr sz="2600" dirty="0"/>
              <a:t>The Treebank provides a documentation of how (a very specific subset of) people actually structure English.</a:t>
            </a:r>
          </a:p>
          <a:p>
            <a:pPr marL="227348" indent="-227348" defTabSz="123417">
              <a:spcBef>
                <a:spcPts val="2109"/>
              </a:spcBef>
              <a:defRPr sz="3686"/>
            </a:pPr>
            <a:r>
              <a:rPr sz="2600" dirty="0"/>
              <a:t>Constructed with this goal: given a new sentence, can we automatically put the tree on top? (i.e. syntactic parsing)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1" build="p" bldLvl="5"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
          <p:cNvSpPr txBox="1"/>
          <p:nvPr/>
        </p:nvSpPr>
        <p:spPr>
          <a:xfrm>
            <a:off x="1343008" y="928524"/>
            <a:ext cx="6739446" cy="3099166"/>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pic>
        <p:nvPicPr>
          <p:cNvPr id="5"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2304418" y="4079685"/>
            <a:ext cx="5084995" cy="2279481"/>
          </a:xfrm>
          <a:prstGeom prst="rect">
            <a:avLst/>
          </a:prstGeom>
          <a:ln w="12700">
            <a:miter lim="400000"/>
          </a:ln>
        </p:spPr>
      </p:pic>
      <p:sp>
        <p:nvSpPr>
          <p:cNvPr id="147" name="36 POS (part of speech) tags:…"/>
          <p:cNvSpPr/>
          <p:nvPr/>
        </p:nvSpPr>
        <p:spPr>
          <a:xfrm>
            <a:off x="2186361" y="4072266"/>
            <a:ext cx="5655498" cy="2286900"/>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26789" tIns="26789" rIns="26789" bIns="26789" anchor="ctr"/>
          <a:lstStyle/>
          <a:p>
            <a:pPr algn="l">
              <a:defRPr sz="2300"/>
            </a:pPr>
            <a:r>
              <a:rPr sz="1213" dirty="0"/>
              <a:t>36 POS (part of speech) tags:</a:t>
            </a:r>
          </a:p>
          <a:p>
            <a:pPr algn="l">
              <a:defRPr sz="2300"/>
            </a:pPr>
            <a:endParaRPr sz="1213" dirty="0"/>
          </a:p>
          <a:p>
            <a:pPr algn="l">
              <a:defRPr sz="2300"/>
            </a:pPr>
            <a:r>
              <a:rPr sz="1213" dirty="0"/>
              <a:t>NN[P][S] = noun [proper] [plural]</a:t>
            </a:r>
          </a:p>
          <a:p>
            <a:pPr algn="l">
              <a:defRPr sz="2300"/>
            </a:pPr>
            <a:r>
              <a:rPr sz="1213" dirty="0"/>
              <a:t>JJ[R|S] = adjective [comparative|superlative]</a:t>
            </a:r>
          </a:p>
          <a:p>
            <a:pPr algn="l">
              <a:defRPr sz="2300"/>
            </a:pPr>
            <a:r>
              <a:rPr sz="1213" dirty="0"/>
              <a:t>VB[D|G|N|P|Z] = verbs [various kinds]</a:t>
            </a:r>
          </a:p>
          <a:p>
            <a:pPr algn="l">
              <a:defRPr sz="2300"/>
            </a:pPr>
            <a:r>
              <a:rPr sz="1213" dirty="0"/>
              <a:t>MD = modal  IN = preposition</a:t>
            </a:r>
          </a:p>
          <a:p>
            <a:pPr algn="l">
              <a:defRPr sz="2300"/>
            </a:pPr>
            <a:r>
              <a:rPr sz="1213" dirty="0"/>
              <a:t>CD = cardinal number</a:t>
            </a:r>
          </a:p>
          <a:p>
            <a:pPr algn="l">
              <a:defRPr sz="2300"/>
            </a:pPr>
            <a:r>
              <a:rPr sz="1213" dirty="0"/>
              <a:t>DT = determiner</a:t>
            </a:r>
          </a:p>
          <a:p>
            <a:pPr algn="l">
              <a:defRPr sz="2300"/>
            </a:pPr>
            <a:r>
              <a:rPr sz="1213" dirty="0"/>
              <a:t>punctuation, pronouns, adverbs, the word “to”, foreign words, etc.</a:t>
            </a:r>
          </a:p>
        </p:txBody>
      </p:sp>
      <p:sp>
        <p:nvSpPr>
          <p:cNvPr id="148" name="Rectangle"/>
          <p:cNvSpPr/>
          <p:nvPr/>
        </p:nvSpPr>
        <p:spPr>
          <a:xfrm>
            <a:off x="2414069" y="2731738"/>
            <a:ext cx="282201"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49" name="Rectangle"/>
          <p:cNvSpPr/>
          <p:nvPr/>
        </p:nvSpPr>
        <p:spPr>
          <a:xfrm>
            <a:off x="2186361" y="2571395"/>
            <a:ext cx="351739"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50" name="Rectangle"/>
          <p:cNvSpPr/>
          <p:nvPr/>
        </p:nvSpPr>
        <p:spPr>
          <a:xfrm>
            <a:off x="3036916" y="3138558"/>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53" name="Group"/>
          <p:cNvGrpSpPr/>
          <p:nvPr/>
        </p:nvGrpSpPr>
        <p:grpSpPr>
          <a:xfrm>
            <a:off x="2581499" y="2945997"/>
            <a:ext cx="570184" cy="550643"/>
            <a:chOff x="0" y="0"/>
            <a:chExt cx="1081236" cy="1044180"/>
          </a:xfrm>
        </p:grpSpPr>
        <p:sp>
          <p:nvSpPr>
            <p:cNvPr id="151"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2" name="Rectangle"/>
            <p:cNvSpPr/>
            <p:nvPr/>
          </p:nvSpPr>
          <p:spPr>
            <a:xfrm>
              <a:off x="546100" y="787649"/>
              <a:ext cx="535137" cy="2565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56" name="Group"/>
          <p:cNvGrpSpPr/>
          <p:nvPr/>
        </p:nvGrpSpPr>
        <p:grpSpPr>
          <a:xfrm>
            <a:off x="2186362" y="2195904"/>
            <a:ext cx="1657705" cy="1313947"/>
            <a:chOff x="0" y="0"/>
            <a:chExt cx="3143498" cy="2491630"/>
          </a:xfrm>
        </p:grpSpPr>
        <p:sp>
          <p:nvSpPr>
            <p:cNvPr id="154"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5" name="Rectangle"/>
            <p:cNvSpPr/>
            <p:nvPr/>
          </p:nvSpPr>
          <p:spPr>
            <a:xfrm>
              <a:off x="2476500" y="2184999"/>
              <a:ext cx="666999" cy="3066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3" name="Group"/>
          <p:cNvGrpSpPr/>
          <p:nvPr/>
        </p:nvGrpSpPr>
        <p:grpSpPr>
          <a:xfrm>
            <a:off x="2460949" y="1365495"/>
            <a:ext cx="3191379" cy="2372063"/>
            <a:chOff x="0" y="0"/>
            <a:chExt cx="6051798" cy="4498131"/>
          </a:xfrm>
        </p:grpSpPr>
        <p:sp>
          <p:nvSpPr>
            <p:cNvPr id="157" name="Rectangle"/>
            <p:cNvSpPr/>
            <p:nvPr/>
          </p:nvSpPr>
          <p:spPr>
            <a:xfrm>
              <a:off x="0" y="889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8" name="Rectangle"/>
            <p:cNvSpPr/>
            <p:nvPr/>
          </p:nvSpPr>
          <p:spPr>
            <a:xfrm>
              <a:off x="245110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59" name="Rectangle"/>
            <p:cNvSpPr/>
            <p:nvPr/>
          </p:nvSpPr>
          <p:spPr>
            <a:xfrm>
              <a:off x="1841500" y="11303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0" name="Rectangle"/>
            <p:cNvSpPr/>
            <p:nvPr/>
          </p:nvSpPr>
          <p:spPr>
            <a:xfrm>
              <a:off x="1955800" y="2940000"/>
              <a:ext cx="666999" cy="484933"/>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1" name="Rectangle"/>
            <p:cNvSpPr/>
            <p:nvPr/>
          </p:nvSpPr>
          <p:spPr>
            <a:xfrm>
              <a:off x="5384800" y="36956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2" name="Rectangle"/>
            <p:cNvSpPr/>
            <p:nvPr/>
          </p:nvSpPr>
          <p:spPr>
            <a:xfrm>
              <a:off x="1155700" y="41274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66" name="Group"/>
          <p:cNvGrpSpPr/>
          <p:nvPr/>
        </p:nvGrpSpPr>
        <p:grpSpPr>
          <a:xfrm>
            <a:off x="2581499" y="1961553"/>
            <a:ext cx="1819956" cy="1745895"/>
            <a:chOff x="0" y="0"/>
            <a:chExt cx="3451175" cy="3310731"/>
          </a:xfrm>
        </p:grpSpPr>
        <p:sp>
          <p:nvSpPr>
            <p:cNvPr id="164" name="Rectangle"/>
            <p:cNvSpPr/>
            <p:nvPr/>
          </p:nvSpPr>
          <p:spPr>
            <a:xfrm>
              <a:off x="0" y="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5" name="Rectangle"/>
            <p:cNvSpPr/>
            <p:nvPr/>
          </p:nvSpPr>
          <p:spPr>
            <a:xfrm>
              <a:off x="3040161" y="2940000"/>
              <a:ext cx="411015"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nvGrpSpPr>
          <p:cNvPr id="170" name="Group"/>
          <p:cNvGrpSpPr/>
          <p:nvPr/>
        </p:nvGrpSpPr>
        <p:grpSpPr>
          <a:xfrm>
            <a:off x="1846397" y="1599901"/>
            <a:ext cx="401156" cy="2318484"/>
            <a:chOff x="0" y="0"/>
            <a:chExt cx="760710" cy="4396531"/>
          </a:xfrm>
        </p:grpSpPr>
        <p:sp>
          <p:nvSpPr>
            <p:cNvPr id="167" name="Rectangle"/>
            <p:cNvSpPr/>
            <p:nvPr/>
          </p:nvSpPr>
          <p:spPr>
            <a:xfrm>
              <a:off x="225573" y="0"/>
              <a:ext cx="535138"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8" name="Rectangle"/>
            <p:cNvSpPr/>
            <p:nvPr/>
          </p:nvSpPr>
          <p:spPr>
            <a:xfrm>
              <a:off x="32642" y="1492450"/>
              <a:ext cx="667000"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69" name="Rectangle"/>
            <p:cNvSpPr/>
            <p:nvPr/>
          </p:nvSpPr>
          <p:spPr>
            <a:xfrm>
              <a:off x="0" y="4025800"/>
              <a:ext cx="252711"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71" name="(S…"/>
          <p:cNvSpPr txBox="1"/>
          <p:nvPr/>
        </p:nvSpPr>
        <p:spPr>
          <a:xfrm>
            <a:off x="1344081" y="935105"/>
            <a:ext cx="5608507" cy="3099166"/>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3" animBg="1" advAuto="0"/>
      <p:bldP spid="149" grpId="4" animBg="1" advAuto="0"/>
      <p:bldP spid="150" grpId="5" animBg="1" advAuto="0"/>
      <p:bldP spid="153" grpId="7" animBg="1" advAuto="0"/>
      <p:bldP spid="156" grpId="2" animBg="1" advAuto="0"/>
      <p:bldP spid="163" grpId="1" animBg="1" advAuto="0"/>
      <p:bldP spid="166" grpId="6" animBg="1" advAuto="0"/>
      <p:bldP spid="170" grpId="8"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Image" descr="Image"/>
          <p:cNvPicPr>
            <a:picLocks noChangeAspect="1"/>
          </p:cNvPicPr>
          <p:nvPr/>
        </p:nvPicPr>
        <p:blipFill>
          <a:blip r:embed="rId2">
            <a:extLst/>
          </a:blip>
          <a:stretch>
            <a:fillRect/>
          </a:stretch>
        </p:blipFill>
        <p:spPr>
          <a:xfrm>
            <a:off x="2219849" y="4168660"/>
            <a:ext cx="5084995" cy="2279481"/>
          </a:xfrm>
          <a:prstGeom prst="rect">
            <a:avLst/>
          </a:prstGeom>
          <a:ln w="12700">
            <a:miter lim="400000"/>
          </a:ln>
        </p:spPr>
      </p:pic>
      <p:sp>
        <p:nvSpPr>
          <p:cNvPr id="174" name="26 constituent tags:…"/>
          <p:cNvSpPr/>
          <p:nvPr/>
        </p:nvSpPr>
        <p:spPr>
          <a:xfrm>
            <a:off x="1530029" y="4128211"/>
            <a:ext cx="6741611" cy="2514327"/>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26789" tIns="26789" rIns="26789" bIns="26789" anchor="ctr"/>
          <a:lstStyle/>
          <a:p>
            <a:pPr algn="l">
              <a:defRPr sz="2300"/>
            </a:pPr>
            <a:r>
              <a:rPr sz="2000" dirty="0"/>
              <a:t>26 constituent tags:</a:t>
            </a:r>
          </a:p>
          <a:p>
            <a:pPr algn="l">
              <a:defRPr sz="2300"/>
            </a:pPr>
            <a:endParaRPr sz="2000" dirty="0"/>
          </a:p>
          <a:p>
            <a:pPr algn="l">
              <a:defRPr sz="2300"/>
            </a:pPr>
            <a:r>
              <a:rPr sz="2000" dirty="0"/>
              <a:t>S = declarative sentence          NP = noun phrase   </a:t>
            </a:r>
          </a:p>
          <a:p>
            <a:pPr algn="l">
              <a:defRPr sz="2300"/>
            </a:pPr>
            <a:r>
              <a:rPr sz="2000" dirty="0"/>
              <a:t>VP = verb phrase            ADJP = adjective phrase</a:t>
            </a:r>
          </a:p>
          <a:p>
            <a:pPr algn="l">
              <a:defRPr sz="2300"/>
            </a:pPr>
            <a:r>
              <a:rPr sz="2000" dirty="0"/>
              <a:t>PP = prepositional phrase          SBAR = sentential clause </a:t>
            </a:r>
          </a:p>
          <a:p>
            <a:pPr algn="l">
              <a:defRPr sz="2300"/>
            </a:pPr>
            <a:r>
              <a:rPr sz="2000" dirty="0"/>
              <a:t>SQ = question    SINV = inverted sentence     FRAG = fragment</a:t>
            </a:r>
          </a:p>
          <a:p>
            <a:pPr algn="l">
              <a:defRPr sz="2300"/>
            </a:pPr>
            <a:r>
              <a:rPr sz="2000" dirty="0" smtClean="0"/>
              <a:t>…</a:t>
            </a:r>
            <a:endParaRPr sz="2000" dirty="0"/>
          </a:p>
        </p:txBody>
      </p:sp>
      <p:sp>
        <p:nvSpPr>
          <p:cNvPr id="175" name="Rectangle"/>
          <p:cNvSpPr/>
          <p:nvPr/>
        </p:nvSpPr>
        <p:spPr>
          <a:xfrm>
            <a:off x="1530029" y="990766"/>
            <a:ext cx="351739"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76" name="Rectangle"/>
          <p:cNvSpPr/>
          <p:nvPr/>
        </p:nvSpPr>
        <p:spPr>
          <a:xfrm>
            <a:off x="2032325" y="1820415"/>
            <a:ext cx="507396"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79" name="Group"/>
          <p:cNvGrpSpPr/>
          <p:nvPr/>
        </p:nvGrpSpPr>
        <p:grpSpPr>
          <a:xfrm>
            <a:off x="1737160" y="2571393"/>
            <a:ext cx="600021" cy="399523"/>
            <a:chOff x="0" y="0"/>
            <a:chExt cx="1137815" cy="757611"/>
          </a:xfrm>
        </p:grpSpPr>
        <p:sp>
          <p:nvSpPr>
            <p:cNvPr id="177"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78" name="Rectangle"/>
            <p:cNvSpPr/>
            <p:nvPr/>
          </p:nvSpPr>
          <p:spPr>
            <a:xfrm>
              <a:off x="470817" y="38688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sp>
        <p:nvSpPr>
          <p:cNvPr id="180" name="Rectangle"/>
          <p:cNvSpPr/>
          <p:nvPr/>
        </p:nvSpPr>
        <p:spPr>
          <a:xfrm>
            <a:off x="2219849" y="3145255"/>
            <a:ext cx="282201" cy="195503"/>
          </a:xfrm>
          <a:prstGeom prst="rect">
            <a:avLst/>
          </a:prstGeom>
          <a:ln w="25400">
            <a:solidFill>
              <a:srgbClr val="FF2600"/>
            </a:solidFill>
            <a:miter lim="400000"/>
          </a:ln>
        </p:spPr>
        <p:txBody>
          <a:bodyPr lIns="26789" tIns="26789" rIns="26789" bIns="26789" anchor="ctr"/>
          <a:lstStyle/>
          <a:p>
            <a:pPr>
              <a:defRPr sz="2600"/>
            </a:pPr>
            <a:endParaRPr sz="1371"/>
          </a:p>
        </p:txBody>
      </p:sp>
      <p:grpSp>
        <p:nvGrpSpPr>
          <p:cNvPr id="188" name="Group"/>
          <p:cNvGrpSpPr/>
          <p:nvPr/>
        </p:nvGrpSpPr>
        <p:grpSpPr>
          <a:xfrm>
            <a:off x="1838105" y="1224853"/>
            <a:ext cx="864863" cy="2485747"/>
            <a:chOff x="0" y="0"/>
            <a:chExt cx="1640036" cy="4713709"/>
          </a:xfrm>
        </p:grpSpPr>
        <p:sp>
          <p:nvSpPr>
            <p:cNvPr id="181" name="Rectangle"/>
            <p:cNvSpPr/>
            <p:nvPr/>
          </p:nvSpPr>
          <p:spPr>
            <a:xfrm>
              <a:off x="279400" y="406400"/>
              <a:ext cx="666999"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2" name="Rectangle"/>
            <p:cNvSpPr/>
            <p:nvPr/>
          </p:nvSpPr>
          <p:spPr>
            <a:xfrm>
              <a:off x="0" y="0"/>
              <a:ext cx="535137" cy="4849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nvGrpSpPr>
            <p:cNvPr id="187" name="Group"/>
            <p:cNvGrpSpPr/>
            <p:nvPr/>
          </p:nvGrpSpPr>
          <p:grpSpPr>
            <a:xfrm>
              <a:off x="660400" y="1454100"/>
              <a:ext cx="979637" cy="3259610"/>
              <a:chOff x="0" y="0"/>
              <a:chExt cx="979636" cy="3259608"/>
            </a:xfrm>
          </p:grpSpPr>
          <p:sp>
            <p:nvSpPr>
              <p:cNvPr id="183" name="Rectangle"/>
              <p:cNvSpPr/>
              <p:nvPr/>
            </p:nvSpPr>
            <p:spPr>
              <a:xfrm>
                <a:off x="0" y="0"/>
                <a:ext cx="666999" cy="3707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4" name="Rectangle"/>
              <p:cNvSpPr/>
              <p:nvPr/>
            </p:nvSpPr>
            <p:spPr>
              <a:xfrm>
                <a:off x="0" y="1866800"/>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5" name="Rectangle"/>
              <p:cNvSpPr/>
              <p:nvPr/>
            </p:nvSpPr>
            <p:spPr>
              <a:xfrm>
                <a:off x="444500" y="2565300"/>
                <a:ext cx="535137" cy="256531"/>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sp>
            <p:nvSpPr>
              <p:cNvPr id="186" name="Rectangle"/>
              <p:cNvSpPr/>
              <p:nvPr/>
            </p:nvSpPr>
            <p:spPr>
              <a:xfrm>
                <a:off x="0" y="2888877"/>
                <a:ext cx="666999" cy="370732"/>
              </a:xfrm>
              <a:prstGeom prst="rect">
                <a:avLst/>
              </a:prstGeom>
              <a:noFill/>
              <a:ln w="25400" cap="flat">
                <a:solidFill>
                  <a:srgbClr val="FF2600"/>
                </a:solidFill>
                <a:prstDash val="solid"/>
                <a:miter lim="400000"/>
              </a:ln>
              <a:effectLst/>
            </p:spPr>
            <p:txBody>
              <a:bodyPr wrap="square" lIns="26789" tIns="26789" rIns="26789" bIns="26789" numCol="1" anchor="ctr">
                <a:noAutofit/>
              </a:bodyPr>
              <a:lstStyle/>
              <a:p>
                <a:pPr>
                  <a:defRPr sz="2600"/>
                </a:pPr>
                <a:endParaRPr sz="1371"/>
              </a:p>
            </p:txBody>
          </p:sp>
        </p:grpSp>
      </p:grpSp>
      <p:sp>
        <p:nvSpPr>
          <p:cNvPr id="189" name="(S…"/>
          <p:cNvSpPr txBox="1"/>
          <p:nvPr/>
        </p:nvSpPr>
        <p:spPr>
          <a:xfrm>
            <a:off x="1344081" y="966635"/>
            <a:ext cx="5608507" cy="3099166"/>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1" animBg="1" advAuto="0"/>
      <p:bldP spid="176" grpId="4" animBg="1" advAuto="0"/>
      <p:bldP spid="179" grpId="3" animBg="1" advAuto="0"/>
      <p:bldP spid="180" grpId="5" animBg="1" advAuto="0"/>
      <p:bldP spid="188" grpId="2"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Image" descr="Image"/>
          <p:cNvPicPr>
            <a:picLocks noChangeAspect="1"/>
          </p:cNvPicPr>
          <p:nvPr/>
        </p:nvPicPr>
        <p:blipFill>
          <a:blip r:embed="rId2">
            <a:extLst/>
          </a:blip>
          <a:stretch>
            <a:fillRect/>
          </a:stretch>
        </p:blipFill>
        <p:spPr>
          <a:xfrm>
            <a:off x="2092599" y="4358427"/>
            <a:ext cx="5084995" cy="2279481"/>
          </a:xfrm>
          <a:prstGeom prst="rect">
            <a:avLst/>
          </a:prstGeom>
          <a:ln w="12700">
            <a:miter lim="400000"/>
          </a:ln>
        </p:spPr>
      </p:pic>
      <p:sp>
        <p:nvSpPr>
          <p:cNvPr id="192" name="20 function tags:…"/>
          <p:cNvSpPr/>
          <p:nvPr/>
        </p:nvSpPr>
        <p:spPr>
          <a:xfrm>
            <a:off x="1816623" y="4224437"/>
            <a:ext cx="5845417" cy="2413470"/>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26789" tIns="26789" rIns="26789" bIns="26789" anchor="ctr"/>
          <a:lstStyle/>
          <a:p>
            <a:pPr algn="l">
              <a:defRPr sz="2300"/>
            </a:pPr>
            <a:r>
              <a:rPr sz="1800" dirty="0"/>
              <a:t>20 function tags:</a:t>
            </a:r>
          </a:p>
          <a:p>
            <a:pPr algn="l">
              <a:defRPr sz="2300"/>
            </a:pPr>
            <a:endParaRPr sz="1800" dirty="0"/>
          </a:p>
          <a:p>
            <a:pPr algn="l">
              <a:defRPr sz="2300"/>
            </a:pPr>
            <a:r>
              <a:rPr sz="1800" dirty="0"/>
              <a:t>-SBJ = subject of sentence</a:t>
            </a:r>
          </a:p>
          <a:p>
            <a:pPr algn="l">
              <a:defRPr sz="2300"/>
            </a:pPr>
            <a:r>
              <a:rPr sz="1800" dirty="0"/>
              <a:t>-CLR = closely related (in this case, to the verb)</a:t>
            </a:r>
          </a:p>
          <a:p>
            <a:pPr algn="l">
              <a:defRPr sz="2300"/>
            </a:pPr>
            <a:r>
              <a:rPr sz="1800" dirty="0"/>
              <a:t>-TMP = temporal</a:t>
            </a:r>
          </a:p>
          <a:p>
            <a:pPr algn="l">
              <a:defRPr sz="2300"/>
            </a:pPr>
            <a:r>
              <a:rPr sz="1800" dirty="0"/>
              <a:t>…</a:t>
            </a:r>
          </a:p>
          <a:p>
            <a:pPr algn="l">
              <a:defRPr sz="2300"/>
            </a:pPr>
            <a:endParaRPr sz="1800" dirty="0"/>
          </a:p>
          <a:p>
            <a:pPr algn="l">
              <a:defRPr sz="2300"/>
            </a:pPr>
            <a:r>
              <a:rPr sz="1800" dirty="0"/>
              <a:t>These are usually not considered in parsing. I’ve never paid any attention to them.</a:t>
            </a:r>
          </a:p>
        </p:txBody>
      </p:sp>
      <p:sp>
        <p:nvSpPr>
          <p:cNvPr id="193" name="Rectangle"/>
          <p:cNvSpPr/>
          <p:nvPr/>
        </p:nvSpPr>
        <p:spPr>
          <a:xfrm>
            <a:off x="2092599" y="1197629"/>
            <a:ext cx="451516" cy="255727"/>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4" name="Rectangle"/>
          <p:cNvSpPr/>
          <p:nvPr/>
        </p:nvSpPr>
        <p:spPr>
          <a:xfrm>
            <a:off x="2521225" y="3113601"/>
            <a:ext cx="451516"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5" name="Rectangle"/>
          <p:cNvSpPr/>
          <p:nvPr/>
        </p:nvSpPr>
        <p:spPr>
          <a:xfrm>
            <a:off x="2514529" y="3499270"/>
            <a:ext cx="400345" cy="195503"/>
          </a:xfrm>
          <a:prstGeom prst="rect">
            <a:avLst/>
          </a:prstGeom>
          <a:ln w="25400">
            <a:solidFill>
              <a:srgbClr val="FF2600"/>
            </a:solidFill>
            <a:miter lim="400000"/>
          </a:ln>
        </p:spPr>
        <p:txBody>
          <a:bodyPr lIns="26789" tIns="26789" rIns="26789" bIns="26789" anchor="ctr"/>
          <a:lstStyle/>
          <a:p>
            <a:pPr>
              <a:defRPr sz="2600"/>
            </a:pPr>
            <a:endParaRPr sz="1371"/>
          </a:p>
        </p:txBody>
      </p:sp>
      <p:sp>
        <p:nvSpPr>
          <p:cNvPr id="196" name="(S…"/>
          <p:cNvSpPr txBox="1"/>
          <p:nvPr/>
        </p:nvSpPr>
        <p:spPr>
          <a:xfrm>
            <a:off x="1344081" y="935105"/>
            <a:ext cx="5608507" cy="3099166"/>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pPr algn="l">
              <a:defRPr sz="2500">
                <a:latin typeface="Andale Mono"/>
                <a:ea typeface="Andale Mono"/>
                <a:cs typeface="Andale Mono"/>
                <a:sym typeface="Andale Mono"/>
              </a:defRPr>
            </a:pPr>
            <a:r>
              <a:rPr sz="1319" dirty="0">
                <a:solidFill>
                  <a:schemeClr val="tx1"/>
                </a:solidFill>
              </a:rPr>
              <a:t>  (S </a:t>
            </a:r>
          </a:p>
          <a:p>
            <a:pPr algn="l">
              <a:defRPr sz="2500">
                <a:latin typeface="Andale Mono"/>
                <a:ea typeface="Andale Mono"/>
                <a:cs typeface="Andale Mono"/>
                <a:sym typeface="Andale Mono"/>
              </a:defRPr>
            </a:pPr>
            <a:r>
              <a:rPr sz="1319" dirty="0">
                <a:solidFill>
                  <a:schemeClr val="tx1"/>
                </a:solidFill>
              </a:rPr>
              <a:t>    (NP-SBJ </a:t>
            </a:r>
          </a:p>
          <a:p>
            <a:pPr algn="l">
              <a:defRPr sz="2500">
                <a:latin typeface="Andale Mono"/>
                <a:ea typeface="Andale Mono"/>
                <a:cs typeface="Andale Mono"/>
                <a:sym typeface="Andale Mono"/>
              </a:defRPr>
            </a:pPr>
            <a:r>
              <a:rPr sz="1319" dirty="0">
                <a:solidFill>
                  <a:schemeClr val="tx1"/>
                </a:solidFill>
              </a:rPr>
              <a:t>      (NP (NNP Pierre) (NNP Vinken)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(ADJP </a:t>
            </a:r>
          </a:p>
          <a:p>
            <a:pPr algn="l">
              <a:defRPr sz="2500">
                <a:latin typeface="Andale Mono"/>
                <a:ea typeface="Andale Mono"/>
                <a:cs typeface="Andale Mono"/>
                <a:sym typeface="Andale Mono"/>
              </a:defRPr>
            </a:pPr>
            <a:r>
              <a:rPr sz="1319" dirty="0">
                <a:solidFill>
                  <a:schemeClr val="tx1"/>
                </a:solidFill>
              </a:rPr>
              <a:t>        (NP (CD 61) (NNS years) )</a:t>
            </a:r>
          </a:p>
          <a:p>
            <a:pPr algn="l">
              <a:defRPr sz="2500">
                <a:latin typeface="Andale Mono"/>
                <a:ea typeface="Andale Mono"/>
                <a:cs typeface="Andale Mono"/>
                <a:sym typeface="Andale Mono"/>
              </a:defRPr>
            </a:pPr>
            <a:r>
              <a:rPr sz="1319" dirty="0">
                <a:solidFill>
                  <a:schemeClr val="tx1"/>
                </a:solidFill>
              </a:rPr>
              <a:t>        (JJ old) )</a:t>
            </a:r>
          </a:p>
          <a:p>
            <a:pPr algn="l">
              <a:defRPr sz="2500">
                <a:latin typeface="Andale Mono"/>
                <a:ea typeface="Andale Mono"/>
                <a:cs typeface="Andale Mono"/>
                <a:sym typeface="Andale Mono"/>
              </a:defRPr>
            </a:pPr>
            <a:r>
              <a:rPr sz="1319" dirty="0">
                <a:solidFill>
                  <a:schemeClr val="tx1"/>
                </a:solidFill>
              </a:rPr>
              <a:t>      (, ,) )</a:t>
            </a:r>
          </a:p>
          <a:p>
            <a:pPr algn="l">
              <a:defRPr sz="2500">
                <a:latin typeface="Andale Mono"/>
                <a:ea typeface="Andale Mono"/>
                <a:cs typeface="Andale Mono"/>
                <a:sym typeface="Andale Mono"/>
              </a:defRPr>
            </a:pPr>
            <a:r>
              <a:rPr sz="1319" dirty="0">
                <a:solidFill>
                  <a:schemeClr val="tx1"/>
                </a:solidFill>
              </a:rPr>
              <a:t>    (VP (MD will) </a:t>
            </a:r>
          </a:p>
          <a:p>
            <a:pPr algn="l">
              <a:defRPr sz="2500">
                <a:latin typeface="Andale Mono"/>
                <a:ea typeface="Andale Mono"/>
                <a:cs typeface="Andale Mono"/>
                <a:sym typeface="Andale Mono"/>
              </a:defRPr>
            </a:pPr>
            <a:r>
              <a:rPr sz="1319" dirty="0">
                <a:solidFill>
                  <a:schemeClr val="tx1"/>
                </a:solidFill>
              </a:rPr>
              <a:t>      (VP (VB join) </a:t>
            </a:r>
          </a:p>
          <a:p>
            <a:pPr algn="l">
              <a:defRPr sz="2500">
                <a:latin typeface="Andale Mono"/>
                <a:ea typeface="Andale Mono"/>
                <a:cs typeface="Andale Mono"/>
                <a:sym typeface="Andale Mono"/>
              </a:defRPr>
            </a:pPr>
            <a:r>
              <a:rPr sz="1319" dirty="0">
                <a:solidFill>
                  <a:schemeClr val="tx1"/>
                </a:solidFill>
              </a:rPr>
              <a:t>        (NP (DT the) (NN board) )</a:t>
            </a:r>
          </a:p>
          <a:p>
            <a:pPr algn="l">
              <a:defRPr sz="2500">
                <a:latin typeface="Andale Mono"/>
                <a:ea typeface="Andale Mono"/>
                <a:cs typeface="Andale Mono"/>
                <a:sym typeface="Andale Mono"/>
              </a:defRPr>
            </a:pPr>
            <a:r>
              <a:rPr sz="1319" dirty="0">
                <a:solidFill>
                  <a:schemeClr val="tx1"/>
                </a:solidFill>
              </a:rPr>
              <a:t>        (PP-CLR (IN as) </a:t>
            </a:r>
          </a:p>
          <a:p>
            <a:pPr algn="l">
              <a:defRPr sz="2500">
                <a:latin typeface="Andale Mono"/>
                <a:ea typeface="Andale Mono"/>
                <a:cs typeface="Andale Mono"/>
                <a:sym typeface="Andale Mono"/>
              </a:defRPr>
            </a:pPr>
            <a:r>
              <a:rPr sz="1319" dirty="0">
                <a:solidFill>
                  <a:schemeClr val="tx1"/>
                </a:solidFill>
              </a:rPr>
              <a:t>          (NP (DT a) (JJ nonexecutive) (NN director) ))</a:t>
            </a:r>
          </a:p>
          <a:p>
            <a:pPr algn="l">
              <a:defRPr sz="2500">
                <a:latin typeface="Andale Mono"/>
                <a:ea typeface="Andale Mono"/>
                <a:cs typeface="Andale Mono"/>
                <a:sym typeface="Andale Mono"/>
              </a:defRPr>
            </a:pPr>
            <a:r>
              <a:rPr sz="1319" dirty="0">
                <a:solidFill>
                  <a:schemeClr val="tx1"/>
                </a:solidFill>
              </a:rPr>
              <a:t>        (NP-TMP (NNP Nov.) (CD 29) )))</a:t>
            </a:r>
          </a:p>
          <a:p>
            <a:pPr algn="l">
              <a:defRPr sz="2500">
                <a:latin typeface="Andale Mono"/>
                <a:ea typeface="Andale Mono"/>
                <a:cs typeface="Andale Mono"/>
                <a:sym typeface="Andale Mono"/>
              </a:defRPr>
            </a:pPr>
            <a:r>
              <a:rPr sz="1319" dirty="0">
                <a:solidFill>
                  <a:schemeClr val="tx1"/>
                </a:solidFill>
              </a:rPr>
              <a:t>    (.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How to Use The Treebank"/>
          <p:cNvSpPr txBox="1">
            <a:spLocks noGrp="1"/>
          </p:cNvSpPr>
          <p:nvPr>
            <p:ph type="title"/>
          </p:nvPr>
        </p:nvSpPr>
        <p:spPr>
          <a:prstGeom prst="rect">
            <a:avLst/>
          </a:prstGeom>
        </p:spPr>
        <p:txBody>
          <a:bodyPr>
            <a:normAutofit/>
          </a:bodyPr>
          <a:lstStyle>
            <a:lvl1pPr defTabSz="549148">
              <a:defRPr sz="7519"/>
            </a:lvl1pPr>
          </a:lstStyle>
          <a:p>
            <a:r>
              <a:rPr sz="4400" dirty="0"/>
              <a:t>How to Use The Treebank</a:t>
            </a:r>
          </a:p>
        </p:txBody>
      </p:sp>
      <p:sp>
        <p:nvSpPr>
          <p:cNvPr id="202" name="Evaluation:…"/>
          <p:cNvSpPr txBox="1">
            <a:spLocks noGrp="1"/>
          </p:cNvSpPr>
          <p:nvPr>
            <p:ph type="body" idx="1"/>
          </p:nvPr>
        </p:nvSpPr>
        <p:spPr>
          <a:prstGeom prst="rect">
            <a:avLst/>
          </a:prstGeom>
        </p:spPr>
        <p:txBody>
          <a:bodyPr>
            <a:normAutofit fontScale="85000" lnSpcReduction="10000"/>
          </a:bodyPr>
          <a:lstStyle/>
          <a:p>
            <a:pPr marL="171097" indent="-171097" defTabSz="92880">
              <a:spcBef>
                <a:spcPts val="1583"/>
              </a:spcBef>
              <a:defRPr sz="2774"/>
            </a:pPr>
            <a:r>
              <a:rPr sz="3300" b="1" dirty="0"/>
              <a:t>Evaluation</a:t>
            </a:r>
            <a:r>
              <a:rPr dirty="0"/>
              <a:t>:</a:t>
            </a:r>
          </a:p>
          <a:p>
            <a:pPr marL="342194" lvl="1" indent="-171097" defTabSz="92880">
              <a:spcBef>
                <a:spcPts val="1583"/>
              </a:spcBef>
              <a:defRPr sz="2774"/>
            </a:pPr>
            <a:r>
              <a:rPr dirty="0"/>
              <a:t>I’ll give you some of the sentences from the treebank (without trees). </a:t>
            </a:r>
          </a:p>
          <a:p>
            <a:pPr marL="342194" lvl="1" indent="-171097" defTabSz="92880">
              <a:spcBef>
                <a:spcPts val="1583"/>
              </a:spcBef>
              <a:defRPr sz="2774"/>
            </a:pPr>
            <a:r>
              <a:rPr dirty="0"/>
              <a:t>You give me the trees your computer parser produced.</a:t>
            </a:r>
          </a:p>
          <a:p>
            <a:pPr marL="342194" lvl="1" indent="-171097" defTabSz="92880">
              <a:spcBef>
                <a:spcPts val="1583"/>
              </a:spcBef>
              <a:defRPr sz="2774"/>
            </a:pPr>
            <a:r>
              <a:rPr dirty="0"/>
              <a:t>I’ll tell you how close you were to the human trees.</a:t>
            </a:r>
          </a:p>
          <a:p>
            <a:pPr marL="171097" indent="-171097" defTabSz="92880">
              <a:spcBef>
                <a:spcPts val="1583"/>
              </a:spcBef>
              <a:defRPr sz="2774"/>
            </a:pPr>
            <a:r>
              <a:rPr dirty="0"/>
              <a:t> </a:t>
            </a:r>
            <a:r>
              <a:rPr sz="3300" b="1" dirty="0"/>
              <a:t>Training</a:t>
            </a:r>
            <a:r>
              <a:rPr dirty="0"/>
              <a:t>:</a:t>
            </a:r>
          </a:p>
          <a:p>
            <a:pPr marL="342194" lvl="1" indent="-171097" defTabSz="92880">
              <a:spcBef>
                <a:spcPts val="1583"/>
              </a:spcBef>
              <a:defRPr sz="2774"/>
            </a:pPr>
            <a:r>
              <a:rPr dirty="0"/>
              <a:t>Use the treebank trees as input to some data-driven parsing algorithm (just don’t use the same trees to evaluate)</a:t>
            </a:r>
          </a:p>
          <a:p>
            <a:pPr marL="342194" lvl="1" indent="-171097" defTabSz="92880">
              <a:spcBef>
                <a:spcPts val="1583"/>
              </a:spcBef>
              <a:defRPr sz="2774"/>
            </a:pPr>
            <a:r>
              <a:rPr dirty="0"/>
              <a:t>Standard split: sections 2-21 for training, section 23 for test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2">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02">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iterate>
                                    <p:tmAbs val="0"/>
                                  </p:iterate>
                                  <p:childTnLst>
                                    <p:set>
                                      <p:cBhvr>
                                        <p:cTn id="10" fill="hold"/>
                                        <p:tgtEl>
                                          <p:spTgt spid="202">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iterate>
                                    <p:tmAbs val="0"/>
                                  </p:iterate>
                                  <p:childTnLst>
                                    <p:set>
                                      <p:cBhvr>
                                        <p:cTn id="12" fill="hold"/>
                                        <p:tgtEl>
                                          <p:spTgt spid="20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202">
                                            <p:txEl>
                                              <p:pRg st="4" end="4"/>
                                            </p:txEl>
                                          </p:spTgt>
                                        </p:tgtEl>
                                        <p:attrNameLst>
                                          <p:attrName>style.visibility</p:attrName>
                                        </p:attrNameLst>
                                      </p:cBhvr>
                                      <p:to>
                                        <p:strVal val="visible"/>
                                      </p:to>
                                    </p:set>
                                  </p:childTnLst>
                                </p:cTn>
                              </p:par>
                              <p:par>
                                <p:cTn id="16" presetID="1" presetClass="entr" presetSubtype="0" fill="hold" grpId="1" nodeType="withEffect">
                                  <p:stCondLst>
                                    <p:cond delay="0"/>
                                  </p:stCondLst>
                                  <p:iterate>
                                    <p:tmAbs val="0"/>
                                  </p:iterate>
                                  <p:childTnLst>
                                    <p:set>
                                      <p:cBhvr>
                                        <p:cTn id="17" fill="hold"/>
                                        <p:tgtEl>
                                          <p:spTgt spid="202">
                                            <p:txEl>
                                              <p:pRg st="5" end="5"/>
                                            </p:txEl>
                                          </p:spTgt>
                                        </p:tgtEl>
                                        <p:attrNameLst>
                                          <p:attrName>style.visibility</p:attrName>
                                        </p:attrNameLst>
                                      </p:cBhvr>
                                      <p:to>
                                        <p:strVal val="visible"/>
                                      </p:to>
                                    </p:set>
                                  </p:childTnLst>
                                </p:cTn>
                              </p:par>
                              <p:par>
                                <p:cTn id="18" presetID="1" presetClass="entr" presetSubtype="0" fill="hold" grpId="1" nodeType="withEffect">
                                  <p:stCondLst>
                                    <p:cond delay="0"/>
                                  </p:stCondLst>
                                  <p:iterate>
                                    <p:tmAbs val="0"/>
                                  </p:iterate>
                                  <p:childTnLst>
                                    <p:set>
                                      <p:cBhvr>
                                        <p:cTn id="19" fill="hold"/>
                                        <p:tgtEl>
                                          <p:spTgt spid="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1" build="p"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arser Evaluation"/>
          <p:cNvSpPr txBox="1">
            <a:spLocks noGrp="1"/>
          </p:cNvSpPr>
          <p:nvPr>
            <p:ph type="title"/>
          </p:nvPr>
        </p:nvSpPr>
        <p:spPr>
          <a:prstGeom prst="rect">
            <a:avLst/>
          </a:prstGeom>
        </p:spPr>
        <p:txBody>
          <a:bodyPr/>
          <a:lstStyle/>
          <a:p>
            <a:r>
              <a:rPr dirty="0"/>
              <a:t>Parser Evaluation</a:t>
            </a:r>
          </a:p>
        </p:txBody>
      </p:sp>
      <p:sp>
        <p:nvSpPr>
          <p:cNvPr id="240" name="Parseval (Black et al. ’91)"/>
          <p:cNvSpPr txBox="1"/>
          <p:nvPr/>
        </p:nvSpPr>
        <p:spPr>
          <a:xfrm>
            <a:off x="3551598" y="1549515"/>
            <a:ext cx="2733805" cy="331100"/>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r>
              <a:rPr sz="1800" dirty="0">
                <a:solidFill>
                  <a:schemeClr val="tx1"/>
                </a:solidFill>
              </a:rPr>
              <a:t>Parseval (Black et al. ’91)</a:t>
            </a:r>
          </a:p>
        </p:txBody>
      </p:sp>
      <p:pic>
        <p:nvPicPr>
          <p:cNvPr id="241" name="Image" descr="Image"/>
          <p:cNvPicPr>
            <a:picLocks noChangeAspect="1"/>
          </p:cNvPicPr>
          <p:nvPr/>
        </p:nvPicPr>
        <p:blipFill>
          <a:blip r:embed="rId3">
            <a:extLst/>
          </a:blip>
          <a:srcRect/>
          <a:stretch>
            <a:fillRect/>
          </a:stretch>
        </p:blipFill>
        <p:spPr>
          <a:xfrm>
            <a:off x="1129188" y="3120906"/>
            <a:ext cx="4417882" cy="1848660"/>
          </a:xfrm>
          <a:custGeom>
            <a:avLst/>
            <a:gdLst/>
            <a:ahLst/>
            <a:cxnLst>
              <a:cxn ang="0">
                <a:pos x="wd2" y="hd2"/>
              </a:cxn>
              <a:cxn ang="5400000">
                <a:pos x="wd2" y="hd2"/>
              </a:cxn>
              <a:cxn ang="10800000">
                <a:pos x="wd2" y="hd2"/>
              </a:cxn>
              <a:cxn ang="16200000">
                <a:pos x="wd2" y="hd2"/>
              </a:cxn>
            </a:cxnLst>
            <a:rect l="0" t="0" r="r" b="b"/>
            <a:pathLst>
              <a:path w="21600" h="21600" extrusionOk="0">
                <a:moveTo>
                  <a:pt x="9271" y="1"/>
                </a:moveTo>
                <a:lnTo>
                  <a:pt x="909" y="0"/>
                </a:lnTo>
                <a:lnTo>
                  <a:pt x="0" y="8082"/>
                </a:lnTo>
                <a:lnTo>
                  <a:pt x="0" y="14005"/>
                </a:lnTo>
                <a:lnTo>
                  <a:pt x="12271" y="21600"/>
                </a:lnTo>
                <a:lnTo>
                  <a:pt x="21600" y="21600"/>
                </a:lnTo>
                <a:lnTo>
                  <a:pt x="21600" y="7631"/>
                </a:lnTo>
                <a:lnTo>
                  <a:pt x="9271" y="1"/>
                </a:lnTo>
                <a:close/>
              </a:path>
            </a:pathLst>
          </a:custGeom>
          <a:ln w="12700">
            <a:miter lim="400000"/>
          </a:ln>
        </p:spPr>
      </p:pic>
      <p:sp>
        <p:nvSpPr>
          <p:cNvPr id="242" name="(S 0 7)…"/>
          <p:cNvSpPr txBox="1"/>
          <p:nvPr/>
        </p:nvSpPr>
        <p:spPr>
          <a:xfrm>
            <a:off x="5867012" y="3292562"/>
            <a:ext cx="836781" cy="1531429"/>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defRPr sz="2700">
                <a:solidFill>
                  <a:srgbClr val="00F900"/>
                </a:solidFill>
              </a:defRPr>
            </a:pPr>
            <a:r>
              <a:rPr sz="1600" dirty="0"/>
              <a:t>(S 0 7)</a:t>
            </a:r>
          </a:p>
          <a:p>
            <a:pPr>
              <a:defRPr sz="2700">
                <a:solidFill>
                  <a:srgbClr val="00F900"/>
                </a:solidFill>
              </a:defRPr>
            </a:pPr>
            <a:r>
              <a:rPr sz="1600" dirty="0"/>
              <a:t>(NP 0 1)</a:t>
            </a:r>
          </a:p>
          <a:p>
            <a:pPr>
              <a:defRPr sz="2700">
                <a:solidFill>
                  <a:srgbClr val="00F900"/>
                </a:solidFill>
              </a:defRPr>
            </a:pPr>
            <a:r>
              <a:rPr sz="1600" dirty="0"/>
              <a:t>(VP 1 7)</a:t>
            </a:r>
          </a:p>
          <a:p>
            <a:pPr>
              <a:defRPr sz="2700">
                <a:solidFill>
                  <a:srgbClr val="00F900"/>
                </a:solidFill>
              </a:defRPr>
            </a:pPr>
            <a:r>
              <a:rPr sz="1600" dirty="0"/>
              <a:t>(NP 2 4)</a:t>
            </a:r>
          </a:p>
          <a:p>
            <a:pPr>
              <a:defRPr sz="2700">
                <a:solidFill>
                  <a:srgbClr val="00F900"/>
                </a:solidFill>
              </a:defRPr>
            </a:pPr>
            <a:r>
              <a:rPr sz="1600" dirty="0"/>
              <a:t>(PP 4 7)</a:t>
            </a:r>
          </a:p>
          <a:p>
            <a:pPr>
              <a:defRPr sz="2700">
                <a:solidFill>
                  <a:srgbClr val="00F900"/>
                </a:solidFill>
              </a:defRPr>
            </a:pPr>
            <a:r>
              <a:rPr sz="1600" dirty="0"/>
              <a:t>(NP 5 7)</a:t>
            </a:r>
          </a:p>
        </p:txBody>
      </p:sp>
      <p:sp>
        <p:nvSpPr>
          <p:cNvPr id="243" name="(S 0 7)…"/>
          <p:cNvSpPr txBox="1"/>
          <p:nvPr/>
        </p:nvSpPr>
        <p:spPr>
          <a:xfrm>
            <a:off x="6703793" y="4925349"/>
            <a:ext cx="836781" cy="1777650"/>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defRPr sz="2700">
                <a:solidFill>
                  <a:srgbClr val="FF9300"/>
                </a:solidFill>
              </a:defRPr>
            </a:pPr>
            <a:r>
              <a:rPr sz="1600" dirty="0"/>
              <a:t>(S 0 7)</a:t>
            </a:r>
          </a:p>
          <a:p>
            <a:pPr>
              <a:defRPr sz="2700">
                <a:solidFill>
                  <a:srgbClr val="FF9300"/>
                </a:solidFill>
              </a:defRPr>
            </a:pPr>
            <a:r>
              <a:rPr sz="1600" dirty="0"/>
              <a:t>(NP 0 1)</a:t>
            </a:r>
          </a:p>
          <a:p>
            <a:pPr>
              <a:defRPr sz="2700">
                <a:solidFill>
                  <a:srgbClr val="FF9300"/>
                </a:solidFill>
              </a:defRPr>
            </a:pPr>
            <a:r>
              <a:rPr sz="1600" dirty="0"/>
              <a:t>(VP 1 7)</a:t>
            </a:r>
          </a:p>
          <a:p>
            <a:pPr>
              <a:defRPr sz="2700">
                <a:solidFill>
                  <a:srgbClr val="FF9300"/>
                </a:solidFill>
              </a:defRPr>
            </a:pPr>
            <a:r>
              <a:rPr sz="1600" dirty="0"/>
              <a:t>(NP 2 7)</a:t>
            </a:r>
          </a:p>
          <a:p>
            <a:pPr>
              <a:defRPr sz="2700">
                <a:solidFill>
                  <a:srgbClr val="FF9300"/>
                </a:solidFill>
              </a:defRPr>
            </a:pPr>
            <a:r>
              <a:rPr sz="1600" dirty="0"/>
              <a:t>(NP 2 4)</a:t>
            </a:r>
          </a:p>
          <a:p>
            <a:pPr>
              <a:defRPr sz="2700">
                <a:solidFill>
                  <a:srgbClr val="FF9300"/>
                </a:solidFill>
              </a:defRPr>
            </a:pPr>
            <a:r>
              <a:rPr sz="1600" dirty="0"/>
              <a:t>(PP 4 7)</a:t>
            </a:r>
          </a:p>
          <a:p>
            <a:pPr>
              <a:defRPr sz="2700">
                <a:solidFill>
                  <a:srgbClr val="FF9300"/>
                </a:solidFill>
              </a:defRPr>
            </a:pPr>
            <a:r>
              <a:rPr sz="1600" dirty="0"/>
              <a:t>(NP 5 7)</a:t>
            </a:r>
          </a:p>
        </p:txBody>
      </p:sp>
      <p:sp>
        <p:nvSpPr>
          <p:cNvPr id="244" name="Decompose tree into labeled constituent spans  (note: POS tags not considered!)…"/>
          <p:cNvSpPr txBox="1"/>
          <p:nvPr/>
        </p:nvSpPr>
        <p:spPr>
          <a:xfrm>
            <a:off x="898293" y="1919712"/>
            <a:ext cx="8040414" cy="1162097"/>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marL="284074" indent="-284074" algn="l">
              <a:buSzPct val="100000"/>
              <a:buAutoNum type="arabicPeriod"/>
              <a:defRPr sz="3100"/>
            </a:pPr>
            <a:r>
              <a:rPr sz="2400" dirty="0">
                <a:solidFill>
                  <a:schemeClr val="tx1"/>
                </a:solidFill>
              </a:rPr>
              <a:t>Decompose tree into labeled </a:t>
            </a:r>
            <a:r>
              <a:rPr sz="2400" i="1" dirty="0">
                <a:solidFill>
                  <a:schemeClr val="tx1"/>
                </a:solidFill>
                <a:latin typeface="Helvetica"/>
                <a:ea typeface="Helvetica"/>
                <a:cs typeface="Helvetica"/>
                <a:sym typeface="Helvetica"/>
              </a:rPr>
              <a:t>constituent </a:t>
            </a:r>
            <a:r>
              <a:rPr sz="2400" dirty="0">
                <a:solidFill>
                  <a:schemeClr val="tx1"/>
                </a:solidFill>
              </a:rPr>
              <a:t>spans </a:t>
            </a:r>
            <a:br>
              <a:rPr sz="2400" dirty="0">
                <a:solidFill>
                  <a:schemeClr val="tx1"/>
                </a:solidFill>
              </a:rPr>
            </a:br>
            <a:r>
              <a:rPr sz="2400" dirty="0">
                <a:solidFill>
                  <a:schemeClr val="tx1"/>
                </a:solidFill>
              </a:rPr>
              <a:t>(note: POS tags not considered!) </a:t>
            </a:r>
          </a:p>
          <a:p>
            <a:pPr marL="284074" indent="-284074" algn="l">
              <a:buSzPct val="100000"/>
              <a:buAutoNum type="arabicPeriod"/>
              <a:defRPr sz="3100"/>
            </a:pPr>
            <a:r>
              <a:rPr sz="2400" dirty="0">
                <a:solidFill>
                  <a:schemeClr val="tx1"/>
                </a:solidFill>
              </a:rPr>
              <a:t>Calculate balanced precision and recall (f-measure)</a:t>
            </a:r>
          </a:p>
        </p:txBody>
      </p:sp>
      <p:pic>
        <p:nvPicPr>
          <p:cNvPr id="9" name="Image" descr="Image"/>
          <p:cNvPicPr>
            <a:picLocks noChangeAspect="1"/>
          </p:cNvPicPr>
          <p:nvPr/>
        </p:nvPicPr>
        <p:blipFill>
          <a:blip r:embed="rId4">
            <a:extLst/>
          </a:blip>
          <a:stretch>
            <a:fillRect/>
          </a:stretch>
        </p:blipFill>
        <p:spPr>
          <a:xfrm>
            <a:off x="1270423" y="5009322"/>
            <a:ext cx="4135411" cy="1848678"/>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2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2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p:tmAbs val="0"/>
                                  </p:iterate>
                                  <p:childTnLst>
                                    <p:set>
                                      <p:cBhvr>
                                        <p:cTn id="24" fill="hold"/>
                                        <p:tgtEl>
                                          <p:spTgt spid="2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2" animBg="1" advAuto="0"/>
      <p:bldP spid="242" grpId="3" animBg="1" advAuto="0"/>
      <p:bldP spid="243" grpId="5" animBg="1" advAuto="0"/>
      <p:bldP spid="244" grpId="1" build="p" bldLvl="5" animBg="1" advAuto="0"/>
      <p:bldP spid="9"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arser Evaluation"/>
          <p:cNvSpPr txBox="1">
            <a:spLocks noGrp="1"/>
          </p:cNvSpPr>
          <p:nvPr>
            <p:ph type="title"/>
          </p:nvPr>
        </p:nvSpPr>
        <p:spPr>
          <a:prstGeom prst="rect">
            <a:avLst/>
          </a:prstGeom>
        </p:spPr>
        <p:txBody>
          <a:bodyPr/>
          <a:lstStyle/>
          <a:p>
            <a:r>
              <a:t>Parser Evaluation</a:t>
            </a:r>
          </a:p>
        </p:txBody>
      </p:sp>
      <p:sp>
        <p:nvSpPr>
          <p:cNvPr id="247" name="Precision: Of the answers I gave, what percent were correct?"/>
          <p:cNvSpPr txBox="1"/>
          <p:nvPr/>
        </p:nvSpPr>
        <p:spPr>
          <a:xfrm>
            <a:off x="1017775" y="3081174"/>
            <a:ext cx="5820348" cy="792765"/>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l"/>
            <a:r>
              <a:rPr sz="2400" dirty="0">
                <a:solidFill>
                  <a:schemeClr val="tx1"/>
                </a:solidFill>
              </a:rPr>
              <a:t>Precision: Of the answers I gave, what </a:t>
            </a:r>
            <a:r>
              <a:rPr sz="2400" dirty="0" smtClean="0">
                <a:solidFill>
                  <a:schemeClr val="tx1"/>
                </a:solidFill>
              </a:rPr>
              <a:t>percent</a:t>
            </a:r>
            <a:r>
              <a:rPr lang="en-US" sz="2400" dirty="0" smtClean="0">
                <a:solidFill>
                  <a:schemeClr val="tx1"/>
                </a:solidFill>
              </a:rPr>
              <a:t> </a:t>
            </a:r>
            <a:r>
              <a:rPr sz="2400" dirty="0" smtClean="0">
                <a:solidFill>
                  <a:schemeClr val="tx1"/>
                </a:solidFill>
              </a:rPr>
              <a:t>were </a:t>
            </a:r>
            <a:r>
              <a:rPr sz="2400" dirty="0">
                <a:solidFill>
                  <a:schemeClr val="tx1"/>
                </a:solidFill>
              </a:rPr>
              <a:t>correct?</a:t>
            </a:r>
          </a:p>
        </p:txBody>
      </p:sp>
      <p:sp>
        <p:nvSpPr>
          <p:cNvPr id="248" name="A = answers"/>
          <p:cNvSpPr txBox="1"/>
          <p:nvPr/>
        </p:nvSpPr>
        <p:spPr>
          <a:xfrm>
            <a:off x="2909935" y="2124917"/>
            <a:ext cx="1181013" cy="331100"/>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lvl1pPr>
              <a:defRPr>
                <a:solidFill>
                  <a:srgbClr val="FF9300"/>
                </a:solidFill>
              </a:defRPr>
            </a:lvl1pPr>
          </a:lstStyle>
          <a:p>
            <a:r>
              <a:rPr sz="1800"/>
              <a:t>A = answers</a:t>
            </a:r>
          </a:p>
        </p:txBody>
      </p:sp>
      <p:sp>
        <p:nvSpPr>
          <p:cNvPr id="249" name="C = correct"/>
          <p:cNvSpPr txBox="1"/>
          <p:nvPr/>
        </p:nvSpPr>
        <p:spPr>
          <a:xfrm>
            <a:off x="4707327" y="2124917"/>
            <a:ext cx="1068803" cy="331100"/>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lvl1pPr>
              <a:defRPr>
                <a:solidFill>
                  <a:srgbClr val="00F900"/>
                </a:solidFill>
              </a:defRPr>
            </a:lvl1pPr>
          </a:lstStyle>
          <a:p>
            <a:r>
              <a:rPr sz="1800"/>
              <a:t>C = correct</a:t>
            </a:r>
          </a:p>
        </p:txBody>
      </p:sp>
      <p:sp>
        <p:nvSpPr>
          <p:cNvPr id="254" name="Recall: What percent of the correct answers did I give?"/>
          <p:cNvSpPr txBox="1"/>
          <p:nvPr/>
        </p:nvSpPr>
        <p:spPr>
          <a:xfrm>
            <a:off x="1017775" y="4004114"/>
            <a:ext cx="5820348" cy="792765"/>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l"/>
            <a:r>
              <a:rPr sz="2400" dirty="0">
                <a:solidFill>
                  <a:schemeClr val="tx1"/>
                </a:solidFill>
              </a:rPr>
              <a:t>Recall: What percent of the correct answers did </a:t>
            </a:r>
            <a:r>
              <a:rPr sz="2400" dirty="0" smtClean="0">
                <a:solidFill>
                  <a:schemeClr val="tx1"/>
                </a:solidFill>
              </a:rPr>
              <a:t>I</a:t>
            </a:r>
            <a:r>
              <a:rPr lang="en-US" sz="2400" dirty="0" smtClean="0">
                <a:solidFill>
                  <a:schemeClr val="tx1"/>
                </a:solidFill>
              </a:rPr>
              <a:t> </a:t>
            </a:r>
            <a:r>
              <a:rPr sz="2400" dirty="0" smtClean="0">
                <a:solidFill>
                  <a:schemeClr val="tx1"/>
                </a:solidFill>
              </a:rPr>
              <a:t>give</a:t>
            </a:r>
            <a:r>
              <a:rPr sz="2400" dirty="0">
                <a:solidFill>
                  <a:schemeClr val="tx1"/>
                </a:solidFill>
              </a:rPr>
              <a:t>?</a:t>
            </a:r>
          </a:p>
        </p:txBody>
      </p:sp>
      <p:sp>
        <p:nvSpPr>
          <p:cNvPr id="259" name="F1: Harmonic mean of Precision and Recall (reciprocal of mean of reciprocals)"/>
          <p:cNvSpPr txBox="1"/>
          <p:nvPr/>
        </p:nvSpPr>
        <p:spPr>
          <a:xfrm>
            <a:off x="1017775" y="4955873"/>
            <a:ext cx="5820348" cy="792765"/>
          </a:xfrm>
          <a:prstGeom prst="rect">
            <a:avLst/>
          </a:prstGeom>
          <a:ln w="12700">
            <a:miter lim="400000"/>
          </a:ln>
          <a:extLst>
            <a:ext uri="{C572A759-6A51-4108-AA02-DFA0A04FC94B}">
              <ma14:wrappingTextBoxFlag xmlns:ma14="http://schemas.microsoft.com/office/mac/drawingml/2011/main" val="1"/>
            </a:ext>
          </a:extLst>
        </p:spPr>
        <p:txBody>
          <a:bodyPr wrap="square" lIns="26789" tIns="26789" rIns="26789" bIns="26789" anchor="ctr">
            <a:spAutoFit/>
          </a:bodyPr>
          <a:lstStyle/>
          <a:p>
            <a:pPr algn="l"/>
            <a:r>
              <a:rPr sz="2400" dirty="0">
                <a:solidFill>
                  <a:schemeClr val="tx1"/>
                </a:solidFill>
              </a:rPr>
              <a:t>F1: Harmonic mean of Precision and Recall (reciprocal of mean of reciprocals)</a:t>
            </a:r>
          </a:p>
        </p:txBody>
      </p:sp>
      <p:sp>
        <p:nvSpPr>
          <p:cNvPr id="264" name="(S 0 7)…"/>
          <p:cNvSpPr txBox="1"/>
          <p:nvPr/>
        </p:nvSpPr>
        <p:spPr>
          <a:xfrm>
            <a:off x="6996897" y="1367723"/>
            <a:ext cx="802704" cy="1716095"/>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pPr>
              <a:defRPr sz="2200">
                <a:solidFill>
                  <a:srgbClr val="00F900"/>
                </a:solidFill>
              </a:defRPr>
            </a:pPr>
            <a:r>
              <a:rPr sz="1800" dirty="0"/>
              <a:t>(S 0 7)</a:t>
            </a:r>
          </a:p>
          <a:p>
            <a:pPr>
              <a:defRPr sz="2200">
                <a:solidFill>
                  <a:srgbClr val="00F900"/>
                </a:solidFill>
              </a:defRPr>
            </a:pPr>
            <a:r>
              <a:rPr sz="1800" dirty="0"/>
              <a:t>(NP 0 1)</a:t>
            </a:r>
          </a:p>
          <a:p>
            <a:pPr>
              <a:defRPr sz="2200">
                <a:solidFill>
                  <a:srgbClr val="00F900"/>
                </a:solidFill>
              </a:defRPr>
            </a:pPr>
            <a:r>
              <a:rPr sz="1800" dirty="0"/>
              <a:t>(VP 1 7)</a:t>
            </a:r>
          </a:p>
          <a:p>
            <a:pPr>
              <a:defRPr sz="2200">
                <a:solidFill>
                  <a:srgbClr val="00F900"/>
                </a:solidFill>
              </a:defRPr>
            </a:pPr>
            <a:r>
              <a:rPr sz="1800" dirty="0"/>
              <a:t>(NP 2 4)</a:t>
            </a:r>
          </a:p>
          <a:p>
            <a:pPr>
              <a:defRPr sz="2200">
                <a:solidFill>
                  <a:srgbClr val="00F900"/>
                </a:solidFill>
              </a:defRPr>
            </a:pPr>
            <a:r>
              <a:rPr sz="1800" dirty="0"/>
              <a:t>(PP 4 7)</a:t>
            </a:r>
          </a:p>
          <a:p>
            <a:pPr>
              <a:defRPr sz="2200">
                <a:solidFill>
                  <a:srgbClr val="00F900"/>
                </a:solidFill>
              </a:defRPr>
            </a:pPr>
            <a:r>
              <a:rPr sz="1800" dirty="0"/>
              <a:t>(NP 5 7)</a:t>
            </a:r>
          </a:p>
        </p:txBody>
      </p:sp>
      <p:sp>
        <p:nvSpPr>
          <p:cNvPr id="265" name="(S 0 7)…"/>
          <p:cNvSpPr txBox="1"/>
          <p:nvPr/>
        </p:nvSpPr>
        <p:spPr>
          <a:xfrm>
            <a:off x="1415472" y="1215436"/>
            <a:ext cx="719348" cy="1777650"/>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pPr>
              <a:defRPr sz="2000">
                <a:solidFill>
                  <a:srgbClr val="FF9300"/>
                </a:solidFill>
              </a:defRPr>
            </a:pPr>
            <a:r>
              <a:rPr sz="1600" dirty="0"/>
              <a:t>(S 0 7)</a:t>
            </a:r>
          </a:p>
          <a:p>
            <a:pPr>
              <a:defRPr sz="2000">
                <a:solidFill>
                  <a:srgbClr val="FF9300"/>
                </a:solidFill>
              </a:defRPr>
            </a:pPr>
            <a:r>
              <a:rPr sz="1600" dirty="0"/>
              <a:t>(NP 0 1)</a:t>
            </a:r>
          </a:p>
          <a:p>
            <a:pPr>
              <a:defRPr sz="2000">
                <a:solidFill>
                  <a:srgbClr val="FF9300"/>
                </a:solidFill>
              </a:defRPr>
            </a:pPr>
            <a:r>
              <a:rPr sz="1600" dirty="0"/>
              <a:t>(VP 1 7)</a:t>
            </a:r>
          </a:p>
          <a:p>
            <a:pPr>
              <a:defRPr sz="2000">
                <a:solidFill>
                  <a:srgbClr val="FF9300"/>
                </a:solidFill>
              </a:defRPr>
            </a:pPr>
            <a:r>
              <a:rPr sz="1600" dirty="0"/>
              <a:t>(NP 2 7)</a:t>
            </a:r>
          </a:p>
          <a:p>
            <a:pPr>
              <a:defRPr sz="2000">
                <a:solidFill>
                  <a:srgbClr val="FF9300"/>
                </a:solidFill>
              </a:defRPr>
            </a:pPr>
            <a:r>
              <a:rPr sz="1600" dirty="0"/>
              <a:t>(NP 2 4)</a:t>
            </a:r>
          </a:p>
          <a:p>
            <a:pPr>
              <a:defRPr sz="2000">
                <a:solidFill>
                  <a:srgbClr val="FF9300"/>
                </a:solidFill>
              </a:defRPr>
            </a:pPr>
            <a:r>
              <a:rPr sz="1600" dirty="0"/>
              <a:t>(PP 4 7)</a:t>
            </a:r>
          </a:p>
          <a:p>
            <a:pPr>
              <a:defRPr sz="2000">
                <a:solidFill>
                  <a:srgbClr val="FF9300"/>
                </a:solidFill>
              </a:defRPr>
            </a:pPr>
            <a:r>
              <a:rPr sz="1600" dirty="0"/>
              <a:t>(NP 5 7)</a:t>
            </a:r>
          </a:p>
        </p:txBody>
      </p:sp>
      <p:sp>
        <p:nvSpPr>
          <p:cNvPr id="2" name="TextBox 1"/>
          <p:cNvSpPr txBox="1"/>
          <p:nvPr/>
        </p:nvSpPr>
        <p:spPr>
          <a:xfrm>
            <a:off x="6864141" y="3279914"/>
            <a:ext cx="1816524" cy="461665"/>
          </a:xfrm>
          <a:prstGeom prst="rect">
            <a:avLst/>
          </a:prstGeom>
          <a:noFill/>
        </p:spPr>
        <p:txBody>
          <a:bodyPr wrap="none" rtlCol="0">
            <a:spAutoFit/>
          </a:bodyPr>
          <a:lstStyle/>
          <a:p>
            <a:r>
              <a:rPr lang="en-US" sz="2400" dirty="0" smtClean="0">
                <a:solidFill>
                  <a:schemeClr val="tx1"/>
                </a:solidFill>
              </a:rPr>
              <a:t>|A ⋂ C| / |A|</a:t>
            </a:r>
            <a:endParaRPr lang="en-US" sz="2400" dirty="0">
              <a:solidFill>
                <a:schemeClr val="tx1"/>
              </a:solidFill>
            </a:endParaRPr>
          </a:p>
        </p:txBody>
      </p:sp>
      <p:sp>
        <p:nvSpPr>
          <p:cNvPr id="24" name="TextBox 23"/>
          <p:cNvSpPr txBox="1"/>
          <p:nvPr/>
        </p:nvSpPr>
        <p:spPr>
          <a:xfrm>
            <a:off x="6847104" y="4139846"/>
            <a:ext cx="1802096" cy="461665"/>
          </a:xfrm>
          <a:prstGeom prst="rect">
            <a:avLst/>
          </a:prstGeom>
          <a:noFill/>
        </p:spPr>
        <p:txBody>
          <a:bodyPr wrap="none" rtlCol="0">
            <a:spAutoFit/>
          </a:bodyPr>
          <a:lstStyle/>
          <a:p>
            <a:r>
              <a:rPr lang="en-US" sz="2400" dirty="0" smtClean="0">
                <a:solidFill>
                  <a:schemeClr val="tx1"/>
                </a:solidFill>
              </a:rPr>
              <a:t>|A ⋂ C| / |C|</a:t>
            </a:r>
            <a:endParaRPr lang="en-US" sz="2400" dirty="0">
              <a:solidFill>
                <a:schemeClr val="tx1"/>
              </a:solidFill>
            </a:endParaRPr>
          </a:p>
        </p:txBody>
      </p:sp>
      <p:sp>
        <p:nvSpPr>
          <p:cNvPr id="25" name="TextBox 24"/>
          <p:cNvSpPr txBox="1"/>
          <p:nvPr/>
        </p:nvSpPr>
        <p:spPr>
          <a:xfrm>
            <a:off x="6075408" y="5065939"/>
            <a:ext cx="3049233" cy="830997"/>
          </a:xfrm>
          <a:prstGeom prst="rect">
            <a:avLst/>
          </a:prstGeom>
          <a:noFill/>
        </p:spPr>
        <p:txBody>
          <a:bodyPr wrap="none" rtlCol="0">
            <a:spAutoFit/>
          </a:bodyPr>
          <a:lstStyle/>
          <a:p>
            <a:r>
              <a:rPr lang="en-US" sz="2400" dirty="0" smtClean="0">
                <a:solidFill>
                  <a:schemeClr val="tx1"/>
                </a:solidFill>
              </a:rPr>
              <a:t>2*P*R / P+R</a:t>
            </a:r>
          </a:p>
          <a:p>
            <a:r>
              <a:rPr lang="en-US" sz="2400" dirty="0" smtClean="0">
                <a:solidFill>
                  <a:schemeClr val="tx1"/>
                </a:solidFill>
              </a:rPr>
              <a:t>2*</a:t>
            </a:r>
            <a:r>
              <a:rPr lang="en-US" sz="2400" dirty="0">
                <a:solidFill>
                  <a:schemeClr val="tx1"/>
                </a:solidFill>
              </a:rPr>
              <a:t>|A ⋂ C| / </a:t>
            </a:r>
            <a:r>
              <a:rPr lang="en-US" sz="2400" dirty="0" smtClean="0">
                <a:solidFill>
                  <a:schemeClr val="tx1"/>
                </a:solidFill>
              </a:rPr>
              <a:t>(|</a:t>
            </a:r>
            <a:r>
              <a:rPr lang="en-US" sz="2400" dirty="0">
                <a:solidFill>
                  <a:schemeClr val="tx1"/>
                </a:solidFill>
              </a:rPr>
              <a:t>C</a:t>
            </a:r>
            <a:r>
              <a:rPr lang="en-US" sz="2400" dirty="0" smtClean="0">
                <a:solidFill>
                  <a:schemeClr val="tx1"/>
                </a:solidFill>
              </a:rPr>
              <a:t>| + |A|)</a:t>
            </a:r>
            <a:endParaRPr lang="en-US" sz="2400" dirty="0">
              <a:solidFill>
                <a:schemeClr val="tx1"/>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iterate>
                                    <p:tmAbs val="0"/>
                                  </p:iterate>
                                  <p:childTnLst>
                                    <p:set>
                                      <p:cBhvr>
                                        <p:cTn id="10" fill="hold"/>
                                        <p:tgtEl>
                                          <p:spTgt spid="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5" nodeType="clickEffect">
                                  <p:stCondLst>
                                    <p:cond delay="0"/>
                                  </p:stCondLst>
                                  <p:iterate>
                                    <p:tmAbs val="0"/>
                                  </p:iterate>
                                  <p:childTnLst>
                                    <p:set>
                                      <p:cBhvr>
                                        <p:cTn id="14" fill="hold"/>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54" grpId="3" animBg="1" advAuto="0"/>
      <p:bldP spid="259" grpId="5"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arser Evaluation"/>
          <p:cNvSpPr txBox="1">
            <a:spLocks noGrp="1"/>
          </p:cNvSpPr>
          <p:nvPr>
            <p:ph type="title"/>
          </p:nvPr>
        </p:nvSpPr>
        <p:spPr>
          <a:prstGeom prst="rect">
            <a:avLst/>
          </a:prstGeom>
        </p:spPr>
        <p:txBody>
          <a:bodyPr/>
          <a:lstStyle/>
          <a:p>
            <a:r>
              <a:t>Parser Evaluation</a:t>
            </a:r>
          </a:p>
        </p:txBody>
      </p:sp>
      <p:sp>
        <p:nvSpPr>
          <p:cNvPr id="268" name="A = answers"/>
          <p:cNvSpPr txBox="1"/>
          <p:nvPr/>
        </p:nvSpPr>
        <p:spPr>
          <a:xfrm>
            <a:off x="2771534" y="1648127"/>
            <a:ext cx="1055979" cy="300322"/>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lvl1pPr>
              <a:defRPr>
                <a:solidFill>
                  <a:srgbClr val="FF9300"/>
                </a:solidFill>
              </a:defRPr>
            </a:lvl1pPr>
          </a:lstStyle>
          <a:p>
            <a:r>
              <a:rPr sz="1600"/>
              <a:t>A = answers</a:t>
            </a:r>
          </a:p>
        </p:txBody>
      </p:sp>
      <p:sp>
        <p:nvSpPr>
          <p:cNvPr id="269" name="C = correct"/>
          <p:cNvSpPr txBox="1"/>
          <p:nvPr/>
        </p:nvSpPr>
        <p:spPr>
          <a:xfrm>
            <a:off x="4756733" y="1648127"/>
            <a:ext cx="956592" cy="300322"/>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lvl1pPr>
              <a:defRPr>
                <a:solidFill>
                  <a:srgbClr val="00F900"/>
                </a:solidFill>
              </a:defRPr>
            </a:lvl1pPr>
          </a:lstStyle>
          <a:p>
            <a:r>
              <a:rPr sz="1600"/>
              <a:t>C = correct</a:t>
            </a:r>
          </a:p>
        </p:txBody>
      </p:sp>
      <p:sp>
        <p:nvSpPr>
          <p:cNvPr id="270" name="(S 0 7)…"/>
          <p:cNvSpPr txBox="1"/>
          <p:nvPr/>
        </p:nvSpPr>
        <p:spPr>
          <a:xfrm>
            <a:off x="4792800" y="2082009"/>
            <a:ext cx="884458" cy="1900761"/>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pPr>
              <a:defRPr sz="2700">
                <a:solidFill>
                  <a:srgbClr val="00F900"/>
                </a:solidFill>
              </a:defRPr>
            </a:pPr>
            <a:r>
              <a:rPr sz="2000"/>
              <a:t>(S 0 7)</a:t>
            </a:r>
          </a:p>
          <a:p>
            <a:pPr>
              <a:defRPr sz="2700">
                <a:solidFill>
                  <a:srgbClr val="00F900"/>
                </a:solidFill>
              </a:defRPr>
            </a:pPr>
            <a:r>
              <a:rPr sz="2000"/>
              <a:t>(NP 0 1)</a:t>
            </a:r>
          </a:p>
          <a:p>
            <a:pPr>
              <a:defRPr sz="2700">
                <a:solidFill>
                  <a:srgbClr val="00F900"/>
                </a:solidFill>
              </a:defRPr>
            </a:pPr>
            <a:r>
              <a:rPr sz="2000"/>
              <a:t>(VP 1 7)</a:t>
            </a:r>
          </a:p>
          <a:p>
            <a:pPr>
              <a:defRPr sz="2700">
                <a:solidFill>
                  <a:srgbClr val="00F900"/>
                </a:solidFill>
              </a:defRPr>
            </a:pPr>
            <a:r>
              <a:rPr sz="2000"/>
              <a:t>(NP 2 4)</a:t>
            </a:r>
          </a:p>
          <a:p>
            <a:pPr>
              <a:defRPr sz="2700">
                <a:solidFill>
                  <a:srgbClr val="00F900"/>
                </a:solidFill>
              </a:defRPr>
            </a:pPr>
            <a:r>
              <a:rPr sz="2000"/>
              <a:t>(PP 4 7)</a:t>
            </a:r>
          </a:p>
          <a:p>
            <a:pPr>
              <a:defRPr sz="2700">
                <a:solidFill>
                  <a:srgbClr val="00F900"/>
                </a:solidFill>
              </a:defRPr>
            </a:pPr>
            <a:r>
              <a:rPr sz="2000"/>
              <a:t>(NP 5 7)</a:t>
            </a:r>
          </a:p>
        </p:txBody>
      </p:sp>
      <p:sp>
        <p:nvSpPr>
          <p:cNvPr id="271" name="(S 0 7)…"/>
          <p:cNvSpPr txBox="1"/>
          <p:nvPr/>
        </p:nvSpPr>
        <p:spPr>
          <a:xfrm>
            <a:off x="2904172" y="1928122"/>
            <a:ext cx="884458" cy="2208537"/>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pPr>
              <a:defRPr sz="2700">
                <a:solidFill>
                  <a:srgbClr val="FF9300"/>
                </a:solidFill>
              </a:defRPr>
            </a:pPr>
            <a:r>
              <a:rPr sz="2000" dirty="0"/>
              <a:t>(S 0 7)</a:t>
            </a:r>
          </a:p>
          <a:p>
            <a:pPr>
              <a:defRPr sz="2700">
                <a:solidFill>
                  <a:srgbClr val="FF9300"/>
                </a:solidFill>
              </a:defRPr>
            </a:pPr>
            <a:r>
              <a:rPr sz="2000" dirty="0"/>
              <a:t>(NP 0 1)</a:t>
            </a:r>
          </a:p>
          <a:p>
            <a:pPr>
              <a:defRPr sz="2700">
                <a:solidFill>
                  <a:srgbClr val="FF9300"/>
                </a:solidFill>
              </a:defRPr>
            </a:pPr>
            <a:r>
              <a:rPr sz="2000" dirty="0"/>
              <a:t>(VP 1 7)</a:t>
            </a:r>
          </a:p>
          <a:p>
            <a:pPr>
              <a:defRPr sz="2700">
                <a:solidFill>
                  <a:srgbClr val="FF9300"/>
                </a:solidFill>
              </a:defRPr>
            </a:pPr>
            <a:r>
              <a:rPr sz="2000" dirty="0"/>
              <a:t>(NP 2 7)</a:t>
            </a:r>
          </a:p>
          <a:p>
            <a:pPr>
              <a:defRPr sz="2700">
                <a:solidFill>
                  <a:srgbClr val="FF9300"/>
                </a:solidFill>
              </a:defRPr>
            </a:pPr>
            <a:r>
              <a:rPr sz="2000" dirty="0"/>
              <a:t>(NP 2 4)</a:t>
            </a:r>
          </a:p>
          <a:p>
            <a:pPr>
              <a:defRPr sz="2700">
                <a:solidFill>
                  <a:srgbClr val="FF9300"/>
                </a:solidFill>
              </a:defRPr>
            </a:pPr>
            <a:r>
              <a:rPr sz="2000" dirty="0"/>
              <a:t>(PP 4 7)</a:t>
            </a:r>
          </a:p>
          <a:p>
            <a:pPr>
              <a:defRPr sz="2700">
                <a:solidFill>
                  <a:srgbClr val="FF9300"/>
                </a:solidFill>
              </a:defRPr>
            </a:pPr>
            <a:r>
              <a:rPr sz="2000" dirty="0"/>
              <a:t>(NP 5 7)</a:t>
            </a:r>
          </a:p>
        </p:txBody>
      </p:sp>
      <p:sp>
        <p:nvSpPr>
          <p:cNvPr id="272" name="|A ∩ C| = 6"/>
          <p:cNvSpPr txBox="1"/>
          <p:nvPr/>
        </p:nvSpPr>
        <p:spPr>
          <a:xfrm>
            <a:off x="3793470" y="3366107"/>
            <a:ext cx="1007888" cy="300322"/>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r>
              <a:rPr sz="1600"/>
              <a:t>|A ∩ C| = 6</a:t>
            </a:r>
          </a:p>
        </p:txBody>
      </p:sp>
      <p:sp>
        <p:nvSpPr>
          <p:cNvPr id="273" name="|A| = 7"/>
          <p:cNvSpPr txBox="1"/>
          <p:nvPr/>
        </p:nvSpPr>
        <p:spPr>
          <a:xfrm>
            <a:off x="2798704" y="4320689"/>
            <a:ext cx="813925" cy="361878"/>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r>
              <a:rPr sz="2000">
                <a:solidFill>
                  <a:schemeClr val="tx1"/>
                </a:solidFill>
              </a:rPr>
              <a:t>|A| = 7</a:t>
            </a:r>
          </a:p>
        </p:txBody>
      </p:sp>
      <p:sp>
        <p:nvSpPr>
          <p:cNvPr id="274" name="|C| =6"/>
          <p:cNvSpPr txBox="1"/>
          <p:nvPr/>
        </p:nvSpPr>
        <p:spPr>
          <a:xfrm>
            <a:off x="4937006" y="4320689"/>
            <a:ext cx="743393" cy="361878"/>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r>
              <a:rPr sz="2000">
                <a:solidFill>
                  <a:schemeClr val="tx1"/>
                </a:solidFill>
              </a:rPr>
              <a:t>|C| =6</a:t>
            </a:r>
          </a:p>
        </p:txBody>
      </p:sp>
      <p:sp>
        <p:nvSpPr>
          <p:cNvPr id="280" name="= 1.0"/>
          <p:cNvSpPr txBox="1"/>
          <p:nvPr/>
        </p:nvSpPr>
        <p:spPr>
          <a:xfrm>
            <a:off x="2183551" y="4867091"/>
            <a:ext cx="761026" cy="3618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26789" tIns="26789" rIns="26789" bIns="26789" numCol="1" anchor="ctr">
            <a:spAutoFit/>
          </a:bodyPr>
          <a:lstStyle/>
          <a:p>
            <a:r>
              <a:rPr lang="en-US" sz="2000" smtClean="0">
                <a:solidFill>
                  <a:schemeClr val="tx1"/>
                </a:solidFill>
              </a:rPr>
              <a:t>R </a:t>
            </a:r>
            <a:r>
              <a:rPr sz="2000" smtClean="0">
                <a:solidFill>
                  <a:schemeClr val="tx1"/>
                </a:solidFill>
              </a:rPr>
              <a:t>= </a:t>
            </a:r>
            <a:r>
              <a:rPr sz="2000">
                <a:solidFill>
                  <a:schemeClr val="tx1"/>
                </a:solidFill>
              </a:rPr>
              <a:t>1.0</a:t>
            </a:r>
          </a:p>
        </p:txBody>
      </p:sp>
      <p:grpSp>
        <p:nvGrpSpPr>
          <p:cNvPr id="288" name="Group"/>
          <p:cNvGrpSpPr/>
          <p:nvPr/>
        </p:nvGrpSpPr>
        <p:grpSpPr>
          <a:xfrm>
            <a:off x="4656480" y="4926527"/>
            <a:ext cx="1516304" cy="361878"/>
            <a:chOff x="819452" y="401618"/>
            <a:chExt cx="2875361" cy="686226"/>
          </a:xfrm>
        </p:grpSpPr>
        <p:sp>
          <p:nvSpPr>
            <p:cNvPr id="283" name="Line"/>
            <p:cNvSpPr/>
            <p:nvPr/>
          </p:nvSpPr>
          <p:spPr>
            <a:xfrm>
              <a:off x="819452" y="785623"/>
              <a:ext cx="1524002"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87" name="= .857"/>
            <p:cNvSpPr txBox="1"/>
            <p:nvPr/>
          </p:nvSpPr>
          <p:spPr>
            <a:xfrm>
              <a:off x="1009561" y="401618"/>
              <a:ext cx="2685252" cy="686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r>
                <a:rPr lang="en-US" sz="2000" dirty="0" smtClean="0">
                  <a:solidFill>
                    <a:schemeClr val="tx1"/>
                  </a:solidFill>
                </a:rPr>
                <a:t>P</a:t>
              </a:r>
              <a:r>
                <a:rPr sz="2000" dirty="0" smtClean="0">
                  <a:solidFill>
                    <a:schemeClr val="tx1"/>
                  </a:solidFill>
                </a:rPr>
                <a:t>= </a:t>
              </a:r>
              <a:r>
                <a:rPr sz="2000" dirty="0">
                  <a:solidFill>
                    <a:schemeClr val="tx1"/>
                  </a:solidFill>
                </a:rPr>
                <a:t>.857</a:t>
              </a:r>
            </a:p>
          </p:txBody>
        </p:sp>
      </p:grpSp>
      <p:grpSp>
        <p:nvGrpSpPr>
          <p:cNvPr id="295" name="Group"/>
          <p:cNvGrpSpPr/>
          <p:nvPr/>
        </p:nvGrpSpPr>
        <p:grpSpPr>
          <a:xfrm>
            <a:off x="3191592" y="5398538"/>
            <a:ext cx="1623934" cy="504961"/>
            <a:chOff x="-72634" y="-171931"/>
            <a:chExt cx="3079459" cy="957554"/>
          </a:xfrm>
        </p:grpSpPr>
        <p:sp>
          <p:nvSpPr>
            <p:cNvPr id="290" name="Line"/>
            <p:cNvSpPr/>
            <p:nvPr/>
          </p:nvSpPr>
          <p:spPr>
            <a:xfrm>
              <a:off x="1108503" y="785621"/>
              <a:ext cx="1524003" cy="2"/>
            </a:xfrm>
            <a:prstGeom prst="line">
              <a:avLst/>
            </a:prstGeom>
            <a:noFill/>
            <a:ln w="25400" cap="flat">
              <a:solidFill>
                <a:srgbClr val="FFFFFF"/>
              </a:solidFill>
              <a:prstDash val="solid"/>
              <a:miter lim="400000"/>
            </a:ln>
            <a:effectLst/>
          </p:spPr>
          <p:txBody>
            <a:bodyPr wrap="square" lIns="26789" tIns="26789" rIns="26789" bIns="26789" numCol="1" anchor="ctr">
              <a:noAutofit/>
            </a:bodyPr>
            <a:lstStyle/>
            <a:p>
              <a:pPr>
                <a:defRPr sz="2600"/>
              </a:pPr>
              <a:endParaRPr sz="2000">
                <a:solidFill>
                  <a:schemeClr val="tx1"/>
                </a:solidFill>
              </a:endParaRPr>
            </a:p>
          </p:txBody>
        </p:sp>
        <p:sp>
          <p:nvSpPr>
            <p:cNvPr id="294" name="= .923"/>
            <p:cNvSpPr txBox="1"/>
            <p:nvPr/>
          </p:nvSpPr>
          <p:spPr>
            <a:xfrm>
              <a:off x="-72634" y="-171931"/>
              <a:ext cx="3079459" cy="6862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r>
                <a:rPr lang="en-US" sz="2000" dirty="0" smtClean="0">
                  <a:solidFill>
                    <a:schemeClr val="tx1"/>
                  </a:solidFill>
                </a:rPr>
                <a:t>F1 </a:t>
              </a:r>
              <a:r>
                <a:rPr sz="2000" dirty="0" smtClean="0">
                  <a:solidFill>
                    <a:schemeClr val="tx1"/>
                  </a:solidFill>
                </a:rPr>
                <a:t>= </a:t>
              </a:r>
              <a:r>
                <a:rPr sz="2000" dirty="0">
                  <a:solidFill>
                    <a:schemeClr val="tx1"/>
                  </a:solidFill>
                </a:rPr>
                <a:t>.923</a:t>
              </a:r>
            </a:p>
          </p:txBody>
        </p:sp>
      </p:grpSp>
      <p:sp>
        <p:nvSpPr>
          <p:cNvPr id="296" name="Rectangle"/>
          <p:cNvSpPr/>
          <p:nvPr/>
        </p:nvSpPr>
        <p:spPr>
          <a:xfrm>
            <a:off x="2890615" y="2914289"/>
            <a:ext cx="877447" cy="260490"/>
          </a:xfrm>
          <a:prstGeom prst="rect">
            <a:avLst/>
          </a:prstGeom>
          <a:ln w="50800">
            <a:solidFill>
              <a:srgbClr val="FF2600"/>
            </a:solidFill>
            <a:miter lim="400000"/>
          </a:ln>
        </p:spPr>
        <p:txBody>
          <a:bodyPr lIns="26789" tIns="26789" rIns="26789" bIns="26789" anchor="ctr"/>
          <a:lstStyle/>
          <a:p>
            <a:pPr>
              <a:defRPr sz="2600"/>
            </a:pPr>
            <a:endParaRPr sz="1800"/>
          </a:p>
        </p:txBody>
      </p:sp>
      <p:sp>
        <p:nvSpPr>
          <p:cNvPr id="297" name="extra!"/>
          <p:cNvSpPr txBox="1"/>
          <p:nvPr/>
        </p:nvSpPr>
        <p:spPr>
          <a:xfrm>
            <a:off x="1588550" y="2852657"/>
            <a:ext cx="676066" cy="361878"/>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nchor="ctr">
            <a:spAutoFit/>
          </a:bodyPr>
          <a:lstStyle/>
          <a:p>
            <a:r>
              <a:rPr sz="2000">
                <a:solidFill>
                  <a:schemeClr val="tx1"/>
                </a:solidFill>
              </a:rPr>
              <a:t>extra!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9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29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4" nodeType="clickEffect">
                                  <p:stCondLst>
                                    <p:cond delay="0"/>
                                  </p:stCondLst>
                                  <p:iterate>
                                    <p:tmAbs val="0"/>
                                  </p:iterate>
                                  <p:childTnLst>
                                    <p:set>
                                      <p:cBhvr>
                                        <p:cTn id="17" fill="hold">
                                          <p:stCondLst>
                                            <p:cond delay="0"/>
                                          </p:stCondLst>
                                        </p:cTn>
                                        <p:tgtEl>
                                          <p:spTgt spid="296"/>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5" nodeType="afterEffect">
                                  <p:stCondLst>
                                    <p:cond delay="0"/>
                                  </p:stCondLst>
                                  <p:iterate>
                                    <p:tmAbs val="0"/>
                                  </p:iterate>
                                  <p:childTnLst>
                                    <p:set>
                                      <p:cBhvr>
                                        <p:cTn id="20" fill="hold">
                                          <p:stCondLst>
                                            <p:cond delay="0"/>
                                          </p:stCondLst>
                                        </p:cTn>
                                        <p:tgtEl>
                                          <p:spTgt spid="29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7" nodeType="clickEffect">
                                  <p:stCondLst>
                                    <p:cond delay="0"/>
                                  </p:stCondLst>
                                  <p:iterate>
                                    <p:tmAbs val="0"/>
                                  </p:iterate>
                                  <p:childTnLst>
                                    <p:set>
                                      <p:cBhvr>
                                        <p:cTn id="24" fill="hold"/>
                                        <p:tgtEl>
                                          <p:spTgt spid="2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8" nodeType="clickEffect">
                                  <p:stCondLst>
                                    <p:cond delay="0"/>
                                  </p:stCondLst>
                                  <p:iterate>
                                    <p:tmAbs val="0"/>
                                  </p:iterate>
                                  <p:childTnLst>
                                    <p:set>
                                      <p:cBhvr>
                                        <p:cTn id="28" fill="hold"/>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1" animBg="1" advAuto="0"/>
      <p:bldP spid="288" grpId="7" advAuto="0"/>
      <p:bldP spid="295" grpId="8" advAuto="0"/>
      <p:bldP spid="296" grpId="3" animBg="1" advAuto="0"/>
      <p:bldP spid="296" grpId="4" animBg="1" advAuto="0"/>
      <p:bldP spid="297" grpId="2" animBg="1" advAuto="0"/>
      <p:bldP spid="297"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dirty="0">
                <a:latin typeface="+mn-lt"/>
              </a:rPr>
              <a:t>S </a:t>
            </a:r>
            <a:r>
              <a:rPr kumimoji="1" lang="en-US" sz="1800" kern="0" dirty="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a:t>
            </a:r>
            <a:r>
              <a:rPr kumimoji="1" lang="en-US" sz="1800" kern="0" dirty="0" err="1">
                <a:latin typeface="+mn-lt"/>
                <a:sym typeface="Wingdings" pitchFamily="2" charset="2"/>
              </a:rPr>
              <a:t>Det</a:t>
            </a:r>
            <a:r>
              <a:rPr kumimoji="1" lang="en-US" sz="1800" kern="0" dirty="0">
                <a:latin typeface="+mn-lt"/>
                <a:sym typeface="Wingdings" pitchFamily="2" charset="2"/>
              </a:rPr>
              <a:t> N</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dirty="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9221" name="Rectangle 51"/>
          <p:cNvSpPr>
            <a:spLocks noChangeArrowheads="1"/>
          </p:cNvSpPr>
          <p:nvPr/>
        </p:nvSpPr>
        <p:spPr bwMode="auto">
          <a:xfrm>
            <a:off x="1905000" y="6167438"/>
            <a:ext cx="841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9222"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9223"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sp>
        <p:nvSpPr>
          <p:cNvPr id="9224"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9225"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sp>
        <p:nvSpPr>
          <p:cNvPr id="9226" name="Rectangle 88"/>
          <p:cNvSpPr>
            <a:spLocks noChangeArrowheads="1"/>
          </p:cNvSpPr>
          <p:nvPr/>
        </p:nvSpPr>
        <p:spPr bwMode="auto">
          <a:xfrm>
            <a:off x="3125788" y="6167438"/>
            <a:ext cx="611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sp>
        <p:nvSpPr>
          <p:cNvPr id="9227" name="Rectangle 105"/>
          <p:cNvSpPr>
            <a:spLocks noChangeArrowheads="1"/>
          </p:cNvSpPr>
          <p:nvPr/>
        </p:nvSpPr>
        <p:spPr bwMode="auto">
          <a:xfrm>
            <a:off x="5337175" y="6167438"/>
            <a:ext cx="758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grpSp>
        <p:nvGrpSpPr>
          <p:cNvPr id="2" name="Group 116"/>
          <p:cNvGrpSpPr>
            <a:grpSpLocks/>
          </p:cNvGrpSpPr>
          <p:nvPr/>
        </p:nvGrpSpPr>
        <p:grpSpPr bwMode="auto">
          <a:xfrm>
            <a:off x="2057400" y="1819275"/>
            <a:ext cx="5110163" cy="4348163"/>
            <a:chOff x="2056621" y="1819870"/>
            <a:chExt cx="5111204" cy="4347866"/>
          </a:xfrm>
        </p:grpSpPr>
        <p:sp>
          <p:nvSpPr>
            <p:cNvPr id="9229" name="Rectangle 50"/>
            <p:cNvSpPr>
              <a:spLocks noChangeArrowheads="1"/>
            </p:cNvSpPr>
            <p:nvPr/>
          </p:nvSpPr>
          <p:spPr bwMode="auto">
            <a:xfrm>
              <a:off x="3456868" y="181987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9230" name="Rectangle 52"/>
            <p:cNvSpPr>
              <a:spLocks noChangeArrowheads="1"/>
            </p:cNvSpPr>
            <p:nvPr/>
          </p:nvSpPr>
          <p:spPr bwMode="auto">
            <a:xfrm>
              <a:off x="2056621" y="280154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9231" name="Straight Connector 54"/>
            <p:cNvCxnSpPr>
              <a:cxnSpLocks noChangeShapeType="1"/>
              <a:stCxn id="9230" idx="2"/>
              <a:endCxn id="9221" idx="0"/>
            </p:cNvCxnSpPr>
            <p:nvPr/>
          </p:nvCxnSpPr>
          <p:spPr bwMode="auto">
            <a:xfrm rot="5400000">
              <a:off x="878802" y="4710031"/>
              <a:ext cx="2904530" cy="108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32" name="Straight Connector 59"/>
            <p:cNvCxnSpPr>
              <a:cxnSpLocks noChangeShapeType="1"/>
              <a:stCxn id="9229" idx="2"/>
              <a:endCxn id="9230" idx="0"/>
            </p:cNvCxnSpPr>
            <p:nvPr/>
          </p:nvCxnSpPr>
          <p:spPr bwMode="auto">
            <a:xfrm rot="5400000">
              <a:off x="2725732" y="1892309"/>
              <a:ext cx="520005" cy="12984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3" name="Rectangle 60"/>
            <p:cNvSpPr>
              <a:spLocks noChangeArrowheads="1"/>
            </p:cNvSpPr>
            <p:nvPr/>
          </p:nvSpPr>
          <p:spPr bwMode="auto">
            <a:xfrm>
              <a:off x="4727456" y="2810470"/>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9234" name="Straight Connector 62"/>
            <p:cNvCxnSpPr>
              <a:cxnSpLocks noChangeShapeType="1"/>
              <a:stCxn id="9229" idx="2"/>
              <a:endCxn id="9233" idx="0"/>
            </p:cNvCxnSpPr>
            <p:nvPr/>
          </p:nvCxnSpPr>
          <p:spPr bwMode="auto">
            <a:xfrm rot="16200000" flipH="1">
              <a:off x="4051474" y="1865022"/>
              <a:ext cx="528935" cy="136195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35" name="Rectangle 63"/>
            <p:cNvSpPr>
              <a:spLocks noChangeArrowheads="1"/>
            </p:cNvSpPr>
            <p:nvPr/>
          </p:nvSpPr>
          <p:spPr bwMode="auto">
            <a:xfrm>
              <a:off x="3731326" y="3796605"/>
              <a:ext cx="538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9236" name="Rectangle 64"/>
            <p:cNvSpPr>
              <a:spLocks noChangeArrowheads="1"/>
            </p:cNvSpPr>
            <p:nvPr/>
          </p:nvSpPr>
          <p:spPr bwMode="auto">
            <a:xfrm>
              <a:off x="3243236" y="4620570"/>
              <a:ext cx="3690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9237" name="Rectangle 65"/>
            <p:cNvSpPr>
              <a:spLocks noChangeArrowheads="1"/>
            </p:cNvSpPr>
            <p:nvPr/>
          </p:nvSpPr>
          <p:spPr bwMode="auto">
            <a:xfrm>
              <a:off x="4191000"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38" name="Rectangle 67"/>
            <p:cNvSpPr>
              <a:spLocks noChangeArrowheads="1"/>
            </p:cNvSpPr>
            <p:nvPr/>
          </p:nvSpPr>
          <p:spPr bwMode="auto">
            <a:xfrm>
              <a:off x="3733800"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39" name="Rectangle 68"/>
            <p:cNvSpPr>
              <a:spLocks noChangeArrowheads="1"/>
            </p:cNvSpPr>
            <p:nvPr/>
          </p:nvSpPr>
          <p:spPr bwMode="auto">
            <a:xfrm>
              <a:off x="4724400"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0" name="Straight Connector 72"/>
            <p:cNvCxnSpPr>
              <a:cxnSpLocks noChangeShapeType="1"/>
              <a:stCxn id="9238" idx="2"/>
              <a:endCxn id="9222" idx="0"/>
            </p:cNvCxnSpPr>
            <p:nvPr/>
          </p:nvCxnSpPr>
          <p:spPr bwMode="auto">
            <a:xfrm rot="5400000">
              <a:off x="3909706" y="6010400"/>
              <a:ext cx="304800" cy="9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1" name="Straight Connector 74"/>
            <p:cNvCxnSpPr>
              <a:cxnSpLocks noChangeShapeType="1"/>
              <a:stCxn id="9239" idx="2"/>
              <a:endCxn id="9223" idx="0"/>
            </p:cNvCxnSpPr>
            <p:nvPr/>
          </p:nvCxnSpPr>
          <p:spPr bwMode="auto">
            <a:xfrm rot="5400000">
              <a:off x="4766350" y="6014760"/>
              <a:ext cx="304800" cy="1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2" name="Straight Connector 76"/>
            <p:cNvCxnSpPr>
              <a:cxnSpLocks noChangeShapeType="1"/>
              <a:stCxn id="9237" idx="2"/>
              <a:endCxn id="9238" idx="0"/>
            </p:cNvCxnSpPr>
            <p:nvPr/>
          </p:nvCxnSpPr>
          <p:spPr bwMode="auto">
            <a:xfrm rot="5400000">
              <a:off x="4111679" y="5037598"/>
              <a:ext cx="310105" cy="4083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3" name="Straight Connector 78"/>
            <p:cNvCxnSpPr>
              <a:cxnSpLocks noChangeShapeType="1"/>
              <a:stCxn id="9237" idx="2"/>
              <a:endCxn id="9239" idx="0"/>
            </p:cNvCxnSpPr>
            <p:nvPr/>
          </p:nvCxnSpPr>
          <p:spPr bwMode="auto">
            <a:xfrm rot="16200000" flipH="1">
              <a:off x="4537820" y="5019765"/>
              <a:ext cx="314570" cy="4484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44" name="Rectangle 79"/>
            <p:cNvSpPr>
              <a:spLocks noChangeArrowheads="1"/>
            </p:cNvSpPr>
            <p:nvPr/>
          </p:nvSpPr>
          <p:spPr bwMode="auto">
            <a:xfrm>
              <a:off x="6298231" y="4625035"/>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9245" name="Rectangle 80"/>
            <p:cNvSpPr>
              <a:spLocks noChangeArrowheads="1"/>
            </p:cNvSpPr>
            <p:nvPr/>
          </p:nvSpPr>
          <p:spPr bwMode="auto">
            <a:xfrm>
              <a:off x="5895648" y="5396805"/>
              <a:ext cx="657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9246" name="Rectangle 81"/>
            <p:cNvSpPr>
              <a:spLocks noChangeArrowheads="1"/>
            </p:cNvSpPr>
            <p:nvPr/>
          </p:nvSpPr>
          <p:spPr bwMode="auto">
            <a:xfrm>
              <a:off x="6777975" y="540127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cxnSp>
          <p:nvCxnSpPr>
            <p:cNvPr id="9247" name="Straight Connector 84"/>
            <p:cNvCxnSpPr>
              <a:cxnSpLocks noChangeShapeType="1"/>
              <a:stCxn id="9245" idx="2"/>
              <a:endCxn id="9224" idx="0"/>
            </p:cNvCxnSpPr>
            <p:nvPr/>
          </p:nvCxnSpPr>
          <p:spPr bwMode="auto">
            <a:xfrm rot="16200000" flipH="1">
              <a:off x="6073570" y="6009324"/>
              <a:ext cx="304800" cy="30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8" name="Straight Connector 85"/>
            <p:cNvCxnSpPr>
              <a:cxnSpLocks noChangeShapeType="1"/>
              <a:stCxn id="9246" idx="2"/>
              <a:endCxn id="9225" idx="0"/>
            </p:cNvCxnSpPr>
            <p:nvPr/>
          </p:nvCxnSpPr>
          <p:spPr bwMode="auto">
            <a:xfrm rot="5400000">
              <a:off x="6820031" y="6014866"/>
              <a:ext cx="304800" cy="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49" name="Straight Connector 86"/>
            <p:cNvCxnSpPr>
              <a:cxnSpLocks noChangeShapeType="1"/>
              <a:stCxn id="9244" idx="2"/>
              <a:endCxn id="9245" idx="0"/>
            </p:cNvCxnSpPr>
            <p:nvPr/>
          </p:nvCxnSpPr>
          <p:spPr bwMode="auto">
            <a:xfrm rot="5400000">
              <a:off x="6246218" y="5064906"/>
              <a:ext cx="310105" cy="3536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0" name="Straight Connector 87"/>
            <p:cNvCxnSpPr>
              <a:cxnSpLocks noChangeShapeType="1"/>
              <a:stCxn id="9244" idx="2"/>
              <a:endCxn id="9246" idx="0"/>
            </p:cNvCxnSpPr>
            <p:nvPr/>
          </p:nvCxnSpPr>
          <p:spPr bwMode="auto">
            <a:xfrm rot="16200000" flipH="1">
              <a:off x="6618223" y="5046593"/>
              <a:ext cx="314570" cy="3947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1" name="Straight Connector 89"/>
            <p:cNvCxnSpPr>
              <a:cxnSpLocks noChangeShapeType="1"/>
              <a:stCxn id="9236" idx="2"/>
              <a:endCxn id="9226" idx="0"/>
            </p:cNvCxnSpPr>
            <p:nvPr/>
          </p:nvCxnSpPr>
          <p:spPr bwMode="auto">
            <a:xfrm rot="16200000" flipH="1">
              <a:off x="2886782" y="5623194"/>
              <a:ext cx="1085500" cy="35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2" name="Straight Connector 98"/>
            <p:cNvCxnSpPr>
              <a:cxnSpLocks noChangeShapeType="1"/>
              <a:stCxn id="9235" idx="2"/>
              <a:endCxn id="9236" idx="0"/>
            </p:cNvCxnSpPr>
            <p:nvPr/>
          </p:nvCxnSpPr>
          <p:spPr bwMode="auto">
            <a:xfrm rot="5400000">
              <a:off x="3533117" y="4152896"/>
              <a:ext cx="362300" cy="57304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3" name="Straight Connector 101"/>
            <p:cNvCxnSpPr>
              <a:cxnSpLocks noChangeShapeType="1"/>
              <a:stCxn id="9235" idx="2"/>
              <a:endCxn id="9237" idx="0"/>
            </p:cNvCxnSpPr>
            <p:nvPr/>
          </p:nvCxnSpPr>
          <p:spPr bwMode="auto">
            <a:xfrm rot="16200000" flipH="1">
              <a:off x="4052456" y="4206605"/>
              <a:ext cx="366765" cy="47009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9254" name="Rectangle 103"/>
            <p:cNvSpPr>
              <a:spLocks noChangeArrowheads="1"/>
            </p:cNvSpPr>
            <p:nvPr/>
          </p:nvSpPr>
          <p:spPr bwMode="auto">
            <a:xfrm>
              <a:off x="5876297" y="3801070"/>
              <a:ext cx="5245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9255" name="Rectangle 104"/>
            <p:cNvSpPr>
              <a:spLocks noChangeArrowheads="1"/>
            </p:cNvSpPr>
            <p:nvPr/>
          </p:nvSpPr>
          <p:spPr bwMode="auto">
            <a:xfrm>
              <a:off x="5512816" y="4625035"/>
              <a:ext cx="354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cxnSp>
          <p:nvCxnSpPr>
            <p:cNvPr id="9256" name="Straight Connector 106"/>
            <p:cNvCxnSpPr>
              <a:cxnSpLocks noChangeShapeType="1"/>
              <a:stCxn id="9255" idx="2"/>
              <a:endCxn id="9227" idx="0"/>
            </p:cNvCxnSpPr>
            <p:nvPr/>
          </p:nvCxnSpPr>
          <p:spPr bwMode="auto">
            <a:xfrm rot="16200000" flipH="1">
              <a:off x="5162757" y="5614050"/>
              <a:ext cx="1081035" cy="26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7" name="Straight Connector 107"/>
            <p:cNvCxnSpPr>
              <a:cxnSpLocks noChangeShapeType="1"/>
              <a:stCxn id="9254" idx="2"/>
              <a:endCxn id="9255" idx="0"/>
            </p:cNvCxnSpPr>
            <p:nvPr/>
          </p:nvCxnSpPr>
          <p:spPr bwMode="auto">
            <a:xfrm rot="5400000">
              <a:off x="5733179" y="4219665"/>
              <a:ext cx="362300" cy="4484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8" name="Straight Connector 108"/>
            <p:cNvCxnSpPr>
              <a:cxnSpLocks noChangeShapeType="1"/>
              <a:stCxn id="9254" idx="2"/>
              <a:endCxn id="9244" idx="0"/>
            </p:cNvCxnSpPr>
            <p:nvPr/>
          </p:nvCxnSpPr>
          <p:spPr bwMode="auto">
            <a:xfrm rot="16200000" flipH="1">
              <a:off x="6177182" y="4224101"/>
              <a:ext cx="362300" cy="439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59" name="Straight Connector 111"/>
            <p:cNvCxnSpPr>
              <a:cxnSpLocks noChangeShapeType="1"/>
              <a:stCxn id="9233" idx="2"/>
              <a:endCxn id="9235" idx="0"/>
            </p:cNvCxnSpPr>
            <p:nvPr/>
          </p:nvCxnSpPr>
          <p:spPr bwMode="auto">
            <a:xfrm rot="5400000">
              <a:off x="4236621" y="3036305"/>
              <a:ext cx="524470" cy="99613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9260" name="Straight Connector 114"/>
            <p:cNvCxnSpPr>
              <a:cxnSpLocks noChangeShapeType="1"/>
              <a:stCxn id="9233" idx="2"/>
              <a:endCxn id="9254" idx="0"/>
            </p:cNvCxnSpPr>
            <p:nvPr/>
          </p:nvCxnSpPr>
          <p:spPr bwMode="auto">
            <a:xfrm rot="16200000" flipH="1">
              <a:off x="5303268" y="2965788"/>
              <a:ext cx="528935" cy="11416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682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What is Parsing?</a:t>
            </a:r>
          </a:p>
        </p:txBody>
      </p:sp>
      <p:sp>
        <p:nvSpPr>
          <p:cNvPr id="4" name="Rectangle 3"/>
          <p:cNvSpPr txBox="1">
            <a:spLocks noChangeArrowheads="1"/>
          </p:cNvSpPr>
          <p:nvPr/>
        </p:nvSpPr>
        <p:spPr bwMode="auto">
          <a:xfrm>
            <a:off x="0" y="1600200"/>
            <a:ext cx="1447800" cy="20574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buFont typeface="Monotype Sorts" pitchFamily="2" charset="2"/>
              <a:buNone/>
              <a:defRPr/>
            </a:pPr>
            <a:r>
              <a:rPr kumimoji="1" lang="en-US" sz="1800" kern="0">
                <a:latin typeface="+mn-lt"/>
              </a:rPr>
              <a:t>S </a:t>
            </a:r>
            <a:r>
              <a:rPr kumimoji="1" lang="en-US" sz="1800" kern="0">
                <a:latin typeface="+mn-lt"/>
                <a:sym typeface="Wingdings" pitchFamily="2" charset="2"/>
              </a:rPr>
              <a:t> NP VP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Det N</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NP  NP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 NP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VP  VP PP</a:t>
            </a:r>
          </a:p>
          <a:p>
            <a:pPr marL="342900" indent="-342900">
              <a:spcBef>
                <a:spcPct val="20000"/>
              </a:spcBef>
              <a:buClr>
                <a:schemeClr val="accent2"/>
              </a:buClr>
              <a:buFont typeface="Monotype Sorts" pitchFamily="2" charset="2"/>
              <a:buNone/>
              <a:defRPr/>
            </a:pPr>
            <a:r>
              <a:rPr kumimoji="1" lang="en-US" sz="1800" kern="0">
                <a:latin typeface="+mn-lt"/>
                <a:sym typeface="Wingdings" pitchFamily="2" charset="2"/>
              </a:rPr>
              <a:t>PP  P NP</a:t>
            </a:r>
          </a:p>
          <a:p>
            <a:pPr marL="342900" indent="-342900">
              <a:spcBef>
                <a:spcPct val="20000"/>
              </a:spcBef>
              <a:buClr>
                <a:schemeClr val="accent2"/>
              </a:buClr>
              <a:buFont typeface="Monotype Sorts" pitchFamily="2" charset="2"/>
              <a:buNone/>
              <a:defRPr/>
            </a:pPr>
            <a:endParaRPr kumimoji="1" lang="en-US" sz="1800" kern="0" dirty="0">
              <a:latin typeface="+mn-lt"/>
            </a:endParaRPr>
          </a:p>
        </p:txBody>
      </p:sp>
      <p:sp>
        <p:nvSpPr>
          <p:cNvPr id="5" name="Rectangle 3"/>
          <p:cNvSpPr txBox="1">
            <a:spLocks noChangeArrowheads="1"/>
          </p:cNvSpPr>
          <p:nvPr/>
        </p:nvSpPr>
        <p:spPr bwMode="auto">
          <a:xfrm>
            <a:off x="7772400" y="1600200"/>
            <a:ext cx="1371600" cy="2743200"/>
          </a:xfrm>
          <a:prstGeom prst="rect">
            <a:avLst/>
          </a:prstGeom>
          <a:solidFill>
            <a:schemeClr val="accent6">
              <a:lumMod val="40000"/>
              <a:lumOff val="60000"/>
            </a:schemeClr>
          </a:solidFill>
          <a:ln w="9525">
            <a:noFill/>
            <a:miter lim="800000"/>
            <a:headEnd/>
            <a:tailEnd/>
          </a:ln>
        </p:spPr>
        <p:txBody>
          <a:bodyPr/>
          <a:lstStyle/>
          <a:p>
            <a:pPr marL="342900" indent="-342900">
              <a:spcBef>
                <a:spcPct val="20000"/>
              </a:spcBef>
              <a:buClr>
                <a:schemeClr val="accent2"/>
              </a:buClr>
              <a:defRPr/>
            </a:pPr>
            <a:r>
              <a:rPr kumimoji="1" lang="en-US" sz="1800" kern="0" dirty="0">
                <a:latin typeface="+mn-lt"/>
              </a:rPr>
              <a:t>NP </a:t>
            </a:r>
            <a:r>
              <a:rPr kumimoji="1" lang="en-US" sz="1800" kern="0" dirty="0">
                <a:latin typeface="+mn-lt"/>
                <a:sym typeface="Wingdings" pitchFamily="2" charset="2"/>
              </a:rPr>
              <a:t> Papa</a:t>
            </a:r>
          </a:p>
          <a:p>
            <a:pPr marL="342900" indent="-342900">
              <a:spcBef>
                <a:spcPct val="20000"/>
              </a:spcBef>
              <a:buClr>
                <a:schemeClr val="accent2"/>
              </a:buClr>
              <a:defRPr/>
            </a:pPr>
            <a:r>
              <a:rPr kumimoji="1" lang="en-US" sz="1800" kern="0" dirty="0">
                <a:latin typeface="+mn-lt"/>
                <a:sym typeface="Wingdings" pitchFamily="2" charset="2"/>
              </a:rPr>
              <a:t>N  caviar</a:t>
            </a:r>
          </a:p>
          <a:p>
            <a:pPr marL="342900" indent="-342900">
              <a:spcBef>
                <a:spcPct val="20000"/>
              </a:spcBef>
              <a:buClr>
                <a:schemeClr val="accent2"/>
              </a:buClr>
              <a:defRPr/>
            </a:pPr>
            <a:r>
              <a:rPr kumimoji="1" lang="en-US" sz="1800" kern="0" dirty="0">
                <a:latin typeface="+mn-lt"/>
                <a:sym typeface="Wingdings" pitchFamily="2" charset="2"/>
              </a:rPr>
              <a:t>N  spoon</a:t>
            </a:r>
          </a:p>
          <a:p>
            <a:pPr marL="342900" indent="-342900">
              <a:spcBef>
                <a:spcPct val="20000"/>
              </a:spcBef>
              <a:buClr>
                <a:schemeClr val="accent2"/>
              </a:buClr>
              <a:defRPr/>
            </a:pPr>
            <a:r>
              <a:rPr kumimoji="1" lang="en-US" sz="1800" kern="0" dirty="0">
                <a:latin typeface="+mn-lt"/>
                <a:sym typeface="Wingdings" pitchFamily="2" charset="2"/>
              </a:rPr>
              <a:t>V  spoon</a:t>
            </a:r>
          </a:p>
          <a:p>
            <a:pPr marL="342900" indent="-342900">
              <a:spcBef>
                <a:spcPct val="20000"/>
              </a:spcBef>
              <a:buClr>
                <a:schemeClr val="accent2"/>
              </a:buClr>
              <a:defRPr/>
            </a:pPr>
            <a:r>
              <a:rPr kumimoji="1" lang="en-US" sz="1800" kern="0" dirty="0">
                <a:latin typeface="+mn-lt"/>
                <a:sym typeface="Wingdings" pitchFamily="2" charset="2"/>
              </a:rPr>
              <a:t>V  ate</a:t>
            </a:r>
          </a:p>
          <a:p>
            <a:pPr marL="342900" indent="-342900">
              <a:spcBef>
                <a:spcPct val="20000"/>
              </a:spcBef>
              <a:buClr>
                <a:schemeClr val="accent2"/>
              </a:buClr>
              <a:defRPr/>
            </a:pPr>
            <a:r>
              <a:rPr kumimoji="1" lang="en-US" sz="1800" kern="0" dirty="0">
                <a:latin typeface="+mn-lt"/>
                <a:sym typeface="Wingdings" pitchFamily="2" charset="2"/>
              </a:rPr>
              <a:t>P  with</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the</a:t>
            </a:r>
          </a:p>
          <a:p>
            <a:pPr marL="342900" indent="-342900">
              <a:spcBef>
                <a:spcPct val="20000"/>
              </a:spcBef>
              <a:buClr>
                <a:schemeClr val="accent2"/>
              </a:buClr>
              <a:defRPr/>
            </a:pPr>
            <a:r>
              <a:rPr kumimoji="1" lang="en-US" sz="1800" kern="0" dirty="0" err="1">
                <a:latin typeface="+mn-lt"/>
                <a:sym typeface="Wingdings" pitchFamily="2" charset="2"/>
              </a:rPr>
              <a:t>Det</a:t>
            </a:r>
            <a:r>
              <a:rPr kumimoji="1" lang="en-US" sz="1800" kern="0" dirty="0">
                <a:latin typeface="+mn-lt"/>
                <a:sym typeface="Wingdings" pitchFamily="2" charset="2"/>
              </a:rPr>
              <a:t>  a</a:t>
            </a:r>
            <a:endParaRPr kumimoji="1" lang="en-US" sz="1800" kern="0" dirty="0">
              <a:latin typeface="+mn-lt"/>
            </a:endParaRPr>
          </a:p>
        </p:txBody>
      </p:sp>
      <p:sp>
        <p:nvSpPr>
          <p:cNvPr id="10245" name="Rectangle 50"/>
          <p:cNvSpPr>
            <a:spLocks noChangeArrowheads="1"/>
          </p:cNvSpPr>
          <p:nvPr/>
        </p:nvSpPr>
        <p:spPr bwMode="auto">
          <a:xfrm>
            <a:off x="3457575" y="18192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S</a:t>
            </a:r>
          </a:p>
        </p:txBody>
      </p:sp>
      <p:sp>
        <p:nvSpPr>
          <p:cNvPr id="10246" name="Rectangle 51"/>
          <p:cNvSpPr>
            <a:spLocks noChangeArrowheads="1"/>
          </p:cNvSpPr>
          <p:nvPr/>
        </p:nvSpPr>
        <p:spPr bwMode="auto">
          <a:xfrm>
            <a:off x="1905000" y="381000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Papa</a:t>
            </a:r>
          </a:p>
        </p:txBody>
      </p:sp>
      <p:sp>
        <p:nvSpPr>
          <p:cNvPr id="10247" name="Rectangle 52"/>
          <p:cNvSpPr>
            <a:spLocks noChangeArrowheads="1"/>
          </p:cNvSpPr>
          <p:nvPr/>
        </p:nvSpPr>
        <p:spPr bwMode="auto">
          <a:xfrm>
            <a:off x="2057400" y="2801938"/>
            <a:ext cx="55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cxnSp>
        <p:nvCxnSpPr>
          <p:cNvPr id="10248" name="Straight Connector 54"/>
          <p:cNvCxnSpPr>
            <a:cxnSpLocks noChangeShapeType="1"/>
            <a:stCxn id="10247" idx="2"/>
            <a:endCxn id="10246" idx="0"/>
          </p:cNvCxnSpPr>
          <p:nvPr/>
        </p:nvCxnSpPr>
        <p:spPr bwMode="auto">
          <a:xfrm rot="5400000">
            <a:off x="2058194" y="3531394"/>
            <a:ext cx="546100" cy="11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49" name="Straight Connector 59"/>
          <p:cNvCxnSpPr>
            <a:cxnSpLocks noChangeShapeType="1"/>
            <a:stCxn id="10245" idx="2"/>
            <a:endCxn id="10247" idx="0"/>
          </p:cNvCxnSpPr>
          <p:nvPr/>
        </p:nvCxnSpPr>
        <p:spPr bwMode="auto">
          <a:xfrm rot="5400000">
            <a:off x="2725738" y="1892300"/>
            <a:ext cx="520700" cy="129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0" name="Rectangle 60"/>
          <p:cNvSpPr>
            <a:spLocks noChangeArrowheads="1"/>
          </p:cNvSpPr>
          <p:nvPr/>
        </p:nvSpPr>
        <p:spPr bwMode="auto">
          <a:xfrm>
            <a:off x="4727575" y="2809875"/>
            <a:ext cx="538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cxnSp>
        <p:nvCxnSpPr>
          <p:cNvPr id="10251" name="Straight Connector 62"/>
          <p:cNvCxnSpPr>
            <a:cxnSpLocks noChangeShapeType="1"/>
            <a:stCxn id="10245" idx="2"/>
            <a:endCxn id="10250" idx="0"/>
          </p:cNvCxnSpPr>
          <p:nvPr/>
        </p:nvCxnSpPr>
        <p:spPr bwMode="auto">
          <a:xfrm rot="16200000" flipH="1">
            <a:off x="4052094" y="1864519"/>
            <a:ext cx="528637" cy="1362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52" name="Rectangle 63"/>
          <p:cNvSpPr>
            <a:spLocks noChangeArrowheads="1"/>
          </p:cNvSpPr>
          <p:nvPr/>
        </p:nvSpPr>
        <p:spPr bwMode="auto">
          <a:xfrm>
            <a:off x="3730625" y="3797300"/>
            <a:ext cx="53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VP</a:t>
            </a:r>
          </a:p>
        </p:txBody>
      </p:sp>
      <p:sp>
        <p:nvSpPr>
          <p:cNvPr id="10253" name="Rectangle 64"/>
          <p:cNvSpPr>
            <a:spLocks noChangeArrowheads="1"/>
          </p:cNvSpPr>
          <p:nvPr/>
        </p:nvSpPr>
        <p:spPr bwMode="auto">
          <a:xfrm>
            <a:off x="3243263" y="4621213"/>
            <a:ext cx="36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V</a:t>
            </a:r>
          </a:p>
        </p:txBody>
      </p:sp>
      <p:sp>
        <p:nvSpPr>
          <p:cNvPr id="10254" name="Rectangle 65"/>
          <p:cNvSpPr>
            <a:spLocks noChangeArrowheads="1"/>
          </p:cNvSpPr>
          <p:nvPr/>
        </p:nvSpPr>
        <p:spPr bwMode="auto">
          <a:xfrm>
            <a:off x="4191000" y="4624388"/>
            <a:ext cx="56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55" name="Rectangle 67"/>
          <p:cNvSpPr>
            <a:spLocks noChangeArrowheads="1"/>
          </p:cNvSpPr>
          <p:nvPr/>
        </p:nvSpPr>
        <p:spPr bwMode="auto">
          <a:xfrm>
            <a:off x="3733800"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56" name="Rectangle 68"/>
          <p:cNvSpPr>
            <a:spLocks noChangeArrowheads="1"/>
          </p:cNvSpPr>
          <p:nvPr/>
        </p:nvSpPr>
        <p:spPr bwMode="auto">
          <a:xfrm>
            <a:off x="4724400" y="540067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57" name="Rectangle 69"/>
          <p:cNvSpPr>
            <a:spLocks noChangeArrowheads="1"/>
          </p:cNvSpPr>
          <p:nvPr/>
        </p:nvSpPr>
        <p:spPr bwMode="auto">
          <a:xfrm>
            <a:off x="3751263" y="6162675"/>
            <a:ext cx="62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the</a:t>
            </a:r>
          </a:p>
        </p:txBody>
      </p:sp>
      <p:sp>
        <p:nvSpPr>
          <p:cNvPr id="10258" name="Rectangle 70"/>
          <p:cNvSpPr>
            <a:spLocks noChangeArrowheads="1"/>
          </p:cNvSpPr>
          <p:nvPr/>
        </p:nvSpPr>
        <p:spPr bwMode="auto">
          <a:xfrm>
            <a:off x="4425950" y="6167438"/>
            <a:ext cx="98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caviar</a:t>
            </a:r>
          </a:p>
        </p:txBody>
      </p:sp>
      <p:cxnSp>
        <p:nvCxnSpPr>
          <p:cNvPr id="10259" name="Straight Connector 72"/>
          <p:cNvCxnSpPr>
            <a:cxnSpLocks noChangeShapeType="1"/>
            <a:stCxn id="10255" idx="2"/>
            <a:endCxn id="10257" idx="0"/>
          </p:cNvCxnSpPr>
          <p:nvPr/>
        </p:nvCxnSpPr>
        <p:spPr bwMode="auto">
          <a:xfrm rot="5400000">
            <a:off x="3910013" y="6010275"/>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0" name="Straight Connector 74"/>
          <p:cNvCxnSpPr>
            <a:cxnSpLocks noChangeShapeType="1"/>
            <a:stCxn id="10256" idx="2"/>
            <a:endCxn id="10258" idx="0"/>
          </p:cNvCxnSpPr>
          <p:nvPr/>
        </p:nvCxnSpPr>
        <p:spPr bwMode="auto">
          <a:xfrm rot="5400000">
            <a:off x="4766469" y="6014244"/>
            <a:ext cx="30480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1" name="Straight Connector 76"/>
          <p:cNvCxnSpPr>
            <a:cxnSpLocks noChangeShapeType="1"/>
            <a:stCxn id="10254" idx="2"/>
            <a:endCxn id="10255" idx="0"/>
          </p:cNvCxnSpPr>
          <p:nvPr/>
        </p:nvCxnSpPr>
        <p:spPr bwMode="auto">
          <a:xfrm rot="5400000">
            <a:off x="4110832" y="5037931"/>
            <a:ext cx="311150" cy="407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2" name="Straight Connector 78"/>
          <p:cNvCxnSpPr>
            <a:cxnSpLocks noChangeShapeType="1"/>
            <a:stCxn id="10254" idx="2"/>
            <a:endCxn id="10256" idx="0"/>
          </p:cNvCxnSpPr>
          <p:nvPr/>
        </p:nvCxnSpPr>
        <p:spPr bwMode="auto">
          <a:xfrm rot="16200000" flipH="1">
            <a:off x="4537869" y="5018881"/>
            <a:ext cx="314325"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63" name="Rectangle 79"/>
          <p:cNvSpPr>
            <a:spLocks noChangeArrowheads="1"/>
          </p:cNvSpPr>
          <p:nvPr/>
        </p:nvSpPr>
        <p:spPr bwMode="auto">
          <a:xfrm>
            <a:off x="6297613" y="4624388"/>
            <a:ext cx="56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NP</a:t>
            </a:r>
          </a:p>
        </p:txBody>
      </p:sp>
      <p:sp>
        <p:nvSpPr>
          <p:cNvPr id="10264" name="Rectangle 80"/>
          <p:cNvSpPr>
            <a:spLocks noChangeArrowheads="1"/>
          </p:cNvSpPr>
          <p:nvPr/>
        </p:nvSpPr>
        <p:spPr bwMode="auto">
          <a:xfrm>
            <a:off x="5895975" y="5397500"/>
            <a:ext cx="657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Det</a:t>
            </a:r>
          </a:p>
        </p:txBody>
      </p:sp>
      <p:sp>
        <p:nvSpPr>
          <p:cNvPr id="10265" name="Rectangle 81"/>
          <p:cNvSpPr>
            <a:spLocks noChangeArrowheads="1"/>
          </p:cNvSpPr>
          <p:nvPr/>
        </p:nvSpPr>
        <p:spPr bwMode="auto">
          <a:xfrm>
            <a:off x="6778625" y="5400675"/>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N</a:t>
            </a:r>
          </a:p>
        </p:txBody>
      </p:sp>
      <p:sp>
        <p:nvSpPr>
          <p:cNvPr id="10266" name="Rectangle 82"/>
          <p:cNvSpPr>
            <a:spLocks noChangeArrowheads="1"/>
          </p:cNvSpPr>
          <p:nvPr/>
        </p:nvSpPr>
        <p:spPr bwMode="auto">
          <a:xfrm>
            <a:off x="6054725" y="6162675"/>
            <a:ext cx="34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a:t>
            </a:r>
          </a:p>
        </p:txBody>
      </p:sp>
      <p:sp>
        <p:nvSpPr>
          <p:cNvPr id="10267" name="Rectangle 83"/>
          <p:cNvSpPr>
            <a:spLocks noChangeArrowheads="1"/>
          </p:cNvSpPr>
          <p:nvPr/>
        </p:nvSpPr>
        <p:spPr bwMode="auto">
          <a:xfrm>
            <a:off x="6473825" y="6167438"/>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spoon</a:t>
            </a:r>
          </a:p>
        </p:txBody>
      </p:sp>
      <p:cxnSp>
        <p:nvCxnSpPr>
          <p:cNvPr id="10268" name="Straight Connector 84"/>
          <p:cNvCxnSpPr>
            <a:cxnSpLocks noChangeShapeType="1"/>
            <a:stCxn id="10264" idx="2"/>
            <a:endCxn id="10266" idx="0"/>
          </p:cNvCxnSpPr>
          <p:nvPr/>
        </p:nvCxnSpPr>
        <p:spPr bwMode="auto">
          <a:xfrm rot="16200000" flipH="1">
            <a:off x="6073776" y="6008687"/>
            <a:ext cx="30480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69" name="Straight Connector 85"/>
          <p:cNvCxnSpPr>
            <a:cxnSpLocks noChangeShapeType="1"/>
            <a:stCxn id="10265" idx="2"/>
            <a:endCxn id="10267" idx="0"/>
          </p:cNvCxnSpPr>
          <p:nvPr/>
        </p:nvCxnSpPr>
        <p:spPr bwMode="auto">
          <a:xfrm rot="5400000">
            <a:off x="6819900" y="6015038"/>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0" name="Straight Connector 86"/>
          <p:cNvCxnSpPr>
            <a:cxnSpLocks noChangeShapeType="1"/>
            <a:stCxn id="10263" idx="2"/>
            <a:endCxn id="10264" idx="0"/>
          </p:cNvCxnSpPr>
          <p:nvPr/>
        </p:nvCxnSpPr>
        <p:spPr bwMode="auto">
          <a:xfrm rot="5400000">
            <a:off x="6246019" y="5064919"/>
            <a:ext cx="311150" cy="354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1" name="Straight Connector 87"/>
          <p:cNvCxnSpPr>
            <a:cxnSpLocks noChangeShapeType="1"/>
            <a:stCxn id="10263" idx="2"/>
            <a:endCxn id="10265" idx="0"/>
          </p:cNvCxnSpPr>
          <p:nvPr/>
        </p:nvCxnSpPr>
        <p:spPr bwMode="auto">
          <a:xfrm rot="16200000" flipH="1">
            <a:off x="6618287" y="5046663"/>
            <a:ext cx="314325"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2" name="Rectangle 88"/>
          <p:cNvSpPr>
            <a:spLocks noChangeArrowheads="1"/>
          </p:cNvSpPr>
          <p:nvPr/>
        </p:nvSpPr>
        <p:spPr bwMode="auto">
          <a:xfrm>
            <a:off x="3125788" y="5410200"/>
            <a:ext cx="611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ate</a:t>
            </a:r>
          </a:p>
        </p:txBody>
      </p:sp>
      <p:cxnSp>
        <p:nvCxnSpPr>
          <p:cNvPr id="10273" name="Straight Connector 89"/>
          <p:cNvCxnSpPr>
            <a:cxnSpLocks noChangeShapeType="1"/>
            <a:stCxn id="10253" idx="2"/>
            <a:endCxn id="10272" idx="0"/>
          </p:cNvCxnSpPr>
          <p:nvPr/>
        </p:nvCxnSpPr>
        <p:spPr bwMode="auto">
          <a:xfrm rot="16200000" flipH="1">
            <a:off x="3264695" y="5244306"/>
            <a:ext cx="328612"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4" name="Straight Connector 98"/>
          <p:cNvCxnSpPr>
            <a:cxnSpLocks noChangeShapeType="1"/>
            <a:stCxn id="10252" idx="2"/>
            <a:endCxn id="10253" idx="0"/>
          </p:cNvCxnSpPr>
          <p:nvPr/>
        </p:nvCxnSpPr>
        <p:spPr bwMode="auto">
          <a:xfrm rot="5400000">
            <a:off x="3532188" y="4152900"/>
            <a:ext cx="363538" cy="573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75" name="Straight Connector 101"/>
          <p:cNvCxnSpPr>
            <a:cxnSpLocks noChangeShapeType="1"/>
            <a:stCxn id="10252" idx="2"/>
            <a:endCxn id="10254" idx="0"/>
          </p:cNvCxnSpPr>
          <p:nvPr/>
        </p:nvCxnSpPr>
        <p:spPr bwMode="auto">
          <a:xfrm rot="16200000" flipH="1">
            <a:off x="4052093" y="4206082"/>
            <a:ext cx="366713" cy="46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0276" name="Rectangle 103"/>
          <p:cNvSpPr>
            <a:spLocks noChangeArrowheads="1"/>
          </p:cNvSpPr>
          <p:nvPr/>
        </p:nvSpPr>
        <p:spPr bwMode="auto">
          <a:xfrm>
            <a:off x="5876925" y="3800475"/>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PP</a:t>
            </a:r>
          </a:p>
        </p:txBody>
      </p:sp>
      <p:sp>
        <p:nvSpPr>
          <p:cNvPr id="10277" name="Rectangle 104"/>
          <p:cNvSpPr>
            <a:spLocks noChangeArrowheads="1"/>
          </p:cNvSpPr>
          <p:nvPr/>
        </p:nvSpPr>
        <p:spPr bwMode="auto">
          <a:xfrm>
            <a:off x="5513388" y="4624388"/>
            <a:ext cx="354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t>P</a:t>
            </a:r>
          </a:p>
        </p:txBody>
      </p:sp>
      <p:sp>
        <p:nvSpPr>
          <p:cNvPr id="10278" name="Rectangle 105"/>
          <p:cNvSpPr>
            <a:spLocks noChangeArrowheads="1"/>
          </p:cNvSpPr>
          <p:nvPr/>
        </p:nvSpPr>
        <p:spPr bwMode="auto">
          <a:xfrm>
            <a:off x="5307013" y="5410200"/>
            <a:ext cx="758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gn="ctr">
              <a:spcBef>
                <a:spcPct val="0"/>
              </a:spcBef>
              <a:buClrTx/>
              <a:buFontTx/>
              <a:buNone/>
            </a:pPr>
            <a:r>
              <a:rPr kumimoji="0" lang="en-US" altLang="en-US" sz="2400">
                <a:solidFill>
                  <a:schemeClr val="accent1"/>
                </a:solidFill>
              </a:rPr>
              <a:t>with</a:t>
            </a:r>
          </a:p>
        </p:txBody>
      </p:sp>
      <p:cxnSp>
        <p:nvCxnSpPr>
          <p:cNvPr id="10279" name="Straight Connector 106"/>
          <p:cNvCxnSpPr>
            <a:cxnSpLocks noChangeShapeType="1"/>
            <a:stCxn id="10277" idx="2"/>
            <a:endCxn id="10278" idx="0"/>
          </p:cNvCxnSpPr>
          <p:nvPr/>
        </p:nvCxnSpPr>
        <p:spPr bwMode="auto">
          <a:xfrm rot="5400000">
            <a:off x="5526088" y="5246687"/>
            <a:ext cx="323850"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0" name="Straight Connector 107"/>
          <p:cNvCxnSpPr>
            <a:cxnSpLocks noChangeShapeType="1"/>
            <a:stCxn id="10276" idx="2"/>
            <a:endCxn id="10277" idx="0"/>
          </p:cNvCxnSpPr>
          <p:nvPr/>
        </p:nvCxnSpPr>
        <p:spPr bwMode="auto">
          <a:xfrm rot="5400000">
            <a:off x="5733257" y="4218781"/>
            <a:ext cx="361950" cy="449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1" name="Straight Connector 108"/>
          <p:cNvCxnSpPr>
            <a:cxnSpLocks noChangeShapeType="1"/>
            <a:stCxn id="10276" idx="2"/>
            <a:endCxn id="10263" idx="0"/>
          </p:cNvCxnSpPr>
          <p:nvPr/>
        </p:nvCxnSpPr>
        <p:spPr bwMode="auto">
          <a:xfrm rot="16200000" flipH="1">
            <a:off x="6177757" y="4223544"/>
            <a:ext cx="361950" cy="4397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2" name="Straight Connector 111"/>
          <p:cNvCxnSpPr>
            <a:cxnSpLocks noChangeShapeType="1"/>
            <a:stCxn id="10250" idx="2"/>
            <a:endCxn id="10252" idx="0"/>
          </p:cNvCxnSpPr>
          <p:nvPr/>
        </p:nvCxnSpPr>
        <p:spPr bwMode="auto">
          <a:xfrm rot="5400000">
            <a:off x="4236244" y="3036094"/>
            <a:ext cx="525462" cy="9969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0283" name="Straight Connector 114"/>
          <p:cNvCxnSpPr>
            <a:cxnSpLocks noChangeShapeType="1"/>
            <a:stCxn id="10250" idx="2"/>
            <a:endCxn id="10276" idx="0"/>
          </p:cNvCxnSpPr>
          <p:nvPr/>
        </p:nvCxnSpPr>
        <p:spPr bwMode="auto">
          <a:xfrm rot="16200000" flipH="1">
            <a:off x="5303838" y="2965450"/>
            <a:ext cx="528637" cy="1141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5364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Programming languages</a:t>
            </a:r>
          </a:p>
        </p:txBody>
      </p:sp>
      <p:sp>
        <p:nvSpPr>
          <p:cNvPr id="11267" name="Rectangle 3"/>
          <p:cNvSpPr>
            <a:spLocks noGrp="1" noChangeArrowheads="1"/>
          </p:cNvSpPr>
          <p:nvPr>
            <p:ph type="body" idx="1"/>
          </p:nvPr>
        </p:nvSpPr>
        <p:spPr/>
        <p:txBody>
          <a:bodyPr/>
          <a:lstStyle/>
          <a:p>
            <a:pPr>
              <a:lnSpc>
                <a:spcPct val="70000"/>
              </a:lnSpc>
              <a:spcBef>
                <a:spcPct val="0"/>
              </a:spcBef>
              <a:buFont typeface="Monotype Sorts" charset="2"/>
              <a:buNone/>
            </a:pPr>
            <a:r>
              <a:rPr lang="en-US" altLang="en-US" sz="1600" b="1">
                <a:latin typeface="Courier New" charset="0"/>
              </a:rPr>
              <a:t>printf ("/charset [%s", </a:t>
            </a:r>
          </a:p>
          <a:p>
            <a:pPr>
              <a:lnSpc>
                <a:spcPct val="70000"/>
              </a:lnSpc>
              <a:spcBef>
                <a:spcPct val="0"/>
              </a:spcBef>
              <a:buFont typeface="Monotype Sorts" charset="2"/>
              <a:buNone/>
            </a:pPr>
            <a:r>
              <a:rPr lang="en-US" altLang="en-US" sz="1600" b="1">
                <a:latin typeface="Courier New" charset="0"/>
              </a:rPr>
              <a:t>        (re_opcode_t) *(p - 1) == charset_not ? "^" :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assert (p + *p &lt; pend);</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for (c = 0; c &lt; 256; c++)</a:t>
            </a:r>
          </a:p>
          <a:p>
            <a:pPr>
              <a:lnSpc>
                <a:spcPct val="70000"/>
              </a:lnSpc>
              <a:spcBef>
                <a:spcPct val="0"/>
              </a:spcBef>
              <a:buFont typeface="Monotype Sorts" charset="2"/>
              <a:buNone/>
            </a:pPr>
            <a:r>
              <a:rPr lang="en-US" altLang="en-US" sz="1600" b="1">
                <a:latin typeface="Courier New" charset="0"/>
              </a:rPr>
              <a:t>  if (c / 8 &lt; *p &amp;&amp; (p[1 + (c/8)] &amp; (1 &lt;&lt; (c % 8)))) {</a:t>
            </a:r>
          </a:p>
          <a:p>
            <a:pPr>
              <a:lnSpc>
                <a:spcPct val="70000"/>
              </a:lnSpc>
              <a:spcBef>
                <a:spcPct val="0"/>
              </a:spcBef>
              <a:buFont typeface="Monotype Sorts" charset="2"/>
              <a:buNone/>
            </a:pPr>
            <a:r>
              <a:rPr lang="en-US" altLang="en-US" sz="1600" b="1">
                <a:latin typeface="Courier New" charset="0"/>
              </a:rPr>
              <a:t>     /* Are we starting a range?  */</a:t>
            </a:r>
          </a:p>
          <a:p>
            <a:pPr>
              <a:lnSpc>
                <a:spcPct val="70000"/>
              </a:lnSpc>
              <a:spcBef>
                <a:spcPct val="0"/>
              </a:spcBef>
              <a:buFont typeface="Monotype Sorts" charset="2"/>
              <a:buNone/>
            </a:pPr>
            <a:r>
              <a:rPr lang="en-US" altLang="en-US" sz="1600" b="1">
                <a:latin typeface="Courier New" charset="0"/>
              </a:rPr>
              <a:t>     if (last + 1 == c &amp;&amp; ! inrange) {</a:t>
            </a:r>
          </a:p>
          <a:p>
            <a:pPr>
              <a:lnSpc>
                <a:spcPct val="70000"/>
              </a:lnSpc>
              <a:spcBef>
                <a:spcPct val="0"/>
              </a:spcBef>
              <a:buFont typeface="Monotype Sorts" charset="2"/>
              <a:buNone/>
            </a:pPr>
            <a:r>
              <a:rPr lang="en-US" altLang="en-US" sz="1600" b="1">
                <a:latin typeface="Courier New" charset="0"/>
              </a:rPr>
              <a:t>        putchar ('-');</a:t>
            </a:r>
          </a:p>
          <a:p>
            <a:pPr>
              <a:lnSpc>
                <a:spcPct val="70000"/>
              </a:lnSpc>
              <a:spcBef>
                <a:spcPct val="0"/>
              </a:spcBef>
              <a:buFont typeface="Monotype Sorts" charset="2"/>
              <a:buNone/>
            </a:pPr>
            <a:r>
              <a:rPr lang="en-US" altLang="en-US" sz="1600" b="1">
                <a:latin typeface="Courier New" charset="0"/>
              </a:rPr>
              <a:t>	     inrange = 1;</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r>
              <a:rPr lang="en-US" altLang="en-US" sz="1600" b="1">
                <a:latin typeface="Courier New" charset="0"/>
              </a:rPr>
              <a:t>     /* Have we broken a range?  */</a:t>
            </a:r>
          </a:p>
          <a:p>
            <a:pPr>
              <a:lnSpc>
                <a:spcPct val="70000"/>
              </a:lnSpc>
              <a:spcBef>
                <a:spcPct val="0"/>
              </a:spcBef>
              <a:buFont typeface="Monotype Sorts" charset="2"/>
              <a:buNone/>
            </a:pPr>
            <a:r>
              <a:rPr lang="en-US" altLang="en-US" sz="1600" b="1">
                <a:latin typeface="Courier New" charset="0"/>
              </a:rPr>
              <a:t>     else if (last + 1 != c &amp;&amp; inrange) {</a:t>
            </a:r>
          </a:p>
          <a:p>
            <a:pPr>
              <a:lnSpc>
                <a:spcPct val="70000"/>
              </a:lnSpc>
              <a:spcBef>
                <a:spcPct val="0"/>
              </a:spcBef>
              <a:buFont typeface="Monotype Sorts" charset="2"/>
              <a:buNone/>
            </a:pPr>
            <a:r>
              <a:rPr lang="en-US" altLang="en-US" sz="1600" b="1">
                <a:latin typeface="Courier New" charset="0"/>
              </a:rPr>
              <a:t>        putchar (last);</a:t>
            </a:r>
          </a:p>
          <a:p>
            <a:pPr>
              <a:lnSpc>
                <a:spcPct val="70000"/>
              </a:lnSpc>
              <a:spcBef>
                <a:spcPct val="0"/>
              </a:spcBef>
              <a:buFont typeface="Monotype Sorts" charset="2"/>
              <a:buNone/>
            </a:pPr>
            <a:r>
              <a:rPr lang="en-US" altLang="en-US" sz="1600" b="1">
                <a:latin typeface="Courier New" charset="0"/>
              </a:rPr>
              <a:t>        inrange = 0;</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if (! inrange)</a:t>
            </a:r>
          </a:p>
          <a:p>
            <a:pPr>
              <a:lnSpc>
                <a:spcPct val="70000"/>
              </a:lnSpc>
              <a:spcBef>
                <a:spcPct val="0"/>
              </a:spcBef>
              <a:buFont typeface="Monotype Sorts" charset="2"/>
              <a:buNone/>
            </a:pPr>
            <a:r>
              <a:rPr lang="en-US" altLang="en-US" sz="1600" b="1">
                <a:latin typeface="Courier New" charset="0"/>
              </a:rPr>
              <a:t>        putchar (c);</a:t>
            </a:r>
          </a:p>
          <a:p>
            <a:pPr>
              <a:lnSpc>
                <a:spcPct val="70000"/>
              </a:lnSpc>
              <a:spcBef>
                <a:spcPct val="0"/>
              </a:spcBef>
              <a:buFont typeface="Monotype Sorts" charset="2"/>
              <a:buNone/>
            </a:pPr>
            <a:endParaRPr lang="en-US" altLang="en-US" sz="1600" b="1">
              <a:latin typeface="Courier New" charset="0"/>
            </a:endParaRPr>
          </a:p>
          <a:p>
            <a:pPr>
              <a:lnSpc>
                <a:spcPct val="70000"/>
              </a:lnSpc>
              <a:spcBef>
                <a:spcPct val="0"/>
              </a:spcBef>
              <a:buFont typeface="Monotype Sorts" charset="2"/>
              <a:buNone/>
            </a:pPr>
            <a:r>
              <a:rPr lang="en-US" altLang="en-US" sz="1600" b="1">
                <a:latin typeface="Courier New" charset="0"/>
              </a:rPr>
              <a:t>     last = c;</a:t>
            </a:r>
          </a:p>
          <a:p>
            <a:pPr>
              <a:lnSpc>
                <a:spcPct val="70000"/>
              </a:lnSpc>
              <a:spcBef>
                <a:spcPct val="0"/>
              </a:spcBef>
              <a:buFont typeface="Monotype Sorts" charset="2"/>
              <a:buNone/>
            </a:pPr>
            <a:r>
              <a:rPr lang="en-US" altLang="en-US" sz="1600" b="1">
                <a:latin typeface="Courier New" charset="0"/>
              </a:rPr>
              <a:t>  }</a:t>
            </a:r>
          </a:p>
          <a:p>
            <a:pPr>
              <a:lnSpc>
                <a:spcPct val="70000"/>
              </a:lnSpc>
              <a:spcBef>
                <a:spcPct val="0"/>
              </a:spcBef>
              <a:buFont typeface="Monotype Sorts" charset="2"/>
              <a:buNone/>
            </a:pPr>
            <a:endParaRPr lang="en-US" altLang="en-US" sz="1600" b="1">
              <a:latin typeface="Courier New" charset="0"/>
            </a:endParaRPr>
          </a:p>
        </p:txBody>
      </p:sp>
      <p:sp>
        <p:nvSpPr>
          <p:cNvPr id="13316" name="Rectangle 4"/>
          <p:cNvSpPr>
            <a:spLocks noChangeArrowheads="1"/>
          </p:cNvSpPr>
          <p:nvPr/>
        </p:nvSpPr>
        <p:spPr bwMode="auto">
          <a:xfrm>
            <a:off x="4724400" y="5105400"/>
            <a:ext cx="4114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Wingdings" charset="2"/>
              <a:buChar char="§"/>
            </a:pPr>
            <a:r>
              <a:rPr lang="en-US" altLang="en-US"/>
              <a:t>Easy to parse.</a:t>
            </a:r>
          </a:p>
          <a:p>
            <a:pPr>
              <a:lnSpc>
                <a:spcPct val="120000"/>
              </a:lnSpc>
              <a:buFont typeface="Wingdings" charset="2"/>
              <a:buChar char="§"/>
            </a:pPr>
            <a:r>
              <a:rPr lang="en-US" altLang="en-US"/>
              <a:t>Designed that way!</a:t>
            </a:r>
          </a:p>
        </p:txBody>
      </p:sp>
    </p:spTree>
    <p:extLst>
      <p:ext uri="{BB962C8B-B14F-4D97-AF65-F5344CB8AC3E}">
        <p14:creationId xmlns:p14="http://schemas.microsoft.com/office/powerpoint/2010/main" val="7355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Natural languages</a:t>
            </a:r>
          </a:p>
        </p:txBody>
      </p:sp>
      <p:sp>
        <p:nvSpPr>
          <p:cNvPr id="14339" name="Rectangle 3"/>
          <p:cNvSpPr>
            <a:spLocks noGrp="1" noChangeArrowheads="1"/>
          </p:cNvSpPr>
          <p:nvPr>
            <p:ph type="body" sz="half" idx="1"/>
          </p:nvPr>
        </p:nvSpPr>
        <p:spPr>
          <a:xfrm>
            <a:off x="457200" y="3429000"/>
            <a:ext cx="8178800" cy="2628900"/>
          </a:xfrm>
        </p:spPr>
        <p:txBody>
          <a:bodyPr/>
          <a:lstStyle/>
          <a:p>
            <a:pPr>
              <a:lnSpc>
                <a:spcPct val="70000"/>
              </a:lnSpc>
              <a:buFont typeface="Wingdings" charset="2"/>
              <a:buChar char="§"/>
            </a:pPr>
            <a:r>
              <a:rPr lang="en-US" altLang="en-US" dirty="0"/>
              <a:t>No {} () [] to indicate scope &amp; precedence</a:t>
            </a:r>
          </a:p>
          <a:p>
            <a:pPr>
              <a:lnSpc>
                <a:spcPct val="120000"/>
              </a:lnSpc>
              <a:buFont typeface="Wingdings" charset="2"/>
              <a:buChar char="§"/>
            </a:pPr>
            <a:r>
              <a:rPr lang="en-US" altLang="en-US" dirty="0"/>
              <a:t>Lots of overloading (arity varies)</a:t>
            </a:r>
          </a:p>
          <a:p>
            <a:pPr>
              <a:lnSpc>
                <a:spcPct val="120000"/>
              </a:lnSpc>
              <a:buFont typeface="Wingdings" charset="2"/>
              <a:buChar char="§"/>
            </a:pPr>
            <a:r>
              <a:rPr lang="en-US" altLang="en-US" dirty="0"/>
              <a:t>Grammar isn’t known in advance!</a:t>
            </a:r>
          </a:p>
          <a:p>
            <a:pPr>
              <a:lnSpc>
                <a:spcPct val="120000"/>
              </a:lnSpc>
              <a:buFont typeface="Wingdings" charset="2"/>
              <a:buChar char="§"/>
            </a:pPr>
            <a:r>
              <a:rPr lang="en-US" altLang="en-US" dirty="0"/>
              <a:t>Context-free grammar not best formalism</a:t>
            </a:r>
          </a:p>
        </p:txBody>
      </p:sp>
      <p:sp>
        <p:nvSpPr>
          <p:cNvPr id="13316" name="Rectangle 8"/>
          <p:cNvSpPr>
            <a:spLocks noChangeArrowheads="1"/>
          </p:cNvSpPr>
          <p:nvPr/>
        </p:nvSpPr>
        <p:spPr bwMode="auto">
          <a:xfrm>
            <a:off x="457200" y="1828800"/>
            <a:ext cx="817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Monotype Sorts" charset="2"/>
              <a:buChar char="z"/>
              <a:defRPr kumimoji="1" sz="3200">
                <a:solidFill>
                  <a:schemeClr val="tx1"/>
                </a:solidFill>
                <a:latin typeface="Tahoma" charset="0"/>
              </a:defRPr>
            </a:lvl1pPr>
            <a:lvl2pPr marL="742950" indent="-285750">
              <a:spcBef>
                <a:spcPct val="20000"/>
              </a:spcBef>
              <a:buClr>
                <a:schemeClr val="accent2"/>
              </a:buClr>
              <a:buFont typeface="Monotype Sorts" charset="2"/>
              <a:buChar char="y"/>
              <a:defRPr kumimoji="1" sz="2800">
                <a:solidFill>
                  <a:schemeClr val="tx1"/>
                </a:solidFill>
                <a:latin typeface="Tahoma" charset="0"/>
              </a:defRPr>
            </a:lvl2pPr>
            <a:lvl3pPr marL="1143000" indent="-228600">
              <a:spcBef>
                <a:spcPct val="20000"/>
              </a:spcBef>
              <a:buClr>
                <a:schemeClr val="accent2"/>
              </a:buClr>
              <a:buFont typeface="Monotype Sorts" charset="2"/>
              <a:buChar char="x"/>
              <a:defRPr kumimoji="1" sz="2400">
                <a:solidFill>
                  <a:schemeClr val="tx1"/>
                </a:solidFill>
                <a:latin typeface="Tahoma" charset="0"/>
              </a:defRPr>
            </a:lvl3pPr>
            <a:lvl4pPr marL="1600200" indent="-228600">
              <a:spcBef>
                <a:spcPct val="20000"/>
              </a:spcBef>
              <a:buClr>
                <a:schemeClr val="accent2"/>
              </a:buClr>
              <a:buChar char="•"/>
              <a:defRPr kumimoji="1" sz="2000">
                <a:solidFill>
                  <a:schemeClr val="tx1"/>
                </a:solidFill>
                <a:latin typeface="Tahoma" charset="0"/>
              </a:defRPr>
            </a:lvl4pPr>
            <a:lvl5pPr marL="2057400" indent="-228600">
              <a:spcBef>
                <a:spcPct val="20000"/>
              </a:spcBef>
              <a:buClr>
                <a:schemeClr val="accent2"/>
              </a:buClr>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charset="0"/>
              </a:defRPr>
            </a:lvl9pPr>
          </a:lstStyle>
          <a:p>
            <a:pPr>
              <a:lnSpc>
                <a:spcPct val="70000"/>
              </a:lnSpc>
              <a:spcBef>
                <a:spcPct val="0"/>
              </a:spcBef>
              <a:buFont typeface="Monotype Sorts" charset="2"/>
              <a:buNone/>
            </a:pPr>
            <a:r>
              <a:rPr lang="en-US" altLang="en-US" sz="1600">
                <a:latin typeface="Courier New" charset="0"/>
              </a:rPr>
              <a:t>   </a:t>
            </a:r>
            <a:r>
              <a:rPr lang="en-US" altLang="en-US" sz="1600" b="1">
                <a:latin typeface="Courier New" charset="0"/>
              </a:rPr>
              <a:t>printf "/charset %s", re_opcode_t *p - 1 == charset_not ? "^" : ""; assert p + *p &lt; pend; for c = 0; c &lt; 256; c++ if c / 8 &lt; *p &amp;&amp; p1 + c/8 &amp; 1 &lt;&lt; c % 8 Are we starting a range? if last + 1 == c &amp;&amp; !  inrange putchar '-'; inrange = 1; Have we broken a range? else if last + 1 != c &amp;&amp; inrange putchar last; inrange = 0; if !  inrange putchar c; last = c;</a:t>
            </a:r>
            <a:endParaRPr lang="en-US" altLang="en-US"/>
          </a:p>
        </p:txBody>
      </p:sp>
    </p:spTree>
    <p:extLst>
      <p:ext uri="{BB962C8B-B14F-4D97-AF65-F5344CB8AC3E}">
        <p14:creationId xmlns:p14="http://schemas.microsoft.com/office/powerpoint/2010/main" val="63532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536</TotalTime>
  <Words>5361</Words>
  <Application>Microsoft Macintosh PowerPoint</Application>
  <PresentationFormat>On-screen Show (4:3)</PresentationFormat>
  <Paragraphs>1168</Paragraphs>
  <Slides>58</Slides>
  <Notes>19</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58</vt:i4>
      </vt:variant>
    </vt:vector>
  </HeadingPairs>
  <TitlesOfParts>
    <vt:vector size="78" baseType="lpstr">
      <vt:lpstr>Andale Mono</vt:lpstr>
      <vt:lpstr>Arial Black</vt:lpstr>
      <vt:lpstr>Avenir Roman</vt:lpstr>
      <vt:lpstr>Calibri</vt:lpstr>
      <vt:lpstr>Calibri Light</vt:lpstr>
      <vt:lpstr>Comic Sans MS</vt:lpstr>
      <vt:lpstr>Courier New</vt:lpstr>
      <vt:lpstr>Helvetica</vt:lpstr>
      <vt:lpstr>Helvetica Light</vt:lpstr>
      <vt:lpstr>Mangal</vt:lpstr>
      <vt:lpstr>Monotype Sorts</vt:lpstr>
      <vt:lpstr>Symbol</vt:lpstr>
      <vt:lpstr>Tahoma</vt:lpstr>
      <vt:lpstr>Times New Roman</vt:lpstr>
      <vt:lpstr>Wingdings</vt:lpstr>
      <vt:lpstr>游ゴシック</vt:lpstr>
      <vt:lpstr>等线</vt:lpstr>
      <vt:lpstr>等线 Light</vt:lpstr>
      <vt:lpstr>Arial</vt:lpstr>
      <vt:lpstr>Office Theme</vt:lpstr>
      <vt:lpstr>Lecture 7: Syntax And CKY Parser</vt:lpstr>
      <vt:lpstr>Credits/Further Reading</vt:lpstr>
      <vt:lpstr>Levels of Language</vt:lpstr>
      <vt:lpstr>Syntax</vt:lpstr>
      <vt:lpstr>Syntax</vt:lpstr>
      <vt:lpstr>What is Parsing?</vt:lpstr>
      <vt:lpstr>What is Parsing?</vt:lpstr>
      <vt:lpstr>Programming languages</vt:lpstr>
      <vt:lpstr>Natural languages</vt:lpstr>
      <vt:lpstr>Ambiguity</vt:lpstr>
      <vt:lpstr>Ambiguity</vt:lpstr>
      <vt:lpstr>The parsing problem</vt:lpstr>
      <vt:lpstr> Applications of parsing (1/2)</vt:lpstr>
      <vt:lpstr> Applications of parsing (2/2)</vt:lpstr>
      <vt:lpstr>Parsing  Compositional Semantics</vt:lpstr>
      <vt:lpstr>PowerPoint Presentation</vt:lpstr>
      <vt:lpstr>Parsing</vt:lpstr>
      <vt:lpstr>“Papa  ate    the   caviar     with      a   spoon”</vt:lpstr>
      <vt:lpstr>First try … does it work?</vt:lpstr>
      <vt:lpstr>Second try …</vt:lpstr>
      <vt:lpstr>Third Try…</vt:lpstr>
      <vt:lpstr>Follow backpointers to get the parse</vt:lpstr>
      <vt:lpstr>Turn sideways: See the trees?</vt:lpstr>
      <vt:lpstr>Correct but inefficient …</vt:lpstr>
      <vt:lpstr>Correct but inefficient …</vt:lpstr>
      <vt:lpstr>PowerPoint Presentation</vt:lpstr>
      <vt:lpstr>PowerPoint Presentation</vt:lpstr>
      <vt:lpstr>PowerPoint Presentation</vt:lpstr>
      <vt:lpstr>PowerPoint Presentation</vt:lpstr>
      <vt:lpstr>CKY algorithm, recognizer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CKY algorithm, recognizer version</vt:lpstr>
      <vt:lpstr>Loose ends to tie up (no slides)</vt:lpstr>
      <vt:lpstr>CKY algorithm, recognizer version</vt:lpstr>
      <vt:lpstr>CKY algorithm, recognizer version</vt:lpstr>
      <vt:lpstr>CKY algorithm, recognizer version</vt:lpstr>
      <vt:lpstr>Alternative version of inner loops</vt:lpstr>
      <vt:lpstr>CKY</vt:lpstr>
      <vt:lpstr>Incremental CKY: Visit columns left to right and fill each bottom-up</vt:lpstr>
      <vt:lpstr>CKY Parsing</vt:lpstr>
      <vt:lpstr>Other things to do with CKY</vt:lpstr>
      <vt:lpstr>Penn Treebank (Marcus et al., 93)</vt:lpstr>
      <vt:lpstr>Why make the Treebank?</vt:lpstr>
      <vt:lpstr>PowerPoint Presentation</vt:lpstr>
      <vt:lpstr>PowerPoint Presentation</vt:lpstr>
      <vt:lpstr>PowerPoint Presentation</vt:lpstr>
      <vt:lpstr>PowerPoint Presentation</vt:lpstr>
      <vt:lpstr>How to Use The Treebank</vt:lpstr>
      <vt:lpstr>Parser Evaluation</vt:lpstr>
      <vt:lpstr>Parser Evaluation</vt:lpstr>
      <vt:lpstr>Parser Evaluation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And Parsing</dc:title>
  <cp:lastModifiedBy>Nanyun Peng</cp:lastModifiedBy>
  <cp:revision>55</cp:revision>
  <cp:lastPrinted>2018-09-10T04:37:32Z</cp:lastPrinted>
  <dcterms:modified xsi:type="dcterms:W3CDTF">2018-09-12T07:06:26Z</dcterms:modified>
</cp:coreProperties>
</file>