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7" r:id="rId2"/>
    <p:sldId id="264" r:id="rId3"/>
    <p:sldId id="265" r:id="rId4"/>
    <p:sldId id="258" r:id="rId5"/>
    <p:sldId id="259" r:id="rId6"/>
    <p:sldId id="260" r:id="rId7"/>
    <p:sldId id="261" r:id="rId8"/>
    <p:sldId id="263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300" r:id="rId29"/>
    <p:sldId id="301" r:id="rId30"/>
    <p:sldId id="302" r:id="rId31"/>
    <p:sldId id="303" r:id="rId32"/>
    <p:sldId id="283" r:id="rId33"/>
    <p:sldId id="304" r:id="rId34"/>
    <p:sldId id="285" r:id="rId35"/>
    <p:sldId id="286" r:id="rId36"/>
    <p:sldId id="287" r:id="rId37"/>
    <p:sldId id="288" r:id="rId38"/>
    <p:sldId id="289" r:id="rId39"/>
    <p:sldId id="307" r:id="rId40"/>
    <p:sldId id="29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2"/>
    <p:restoredTop sz="94613"/>
  </p:normalViewPr>
  <p:slideViewPr>
    <p:cSldViewPr snapToGrid="0" snapToObjects="1" showGuides="1">
      <p:cViewPr varScale="1">
        <p:scale>
          <a:sx n="118" d="100"/>
          <a:sy n="118" d="100"/>
        </p:scale>
        <p:origin x="216" y="8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D3418-03AE-E04E-8436-3042FFD692E6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6472B-BF1A-064A-B1E0-7D20DA5D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5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0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7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1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3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1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0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9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3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7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4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C9D4-D70C-8744-B8EA-410692182F3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7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0918" y="1122363"/>
            <a:ext cx="9377082" cy="2387600"/>
          </a:xfrm>
        </p:spPr>
        <p:txBody>
          <a:bodyPr>
            <a:normAutofit/>
          </a:bodyPr>
          <a:lstStyle/>
          <a:p>
            <a:r>
              <a:rPr lang="en-US" dirty="0"/>
              <a:t>Machine Translation: IBM Models and Word Alignment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6336255"/>
            <a:ext cx="656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slides from Philipp Koehn 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951661"/>
            <a:ext cx="9144000" cy="14675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USC </a:t>
            </a:r>
            <a:r>
              <a:rPr lang="en-US" dirty="0" err="1"/>
              <a:t>VSoE</a:t>
            </a:r>
            <a:r>
              <a:rPr lang="en-US" dirty="0"/>
              <a:t> CSCI 544: Applied Natural Language Processing</a:t>
            </a:r>
          </a:p>
          <a:p>
            <a:r>
              <a:rPr lang="en-US" dirty="0"/>
              <a:t>Jonathan May -- </a:t>
            </a:r>
            <a:r>
              <a:rPr lang="en-US" dirty="0" err="1"/>
              <a:t>梅約納</a:t>
            </a:r>
            <a:endParaRPr lang="en-US" dirty="0"/>
          </a:p>
          <a:p>
            <a:r>
              <a:rPr lang="en-US" dirty="0" err="1"/>
              <a:t>Nanyun</a:t>
            </a:r>
            <a:r>
              <a:rPr lang="en-US" dirty="0"/>
              <a:t> (Violet) Peng -- </a:t>
            </a:r>
            <a:r>
              <a:rPr lang="ja-JP" altLang="en-US"/>
              <a:t>彭楠赟</a:t>
            </a:r>
            <a:endParaRPr lang="en-US" dirty="0"/>
          </a:p>
          <a:p>
            <a:r>
              <a:rPr lang="en-US"/>
              <a:t>November 2,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Generative Story for </a:t>
            </a: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b="1" dirty="0"/>
              <a:t>f</a:t>
            </a:r>
            <a:r>
              <a:rPr lang="en-US" dirty="0"/>
              <a:t>, </a:t>
            </a:r>
            <a:r>
              <a:rPr lang="en-US" dirty="0" err="1"/>
              <a:t>a|</a:t>
            </a:r>
            <a:r>
              <a:rPr lang="en-US" b="1" dirty="0" err="1"/>
              <a:t>e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4575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Start with </a:t>
                </a:r>
                <a:r>
                  <a:rPr lang="en-US" b="1" dirty="0"/>
                  <a:t>e</a:t>
                </a:r>
                <a:r>
                  <a:rPr lang="en-US" dirty="0"/>
                  <a:t>, an English sequence of words e</a:t>
                </a:r>
                <a:r>
                  <a:rPr lang="en-US" baseline="-25000" dirty="0"/>
                  <a:t>1</a:t>
                </a:r>
                <a:r>
                  <a:rPr lang="en-US" dirty="0"/>
                  <a:t>, ..., </a:t>
                </a:r>
                <a:r>
                  <a:rPr lang="en-US" dirty="0" err="1"/>
                  <a:t>e</a:t>
                </a:r>
                <a:r>
                  <a:rPr lang="en-US" baseline="-25000" dirty="0" err="1"/>
                  <a:t>n</a:t>
                </a:r>
                <a:endParaRPr lang="en-US" dirty="0"/>
              </a:p>
              <a:p>
                <a:r>
                  <a:rPr lang="en-US" dirty="0"/>
                  <a:t>Choose a length </a:t>
                </a:r>
                <a:r>
                  <a:rPr lang="en-US" u="sng" dirty="0"/>
                  <a:t>m</a:t>
                </a:r>
                <a:r>
                  <a:rPr lang="en-US" dirty="0"/>
                  <a:t> for </a:t>
                </a:r>
                <a:r>
                  <a:rPr lang="en-US" b="1" dirty="0"/>
                  <a:t>f</a:t>
                </a:r>
                <a:r>
                  <a:rPr lang="en-US" dirty="0"/>
                  <a:t>, the foreign sequence based on a small exponential distribution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𝜖</m:t>
                        </m:r>
                      </m:num>
                      <m:den>
                        <m:sSup>
                          <m:sSup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Choose an alignment </a:t>
                </a:r>
                <a:r>
                  <a:rPr lang="en-US" u="sng" dirty="0"/>
                  <a:t>a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For each foreign word f</a:t>
                </a:r>
                <a:r>
                  <a:rPr lang="en-US" baseline="-25000" dirty="0"/>
                  <a:t>i</a:t>
                </a:r>
                <a:r>
                  <a:rPr lang="en-US" dirty="0"/>
                  <a:t>, incur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 lexical transition probability</a:t>
                </a:r>
              </a:p>
              <a:p>
                <a:r>
                  <a:rPr lang="en-US" dirty="0"/>
                  <a:t>Overall: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𝒇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𝒆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𝜖</m:t>
                        </m:r>
                      </m:num>
                      <m:den>
                        <m:sSup>
                          <m:sSup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  <m:nary>
                      <m:naryPr>
                        <m:chr m:val="∏"/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457575"/>
              </a:xfrm>
              <a:blipFill rotWithShape="0">
                <a:blip r:embed="rId2"/>
                <a:stretch>
                  <a:fillRect l="-1043" t="-3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514907" y="4715933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     house       is          small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2733" y="58081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____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77867" y="58081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____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33001" y="58081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____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28866" y="58081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____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22733" y="560173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klein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440" y="5623467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33001" y="562346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802392" y="562346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Haus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95781" y="599119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ε</a:t>
            </a:r>
            <a:r>
              <a:rPr lang="en-US" dirty="0"/>
              <a:t>/(5</a:t>
            </a:r>
            <a:r>
              <a:rPr lang="en-US" baseline="30000" dirty="0"/>
              <a:t>4</a:t>
            </a:r>
            <a:r>
              <a:rPr lang="en-US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7181" y="6013396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t(</a:t>
            </a:r>
            <a:r>
              <a:rPr lang="en-US" dirty="0" err="1"/>
              <a:t>klein|small</a:t>
            </a:r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20381" y="6032392"/>
            <a:ext cx="103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t(</a:t>
            </a:r>
            <a:r>
              <a:rPr lang="en-US" dirty="0" err="1"/>
              <a:t>ist|is</a:t>
            </a:r>
            <a:r>
              <a:rPr lang="en-US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51212" y="603239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t(</a:t>
            </a:r>
            <a:r>
              <a:rPr lang="en-US" dirty="0" err="1"/>
              <a:t>das|the</a:t>
            </a:r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75650" y="6032392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t(</a:t>
            </a:r>
            <a:r>
              <a:rPr lang="en-US" dirty="0" err="1"/>
              <a:t>Haus|house</a:t>
            </a:r>
            <a:r>
              <a:rPr lang="en-US" dirty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81534" y="5394866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  {1 -&gt; 4, 2 -&gt; 3, 3 -&gt; 1, 4 -&gt; 2}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9621889" y="5000751"/>
            <a:ext cx="1293013" cy="6471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771766" y="5000751"/>
            <a:ext cx="1395992" cy="7495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8685033" y="5000751"/>
            <a:ext cx="2229869" cy="5894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9621889" y="5000751"/>
            <a:ext cx="545869" cy="5894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3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the transition probabilities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31042"/>
          </a:xfrm>
        </p:spPr>
        <p:txBody>
          <a:bodyPr/>
          <a:lstStyle/>
          <a:p>
            <a:r>
              <a:rPr lang="en-US" dirty="0"/>
              <a:t>This generative story is dependent on t(</a:t>
            </a:r>
            <a:r>
              <a:rPr lang="en-US" dirty="0" err="1"/>
              <a:t>f|e</a:t>
            </a:r>
            <a:r>
              <a:rPr lang="en-US" dirty="0"/>
              <a:t>), i.e. word-to-word probabilities. But we don't have them!</a:t>
            </a:r>
          </a:p>
          <a:p>
            <a:r>
              <a:rPr lang="en-US" dirty="0"/>
              <a:t>If we had a corpus of f, e pairs with alignments a, we could form t(</a:t>
            </a:r>
            <a:r>
              <a:rPr lang="en-US" dirty="0" err="1"/>
              <a:t>f|e</a:t>
            </a:r>
            <a:r>
              <a:rPr lang="en-US" dirty="0"/>
              <a:t>) via a maximum likelihood estimate. But we don't have alignments!</a:t>
            </a:r>
          </a:p>
          <a:p>
            <a:r>
              <a:rPr lang="en-US" dirty="0"/>
              <a:t>If we had t(</a:t>
            </a:r>
            <a:r>
              <a:rPr lang="en-US" dirty="0" err="1"/>
              <a:t>f|e</a:t>
            </a:r>
            <a:r>
              <a:rPr lang="en-US" dirty="0"/>
              <a:t>) we could use that to figure out the most likely alignment for a sentence pair. But see above...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917869" y="4690533"/>
            <a:ext cx="1587294" cy="1038198"/>
            <a:chOff x="1917869" y="4690533"/>
            <a:chExt cx="1587294" cy="1038198"/>
          </a:xfrm>
        </p:grpSpPr>
        <p:sp>
          <p:nvSpPr>
            <p:cNvPr id="4" name="TextBox 3"/>
            <p:cNvSpPr txBox="1"/>
            <p:nvPr/>
          </p:nvSpPr>
          <p:spPr>
            <a:xfrm>
              <a:off x="1937907" y="4690533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 </a:t>
              </a:r>
              <a:r>
                <a:rPr lang="en-US" dirty="0" err="1"/>
                <a:t>maison</a:t>
              </a:r>
              <a:r>
                <a:rPr lang="en-US" dirty="0"/>
                <a:t> bleu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17869" y="5359399"/>
              <a:ext cx="1587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 blue house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091893" y="4991430"/>
              <a:ext cx="49214" cy="4833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554455" y="4993381"/>
              <a:ext cx="591080" cy="4813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576068" y="4991430"/>
              <a:ext cx="569468" cy="4263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ight Arrow 12"/>
          <p:cNvSpPr/>
          <p:nvPr/>
        </p:nvSpPr>
        <p:spPr>
          <a:xfrm>
            <a:off x="3599919" y="5130800"/>
            <a:ext cx="489481" cy="228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771645"/>
              </p:ext>
            </p:extLst>
          </p:nvPr>
        </p:nvGraphicFramePr>
        <p:xfrm>
          <a:off x="4428067" y="4582160"/>
          <a:ext cx="4470400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858">
                <a:tc>
                  <a:txBody>
                    <a:bodyPr/>
                    <a:lstStyle/>
                    <a:p>
                      <a:r>
                        <a:rPr lang="en-US" dirty="0"/>
                        <a:t>la, the = </a:t>
                      </a:r>
                      <a:r>
                        <a:rPr lang="en-US" strike="sngStrike" baseline="0" dirty="0"/>
                        <a:t>12</a:t>
                      </a:r>
                      <a:r>
                        <a:rPr lang="en-US" dirty="0"/>
                        <a:t>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= </a:t>
                      </a:r>
                      <a:r>
                        <a:rPr lang="en-US" strike="dblStrike" baseline="0" dirty="0"/>
                        <a:t>45</a:t>
                      </a:r>
                      <a:r>
                        <a:rPr lang="en-US" dirty="0"/>
                        <a:t> 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858">
                <a:tc>
                  <a:txBody>
                    <a:bodyPr/>
                    <a:lstStyle/>
                    <a:p>
                      <a:r>
                        <a:rPr lang="en-US" dirty="0" err="1"/>
                        <a:t>maison</a:t>
                      </a:r>
                      <a:r>
                        <a:rPr lang="en-US" dirty="0"/>
                        <a:t>, house = </a:t>
                      </a:r>
                      <a:r>
                        <a:rPr lang="en-US" strike="sngStrike" baseline="0" dirty="0"/>
                        <a:t>7</a:t>
                      </a:r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 = </a:t>
                      </a:r>
                      <a:r>
                        <a:rPr lang="en-US" strike="dblStrike" baseline="0" dirty="0"/>
                        <a:t>14</a:t>
                      </a:r>
                      <a:r>
                        <a:rPr lang="en-US" dirty="0"/>
                        <a:t>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858">
                <a:tc>
                  <a:txBody>
                    <a:bodyPr/>
                    <a:lstStyle/>
                    <a:p>
                      <a:r>
                        <a:rPr lang="en-US" dirty="0"/>
                        <a:t>bleu,</a:t>
                      </a:r>
                      <a:r>
                        <a:rPr lang="en-US" baseline="0" dirty="0"/>
                        <a:t> blue = </a:t>
                      </a:r>
                      <a:r>
                        <a:rPr lang="en-US" strike="sngStrike" baseline="0" dirty="0"/>
                        <a:t>6</a:t>
                      </a:r>
                      <a:r>
                        <a:rPr lang="en-US" baseline="0" dirty="0"/>
                        <a:t>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 = </a:t>
                      </a:r>
                      <a:r>
                        <a:rPr lang="en-US" strike="dblStrike" baseline="0" dirty="0"/>
                        <a:t>9 </a:t>
                      </a:r>
                      <a:r>
                        <a:rPr lang="en-US" strike="noStrike" baseline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092164"/>
              </p:ext>
            </p:extLst>
          </p:nvPr>
        </p:nvGraphicFramePr>
        <p:xfrm>
          <a:off x="999067" y="5891880"/>
          <a:ext cx="6358466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0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7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858">
                <a:tc>
                  <a:txBody>
                    <a:bodyPr/>
                    <a:lstStyle/>
                    <a:p>
                      <a:r>
                        <a:rPr lang="en-US" dirty="0" err="1"/>
                        <a:t>la|the</a:t>
                      </a:r>
                      <a:r>
                        <a:rPr lang="en-US" dirty="0"/>
                        <a:t> = 13/46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la|blue</a:t>
                      </a:r>
                      <a:r>
                        <a:rPr lang="en-US" dirty="0"/>
                        <a:t> = 0/10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 | house = 2/46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858">
                <a:tc>
                  <a:txBody>
                    <a:bodyPr/>
                    <a:lstStyle/>
                    <a:p>
                      <a:r>
                        <a:rPr lang="en-US" dirty="0" err="1"/>
                        <a:t>maison</a:t>
                      </a:r>
                      <a:r>
                        <a:rPr lang="en-US" dirty="0"/>
                        <a:t>|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house = </a:t>
                      </a:r>
                      <a:r>
                        <a:rPr lang="en-US" strike="noStrike" baseline="0" dirty="0"/>
                        <a:t>8/15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maison|the</a:t>
                      </a:r>
                      <a:r>
                        <a:rPr lang="en-US" dirty="0"/>
                        <a:t> 0/46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maison</a:t>
                      </a:r>
                      <a:r>
                        <a:rPr lang="en-US" dirty="0"/>
                        <a:t> | blue = 0/10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>
            <a:off x="7494586" y="6143340"/>
            <a:ext cx="489481" cy="228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174140" y="5774008"/>
            <a:ext cx="1587294" cy="1038198"/>
            <a:chOff x="8174140" y="5774008"/>
            <a:chExt cx="1587294" cy="1038198"/>
          </a:xfrm>
        </p:grpSpPr>
        <p:sp>
          <p:nvSpPr>
            <p:cNvPr id="18" name="TextBox 17"/>
            <p:cNvSpPr txBox="1"/>
            <p:nvPr/>
          </p:nvSpPr>
          <p:spPr>
            <a:xfrm>
              <a:off x="8174140" y="5774008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 </a:t>
              </a:r>
              <a:r>
                <a:rPr lang="en-US" dirty="0" err="1"/>
                <a:t>maison</a:t>
              </a:r>
              <a:r>
                <a:rPr lang="en-US" dirty="0"/>
                <a:t> bleu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4140" y="6442874"/>
              <a:ext cx="1587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 blue house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8328126" y="6074905"/>
              <a:ext cx="49214" cy="4833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810726" y="6076856"/>
              <a:ext cx="591080" cy="4813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8832339" y="6074905"/>
              <a:ext cx="569468" cy="4263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E32E533-ECA2-F74E-83C3-6A35D913E877}"/>
              </a:ext>
            </a:extLst>
          </p:cNvPr>
          <p:cNvSpPr txBox="1"/>
          <p:nvPr/>
        </p:nvSpPr>
        <p:spPr>
          <a:xfrm>
            <a:off x="9401806" y="4690533"/>
            <a:ext cx="203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(made up numbers)</a:t>
            </a:r>
          </a:p>
        </p:txBody>
      </p:sp>
    </p:spTree>
    <p:extLst>
      <p:ext uri="{BB962C8B-B14F-4D97-AF65-F5344CB8AC3E}">
        <p14:creationId xmlns:p14="http://schemas.microsoft.com/office/powerpoint/2010/main" val="165565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7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the chicken-and-egg (i.e. incomplete data) problem:</a:t>
            </a:r>
          </a:p>
          <a:p>
            <a:pPr lvl="1"/>
            <a:r>
              <a:rPr lang="en-US" dirty="0"/>
              <a:t>If we had </a:t>
            </a:r>
            <a:r>
              <a:rPr lang="en-US" u="sng" dirty="0"/>
              <a:t>complete data</a:t>
            </a:r>
            <a:r>
              <a:rPr lang="en-US" dirty="0"/>
              <a:t> we could estimate the </a:t>
            </a:r>
            <a:r>
              <a:rPr lang="en-US" u="sng" dirty="0"/>
              <a:t>model</a:t>
            </a:r>
            <a:endParaRPr lang="en-US" dirty="0"/>
          </a:p>
          <a:p>
            <a:pPr lvl="1"/>
            <a:r>
              <a:rPr lang="en-US" dirty="0"/>
              <a:t>If we had </a:t>
            </a:r>
            <a:r>
              <a:rPr lang="en-US" u="sng" dirty="0"/>
              <a:t>model</a:t>
            </a:r>
            <a:r>
              <a:rPr lang="en-US" dirty="0"/>
              <a:t>, we could fill in the </a:t>
            </a:r>
            <a:r>
              <a:rPr lang="en-US" u="sng" dirty="0"/>
              <a:t>gaps in the data</a:t>
            </a:r>
            <a:endParaRPr lang="en-US" dirty="0"/>
          </a:p>
          <a:p>
            <a:r>
              <a:rPr lang="en-US" dirty="0"/>
              <a:t>Expectation Maximization (EM) in a nutshell: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initialize model parameters (e.g. uniform, random)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assign probabilities to the missing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estimate model parameters from the completed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2-3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76196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14CA0A7-6166-BE41-9962-382A889062D3}"/>
              </a:ext>
            </a:extLst>
          </p:cNvPr>
          <p:cNvSpPr/>
          <p:nvPr/>
        </p:nvSpPr>
        <p:spPr>
          <a:xfrm>
            <a:off x="1243533" y="6115987"/>
            <a:ext cx="9519405" cy="614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FA56D-7869-A74B-A4E5-C9D9766117E2}"/>
              </a:ext>
            </a:extLst>
          </p:cNvPr>
          <p:cNvSpPr/>
          <p:nvPr/>
        </p:nvSpPr>
        <p:spPr>
          <a:xfrm>
            <a:off x="9338872" y="149902"/>
            <a:ext cx="1609595" cy="1139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60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2A8ED8-065A-E244-8683-AF69C0D7D7A0}"/>
              </a:ext>
            </a:extLst>
          </p:cNvPr>
          <p:cNvSpPr/>
          <p:nvPr/>
        </p:nvSpPr>
        <p:spPr>
          <a:xfrm>
            <a:off x="1243533" y="6115987"/>
            <a:ext cx="9519405" cy="614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247FB1-85D3-CB41-8BDC-A38352D28E66}"/>
              </a:ext>
            </a:extLst>
          </p:cNvPr>
          <p:cNvSpPr/>
          <p:nvPr/>
        </p:nvSpPr>
        <p:spPr>
          <a:xfrm>
            <a:off x="9338872" y="149902"/>
            <a:ext cx="1609595" cy="1139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89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0888A6-48DE-9642-A1E8-4C4CC8F09636}"/>
              </a:ext>
            </a:extLst>
          </p:cNvPr>
          <p:cNvSpPr/>
          <p:nvPr/>
        </p:nvSpPr>
        <p:spPr>
          <a:xfrm>
            <a:off x="1243533" y="6115987"/>
            <a:ext cx="9519405" cy="614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24E345-0AEA-AD4B-B8E2-080D73478D45}"/>
              </a:ext>
            </a:extLst>
          </p:cNvPr>
          <p:cNvSpPr/>
          <p:nvPr/>
        </p:nvSpPr>
        <p:spPr>
          <a:xfrm>
            <a:off x="9338872" y="149902"/>
            <a:ext cx="1609595" cy="1139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16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703642D-E2CF-694D-BB9D-08B8A93513F1}"/>
              </a:ext>
            </a:extLst>
          </p:cNvPr>
          <p:cNvSpPr/>
          <p:nvPr/>
        </p:nvSpPr>
        <p:spPr>
          <a:xfrm>
            <a:off x="1243533" y="6115987"/>
            <a:ext cx="9519405" cy="614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32E7AE-7FA4-2349-A70E-FD9021AFF4CD}"/>
              </a:ext>
            </a:extLst>
          </p:cNvPr>
          <p:cNvSpPr/>
          <p:nvPr/>
        </p:nvSpPr>
        <p:spPr>
          <a:xfrm>
            <a:off x="9338872" y="149902"/>
            <a:ext cx="1609595" cy="1139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84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D6EE07-1ABF-A645-875A-1D38149067AF}"/>
              </a:ext>
            </a:extLst>
          </p:cNvPr>
          <p:cNvSpPr/>
          <p:nvPr/>
        </p:nvSpPr>
        <p:spPr>
          <a:xfrm>
            <a:off x="1243533" y="6115987"/>
            <a:ext cx="9519405" cy="614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970674-3209-0846-A118-95C742C80F81}"/>
              </a:ext>
            </a:extLst>
          </p:cNvPr>
          <p:cNvSpPr/>
          <p:nvPr/>
        </p:nvSpPr>
        <p:spPr>
          <a:xfrm>
            <a:off x="9338872" y="149902"/>
            <a:ext cx="1609595" cy="1139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6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and 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EM Algorithm consists of two steps</a:t>
            </a:r>
          </a:p>
          <a:p>
            <a:r>
              <a:rPr lang="en-US" dirty="0"/>
              <a:t>Expectation (E) Step: Apply model to data</a:t>
            </a:r>
          </a:p>
          <a:p>
            <a:pPr lvl="1"/>
            <a:r>
              <a:rPr lang="en-US" dirty="0"/>
              <a:t>parts of the model are hidden (here: alignments)</a:t>
            </a:r>
          </a:p>
          <a:p>
            <a:pPr lvl="1"/>
            <a:r>
              <a:rPr lang="en-US" dirty="0"/>
              <a:t>using the model, assign probabilities to possible values</a:t>
            </a:r>
          </a:p>
          <a:p>
            <a:pPr lvl="1"/>
            <a:r>
              <a:rPr lang="en-US" dirty="0"/>
              <a:t>think of this as 'creating data'</a:t>
            </a:r>
          </a:p>
          <a:p>
            <a:r>
              <a:rPr lang="en-US" dirty="0"/>
              <a:t>Maximization (M) Step: Estimate model from data</a:t>
            </a:r>
          </a:p>
          <a:p>
            <a:pPr lvl="1"/>
            <a:r>
              <a:rPr lang="en-US" dirty="0"/>
              <a:t>which data? the data we just created!</a:t>
            </a:r>
          </a:p>
          <a:p>
            <a:pPr lvl="1"/>
            <a:r>
              <a:rPr lang="en-US" dirty="0"/>
              <a:t>take the assigned values as fact</a:t>
            </a:r>
          </a:p>
          <a:p>
            <a:pPr lvl="1"/>
            <a:r>
              <a:rPr lang="en-US" dirty="0"/>
              <a:t>collect counts weighted by probabilities</a:t>
            </a:r>
          </a:p>
          <a:p>
            <a:pPr lvl="1"/>
            <a:r>
              <a:rPr lang="en-US" dirty="0"/>
              <a:t>estimate model from counts</a:t>
            </a:r>
          </a:p>
          <a:p>
            <a:pPr lvl="1"/>
            <a:r>
              <a:rPr lang="en-US" dirty="0"/>
              <a:t>think of this as 'count and divide'</a:t>
            </a:r>
          </a:p>
          <a:p>
            <a:r>
              <a:rPr lang="en-US" dirty="0"/>
              <a:t>Iterate these steps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8497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and 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be able to compute:</a:t>
            </a:r>
          </a:p>
          <a:p>
            <a:pPr lvl="1"/>
            <a:r>
              <a:rPr lang="en-US" dirty="0"/>
              <a:t>E-Step: probability of alignments</a:t>
            </a:r>
          </a:p>
          <a:p>
            <a:pPr lvl="1"/>
            <a:r>
              <a:rPr lang="en-US" dirty="0"/>
              <a:t>M-Step: count collection</a:t>
            </a:r>
          </a:p>
        </p:txBody>
      </p:sp>
    </p:spTree>
    <p:extLst>
      <p:ext uri="{BB962C8B-B14F-4D97-AF65-F5344CB8AC3E}">
        <p14:creationId xmlns:p14="http://schemas.microsoft.com/office/powerpoint/2010/main" val="174270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Generate A 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foreign sentence </a:t>
                </a:r>
                <a:r>
                  <a:rPr lang="en-US" b="1" dirty="0"/>
                  <a:t>f</a:t>
                </a:r>
                <a:r>
                  <a:rPr lang="en-US" dirty="0"/>
                  <a:t>, we search for the most likely English sentence </a:t>
                </a:r>
                <a:r>
                  <a:rPr lang="en-US" b="1" dirty="0"/>
                  <a:t>e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Pr</m:t>
                    </m:r>
                    <m:r>
                      <a:rPr lang="en-US" b="0" i="1" smtClean="0">
                        <a:latin typeface="Cambria Math" charset="0"/>
                      </a:rPr>
                      <m:t>⁡(</m:t>
                    </m:r>
                    <m:r>
                      <a:rPr lang="en-US" b="1" i="1" smtClean="0">
                        <a:latin typeface="Cambria Math" charset="0"/>
                      </a:rPr>
                      <m:t>𝒆</m:t>
                    </m:r>
                    <m:r>
                      <a:rPr lang="en-US" b="0" i="1" smtClean="0">
                        <a:latin typeface="Cambria Math" charset="0"/>
                      </a:rPr>
                      <m:t>|</m:t>
                    </m:r>
                    <m:r>
                      <a:rPr lang="en-US" b="1" i="1" smtClean="0">
                        <a:latin typeface="Cambria Math" charset="0"/>
                      </a:rPr>
                      <m:t>𝒇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And as we've done before, we're going to break this up into two parts with Bayes' rule and </a:t>
                </a:r>
                <a:r>
                  <a:rPr lang="en-US" dirty="0" err="1"/>
                  <a:t>argmax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𝒆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𝒆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⁡(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𝒇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; </a:t>
                </a:r>
                <a:r>
                  <a:rPr lang="en-US" b="1" dirty="0" err="1"/>
                  <a:t>ê</a:t>
                </a:r>
                <a:r>
                  <a:rPr lang="en-US" dirty="0"/>
                  <a:t> = </a:t>
                </a:r>
                <a:r>
                  <a:rPr lang="en-US" dirty="0" err="1"/>
                  <a:t>argmax</a:t>
                </a:r>
                <a:r>
                  <a:rPr lang="en-US" b="1" baseline="-25000" dirty="0" err="1"/>
                  <a:t>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𝒆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Pr</m:t>
                    </m:r>
                    <m:r>
                      <a:rPr lang="en-US" b="0" i="1" smtClean="0">
                        <a:latin typeface="Cambria Math" charset="0"/>
                      </a:rPr>
                      <m:t>⁡(</m:t>
                    </m:r>
                    <m:r>
                      <a:rPr lang="en-US" b="1" i="1" smtClean="0">
                        <a:latin typeface="Cambria Math" charset="0"/>
                      </a:rPr>
                      <m:t>𝒇</m:t>
                    </m:r>
                    <m:r>
                      <a:rPr lang="en-US" b="0" i="1" smtClean="0">
                        <a:latin typeface="Cambria Math" charset="0"/>
                      </a:rPr>
                      <m:t>|</m:t>
                    </m:r>
                    <m:r>
                      <a:rPr lang="en-US" b="1" i="1" smtClean="0">
                        <a:latin typeface="Cambria Math" charset="0"/>
                      </a:rPr>
                      <m:t>𝒆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426200" y="4631267"/>
            <a:ext cx="2088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language model</a:t>
            </a:r>
          </a:p>
          <a:p>
            <a:r>
              <a:rPr lang="en-US" dirty="0"/>
              <a:t>(previously covered)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68733" y="3731902"/>
            <a:ext cx="184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translation model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605587" y="4384179"/>
            <a:ext cx="184680" cy="35715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569200" y="3954119"/>
            <a:ext cx="499533" cy="147115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75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we had a set of 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556" y="5130350"/>
            <a:ext cx="10515600" cy="1305558"/>
          </a:xfrm>
        </p:spPr>
        <p:txBody>
          <a:bodyPr/>
          <a:lstStyle/>
          <a:p>
            <a:r>
              <a:rPr lang="en-US" dirty="0"/>
              <a:t>We could just collect counts and divide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07185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40202"/>
              </p:ext>
            </p:extLst>
          </p:nvPr>
        </p:nvGraphicFramePr>
        <p:xfrm>
          <a:off x="1117599" y="2876456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87213"/>
              </p:ext>
            </p:extLst>
          </p:nvPr>
        </p:nvGraphicFramePr>
        <p:xfrm>
          <a:off x="1117598" y="395700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168376"/>
              </p:ext>
            </p:extLst>
          </p:nvPr>
        </p:nvGraphicFramePr>
        <p:xfrm>
          <a:off x="3868892" y="214622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707625" y="2584977"/>
            <a:ext cx="6289267" cy="1449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37216" y="2493347"/>
            <a:ext cx="6289267" cy="1449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37216" y="2847733"/>
            <a:ext cx="6559676" cy="1449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0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don't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07419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222752"/>
              </p:ext>
            </p:extLst>
          </p:nvPr>
        </p:nvGraphicFramePr>
        <p:xfrm>
          <a:off x="1117599" y="2876456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049993"/>
              </p:ext>
            </p:extLst>
          </p:nvPr>
        </p:nvGraphicFramePr>
        <p:xfrm>
          <a:off x="1117598" y="395700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376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don't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556" y="5130350"/>
            <a:ext cx="10515600" cy="13055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 we'll collect counts over </a:t>
            </a:r>
            <a:r>
              <a:rPr lang="en-US" u="sng" dirty="0"/>
              <a:t>every possible alignment</a:t>
            </a:r>
            <a:endParaRPr lang="en-US" dirty="0"/>
          </a:p>
          <a:p>
            <a:r>
              <a:rPr lang="en-US" dirty="0"/>
              <a:t>But we'll only trust the counts as much as we trust the alignment, i.e. </a:t>
            </a: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a|e</a:t>
            </a:r>
            <a:r>
              <a:rPr lang="en-US" dirty="0"/>
              <a:t>, f)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36301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188550"/>
              </p:ext>
            </p:extLst>
          </p:nvPr>
        </p:nvGraphicFramePr>
        <p:xfrm>
          <a:off x="1117599" y="2876456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962688"/>
              </p:ext>
            </p:extLst>
          </p:nvPr>
        </p:nvGraphicFramePr>
        <p:xfrm>
          <a:off x="1117598" y="395700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85874"/>
              </p:ext>
            </p:extLst>
          </p:nvPr>
        </p:nvGraphicFramePr>
        <p:xfrm>
          <a:off x="3746163" y="18023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55815"/>
              </p:ext>
            </p:extLst>
          </p:nvPr>
        </p:nvGraphicFramePr>
        <p:xfrm>
          <a:off x="657298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327018"/>
              </p:ext>
            </p:extLst>
          </p:nvPr>
        </p:nvGraphicFramePr>
        <p:xfrm>
          <a:off x="9461163" y="17953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98966" y="21374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 .15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90972" y="207491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.3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35680" y="207491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.5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59306" y="208198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.05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37258" y="342900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...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34691" y="422953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...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984171"/>
              </p:ext>
            </p:extLst>
          </p:nvPr>
        </p:nvGraphicFramePr>
        <p:xfrm>
          <a:off x="4911417" y="99065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.15+.5+...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.15+.05+...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.3+.05+...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.3+.5+...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D127FA6-01F8-DC48-AB67-E818BE212042}"/>
              </a:ext>
            </a:extLst>
          </p:cNvPr>
          <p:cNvSpPr txBox="1"/>
          <p:nvPr/>
        </p:nvSpPr>
        <p:spPr>
          <a:xfrm>
            <a:off x="5846164" y="2998033"/>
            <a:ext cx="379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(those weights are made up [for now])</a:t>
            </a:r>
          </a:p>
        </p:txBody>
      </p:sp>
    </p:spTree>
    <p:extLst>
      <p:ext uri="{BB962C8B-B14F-4D97-AF65-F5344CB8AC3E}">
        <p14:creationId xmlns:p14="http://schemas.microsoft.com/office/powerpoint/2010/main" val="56507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46207"/>
                <a:ext cx="10515600" cy="303075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So, given a sentence, how to calculate the probability of its possible alignments?</a:t>
                </a:r>
              </a:p>
              <a:p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 err="1"/>
                  <a:t>a</a:t>
                </a:r>
                <a:r>
                  <a:rPr lang="en-US" dirty="0" err="1"/>
                  <a:t>|</a:t>
                </a:r>
                <a:r>
                  <a:rPr lang="en-US" b="1" dirty="0" err="1"/>
                  <a:t>e</a:t>
                </a:r>
                <a:r>
                  <a:rPr lang="en-US" dirty="0"/>
                  <a:t>, </a:t>
                </a:r>
                <a:r>
                  <a:rPr lang="en-US" b="1" dirty="0"/>
                  <a:t>f</a:t>
                </a:r>
                <a:r>
                  <a:rPr lang="en-US" dirty="0"/>
                  <a:t>) = 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/>
                  <a:t>a</a:t>
                </a:r>
                <a:r>
                  <a:rPr lang="en-US" dirty="0"/>
                  <a:t>, </a:t>
                </a:r>
                <a:r>
                  <a:rPr lang="en-US" b="1" dirty="0"/>
                  <a:t>e</a:t>
                </a:r>
                <a:r>
                  <a:rPr lang="en-US" dirty="0"/>
                  <a:t>, </a:t>
                </a:r>
                <a:r>
                  <a:rPr lang="en-US" b="1" dirty="0"/>
                  <a:t>f</a:t>
                </a:r>
                <a:r>
                  <a:rPr lang="en-US" dirty="0"/>
                  <a:t>)/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/>
                  <a:t>e</a:t>
                </a:r>
                <a:r>
                  <a:rPr lang="en-US" dirty="0"/>
                  <a:t>, </a:t>
                </a:r>
                <a:r>
                  <a:rPr lang="en-US" b="1" dirty="0"/>
                  <a:t>f</a:t>
                </a:r>
                <a:r>
                  <a:rPr lang="en-US" dirty="0"/>
                  <a:t>) [definition of conditional probability]</a:t>
                </a:r>
              </a:p>
              <a:p>
                <a:r>
                  <a:rPr lang="en-US" dirty="0"/>
                  <a:t>= 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 err="1"/>
                  <a:t>f</a:t>
                </a:r>
                <a:r>
                  <a:rPr lang="en-US" dirty="0" err="1"/>
                  <a:t>,</a:t>
                </a:r>
                <a:r>
                  <a:rPr lang="en-US" b="1" dirty="0" err="1"/>
                  <a:t>a</a:t>
                </a:r>
                <a:r>
                  <a:rPr lang="en-US" dirty="0" err="1"/>
                  <a:t>|</a:t>
                </a:r>
                <a:r>
                  <a:rPr lang="en-US" b="1" dirty="0" err="1"/>
                  <a:t>e</a:t>
                </a:r>
                <a:r>
                  <a:rPr lang="en-US" dirty="0"/>
                  <a:t>)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/>
                  <a:t>e</a:t>
                </a:r>
                <a:r>
                  <a:rPr lang="en-US" dirty="0"/>
                  <a:t>)/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 err="1"/>
                  <a:t>f</a:t>
                </a:r>
                <a:r>
                  <a:rPr lang="en-US" dirty="0" err="1"/>
                  <a:t>|</a:t>
                </a:r>
                <a:r>
                  <a:rPr lang="en-US" b="1" dirty="0" err="1"/>
                  <a:t>e</a:t>
                </a:r>
                <a:r>
                  <a:rPr lang="en-US" dirty="0"/>
                  <a:t>)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/>
                  <a:t>e</a:t>
                </a:r>
                <a:r>
                  <a:rPr lang="en-US" dirty="0"/>
                  <a:t>) [ibid]</a:t>
                </a:r>
              </a:p>
              <a:p>
                <a:r>
                  <a:rPr lang="en-US" dirty="0"/>
                  <a:t>= 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 err="1"/>
                  <a:t>f</a:t>
                </a:r>
                <a:r>
                  <a:rPr lang="en-US" dirty="0" err="1"/>
                  <a:t>,</a:t>
                </a:r>
                <a:r>
                  <a:rPr lang="en-US" b="1" dirty="0" err="1"/>
                  <a:t>a</a:t>
                </a:r>
                <a:r>
                  <a:rPr lang="en-US" dirty="0" err="1"/>
                  <a:t>|</a:t>
                </a:r>
                <a:r>
                  <a:rPr lang="en-US" b="1" dirty="0" err="1"/>
                  <a:t>e</a:t>
                </a:r>
                <a:r>
                  <a:rPr lang="en-US" dirty="0"/>
                  <a:t>)/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 err="1"/>
                  <a:t>f</a:t>
                </a:r>
                <a:r>
                  <a:rPr lang="en-US" dirty="0" err="1"/>
                  <a:t>|</a:t>
                </a:r>
                <a:r>
                  <a:rPr lang="en-US" b="1" dirty="0" err="1"/>
                  <a:t>e</a:t>
                </a:r>
                <a:r>
                  <a:rPr lang="en-US" dirty="0"/>
                  <a:t>) [cancel terms]</a:t>
                </a:r>
              </a:p>
              <a:p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 err="1"/>
                  <a:t>f</a:t>
                </a:r>
                <a:r>
                  <a:rPr lang="en-US" dirty="0" err="1"/>
                  <a:t>|</a:t>
                </a:r>
                <a:r>
                  <a:rPr lang="en-US" b="1" dirty="0" err="1"/>
                  <a:t>e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𝑃𝑟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𝒇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[law of total probability]</a:t>
                </a:r>
              </a:p>
              <a:p>
                <a:r>
                  <a:rPr lang="en-US" dirty="0"/>
                  <a:t>So we need to calculate 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/>
                  <a:t>f</a:t>
                </a:r>
                <a:r>
                  <a:rPr lang="en-US" dirty="0"/>
                  <a:t>, </a:t>
                </a:r>
                <a:r>
                  <a:rPr lang="en-US" b="1" dirty="0" err="1"/>
                  <a:t>a</a:t>
                </a:r>
                <a:r>
                  <a:rPr lang="en-US" dirty="0" err="1"/>
                  <a:t>|</a:t>
                </a:r>
                <a:r>
                  <a:rPr lang="en-US" b="1" dirty="0" err="1"/>
                  <a:t>e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46207"/>
                <a:ext cx="10515600" cy="3030755"/>
              </a:xfrm>
              <a:blipFill rotWithShape="0">
                <a:blip r:embed="rId2"/>
                <a:stretch>
                  <a:fillRect l="-928" t="-4024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1990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72072"/>
              </p:ext>
            </p:extLst>
          </p:nvPr>
        </p:nvGraphicFramePr>
        <p:xfrm>
          <a:off x="3746163" y="18023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76348"/>
              </p:ext>
            </p:extLst>
          </p:nvPr>
        </p:nvGraphicFramePr>
        <p:xfrm>
          <a:off x="657298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59595"/>
              </p:ext>
            </p:extLst>
          </p:nvPr>
        </p:nvGraphicFramePr>
        <p:xfrm>
          <a:off x="9461163" y="17953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6814" y="212011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98471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5288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40789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1987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08047"/>
                <a:ext cx="7480412" cy="303075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Let's start with a uniform word pair probability table</a:t>
                </a:r>
              </a:p>
              <a:p>
                <a:r>
                  <a:rPr lang="en-US" b="0" dirty="0" err="1"/>
                  <a:t>Pr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𝒇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</m:e>
                      <m:e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nary>
                      <m:naryPr>
                        <m:chr m:val="∏"/>
                        <m:limLoc m:val="subSup"/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i.e. multiply each word pair probability</a:t>
                </a:r>
              </a:p>
              <a:p>
                <a:r>
                  <a:rPr lang="en-US" dirty="0"/>
                  <a:t>do the same for each alignment and normalize by the sum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08047"/>
                <a:ext cx="7480412" cy="3030755"/>
              </a:xfrm>
              <a:blipFill rotWithShape="0">
                <a:blip r:embed="rId2"/>
                <a:stretch>
                  <a:fillRect l="-1467" t="-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1990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72072"/>
              </p:ext>
            </p:extLst>
          </p:nvPr>
        </p:nvGraphicFramePr>
        <p:xfrm>
          <a:off x="3746163" y="18023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76348"/>
              </p:ext>
            </p:extLst>
          </p:nvPr>
        </p:nvGraphicFramePr>
        <p:xfrm>
          <a:off x="657298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59595"/>
              </p:ext>
            </p:extLst>
          </p:nvPr>
        </p:nvGraphicFramePr>
        <p:xfrm>
          <a:off x="9461163" y="17953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6814" y="212011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98471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5288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40789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60748"/>
              </p:ext>
            </p:extLst>
          </p:nvPr>
        </p:nvGraphicFramePr>
        <p:xfrm>
          <a:off x="7169095" y="3716205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79662" y="2824511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.25*.25 = .0625</a:t>
            </a:r>
          </a:p>
        </p:txBody>
      </p:sp>
      <p:sp>
        <p:nvSpPr>
          <p:cNvPr id="5" name="Rectangle 4"/>
          <p:cNvSpPr/>
          <p:nvPr/>
        </p:nvSpPr>
        <p:spPr>
          <a:xfrm>
            <a:off x="8156772" y="4046018"/>
            <a:ext cx="368516" cy="2751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074583" y="4046018"/>
            <a:ext cx="368516" cy="2751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58711" y="282451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.0625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99815" y="280471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.0625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87873" y="276914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.0625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04624" y="310284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sum=.25</a:t>
            </a:r>
          </a:p>
        </p:txBody>
      </p:sp>
    </p:spTree>
    <p:extLst>
      <p:ext uri="{BB962C8B-B14F-4D97-AF65-F5344CB8AC3E}">
        <p14:creationId xmlns:p14="http://schemas.microsoft.com/office/powerpoint/2010/main" val="86248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17" grpId="0" animBg="1"/>
      <p:bldP spid="6" grpId="0"/>
      <p:bldP spid="18" grpId="0"/>
      <p:bldP spid="19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50731"/>
            <a:ext cx="7480412" cy="1652371"/>
          </a:xfrm>
        </p:spPr>
        <p:txBody>
          <a:bodyPr>
            <a:normAutofit/>
          </a:bodyPr>
          <a:lstStyle/>
          <a:p>
            <a:r>
              <a:rPr lang="en-US" dirty="0"/>
              <a:t>(Pretty boring so far!)</a:t>
            </a:r>
          </a:p>
          <a:p>
            <a:r>
              <a:rPr lang="en-US" dirty="0"/>
              <a:t>Do the same thing for each sentence in the corpus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1990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72072"/>
              </p:ext>
            </p:extLst>
          </p:nvPr>
        </p:nvGraphicFramePr>
        <p:xfrm>
          <a:off x="3746163" y="18023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76348"/>
              </p:ext>
            </p:extLst>
          </p:nvPr>
        </p:nvGraphicFramePr>
        <p:xfrm>
          <a:off x="657298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59595"/>
              </p:ext>
            </p:extLst>
          </p:nvPr>
        </p:nvGraphicFramePr>
        <p:xfrm>
          <a:off x="9461163" y="17953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6814" y="212011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98471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5288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40789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44954"/>
              </p:ext>
            </p:extLst>
          </p:nvPr>
        </p:nvGraphicFramePr>
        <p:xfrm>
          <a:off x="1117600" y="282200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21623"/>
              </p:ext>
            </p:extLst>
          </p:nvPr>
        </p:nvGraphicFramePr>
        <p:xfrm>
          <a:off x="3746163" y="2828476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919621"/>
              </p:ext>
            </p:extLst>
          </p:nvPr>
        </p:nvGraphicFramePr>
        <p:xfrm>
          <a:off x="6572980" y="282200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728895"/>
              </p:ext>
            </p:extLst>
          </p:nvPr>
        </p:nvGraphicFramePr>
        <p:xfrm>
          <a:off x="9461163" y="282147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236814" y="314620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98471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25288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40789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505517"/>
              </p:ext>
            </p:extLst>
          </p:nvPr>
        </p:nvGraphicFramePr>
        <p:xfrm>
          <a:off x="1117600" y="391763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92579"/>
              </p:ext>
            </p:extLst>
          </p:nvPr>
        </p:nvGraphicFramePr>
        <p:xfrm>
          <a:off x="3746163" y="392411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290632"/>
              </p:ext>
            </p:extLst>
          </p:nvPr>
        </p:nvGraphicFramePr>
        <p:xfrm>
          <a:off x="6572980" y="391763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55252"/>
              </p:ext>
            </p:extLst>
          </p:nvPr>
        </p:nvGraphicFramePr>
        <p:xfrm>
          <a:off x="9461163" y="3917115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236814" y="424184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98471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25288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40789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</p:spTree>
    <p:extLst>
      <p:ext uri="{BB962C8B-B14F-4D97-AF65-F5344CB8AC3E}">
        <p14:creationId xmlns:p14="http://schemas.microsoft.com/office/powerpoint/2010/main" val="158119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  <p:bldP spid="25" grpId="0"/>
      <p:bldP spid="26" grpId="0"/>
      <p:bldP spid="27" grpId="0"/>
      <p:bldP spid="40" grpId="0"/>
      <p:bldP spid="41" grpId="0"/>
      <p:bldP spid="42" grpId="0"/>
      <p:bldP spid="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50731"/>
            <a:ext cx="7480412" cy="1652371"/>
          </a:xfrm>
        </p:spPr>
        <p:txBody>
          <a:bodyPr>
            <a:normAutofit/>
          </a:bodyPr>
          <a:lstStyle/>
          <a:p>
            <a:r>
              <a:rPr lang="en-US" dirty="0"/>
              <a:t>Now collect counts, weighted by each alignment</a:t>
            </a:r>
          </a:p>
          <a:p>
            <a:r>
              <a:rPr lang="en-US" dirty="0"/>
              <a:t>Do the same thing for each sentence in the corpus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1990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72072"/>
              </p:ext>
            </p:extLst>
          </p:nvPr>
        </p:nvGraphicFramePr>
        <p:xfrm>
          <a:off x="3746163" y="18023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76348"/>
              </p:ext>
            </p:extLst>
          </p:nvPr>
        </p:nvGraphicFramePr>
        <p:xfrm>
          <a:off x="657298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59595"/>
              </p:ext>
            </p:extLst>
          </p:nvPr>
        </p:nvGraphicFramePr>
        <p:xfrm>
          <a:off x="9461163" y="17953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6814" y="212011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98471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5288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40789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44954"/>
              </p:ext>
            </p:extLst>
          </p:nvPr>
        </p:nvGraphicFramePr>
        <p:xfrm>
          <a:off x="1117600" y="282200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21623"/>
              </p:ext>
            </p:extLst>
          </p:nvPr>
        </p:nvGraphicFramePr>
        <p:xfrm>
          <a:off x="3746163" y="2828476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919621"/>
              </p:ext>
            </p:extLst>
          </p:nvPr>
        </p:nvGraphicFramePr>
        <p:xfrm>
          <a:off x="6572980" y="282200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728895"/>
              </p:ext>
            </p:extLst>
          </p:nvPr>
        </p:nvGraphicFramePr>
        <p:xfrm>
          <a:off x="9461163" y="282147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236814" y="314620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98471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25288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40789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505517"/>
              </p:ext>
            </p:extLst>
          </p:nvPr>
        </p:nvGraphicFramePr>
        <p:xfrm>
          <a:off x="1117600" y="391763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92579"/>
              </p:ext>
            </p:extLst>
          </p:nvPr>
        </p:nvGraphicFramePr>
        <p:xfrm>
          <a:off x="3746163" y="392411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290632"/>
              </p:ext>
            </p:extLst>
          </p:nvPr>
        </p:nvGraphicFramePr>
        <p:xfrm>
          <a:off x="6572980" y="391763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55252"/>
              </p:ext>
            </p:extLst>
          </p:nvPr>
        </p:nvGraphicFramePr>
        <p:xfrm>
          <a:off x="9461163" y="3917115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236814" y="424184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98471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25288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40789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630158"/>
              </p:ext>
            </p:extLst>
          </p:nvPr>
        </p:nvGraphicFramePr>
        <p:xfrm>
          <a:off x="6351844" y="66835"/>
          <a:ext cx="482329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.25*8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0382123" y="46455"/>
            <a:ext cx="793019" cy="1567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153472" y="687823"/>
            <a:ext cx="3430910" cy="946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755582" y="353481"/>
            <a:ext cx="2419560" cy="1281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973026" y="357284"/>
            <a:ext cx="2419560" cy="1281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146643" y="347819"/>
            <a:ext cx="3430910" cy="946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2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47129"/>
            <a:ext cx="10515600" cy="13460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Now we have counts for events</a:t>
            </a:r>
          </a:p>
          <a:p>
            <a:r>
              <a:rPr lang="en-US" dirty="0"/>
              <a:t>To form a parameter table (t</a:t>
            </a:r>
            <a:r>
              <a:rPr lang="en-US" baseline="-25000" dirty="0"/>
              <a:t>1</a:t>
            </a:r>
            <a:r>
              <a:rPr lang="en-US" dirty="0"/>
              <a:t>), just count (done) and divide</a:t>
            </a:r>
          </a:p>
          <a:p>
            <a:r>
              <a:rPr lang="en-US" dirty="0"/>
              <a:t>Already starting to look better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53758"/>
              </p:ext>
            </p:extLst>
          </p:nvPr>
        </p:nvGraphicFramePr>
        <p:xfrm>
          <a:off x="679327" y="2057476"/>
          <a:ext cx="482329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38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351269"/>
              </p:ext>
            </p:extLst>
          </p:nvPr>
        </p:nvGraphicFramePr>
        <p:xfrm>
          <a:off x="6668065" y="535575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115868"/>
              </p:ext>
            </p:extLst>
          </p:nvPr>
        </p:nvGraphicFramePr>
        <p:xfrm>
          <a:off x="6668065" y="2314373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57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41322"/>
              </p:ext>
            </p:extLst>
          </p:nvPr>
        </p:nvGraphicFramePr>
        <p:xfrm>
          <a:off x="7113127" y="3851860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E-Step (round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08047"/>
            <a:ext cx="7480412" cy="3030755"/>
          </a:xfrm>
        </p:spPr>
        <p:txBody>
          <a:bodyPr>
            <a:normAutofit/>
          </a:bodyPr>
          <a:lstStyle/>
          <a:p>
            <a:r>
              <a:rPr lang="en-US" dirty="0"/>
              <a:t>We need to re-calculate </a:t>
            </a: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a|f,e</a:t>
            </a:r>
            <a:r>
              <a:rPr lang="en-US" dirty="0"/>
              <a:t>) with our new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746163" y="18023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7298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461163" y="17953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6814" y="212011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98471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5288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40789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9662" y="282451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.5*.25 = .125</a:t>
            </a:r>
          </a:p>
        </p:txBody>
      </p:sp>
      <p:sp>
        <p:nvSpPr>
          <p:cNvPr id="5" name="Rectangle 4"/>
          <p:cNvSpPr/>
          <p:nvPr/>
        </p:nvSpPr>
        <p:spPr>
          <a:xfrm>
            <a:off x="8109568" y="4149194"/>
            <a:ext cx="368516" cy="2751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038965" y="4149194"/>
            <a:ext cx="368516" cy="2751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58711" y="282451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.5*.5=.25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99815" y="280471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.5*.5=.25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87873" y="2769143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.5*.25=.125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00566" y="3193843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sum=.75</a:t>
            </a:r>
          </a:p>
        </p:txBody>
      </p:sp>
    </p:spTree>
    <p:extLst>
      <p:ext uri="{BB962C8B-B14F-4D97-AF65-F5344CB8AC3E}">
        <p14:creationId xmlns:p14="http://schemas.microsoft.com/office/powerpoint/2010/main" val="2587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7" grpId="0" animBg="1"/>
      <p:bldP spid="6" grpId="0"/>
      <p:bldP spid="18" grpId="0"/>
      <p:bldP spid="19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E-Step (round 2)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370258"/>
              </p:ext>
            </p:extLst>
          </p:nvPr>
        </p:nvGraphicFramePr>
        <p:xfrm>
          <a:off x="389317" y="179966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82300"/>
              </p:ext>
            </p:extLst>
          </p:nvPr>
        </p:nvGraphicFramePr>
        <p:xfrm>
          <a:off x="3017880" y="180614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93185"/>
              </p:ext>
            </p:extLst>
          </p:nvPr>
        </p:nvGraphicFramePr>
        <p:xfrm>
          <a:off x="5844697" y="179966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635063"/>
              </p:ext>
            </p:extLst>
          </p:nvPr>
        </p:nvGraphicFramePr>
        <p:xfrm>
          <a:off x="8732880" y="1799145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81954" y="205940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.167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70188" y="20716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.333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97005" y="20716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.333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12506" y="20716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.167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730160"/>
              </p:ext>
            </p:extLst>
          </p:nvPr>
        </p:nvGraphicFramePr>
        <p:xfrm>
          <a:off x="389317" y="35744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26345"/>
              </p:ext>
            </p:extLst>
          </p:nvPr>
        </p:nvGraphicFramePr>
        <p:xfrm>
          <a:off x="3017880" y="35808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43660"/>
              </p:ext>
            </p:extLst>
          </p:nvPr>
        </p:nvGraphicFramePr>
        <p:xfrm>
          <a:off x="5844697" y="35744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311870"/>
              </p:ext>
            </p:extLst>
          </p:nvPr>
        </p:nvGraphicFramePr>
        <p:xfrm>
          <a:off x="8732880" y="35738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319238" y="39798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.222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70188" y="39798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.222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97005" y="39798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.444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12506" y="39798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.111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04183"/>
              </p:ext>
            </p:extLst>
          </p:nvPr>
        </p:nvGraphicFramePr>
        <p:xfrm>
          <a:off x="389317" y="534862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418286"/>
              </p:ext>
            </p:extLst>
          </p:nvPr>
        </p:nvGraphicFramePr>
        <p:xfrm>
          <a:off x="3017880" y="5355097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63020"/>
              </p:ext>
            </p:extLst>
          </p:nvPr>
        </p:nvGraphicFramePr>
        <p:xfrm>
          <a:off x="5844697" y="534862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2092"/>
              </p:ext>
            </p:extLst>
          </p:nvPr>
        </p:nvGraphicFramePr>
        <p:xfrm>
          <a:off x="8732880" y="534809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319238" y="562063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.333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70188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.167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97005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.333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12506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.167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8936" y="275343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.5*.25 = .125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37985" y="275343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.5*.5=.25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9089" y="273364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.5*.5=.25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367147" y="2698066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.5*.25=.125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12506" y="279746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sum=.75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43676"/>
              </p:ext>
            </p:extLst>
          </p:nvPr>
        </p:nvGraphicFramePr>
        <p:xfrm>
          <a:off x="6185922" y="104957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98149" y="455585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.5*.25 = .125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7367" y="459594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.5*.25 = .125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56360" y="457669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.5*.5=.25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974735" y="4548859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.25*.25=.0625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57885" y="452036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sum=.5625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7285" y="627703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.5*.5=.25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65930" y="633007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.25*.5 = .125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62665" y="632230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.5*.5=.25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198066" y="632230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.25*.5 = .125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950712" y="613336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sum=.75</a:t>
            </a:r>
          </a:p>
        </p:txBody>
      </p:sp>
      <p:sp>
        <p:nvSpPr>
          <p:cNvPr id="7" name="Oval 6"/>
          <p:cNvSpPr/>
          <p:nvPr/>
        </p:nvSpPr>
        <p:spPr>
          <a:xfrm>
            <a:off x="7797005" y="3808575"/>
            <a:ext cx="800567" cy="7117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7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Model 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 previous tasks and their models</a:t>
                </a:r>
              </a:p>
              <a:p>
                <a:pPr lvl="1"/>
                <a:r>
                  <a:rPr lang="en-US" dirty="0"/>
                  <a:t>POS tagging: 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b="1" dirty="0" err="1"/>
                  <a:t>w</a:t>
                </a:r>
                <a:r>
                  <a:rPr lang="en-US" dirty="0" err="1"/>
                  <a:t>|</a:t>
                </a:r>
                <a:r>
                  <a:rPr lang="en-US" b="1" dirty="0" err="1"/>
                  <a:t>t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one tag per word</a:t>
                </a:r>
              </a:p>
              <a:p>
                <a:pPr lvl="1"/>
                <a:r>
                  <a:rPr lang="en-US" dirty="0"/>
                  <a:t>Parsing</a:t>
                </a:r>
              </a:p>
              <a:p>
                <a:pPr lvl="2"/>
                <a:r>
                  <a:rPr lang="en-US" dirty="0"/>
                  <a:t>build structure out of lower substructure</a:t>
                </a:r>
              </a:p>
              <a:p>
                <a:pPr lvl="2"/>
                <a:r>
                  <a:rPr lang="en-US" dirty="0"/>
                  <a:t>it's clear what parts of the sentence influence a bracketing decision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Pr</m:t>
                    </m:r>
                    <m:r>
                      <a:rPr lang="en-US" b="0" i="1" smtClean="0">
                        <a:latin typeface="Cambria Math" charset="0"/>
                      </a:rPr>
                      <m:t>⁡(</m:t>
                    </m:r>
                    <m:r>
                      <a:rPr lang="en-US" b="1" i="1" smtClean="0">
                        <a:latin typeface="Cambria Math" charset="0"/>
                      </a:rPr>
                      <m:t>𝒇</m:t>
                    </m:r>
                    <m:r>
                      <a:rPr lang="en-US" b="0" i="1" smtClean="0">
                        <a:latin typeface="Cambria Math" charset="0"/>
                      </a:rPr>
                      <m:t>|</m:t>
                    </m:r>
                    <m:r>
                      <a:rPr lang="en-US" b="1" i="1" smtClean="0">
                        <a:latin typeface="Cambria Math" charset="0"/>
                      </a:rPr>
                      <m:t>𝒆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</m:oMath>
                </a14:m>
                <a:r>
                  <a:rPr lang="en-US" dirty="0"/>
                  <a:t> we need to model what words in </a:t>
                </a:r>
                <a:r>
                  <a:rPr lang="en-US" b="1" dirty="0"/>
                  <a:t>f</a:t>
                </a:r>
                <a:r>
                  <a:rPr lang="en-US" dirty="0"/>
                  <a:t> correlate to what words in </a:t>
                </a:r>
                <a:r>
                  <a:rPr lang="en-US" b="1" dirty="0"/>
                  <a:t>e</a:t>
                </a:r>
              </a:p>
              <a:p>
                <a:r>
                  <a:rPr lang="en-US" dirty="0"/>
                  <a:t>Might not be 1:1 or monotone!</a:t>
                </a:r>
              </a:p>
              <a:p>
                <a:r>
                  <a:rPr lang="en-US" dirty="0"/>
                  <a:t>But there is an assumption that roughly all the words in </a:t>
                </a:r>
                <a:r>
                  <a:rPr lang="en-US" b="1" dirty="0"/>
                  <a:t>e</a:t>
                </a:r>
                <a:r>
                  <a:rPr lang="en-US" dirty="0"/>
                  <a:t> will have correlating words in </a:t>
                </a:r>
                <a:r>
                  <a:rPr lang="en-US" b="1" dirty="0"/>
                  <a:t>f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5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9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E-Step (round 2)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81411"/>
              </p:ext>
            </p:extLst>
          </p:nvPr>
        </p:nvGraphicFramePr>
        <p:xfrm>
          <a:off x="389317" y="3171117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51723"/>
              </p:ext>
            </p:extLst>
          </p:nvPr>
        </p:nvGraphicFramePr>
        <p:xfrm>
          <a:off x="3017880" y="3177591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46786"/>
              </p:ext>
            </p:extLst>
          </p:nvPr>
        </p:nvGraphicFramePr>
        <p:xfrm>
          <a:off x="5844697" y="3171117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853881"/>
              </p:ext>
            </p:extLst>
          </p:nvPr>
        </p:nvGraphicFramePr>
        <p:xfrm>
          <a:off x="8732880" y="317059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81954" y="343085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.167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70188" y="34431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.333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97005" y="34431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.333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12506" y="34431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.167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331389"/>
              </p:ext>
            </p:extLst>
          </p:nvPr>
        </p:nvGraphicFramePr>
        <p:xfrm>
          <a:off x="389317" y="4262750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63886"/>
              </p:ext>
            </p:extLst>
          </p:nvPr>
        </p:nvGraphicFramePr>
        <p:xfrm>
          <a:off x="3017880" y="426922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74918"/>
              </p:ext>
            </p:extLst>
          </p:nvPr>
        </p:nvGraphicFramePr>
        <p:xfrm>
          <a:off x="5844697" y="4262750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606207"/>
              </p:ext>
            </p:extLst>
          </p:nvPr>
        </p:nvGraphicFramePr>
        <p:xfrm>
          <a:off x="8732880" y="4262226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319238" y="46681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.222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70188" y="46681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.222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97005" y="46681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.444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12506" y="46681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.111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04183"/>
              </p:ext>
            </p:extLst>
          </p:nvPr>
        </p:nvGraphicFramePr>
        <p:xfrm>
          <a:off x="389317" y="534862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418286"/>
              </p:ext>
            </p:extLst>
          </p:nvPr>
        </p:nvGraphicFramePr>
        <p:xfrm>
          <a:off x="3017880" y="5355097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63020"/>
              </p:ext>
            </p:extLst>
          </p:nvPr>
        </p:nvGraphicFramePr>
        <p:xfrm>
          <a:off x="5844697" y="534862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2092"/>
              </p:ext>
            </p:extLst>
          </p:nvPr>
        </p:nvGraphicFramePr>
        <p:xfrm>
          <a:off x="8732880" y="534809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319238" y="562063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.333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70188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.167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97005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.333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12506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.167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65469"/>
              </p:ext>
            </p:extLst>
          </p:nvPr>
        </p:nvGraphicFramePr>
        <p:xfrm>
          <a:off x="1270450" y="1325084"/>
          <a:ext cx="1060056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67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.167+.333+.222+.444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.167+.167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.222+.111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.333+.333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.333+.167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.333+.167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.333+.333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.222+.111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.167+.167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.167+.333+.222+.444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21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M-Step (round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30945"/>
            <a:ext cx="5700165" cy="13460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Already the </a:t>
            </a:r>
            <a:r>
              <a:rPr lang="en-US" dirty="0" err="1"/>
              <a:t>argmax</a:t>
            </a:r>
            <a:r>
              <a:rPr lang="en-US" dirty="0"/>
              <a:t> is the "right" answer</a:t>
            </a:r>
          </a:p>
          <a:p>
            <a:r>
              <a:rPr lang="en-US" dirty="0"/>
              <a:t>Few more rounds and we'll have perfectly sharp probabilities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668065" y="535575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349259"/>
              </p:ext>
            </p:extLst>
          </p:nvPr>
        </p:nvGraphicFramePr>
        <p:xfrm>
          <a:off x="6668065" y="2230025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55387"/>
              </p:ext>
            </p:extLst>
          </p:nvPr>
        </p:nvGraphicFramePr>
        <p:xfrm>
          <a:off x="838200" y="1736816"/>
          <a:ext cx="452344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189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82912"/>
              </p:ext>
            </p:extLst>
          </p:nvPr>
        </p:nvGraphicFramePr>
        <p:xfrm>
          <a:off x="6668065" y="3979954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Haus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.428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.636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7627073" y="4304963"/>
            <a:ext cx="537791" cy="307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586081" y="4588205"/>
            <a:ext cx="537791" cy="307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500932" y="4895703"/>
            <a:ext cx="537791" cy="307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555041" y="5203201"/>
            <a:ext cx="537791" cy="307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2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2224" y="5583504"/>
            <a:ext cx="100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(Note: this was actually run as </a:t>
            </a:r>
            <a:r>
              <a:rPr lang="en-US" dirty="0" err="1"/>
              <a:t>Pr</a:t>
            </a:r>
            <a:r>
              <a:rPr lang="en-US" dirty="0"/>
              <a:t>(e, </a:t>
            </a:r>
            <a:r>
              <a:rPr lang="en-US" dirty="0" err="1"/>
              <a:t>a|f</a:t>
            </a:r>
            <a:r>
              <a:rPr lang="en-US" dirty="0"/>
              <a:t>) which is why the </a:t>
            </a:r>
            <a:r>
              <a:rPr lang="en-US" dirty="0" err="1"/>
              <a:t>probs</a:t>
            </a:r>
            <a:r>
              <a:rPr lang="en-US" dirty="0"/>
              <a:t> don't line up with the previous example)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1CC753-8770-1F4F-8B3A-9A29E2C35607}"/>
              </a:ext>
            </a:extLst>
          </p:cNvPr>
          <p:cNvSpPr/>
          <p:nvPr/>
        </p:nvSpPr>
        <p:spPr>
          <a:xfrm>
            <a:off x="1243533" y="6115987"/>
            <a:ext cx="9519405" cy="614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16B3AD-5D08-9746-B8F9-CFB6307C961E}"/>
              </a:ext>
            </a:extLst>
          </p:cNvPr>
          <p:cNvSpPr/>
          <p:nvPr/>
        </p:nvSpPr>
        <p:spPr>
          <a:xfrm>
            <a:off x="9338872" y="149902"/>
            <a:ext cx="1609595" cy="1139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other IBM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1: Lexical translation</a:t>
            </a:r>
          </a:p>
          <a:p>
            <a:r>
              <a:rPr lang="en-US" dirty="0"/>
              <a:t>Model 2: adds absolute reordering model</a:t>
            </a:r>
          </a:p>
          <a:p>
            <a:pPr lvl="1"/>
            <a:r>
              <a:rPr lang="en-US" dirty="0"/>
              <a:t>e.g. how likely is f-word '4' to be a translation of e-word '2' given the length of f is 10 and the length of e is 12?</a:t>
            </a:r>
          </a:p>
          <a:p>
            <a:r>
              <a:rPr lang="en-US" dirty="0"/>
              <a:t>Model 3: adds fertility model</a:t>
            </a:r>
          </a:p>
          <a:p>
            <a:pPr lvl="1"/>
            <a:r>
              <a:rPr lang="en-US" dirty="0"/>
              <a:t>consider how many times each e-word is used</a:t>
            </a:r>
          </a:p>
          <a:p>
            <a:r>
              <a:rPr lang="en-US" dirty="0"/>
              <a:t>Model 4:  relative reordering model</a:t>
            </a:r>
          </a:p>
          <a:p>
            <a:pPr lvl="1"/>
            <a:r>
              <a:rPr lang="en-US" dirty="0"/>
              <a:t>instead of absolute word position, how likely are we to skip around n spots forward?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49518"/>
              </p:ext>
            </p:extLst>
          </p:nvPr>
        </p:nvGraphicFramePr>
        <p:xfrm>
          <a:off x="7736885" y="361617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247774"/>
              </p:ext>
            </p:extLst>
          </p:nvPr>
        </p:nvGraphicFramePr>
        <p:xfrm>
          <a:off x="10214396" y="361617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Buch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86166" y="3887262"/>
            <a:ext cx="37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54051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Forming Word Alignments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87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B2F764B-1038-BC41-95AB-024B4ED0572A}"/>
              </a:ext>
            </a:extLst>
          </p:cNvPr>
          <p:cNvSpPr/>
          <p:nvPr/>
        </p:nvSpPr>
        <p:spPr>
          <a:xfrm>
            <a:off x="1243533" y="6115987"/>
            <a:ext cx="9519405" cy="614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EA5FF-9AEB-2944-BB44-61F1901EA4E7}"/>
              </a:ext>
            </a:extLst>
          </p:cNvPr>
          <p:cNvSpPr/>
          <p:nvPr/>
        </p:nvSpPr>
        <p:spPr>
          <a:xfrm>
            <a:off x="9338872" y="149902"/>
            <a:ext cx="1609595" cy="1139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45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44F8C16-5E4E-5042-AA41-95B2816B2B4A}"/>
              </a:ext>
            </a:extLst>
          </p:cNvPr>
          <p:cNvSpPr/>
          <p:nvPr/>
        </p:nvSpPr>
        <p:spPr>
          <a:xfrm>
            <a:off x="1243533" y="6115987"/>
            <a:ext cx="9519405" cy="614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5094AB-8E83-224A-B7D6-5BF7BF7CAA4D}"/>
              </a:ext>
            </a:extLst>
          </p:cNvPr>
          <p:cNvSpPr/>
          <p:nvPr/>
        </p:nvSpPr>
        <p:spPr>
          <a:xfrm>
            <a:off x="9338872" y="149902"/>
            <a:ext cx="1609595" cy="1139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36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4EFEC5-5193-1642-8B38-63BE4405FB26}"/>
              </a:ext>
            </a:extLst>
          </p:cNvPr>
          <p:cNvSpPr/>
          <p:nvPr/>
        </p:nvSpPr>
        <p:spPr>
          <a:xfrm>
            <a:off x="1243533" y="6115987"/>
            <a:ext cx="9519405" cy="614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9E8184-CC9F-434C-9AF9-F07C6DE163ED}"/>
              </a:ext>
            </a:extLst>
          </p:cNvPr>
          <p:cNvSpPr/>
          <p:nvPr/>
        </p:nvSpPr>
        <p:spPr>
          <a:xfrm>
            <a:off x="9338872" y="149902"/>
            <a:ext cx="1609595" cy="1139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0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B21523-EA8D-124A-AE5B-936090AC821D}"/>
              </a:ext>
            </a:extLst>
          </p:cNvPr>
          <p:cNvSpPr/>
          <p:nvPr/>
        </p:nvSpPr>
        <p:spPr>
          <a:xfrm>
            <a:off x="1243533" y="5756223"/>
            <a:ext cx="9519405" cy="974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AA4B85-7B55-AF4F-A988-AE2335943432}"/>
              </a:ext>
            </a:extLst>
          </p:cNvPr>
          <p:cNvSpPr/>
          <p:nvPr/>
        </p:nvSpPr>
        <p:spPr>
          <a:xfrm>
            <a:off x="9338872" y="149902"/>
            <a:ext cx="1609595" cy="1139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46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GIZA++ = popular implementation of IBM Models (~2000) </a:t>
            </a:r>
          </a:p>
          <a:p>
            <a:r>
              <a:rPr lang="en-US" dirty="0"/>
              <a:t>MGIZA = multithreaded rewrite (~2010) </a:t>
            </a:r>
          </a:p>
          <a:p>
            <a:pPr lvl="1"/>
            <a:r>
              <a:rPr lang="en-US" dirty="0"/>
              <a:t>You give it parallel data</a:t>
            </a:r>
          </a:p>
          <a:p>
            <a:pPr lvl="1"/>
            <a:r>
              <a:rPr lang="en-US" dirty="0"/>
              <a:t>It runs models 1-4 (with some changes) in both directions</a:t>
            </a:r>
          </a:p>
          <a:p>
            <a:pPr lvl="1"/>
            <a:r>
              <a:rPr lang="en-US" dirty="0"/>
              <a:t>It produces word alignments for your data and translation probability tables</a:t>
            </a:r>
          </a:p>
          <a:p>
            <a:r>
              <a:rPr lang="en-US" dirty="0"/>
              <a:t>Generally part of most statistical MT software packages</a:t>
            </a:r>
          </a:p>
          <a:p>
            <a:pPr lvl="1"/>
            <a:r>
              <a:rPr lang="en-US" dirty="0"/>
              <a:t>Moses (</a:t>
            </a:r>
            <a:r>
              <a:rPr lang="en-US" dirty="0" err="1"/>
              <a:t>statmt.org</a:t>
            </a:r>
            <a:r>
              <a:rPr lang="en-US" dirty="0"/>
              <a:t>/</a:t>
            </a:r>
            <a:r>
              <a:rPr lang="en-US" dirty="0" err="1"/>
              <a:t>moses</a:t>
            </a:r>
            <a:r>
              <a:rPr lang="en-US" dirty="0"/>
              <a:t>); maintained by </a:t>
            </a:r>
            <a:r>
              <a:rPr lang="en-US" dirty="0" err="1"/>
              <a:t>univ.</a:t>
            </a:r>
            <a:r>
              <a:rPr lang="en-US" dirty="0"/>
              <a:t> of Edinburgh</a:t>
            </a:r>
          </a:p>
          <a:p>
            <a:pPr lvl="1"/>
            <a:r>
              <a:rPr lang="en-US" dirty="0"/>
              <a:t>Joshua (search "</a:t>
            </a:r>
            <a:r>
              <a:rPr lang="en-US" dirty="0" err="1"/>
              <a:t>joshua</a:t>
            </a:r>
            <a:r>
              <a:rPr lang="en-US" dirty="0"/>
              <a:t> </a:t>
            </a:r>
            <a:r>
              <a:rPr lang="en-US" dirty="0" err="1"/>
              <a:t>mt</a:t>
            </a:r>
            <a:r>
              <a:rPr lang="en-US" dirty="0"/>
              <a:t>"); apache project maintained by </a:t>
            </a:r>
            <a:r>
              <a:rPr lang="en-US" dirty="0" err="1"/>
              <a:t>jhu</a:t>
            </a:r>
            <a:r>
              <a:rPr lang="en-US" dirty="0"/>
              <a:t> folks</a:t>
            </a:r>
          </a:p>
        </p:txBody>
      </p:sp>
    </p:spTree>
    <p:extLst>
      <p:ext uri="{BB962C8B-B14F-4D97-AF65-F5344CB8AC3E}">
        <p14:creationId xmlns:p14="http://schemas.microsoft.com/office/powerpoint/2010/main" val="11566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366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Given two sentences (that are translations of each other), </a:t>
            </a:r>
            <a:br>
              <a:rPr lang="en-US" dirty="0"/>
            </a:br>
            <a:r>
              <a:rPr lang="en-US" b="1" dirty="0"/>
              <a:t>e </a:t>
            </a:r>
            <a:r>
              <a:rPr lang="en-US" dirty="0"/>
              <a:t>= e</a:t>
            </a:r>
            <a:r>
              <a:rPr lang="en-US" baseline="-25000" dirty="0"/>
              <a:t>1</a:t>
            </a:r>
            <a:r>
              <a:rPr lang="en-US" dirty="0"/>
              <a:t>, ..., </a:t>
            </a:r>
            <a:r>
              <a:rPr lang="en-US" dirty="0" err="1"/>
              <a:t>e</a:t>
            </a:r>
            <a:r>
              <a:rPr lang="en-US" baseline="-25000" dirty="0" err="1"/>
              <a:t>n</a:t>
            </a:r>
            <a:r>
              <a:rPr lang="en-US" dirty="0"/>
              <a:t> and </a:t>
            </a:r>
            <a:r>
              <a:rPr lang="en-US" b="1" dirty="0"/>
              <a:t>f</a:t>
            </a:r>
            <a:r>
              <a:rPr lang="en-US" dirty="0"/>
              <a:t> = f</a:t>
            </a:r>
            <a:r>
              <a:rPr lang="en-US" baseline="-25000" dirty="0"/>
              <a:t>1</a:t>
            </a:r>
            <a:r>
              <a:rPr lang="en-US" dirty="0"/>
              <a:t>, ..., </a:t>
            </a:r>
            <a:r>
              <a:rPr lang="en-US" dirty="0" err="1"/>
              <a:t>f</a:t>
            </a:r>
            <a:r>
              <a:rPr lang="en-US" baseline="-25000" dirty="0" err="1"/>
              <a:t>m</a:t>
            </a:r>
            <a:br>
              <a:rPr lang="en-US" dirty="0"/>
            </a:br>
            <a:r>
              <a:rPr lang="en-US" dirty="0"/>
              <a:t>alignment </a:t>
            </a:r>
            <a:r>
              <a:rPr lang="en-US" b="1" dirty="0"/>
              <a:t>a</a:t>
            </a:r>
            <a:r>
              <a:rPr lang="en-US" dirty="0"/>
              <a:t> is a mapping from positions </a:t>
            </a:r>
            <a:r>
              <a:rPr lang="en-US" i="1" dirty="0"/>
              <a:t>j</a:t>
            </a:r>
            <a:r>
              <a:rPr lang="en-US" dirty="0"/>
              <a:t> in </a:t>
            </a:r>
            <a:r>
              <a:rPr lang="en-US" b="1" dirty="0"/>
              <a:t>f</a:t>
            </a:r>
            <a:r>
              <a:rPr lang="en-US" dirty="0"/>
              <a:t> to positions </a:t>
            </a:r>
            <a:r>
              <a:rPr lang="en-US" i="1" dirty="0"/>
              <a:t>i</a:t>
            </a:r>
            <a:r>
              <a:rPr lang="en-US" dirty="0"/>
              <a:t> in </a:t>
            </a:r>
            <a:r>
              <a:rPr lang="en-US" b="1" dirty="0"/>
              <a:t>e</a:t>
            </a:r>
            <a:endParaRPr lang="en-US" dirty="0"/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1301" y="414635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klein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3880" y="4175692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92301" y="411316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6596" y="414806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92301" y="495209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0918" y="495209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0788" y="495209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03123" y="495209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16346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2496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8483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27168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90780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9939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5926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01602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46206" y="40756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6206" y="492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21534" y="5787167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  {1 -&gt; 1, 2 -&gt; 2, 3 -&gt; 3, 4 -&gt; 4}</a:t>
            </a:r>
          </a:p>
        </p:txBody>
      </p:sp>
      <p:cxnSp>
        <p:nvCxnSpPr>
          <p:cNvPr id="24" name="Straight Connector 23"/>
          <p:cNvCxnSpPr>
            <a:stCxn id="5" idx="2"/>
          </p:cNvCxnSpPr>
          <p:nvPr/>
        </p:nvCxnSpPr>
        <p:spPr>
          <a:xfrm flipH="1">
            <a:off x="6771599" y="4515685"/>
            <a:ext cx="45654" cy="494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  <a:endCxn id="11" idx="0"/>
          </p:cNvCxnSpPr>
          <p:nvPr/>
        </p:nvCxnSpPr>
        <p:spPr>
          <a:xfrm flipH="1">
            <a:off x="6024455" y="4545024"/>
            <a:ext cx="282" cy="407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2"/>
            <a:endCxn id="9" idx="0"/>
          </p:cNvCxnSpPr>
          <p:nvPr/>
        </p:nvCxnSpPr>
        <p:spPr>
          <a:xfrm flipH="1">
            <a:off x="4541729" y="4482492"/>
            <a:ext cx="4007" cy="4695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2"/>
            <a:endCxn id="10" idx="0"/>
          </p:cNvCxnSpPr>
          <p:nvPr/>
        </p:nvCxnSpPr>
        <p:spPr>
          <a:xfrm>
            <a:off x="5432166" y="4517399"/>
            <a:ext cx="46420" cy="434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71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Models provide a way to learn word-to-word probabilities from a corpus of example sentence translations</a:t>
            </a:r>
          </a:p>
          <a:p>
            <a:r>
              <a:rPr lang="en-US" dirty="0"/>
              <a:t>The EM algorithm is used to induce these </a:t>
            </a:r>
            <a:r>
              <a:rPr lang="en-US" u="sng" dirty="0"/>
              <a:t>word alignments</a:t>
            </a:r>
            <a:endParaRPr lang="en-US" dirty="0"/>
          </a:p>
          <a:p>
            <a:r>
              <a:rPr lang="en-US" dirty="0"/>
              <a:t>These models are nominally models of end-to-end machine translation, however they are only used to learn the alignments</a:t>
            </a:r>
          </a:p>
          <a:p>
            <a:r>
              <a:rPr lang="en-US" dirty="0"/>
              <a:t>Phrase-based models (next) use data aligned with IBM models to do end-to-end MT</a:t>
            </a:r>
          </a:p>
        </p:txBody>
      </p:sp>
    </p:spTree>
    <p:extLst>
      <p:ext uri="{BB962C8B-B14F-4D97-AF65-F5344CB8AC3E}">
        <p14:creationId xmlns:p14="http://schemas.microsoft.com/office/powerpoint/2010/main" val="214644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7429"/>
          </a:xfrm>
        </p:spPr>
        <p:txBody>
          <a:bodyPr>
            <a:normAutofit/>
          </a:bodyPr>
          <a:lstStyle/>
          <a:p>
            <a:r>
              <a:rPr lang="en-US" dirty="0"/>
              <a:t>Sometimes (usually) the relative word order is not the same</a:t>
            </a:r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2301" y="408790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klein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0918" y="4087906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0788" y="408790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03123" y="408790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92301" y="495209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0918" y="495209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0788" y="495209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03123" y="495209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16346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2496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8483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27168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90780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9939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5926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01602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46206" y="40756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6206" y="492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21534" y="5787167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  {1 -&gt; 4, 2 -&gt; 3, 3 -&gt; 1, 4 -&gt; 2}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4656655" y="4362687"/>
            <a:ext cx="2114944" cy="6471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</p:cNvCxnSpPr>
          <p:nvPr/>
        </p:nvCxnSpPr>
        <p:spPr>
          <a:xfrm>
            <a:off x="5301775" y="4457238"/>
            <a:ext cx="722680" cy="6550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9" idx="0"/>
          </p:cNvCxnSpPr>
          <p:nvPr/>
        </p:nvCxnSpPr>
        <p:spPr>
          <a:xfrm flipH="1">
            <a:off x="4541729" y="4466661"/>
            <a:ext cx="1502001" cy="4854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0" idx="0"/>
          </p:cNvCxnSpPr>
          <p:nvPr/>
        </p:nvCxnSpPr>
        <p:spPr>
          <a:xfrm flipH="1">
            <a:off x="5478586" y="4462436"/>
            <a:ext cx="1450108" cy="4896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292186" y="3992102"/>
            <a:ext cx="179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read this: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30419" y="435844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a[3] =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30419" y="4707263"/>
            <a:ext cx="2616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means "word 3 of </a:t>
            </a:r>
            <a:r>
              <a:rPr lang="en-US" b="1" dirty="0"/>
              <a:t>f </a:t>
            </a:r>
            <a:br>
              <a:rPr lang="en-US" dirty="0"/>
            </a:br>
            <a:r>
              <a:rPr lang="en-US" dirty="0"/>
              <a:t>translates to word 1 of </a:t>
            </a:r>
            <a:r>
              <a:rPr lang="en-US" b="1" dirty="0"/>
              <a:t>e</a:t>
            </a:r>
            <a:r>
              <a:rPr lang="en-US" dirty="0"/>
              <a:t>"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92186" y="5286378"/>
            <a:ext cx="205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general, f</a:t>
            </a:r>
            <a:r>
              <a:rPr lang="en-US" baseline="-25000" dirty="0"/>
              <a:t>i</a:t>
            </a:r>
            <a:r>
              <a:rPr lang="en-US" dirty="0"/>
              <a:t> &lt;-&gt; </a:t>
            </a:r>
            <a:r>
              <a:rPr lang="en-US" dirty="0" err="1"/>
              <a:t>e</a:t>
            </a:r>
            <a:r>
              <a:rPr lang="en-US" baseline="-25000" dirty="0" err="1"/>
              <a:t>a</a:t>
            </a:r>
            <a:r>
              <a:rPr lang="en-US" baseline="-25000" dirty="0"/>
              <a:t>(</a:t>
            </a:r>
            <a:r>
              <a:rPr lang="en-US" baseline="-25000" dirty="0" err="1"/>
              <a:t>i</a:t>
            </a:r>
            <a:r>
              <a:rPr lang="en-US" baseline="-250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4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4" grpId="0"/>
      <p:bldP spid="25" grpId="0"/>
      <p:bldP spid="27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Many-To-One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5136"/>
          </a:xfrm>
        </p:spPr>
        <p:txBody>
          <a:bodyPr/>
          <a:lstStyle/>
          <a:p>
            <a:r>
              <a:rPr lang="en-US" dirty="0"/>
              <a:t>Many source words can translate into the same target word</a:t>
            </a:r>
          </a:p>
          <a:p>
            <a:r>
              <a:rPr lang="en-US" dirty="0"/>
              <a:t>Note: in </a:t>
            </a:r>
            <a:r>
              <a:rPr lang="en-US" u="sng" dirty="0"/>
              <a:t>this model</a:t>
            </a:r>
            <a:r>
              <a:rPr lang="en-US" dirty="0"/>
              <a:t>, the reverse is not 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01301" y="4146353"/>
            <a:ext cx="64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etwa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23880" y="417569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92301" y="411316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06596" y="4148067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92301" y="495209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it's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00918" y="495209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60788" y="4952090"/>
            <a:ext cx="49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16346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2496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483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27168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90780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9939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5926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46206" y="40756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f: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46206" y="492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e: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21534" y="5787167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  {1 -&gt; 1, 2 -&gt; 1, 3 -&gt; 2, 4 -&gt; 2, 5-&gt;3}</a:t>
            </a:r>
          </a:p>
        </p:txBody>
      </p:sp>
      <p:cxnSp>
        <p:nvCxnSpPr>
          <p:cNvPr id="46" name="Straight Connector 45"/>
          <p:cNvCxnSpPr>
            <a:stCxn id="27" idx="2"/>
            <a:endCxn id="32" idx="0"/>
          </p:cNvCxnSpPr>
          <p:nvPr/>
        </p:nvCxnSpPr>
        <p:spPr>
          <a:xfrm flipH="1">
            <a:off x="5469769" y="4515685"/>
            <a:ext cx="1356044" cy="436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8" idx="2"/>
            <a:endCxn id="32" idx="0"/>
          </p:cNvCxnSpPr>
          <p:nvPr/>
        </p:nvCxnSpPr>
        <p:spPr>
          <a:xfrm flipH="1">
            <a:off x="5469769" y="4545024"/>
            <a:ext cx="533808" cy="407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1" idx="0"/>
            <a:endCxn id="29" idx="2"/>
          </p:cNvCxnSpPr>
          <p:nvPr/>
        </p:nvCxnSpPr>
        <p:spPr>
          <a:xfrm flipH="1" flipV="1">
            <a:off x="4487226" y="4482492"/>
            <a:ext cx="32862" cy="4695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1" idx="0"/>
            <a:endCxn id="30" idx="2"/>
          </p:cNvCxnSpPr>
          <p:nvPr/>
        </p:nvCxnSpPr>
        <p:spPr>
          <a:xfrm flipV="1">
            <a:off x="4520088" y="4517399"/>
            <a:ext cx="787365" cy="434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496188" y="36959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cxnSp>
        <p:nvCxnSpPr>
          <p:cNvPr id="54" name="Straight Connector 53"/>
          <p:cNvCxnSpPr>
            <a:stCxn id="58" idx="2"/>
            <a:endCxn id="33" idx="0"/>
          </p:cNvCxnSpPr>
          <p:nvPr/>
        </p:nvCxnSpPr>
        <p:spPr>
          <a:xfrm flipH="1">
            <a:off x="6109061" y="4474197"/>
            <a:ext cx="1548128" cy="4778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342167" y="4104865"/>
            <a:ext cx="63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zehn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366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Words may be dropped when translated </a:t>
            </a:r>
          </a:p>
          <a:p>
            <a:r>
              <a:rPr lang="en-US" dirty="0"/>
              <a:t>Example: German article </a:t>
            </a:r>
            <a:r>
              <a:rPr lang="en-US" u="sng" dirty="0"/>
              <a:t>das</a:t>
            </a:r>
            <a:r>
              <a:rPr lang="en-US" dirty="0"/>
              <a:t> is dropped</a:t>
            </a:r>
          </a:p>
          <a:p>
            <a:r>
              <a:rPr lang="en-US" dirty="0"/>
              <a:t>We map dropped words to a special </a:t>
            </a:r>
            <a:r>
              <a:rPr lang="en-US" u="sng" dirty="0"/>
              <a:t>NULL</a:t>
            </a:r>
            <a:r>
              <a:rPr lang="en-US" dirty="0"/>
              <a:t> token (always word 0)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1301" y="414635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klein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3880" y="4175692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92301" y="411316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6596" y="414806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92301" y="492446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52171" y="492446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4506" y="492446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16346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2496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8483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27168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15646" y="52437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24263" y="52437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84133" y="52437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46206" y="40756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6206" y="492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21534" y="5787167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  {1 -&gt; 0, 2 -&gt; 1, 3 -&gt; 2, 4-&gt;3}</a:t>
            </a:r>
          </a:p>
        </p:txBody>
      </p:sp>
      <p:cxnSp>
        <p:nvCxnSpPr>
          <p:cNvPr id="24" name="Straight Connector 23"/>
          <p:cNvCxnSpPr>
            <a:stCxn id="5" idx="2"/>
            <a:endCxn id="12" idx="0"/>
          </p:cNvCxnSpPr>
          <p:nvPr/>
        </p:nvCxnSpPr>
        <p:spPr>
          <a:xfrm flipH="1">
            <a:off x="6132099" y="4515685"/>
            <a:ext cx="685154" cy="408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  <a:endCxn id="11" idx="0"/>
          </p:cNvCxnSpPr>
          <p:nvPr/>
        </p:nvCxnSpPr>
        <p:spPr>
          <a:xfrm flipH="1">
            <a:off x="5215838" y="4545024"/>
            <a:ext cx="808899" cy="3794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2"/>
            <a:endCxn id="10" idx="0"/>
          </p:cNvCxnSpPr>
          <p:nvPr/>
        </p:nvCxnSpPr>
        <p:spPr>
          <a:xfrm flipH="1">
            <a:off x="4669969" y="4517399"/>
            <a:ext cx="762197" cy="407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94030" y="490097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82159" y="51901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 flipH="1">
            <a:off x="4032424" y="4467300"/>
            <a:ext cx="530184" cy="4336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40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3669"/>
          </a:xfrm>
        </p:spPr>
        <p:txBody>
          <a:bodyPr>
            <a:normAutofit/>
          </a:bodyPr>
          <a:lstStyle/>
          <a:p>
            <a:r>
              <a:rPr lang="en-US" dirty="0"/>
              <a:t>Words may be added during translation</a:t>
            </a:r>
          </a:p>
          <a:p>
            <a:r>
              <a:rPr lang="en-US" dirty="0"/>
              <a:t>Example: English </a:t>
            </a:r>
            <a:r>
              <a:rPr lang="en-US" u="sng" dirty="0"/>
              <a:t>just</a:t>
            </a:r>
            <a:r>
              <a:rPr lang="en-US" dirty="0"/>
              <a:t> does not have an equivalent in German</a:t>
            </a:r>
            <a:br>
              <a:rPr lang="en-US" dirty="0"/>
            </a:br>
            <a:r>
              <a:rPr lang="en-US" dirty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1301" y="414635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klein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3880" y="4175692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92301" y="411316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6596" y="414806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92301" y="495209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0918" y="495209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0788" y="495209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73122" y="495209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16346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2496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8483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27168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90780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9939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5926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77447" y="531527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46206" y="40756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6206" y="492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21534" y="5787167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  {1 -&gt; 1, 2 -&gt; 2, 3 -&gt; 3, 4 -&gt; 5}</a:t>
            </a:r>
          </a:p>
        </p:txBody>
      </p:sp>
      <p:cxnSp>
        <p:nvCxnSpPr>
          <p:cNvPr id="24" name="Straight Connector 23"/>
          <p:cNvCxnSpPr>
            <a:stCxn id="5" idx="2"/>
            <a:endCxn id="12" idx="0"/>
          </p:cNvCxnSpPr>
          <p:nvPr/>
        </p:nvCxnSpPr>
        <p:spPr>
          <a:xfrm>
            <a:off x="6817253" y="4515685"/>
            <a:ext cx="493462" cy="436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  <a:endCxn id="11" idx="0"/>
          </p:cNvCxnSpPr>
          <p:nvPr/>
        </p:nvCxnSpPr>
        <p:spPr>
          <a:xfrm flipH="1">
            <a:off x="6024455" y="4545024"/>
            <a:ext cx="282" cy="407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2"/>
            <a:endCxn id="9" idx="0"/>
          </p:cNvCxnSpPr>
          <p:nvPr/>
        </p:nvCxnSpPr>
        <p:spPr>
          <a:xfrm flipH="1">
            <a:off x="4541729" y="4482492"/>
            <a:ext cx="4007" cy="4695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2"/>
            <a:endCxn id="10" idx="0"/>
          </p:cNvCxnSpPr>
          <p:nvPr/>
        </p:nvCxnSpPr>
        <p:spPr>
          <a:xfrm>
            <a:off x="5432166" y="4517399"/>
            <a:ext cx="46420" cy="434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26724" y="4950164"/>
            <a:ext cx="5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02330" y="527474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4298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with Alignment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insert an alignment variable into our model (law of total probability backwards)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𝒇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𝒆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⁡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𝒇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/>
              </a:p>
              <a:p>
                <a:r>
                  <a:rPr lang="en-US" dirty="0"/>
                  <a:t>Now, the question is how to model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𝒇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b="1" i="1" smtClean="0">
                                <a:latin typeface="Cambria Math" charset="0"/>
                              </a:rPr>
                              <m:t>𝒂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𝒆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Brown et al. (1993) provide a series of models, called the </a:t>
                </a:r>
                <a:r>
                  <a:rPr lang="en-US" u="sng" dirty="0"/>
                  <a:t>IBM models</a:t>
                </a:r>
                <a:endParaRPr lang="en-US" dirty="0"/>
              </a:p>
              <a:p>
                <a:r>
                  <a:rPr lang="en-US" dirty="0"/>
                  <a:t>The model parameters can be efficiently learned from data</a:t>
                </a:r>
              </a:p>
              <a:p>
                <a:r>
                  <a:rPr lang="en-US" dirty="0"/>
                  <a:t>Not necessarily a realistic vision of how translation works in humans</a:t>
                </a:r>
              </a:p>
              <a:p>
                <a:r>
                  <a:rPr lang="en-US" dirty="0"/>
                  <a:t>We will discuss the first model; the others are covered in reading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09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15303</TotalTime>
  <Words>2938</Words>
  <Application>Microsoft Macintosh PowerPoint</Application>
  <PresentationFormat>Widescreen</PresentationFormat>
  <Paragraphs>1164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Machine Translation: IBM Models and Word Alignment</vt:lpstr>
      <vt:lpstr>How To Generate A Translation</vt:lpstr>
      <vt:lpstr>How To Model Translation</vt:lpstr>
      <vt:lpstr>Word Alignment</vt:lpstr>
      <vt:lpstr>Reordering</vt:lpstr>
      <vt:lpstr>Many-To-One Translation</vt:lpstr>
      <vt:lpstr>Dropping Words</vt:lpstr>
      <vt:lpstr>Inserting Words</vt:lpstr>
      <vt:lpstr>Modeling with Alignment</vt:lpstr>
      <vt:lpstr>IBM Model 1 Generative Story for Pr(f, a|e)</vt:lpstr>
      <vt:lpstr>Where do the transition probabilities come from?</vt:lpstr>
      <vt:lpstr>EM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IBM Model 1 and EM</vt:lpstr>
      <vt:lpstr>IBM Model 1 and EM</vt:lpstr>
      <vt:lpstr>Assume we had a set of alignments</vt:lpstr>
      <vt:lpstr>We don't</vt:lpstr>
      <vt:lpstr>We don't</vt:lpstr>
      <vt:lpstr>E-Step</vt:lpstr>
      <vt:lpstr>E-Step</vt:lpstr>
      <vt:lpstr>E-Step</vt:lpstr>
      <vt:lpstr>E-Step</vt:lpstr>
      <vt:lpstr>M-Step</vt:lpstr>
      <vt:lpstr>E-Step (round 2)</vt:lpstr>
      <vt:lpstr>E-Step (round 2)</vt:lpstr>
      <vt:lpstr>E-Step (round 2)</vt:lpstr>
      <vt:lpstr>M-Step (round 2)</vt:lpstr>
      <vt:lpstr>PowerPoint Presentation</vt:lpstr>
      <vt:lpstr>What about the other IBM Models?</vt:lpstr>
      <vt:lpstr>Forming Word Alignments</vt:lpstr>
      <vt:lpstr>PowerPoint Presentation</vt:lpstr>
      <vt:lpstr>PowerPoint Presentation</vt:lpstr>
      <vt:lpstr>PowerPoint Presentation</vt:lpstr>
      <vt:lpstr>PowerPoint Presentation</vt:lpstr>
      <vt:lpstr>Software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Jonathan May</cp:lastModifiedBy>
  <cp:revision>69</cp:revision>
  <dcterms:created xsi:type="dcterms:W3CDTF">2017-10-30T18:29:29Z</dcterms:created>
  <dcterms:modified xsi:type="dcterms:W3CDTF">2018-11-30T01:11:18Z</dcterms:modified>
</cp:coreProperties>
</file>