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929" r:id="rId2"/>
    <p:sldId id="382" r:id="rId3"/>
    <p:sldId id="938" r:id="rId4"/>
    <p:sldId id="934" r:id="rId5"/>
    <p:sldId id="936" r:id="rId6"/>
    <p:sldId id="935" r:id="rId7"/>
    <p:sldId id="93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心 初" initials="心" lastIdx="1" clrIdx="0">
    <p:extLst>
      <p:ext uri="{19B8F6BF-5375-455C-9EA6-DF929625EA0E}">
        <p15:presenceInfo xmlns:p15="http://schemas.microsoft.com/office/powerpoint/2012/main" userId="c8a7e51276819975" providerId="Windows Live"/>
      </p:ext>
    </p:extLst>
  </p:cmAuthor>
  <p:cmAuthor id="2" name="nastare" initials="n" lastIdx="1" clrIdx="1">
    <p:extLst>
      <p:ext uri="{19B8F6BF-5375-455C-9EA6-DF929625EA0E}">
        <p15:presenceInfo xmlns:p15="http://schemas.microsoft.com/office/powerpoint/2012/main" userId="e8b45667a98024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3826" autoAdjust="0"/>
  </p:normalViewPr>
  <p:slideViewPr>
    <p:cSldViewPr snapToGrid="0" showGuides="1">
      <p:cViewPr>
        <p:scale>
          <a:sx n="66" d="100"/>
          <a:sy n="66" d="100"/>
        </p:scale>
        <p:origin x="998" y="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3980F-76EE-4E73-8FF8-BAE7331CE7D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B4957-96C3-4711-B35E-28FBC35F28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list both free-speed from the original model and reference speed from </a:t>
            </a:r>
            <a:r>
              <a:rPr lang="en-US" dirty="0" err="1"/>
              <a:t>Inrix</a:t>
            </a:r>
            <a:r>
              <a:rPr lang="en-US" dirty="0"/>
              <a:t>, and definition of LOS introduces potential inconsistency. Cleary define the critical speed, critical density for the congestion duration. </a:t>
            </a:r>
          </a:p>
          <a:p>
            <a:r>
              <a:rPr lang="en-US" dirty="0"/>
              <a:t>List from node id and to node id directly.. </a:t>
            </a:r>
          </a:p>
          <a:p>
            <a:r>
              <a:rPr lang="en-US" dirty="0"/>
              <a:t>Show corridor/road id first and then show road order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A1C1D-05BD-4C9C-A417-4BA91B33B8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36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77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3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5C61AEA7-FAE8-4658-BA9C-DF645193E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3" panose="05040102010807070707" pitchFamily="18" charset="2"/>
              <a:defRPr sz="1600">
                <a:solidFill>
                  <a:srgbClr val="FF0000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3DAB8754-20DD-4DDD-A531-159283BB6C62}" type="slidenum">
              <a:rPr lang="en-US" altLang="en-US" sz="1200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701157-54D6-42F2-AFE9-DE97988FF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A4855B3-9BDD-4F37-9920-AEB6BE85E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91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D857-A870-45F6-85C6-1CC3D1BA7D1E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E4F6-F615-4F01-BAFC-31BCCF551771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7773-B74D-41F6-84F7-E75168F79C9A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38B9-4564-441E-A597-D46586FB14C0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8B59-4B29-4C9B-8D9B-FCB4DC6F9A45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36EE-9F82-46E5-9182-D9083359EAB8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F202-C837-42E9-B0E5-FA5CB2950381}" type="datetime1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1C77-CF81-43BE-A474-A3AF0A3F1732}" type="datetime1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7003-A184-4A53-84B1-8B295034F288}" type="datetime1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020D1-F0F5-49EA-AAAC-F34231FFF2A0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8502-2FED-41D9-B948-699CC35B9FF2}" type="datetime1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58E1-D677-43DE-856A-CF310038D9A2}" type="datetime1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1ECB-41DC-44A6-A926-DA51D93702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029C71F-B920-4B6A-A81B-EBEEBA1FF1E4}"/>
              </a:ext>
            </a:extLst>
          </p:cNvPr>
          <p:cNvGrpSpPr/>
          <p:nvPr/>
        </p:nvGrpSpPr>
        <p:grpSpPr>
          <a:xfrm>
            <a:off x="671222" y="1443864"/>
            <a:ext cx="10154993" cy="5029605"/>
            <a:chOff x="351700" y="355196"/>
            <a:chExt cx="11820352" cy="6461646"/>
          </a:xfrm>
        </p:grpSpPr>
        <p:sp>
          <p:nvSpPr>
            <p:cNvPr id="54" name="文本框 1">
              <a:extLst>
                <a:ext uri="{FF2B5EF4-FFF2-40B4-BE49-F238E27FC236}">
                  <a16:creationId xmlns:a16="http://schemas.microsoft.com/office/drawing/2014/main" id="{ABED590A-2A59-42D4-B9F8-F6E3FC3406F6}"/>
                </a:ext>
              </a:extLst>
            </p:cNvPr>
            <p:cNvSpPr txBox="1"/>
            <p:nvPr/>
          </p:nvSpPr>
          <p:spPr>
            <a:xfrm>
              <a:off x="437795" y="355196"/>
              <a:ext cx="2550143" cy="672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A: </a:t>
              </a:r>
              <a:r>
                <a:rPr lang="en-US" altLang="zh-CN" sz="1400" dirty="0"/>
                <a:t>Calibration </a:t>
              </a:r>
            </a:p>
            <a:p>
              <a:r>
                <a:rPr lang="en-US" altLang="zh-CN" sz="1400" dirty="0"/>
                <a:t>of FD, DTA queue model </a:t>
              </a:r>
              <a:endParaRPr lang="zh-CN" altLang="en-US" sz="1400" dirty="0"/>
            </a:p>
          </p:txBody>
        </p:sp>
        <p:sp>
          <p:nvSpPr>
            <p:cNvPr id="55" name="文本框 6">
              <a:extLst>
                <a:ext uri="{FF2B5EF4-FFF2-40B4-BE49-F238E27FC236}">
                  <a16:creationId xmlns:a16="http://schemas.microsoft.com/office/drawing/2014/main" id="{6EF8D2D9-44A5-4389-8AEE-8A52295AD9C8}"/>
                </a:ext>
              </a:extLst>
            </p:cNvPr>
            <p:cNvSpPr txBox="1"/>
            <p:nvPr/>
          </p:nvSpPr>
          <p:spPr>
            <a:xfrm>
              <a:off x="3292320" y="355196"/>
              <a:ext cx="2631347" cy="67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B: </a:t>
              </a:r>
              <a:r>
                <a:rPr lang="en-US" altLang="zh-CN" sz="1400" dirty="0"/>
                <a:t>DTA-based Congestion State Estimation</a:t>
              </a:r>
              <a:endParaRPr lang="zh-CN" altLang="en-US" sz="1400" dirty="0"/>
            </a:p>
          </p:txBody>
        </p:sp>
        <p:sp>
          <p:nvSpPr>
            <p:cNvPr id="56" name="文本框 10">
              <a:extLst>
                <a:ext uri="{FF2B5EF4-FFF2-40B4-BE49-F238E27FC236}">
                  <a16:creationId xmlns:a16="http://schemas.microsoft.com/office/drawing/2014/main" id="{EDEA483A-C2B7-456D-BE72-A9349E208053}"/>
                </a:ext>
              </a:extLst>
            </p:cNvPr>
            <p:cNvSpPr txBox="1"/>
            <p:nvPr/>
          </p:nvSpPr>
          <p:spPr>
            <a:xfrm>
              <a:off x="6636943" y="355196"/>
              <a:ext cx="2601419" cy="672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C: </a:t>
              </a:r>
              <a:r>
                <a:rPr lang="en-US" altLang="zh-CN" sz="1400" dirty="0"/>
                <a:t>ODME for</a:t>
              </a:r>
            </a:p>
            <a:p>
              <a:r>
                <a:rPr lang="en-US" altLang="zh-CN" sz="1400" dirty="0"/>
                <a:t>OD-to-Count Consistence</a:t>
              </a:r>
              <a:endParaRPr lang="zh-CN" altLang="en-US" sz="1400" dirty="0"/>
            </a:p>
          </p:txBody>
        </p:sp>
        <p:sp>
          <p:nvSpPr>
            <p:cNvPr id="57" name="文本框 11">
              <a:extLst>
                <a:ext uri="{FF2B5EF4-FFF2-40B4-BE49-F238E27FC236}">
                  <a16:creationId xmlns:a16="http://schemas.microsoft.com/office/drawing/2014/main" id="{CA99BC70-D676-493A-885D-4CDBF5FDF014}"/>
                </a:ext>
              </a:extLst>
            </p:cNvPr>
            <p:cNvSpPr txBox="1"/>
            <p:nvPr/>
          </p:nvSpPr>
          <p:spPr>
            <a:xfrm>
              <a:off x="10210800" y="355196"/>
              <a:ext cx="1862230" cy="672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</a:rPr>
                <a:t>D: </a:t>
              </a:r>
              <a:r>
                <a:rPr lang="en-US" altLang="zh-CN" sz="1400" dirty="0"/>
                <a:t>Future Year </a:t>
              </a:r>
            </a:p>
            <a:p>
              <a:r>
                <a:rPr lang="en-US" altLang="zh-CN" sz="1400" dirty="0"/>
                <a:t>Scenario Analysis</a:t>
              </a:r>
              <a:endParaRPr lang="zh-CN" altLang="en-US" sz="1400" dirty="0"/>
            </a:p>
          </p:txBody>
        </p:sp>
        <p:cxnSp>
          <p:nvCxnSpPr>
            <p:cNvPr id="58" name="直接连接符 4">
              <a:extLst>
                <a:ext uri="{FF2B5EF4-FFF2-40B4-BE49-F238E27FC236}">
                  <a16:creationId xmlns:a16="http://schemas.microsoft.com/office/drawing/2014/main" id="{CD48252A-BCD2-4EC5-81CF-36E5DB9B9039}"/>
                </a:ext>
              </a:extLst>
            </p:cNvPr>
            <p:cNvCxnSpPr>
              <a:cxnSpLocks/>
            </p:cNvCxnSpPr>
            <p:nvPr/>
          </p:nvCxnSpPr>
          <p:spPr>
            <a:xfrm>
              <a:off x="2941146" y="482883"/>
              <a:ext cx="0" cy="579817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12">
              <a:extLst>
                <a:ext uri="{FF2B5EF4-FFF2-40B4-BE49-F238E27FC236}">
                  <a16:creationId xmlns:a16="http://schemas.microsoft.com/office/drawing/2014/main" id="{FDAE741B-3791-4EA7-B7D4-D86A9C32616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114" y="482883"/>
              <a:ext cx="10886" cy="579817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13">
              <a:extLst>
                <a:ext uri="{FF2B5EF4-FFF2-40B4-BE49-F238E27FC236}">
                  <a16:creationId xmlns:a16="http://schemas.microsoft.com/office/drawing/2014/main" id="{6E24A9F3-7FB3-4057-A34A-BAEEBFB4EF96}"/>
                </a:ext>
              </a:extLst>
            </p:cNvPr>
            <p:cNvCxnSpPr>
              <a:cxnSpLocks/>
            </p:cNvCxnSpPr>
            <p:nvPr/>
          </p:nvCxnSpPr>
          <p:spPr>
            <a:xfrm>
              <a:off x="9154886" y="482883"/>
              <a:ext cx="0" cy="587437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5">
              <a:extLst>
                <a:ext uri="{FF2B5EF4-FFF2-40B4-BE49-F238E27FC236}">
                  <a16:creationId xmlns:a16="http://schemas.microsoft.com/office/drawing/2014/main" id="{D420ED8C-4BFA-4211-A608-8EA90C6CD277}"/>
                </a:ext>
              </a:extLst>
            </p:cNvPr>
            <p:cNvSpPr txBox="1"/>
            <p:nvPr/>
          </p:nvSpPr>
          <p:spPr>
            <a:xfrm>
              <a:off x="831233" y="1136936"/>
              <a:ext cx="1280371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Speed data</a:t>
              </a:r>
            </a:p>
            <a:p>
              <a:r>
                <a:rPr lang="en-US" altLang="zh-CN" sz="1400" dirty="0"/>
                <a:t>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62" name="文本框 14">
              <a:extLst>
                <a:ext uri="{FF2B5EF4-FFF2-40B4-BE49-F238E27FC236}">
                  <a16:creationId xmlns:a16="http://schemas.microsoft.com/office/drawing/2014/main" id="{A20A7D8D-BEE0-4270-B22D-69E8AC879B92}"/>
                </a:ext>
              </a:extLst>
            </p:cNvPr>
            <p:cNvSpPr txBox="1"/>
            <p:nvPr/>
          </p:nvSpPr>
          <p:spPr>
            <a:xfrm>
              <a:off x="755814" y="2073107"/>
              <a:ext cx="1431209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Volume data </a:t>
              </a:r>
            </a:p>
            <a:p>
              <a:r>
                <a:rPr lang="en-US" altLang="zh-CN" sz="1400" dirty="0"/>
                <a:t>q(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63" name="直接箭头连接符 16">
              <a:extLst>
                <a:ext uri="{FF2B5EF4-FFF2-40B4-BE49-F238E27FC236}">
                  <a16:creationId xmlns:a16="http://schemas.microsoft.com/office/drawing/2014/main" id="{3DC5C0DB-9B29-45E4-88C3-204C51C55CF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1471419" y="1809128"/>
              <a:ext cx="15425" cy="263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20">
              <a:extLst>
                <a:ext uri="{FF2B5EF4-FFF2-40B4-BE49-F238E27FC236}">
                  <a16:creationId xmlns:a16="http://schemas.microsoft.com/office/drawing/2014/main" id="{34B8C2E8-7302-45DB-9799-DD32C72F6A49}"/>
                </a:ext>
              </a:extLst>
            </p:cNvPr>
            <p:cNvSpPr txBox="1"/>
            <p:nvPr/>
          </p:nvSpPr>
          <p:spPr>
            <a:xfrm>
              <a:off x="351700" y="3009278"/>
              <a:ext cx="2239437" cy="395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Fundamental diagram</a:t>
              </a:r>
              <a:endParaRPr lang="zh-CN" altLang="en-US" sz="1400" dirty="0"/>
            </a:p>
          </p:txBody>
        </p:sp>
        <p:cxnSp>
          <p:nvCxnSpPr>
            <p:cNvPr id="65" name="直接箭头连接符 21">
              <a:extLst>
                <a:ext uri="{FF2B5EF4-FFF2-40B4-BE49-F238E27FC236}">
                  <a16:creationId xmlns:a16="http://schemas.microsoft.com/office/drawing/2014/main" id="{22606F41-B698-4A83-AA54-A0CA17CE6C35}"/>
                </a:ext>
              </a:extLst>
            </p:cNvPr>
            <p:cNvCxnSpPr>
              <a:cxnSpLocks/>
              <a:stCxn id="62" idx="2"/>
              <a:endCxn id="64" idx="0"/>
            </p:cNvCxnSpPr>
            <p:nvPr/>
          </p:nvCxnSpPr>
          <p:spPr>
            <a:xfrm>
              <a:off x="1471419" y="2745298"/>
              <a:ext cx="0" cy="263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31">
              <a:extLst>
                <a:ext uri="{FF2B5EF4-FFF2-40B4-BE49-F238E27FC236}">
                  <a16:creationId xmlns:a16="http://schemas.microsoft.com/office/drawing/2014/main" id="{741D9E2F-3CE1-43C8-B5C2-40FB8250D16A}"/>
                </a:ext>
              </a:extLst>
            </p:cNvPr>
            <p:cNvSpPr txBox="1"/>
            <p:nvPr/>
          </p:nvSpPr>
          <p:spPr>
            <a:xfrm>
              <a:off x="460502" y="3820152"/>
              <a:ext cx="2021832" cy="177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vf</a:t>
              </a:r>
              <a:r>
                <a:rPr lang="en-US" altLang="zh-CN" sz="1400" dirty="0"/>
                <a:t>: free-flow speed</a:t>
              </a:r>
            </a:p>
            <a:p>
              <a:r>
                <a:rPr lang="en-US" altLang="zh-CN" sz="1400" dirty="0" err="1"/>
                <a:t>vc</a:t>
              </a:r>
              <a:r>
                <a:rPr lang="en-US" altLang="zh-CN" sz="1400" dirty="0"/>
                <a:t>: critical speed</a:t>
              </a:r>
            </a:p>
            <a:p>
              <a:r>
                <a:rPr lang="en-US" altLang="zh-CN" sz="1400" dirty="0"/>
                <a:t>kc: critical density</a:t>
              </a:r>
            </a:p>
            <a:p>
              <a:r>
                <a:rPr lang="en-US" altLang="zh-CN" sz="1400" dirty="0"/>
                <a:t>m: Flow maximizing inertia factor</a:t>
              </a:r>
            </a:p>
          </p:txBody>
        </p:sp>
        <p:cxnSp>
          <p:nvCxnSpPr>
            <p:cNvPr id="67" name="直接箭头连接符 32">
              <a:extLst>
                <a:ext uri="{FF2B5EF4-FFF2-40B4-BE49-F238E27FC236}">
                  <a16:creationId xmlns:a16="http://schemas.microsoft.com/office/drawing/2014/main" id="{170BFA55-6D43-4176-B74B-992A9B935FA0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1457004" y="3404686"/>
              <a:ext cx="14415" cy="40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40">
              <a:extLst>
                <a:ext uri="{FF2B5EF4-FFF2-40B4-BE49-F238E27FC236}">
                  <a16:creationId xmlns:a16="http://schemas.microsoft.com/office/drawing/2014/main" id="{0BA3F0EE-8256-4983-8599-3DB8681E5C52}"/>
                </a:ext>
              </a:extLst>
            </p:cNvPr>
            <p:cNvSpPr txBox="1"/>
            <p:nvPr/>
          </p:nvSpPr>
          <p:spPr>
            <a:xfrm>
              <a:off x="3303448" y="1890761"/>
              <a:ext cx="2358854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Congestion Bottleneck </a:t>
              </a:r>
            </a:p>
            <a:p>
              <a:r>
                <a:rPr lang="en-US" altLang="zh-CN" sz="1400" dirty="0"/>
                <a:t>Identification</a:t>
              </a:r>
            </a:p>
            <a:p>
              <a:r>
                <a:rPr lang="en-US" altLang="zh-CN" sz="1400" dirty="0"/>
                <a:t>P: Congestion duration</a:t>
              </a:r>
              <a:endParaRPr lang="zh-CN" altLang="en-US" sz="1400" dirty="0"/>
            </a:p>
          </p:txBody>
        </p:sp>
        <p:sp>
          <p:nvSpPr>
            <p:cNvPr id="69" name="文本框 43">
              <a:extLst>
                <a:ext uri="{FF2B5EF4-FFF2-40B4-BE49-F238E27FC236}">
                  <a16:creationId xmlns:a16="http://schemas.microsoft.com/office/drawing/2014/main" id="{961428AD-4D52-4597-8DDB-86DA8832FF42}"/>
                </a:ext>
              </a:extLst>
            </p:cNvPr>
            <p:cNvSpPr txBox="1"/>
            <p:nvPr/>
          </p:nvSpPr>
          <p:spPr>
            <a:xfrm>
              <a:off x="3362247" y="1136936"/>
              <a:ext cx="2241256" cy="395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Volume from STA</a:t>
              </a:r>
            </a:p>
          </p:txBody>
        </p:sp>
        <p:sp>
          <p:nvSpPr>
            <p:cNvPr id="70" name="文本框 47">
              <a:extLst>
                <a:ext uri="{FF2B5EF4-FFF2-40B4-BE49-F238E27FC236}">
                  <a16:creationId xmlns:a16="http://schemas.microsoft.com/office/drawing/2014/main" id="{6DA9D941-9747-4E08-8C7A-F89018C8D893}"/>
                </a:ext>
              </a:extLst>
            </p:cNvPr>
            <p:cNvSpPr txBox="1"/>
            <p:nvPr/>
          </p:nvSpPr>
          <p:spPr>
            <a:xfrm>
              <a:off x="3045868" y="3155516"/>
              <a:ext cx="2874014" cy="1225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D: Congested Demand</a:t>
              </a:r>
            </a:p>
            <a:p>
              <a:r>
                <a:rPr lang="en-US" altLang="zh-CN" sz="1400" dirty="0"/>
                <a:t>QHF: queued hour factor</a:t>
              </a:r>
            </a:p>
            <a:p>
              <a:r>
                <a:rPr lang="en-US" altLang="zh-CN" sz="1400" dirty="0"/>
                <a:t>Polynomial arrival rate parameters </a:t>
              </a:r>
              <a:r>
                <a:rPr lang="en-US" altLang="zh-CN" sz="1400" dirty="0">
                  <a:sym typeface="Symbol" panose="05050102010706020507" pitchFamily="18" charset="2"/>
                </a:rPr>
                <a:t></a:t>
              </a:r>
              <a:endParaRPr lang="en-US" altLang="zh-CN" sz="1400" dirty="0"/>
            </a:p>
          </p:txBody>
        </p:sp>
        <p:sp>
          <p:nvSpPr>
            <p:cNvPr id="71" name="文本框 48">
              <a:extLst>
                <a:ext uri="{FF2B5EF4-FFF2-40B4-BE49-F238E27FC236}">
                  <a16:creationId xmlns:a16="http://schemas.microsoft.com/office/drawing/2014/main" id="{43726672-A427-4488-A2F4-E2F14DA09283}"/>
                </a:ext>
              </a:extLst>
            </p:cNvPr>
            <p:cNvSpPr txBox="1"/>
            <p:nvPr/>
          </p:nvSpPr>
          <p:spPr>
            <a:xfrm>
              <a:off x="3065051" y="4809255"/>
              <a:ext cx="2835648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Estimated time dependent DTA volume and speed v'(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</a:t>
              </a:r>
            </a:p>
          </p:txBody>
        </p:sp>
        <p:cxnSp>
          <p:nvCxnSpPr>
            <p:cNvPr id="72" name="直接箭头连接符 49">
              <a:extLst>
                <a:ext uri="{FF2B5EF4-FFF2-40B4-BE49-F238E27FC236}">
                  <a16:creationId xmlns:a16="http://schemas.microsoft.com/office/drawing/2014/main" id="{29EA1BA2-A588-4ACC-A911-55162D3729C1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4482876" y="2839738"/>
              <a:ext cx="0" cy="315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51">
              <a:extLst>
                <a:ext uri="{FF2B5EF4-FFF2-40B4-BE49-F238E27FC236}">
                  <a16:creationId xmlns:a16="http://schemas.microsoft.com/office/drawing/2014/main" id="{923087E4-1D05-4A07-B116-A03C1A38461F}"/>
                </a:ext>
              </a:extLst>
            </p:cNvPr>
            <p:cNvCxnSpPr>
              <a:cxnSpLocks/>
              <a:stCxn id="69" idx="2"/>
              <a:endCxn id="68" idx="0"/>
            </p:cNvCxnSpPr>
            <p:nvPr/>
          </p:nvCxnSpPr>
          <p:spPr>
            <a:xfrm>
              <a:off x="4482876" y="1532344"/>
              <a:ext cx="0" cy="35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52">
              <a:extLst>
                <a:ext uri="{FF2B5EF4-FFF2-40B4-BE49-F238E27FC236}">
                  <a16:creationId xmlns:a16="http://schemas.microsoft.com/office/drawing/2014/main" id="{DC4E38E0-29AE-4644-9019-CCB098DF2096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4482875" y="4381278"/>
              <a:ext cx="1" cy="427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81">
              <a:extLst>
                <a:ext uri="{FF2B5EF4-FFF2-40B4-BE49-F238E27FC236}">
                  <a16:creationId xmlns:a16="http://schemas.microsoft.com/office/drawing/2014/main" id="{E980C91F-4BAE-4F94-B5AC-DA99862C7798}"/>
                </a:ext>
              </a:extLst>
            </p:cNvPr>
            <p:cNvSpPr txBox="1"/>
            <p:nvPr/>
          </p:nvSpPr>
          <p:spPr>
            <a:xfrm>
              <a:off x="3590515" y="6006257"/>
              <a:ext cx="1784721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MAE, MAPE v'(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)-v(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</a:t>
              </a:r>
            </a:p>
          </p:txBody>
        </p:sp>
        <p:cxnSp>
          <p:nvCxnSpPr>
            <p:cNvPr id="80" name="直接箭头连接符 90">
              <a:extLst>
                <a:ext uri="{FF2B5EF4-FFF2-40B4-BE49-F238E27FC236}">
                  <a16:creationId xmlns:a16="http://schemas.microsoft.com/office/drawing/2014/main" id="{FE972E78-359C-4565-8314-A753C9143F9D}"/>
                </a:ext>
              </a:extLst>
            </p:cNvPr>
            <p:cNvCxnSpPr>
              <a:cxnSpLocks/>
              <a:stCxn id="71" idx="2"/>
              <a:endCxn id="77" idx="0"/>
            </p:cNvCxnSpPr>
            <p:nvPr/>
          </p:nvCxnSpPr>
          <p:spPr>
            <a:xfrm>
              <a:off x="4482875" y="5481448"/>
              <a:ext cx="1" cy="52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97">
              <a:extLst>
                <a:ext uri="{FF2B5EF4-FFF2-40B4-BE49-F238E27FC236}">
                  <a16:creationId xmlns:a16="http://schemas.microsoft.com/office/drawing/2014/main" id="{D058435E-8736-418E-9ECD-C080162AF399}"/>
                </a:ext>
              </a:extLst>
            </p:cNvPr>
            <p:cNvSpPr txBox="1"/>
            <p:nvPr/>
          </p:nvSpPr>
          <p:spPr>
            <a:xfrm>
              <a:off x="6574170" y="1113540"/>
              <a:ext cx="2202566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Subarea OD  from base year, Traffic Count C(l)</a:t>
              </a:r>
            </a:p>
          </p:txBody>
        </p:sp>
        <p:sp>
          <p:nvSpPr>
            <p:cNvPr id="83" name="文本框 98">
              <a:extLst>
                <a:ext uri="{FF2B5EF4-FFF2-40B4-BE49-F238E27FC236}">
                  <a16:creationId xmlns:a16="http://schemas.microsoft.com/office/drawing/2014/main" id="{A915D718-EC3C-463E-9C98-8CCBE82D3A89}"/>
                </a:ext>
              </a:extLst>
            </p:cNvPr>
            <p:cNvSpPr txBox="1"/>
            <p:nvPr/>
          </p:nvSpPr>
          <p:spPr>
            <a:xfrm>
              <a:off x="6628085" y="5867864"/>
              <a:ext cx="2094735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MAE, MAPE:</a:t>
              </a:r>
            </a:p>
            <a:p>
              <a:r>
                <a:rPr lang="en-US" altLang="zh-CN" sz="1400" dirty="0"/>
                <a:t>v‘’(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)-v(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</a:t>
              </a:r>
            </a:p>
            <a:p>
              <a:r>
                <a:rPr lang="en-US" altLang="zh-CN" sz="1400" dirty="0"/>
                <a:t>x(l)-C(l)</a:t>
              </a:r>
            </a:p>
          </p:txBody>
        </p:sp>
        <p:sp>
          <p:nvSpPr>
            <p:cNvPr id="84" name="文本框 103">
              <a:extLst>
                <a:ext uri="{FF2B5EF4-FFF2-40B4-BE49-F238E27FC236}">
                  <a16:creationId xmlns:a16="http://schemas.microsoft.com/office/drawing/2014/main" id="{88C754B9-82B5-420D-B021-EF43FD2B1CD4}"/>
                </a:ext>
              </a:extLst>
            </p:cNvPr>
            <p:cNvSpPr txBox="1"/>
            <p:nvPr/>
          </p:nvSpPr>
          <p:spPr>
            <a:xfrm>
              <a:off x="6590785" y="2319233"/>
              <a:ext cx="2169336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Dynamic Traffic Assignment (DTA) and ODME</a:t>
              </a:r>
            </a:p>
          </p:txBody>
        </p:sp>
        <p:sp>
          <p:nvSpPr>
            <p:cNvPr id="85" name="文本框 104">
              <a:extLst>
                <a:ext uri="{FF2B5EF4-FFF2-40B4-BE49-F238E27FC236}">
                  <a16:creationId xmlns:a16="http://schemas.microsoft.com/office/drawing/2014/main" id="{C97B07F4-C668-407F-9D3A-4A99C0191AA6}"/>
                </a:ext>
              </a:extLst>
            </p:cNvPr>
            <p:cNvSpPr txBox="1"/>
            <p:nvPr/>
          </p:nvSpPr>
          <p:spPr>
            <a:xfrm>
              <a:off x="6550943" y="3535723"/>
              <a:ext cx="2249022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Updated OD demand matrix and link volume x(l)</a:t>
              </a:r>
            </a:p>
          </p:txBody>
        </p:sp>
        <p:sp>
          <p:nvSpPr>
            <p:cNvPr id="86" name="文本框 105">
              <a:extLst>
                <a:ext uri="{FF2B5EF4-FFF2-40B4-BE49-F238E27FC236}">
                  <a16:creationId xmlns:a16="http://schemas.microsoft.com/office/drawing/2014/main" id="{3112CBA8-B8E0-4B6A-A9BE-FECC5D939D02}"/>
                </a:ext>
              </a:extLst>
            </p:cNvPr>
            <p:cNvSpPr txBox="1"/>
            <p:nvPr/>
          </p:nvSpPr>
          <p:spPr>
            <a:xfrm>
              <a:off x="6394710" y="4809255"/>
              <a:ext cx="2561485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Time dependent speed : v‘‘(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consistent with OD</a:t>
              </a:r>
            </a:p>
          </p:txBody>
        </p:sp>
        <p:cxnSp>
          <p:nvCxnSpPr>
            <p:cNvPr id="87" name="直接箭头连接符 106">
              <a:extLst>
                <a:ext uri="{FF2B5EF4-FFF2-40B4-BE49-F238E27FC236}">
                  <a16:creationId xmlns:a16="http://schemas.microsoft.com/office/drawing/2014/main" id="{D4310786-7B2B-4D1E-88DD-292B409FE6A5}"/>
                </a:ext>
              </a:extLst>
            </p:cNvPr>
            <p:cNvCxnSpPr>
              <a:cxnSpLocks/>
              <a:stCxn id="82" idx="2"/>
              <a:endCxn id="84" idx="0"/>
            </p:cNvCxnSpPr>
            <p:nvPr/>
          </p:nvCxnSpPr>
          <p:spPr>
            <a:xfrm>
              <a:off x="7675453" y="2062518"/>
              <a:ext cx="0" cy="256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111">
              <a:extLst>
                <a:ext uri="{FF2B5EF4-FFF2-40B4-BE49-F238E27FC236}">
                  <a16:creationId xmlns:a16="http://schemas.microsoft.com/office/drawing/2014/main" id="{999CC871-981D-4EDB-BF31-6C14DBA5CC3D}"/>
                </a:ext>
              </a:extLst>
            </p:cNvPr>
            <p:cNvCxnSpPr>
              <a:cxnSpLocks/>
              <a:stCxn id="85" idx="2"/>
              <a:endCxn id="86" idx="0"/>
            </p:cNvCxnSpPr>
            <p:nvPr/>
          </p:nvCxnSpPr>
          <p:spPr>
            <a:xfrm flipH="1">
              <a:off x="7675453" y="4484701"/>
              <a:ext cx="1" cy="32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112">
              <a:extLst>
                <a:ext uri="{FF2B5EF4-FFF2-40B4-BE49-F238E27FC236}">
                  <a16:creationId xmlns:a16="http://schemas.microsoft.com/office/drawing/2014/main" id="{23BD3C16-45D4-4DF7-9760-ECA9DA27C004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675453" y="5481448"/>
              <a:ext cx="0" cy="386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文本框 124">
              <a:extLst>
                <a:ext uri="{FF2B5EF4-FFF2-40B4-BE49-F238E27FC236}">
                  <a16:creationId xmlns:a16="http://schemas.microsoft.com/office/drawing/2014/main" id="{DA4A783A-7DFC-4487-B8DD-7BE3298D6409}"/>
                </a:ext>
              </a:extLst>
            </p:cNvPr>
            <p:cNvSpPr txBox="1"/>
            <p:nvPr/>
          </p:nvSpPr>
          <p:spPr>
            <a:xfrm>
              <a:off x="10413280" y="1150840"/>
              <a:ext cx="1448592" cy="1225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FY OD and FY link volume from STA</a:t>
              </a:r>
            </a:p>
          </p:txBody>
        </p:sp>
        <p:sp>
          <p:nvSpPr>
            <p:cNvPr id="92" name="文本框 125">
              <a:extLst>
                <a:ext uri="{FF2B5EF4-FFF2-40B4-BE49-F238E27FC236}">
                  <a16:creationId xmlns:a16="http://schemas.microsoft.com/office/drawing/2014/main" id="{3E04697A-9CDC-42DD-BF88-F4C7DE9E6300}"/>
                </a:ext>
              </a:extLst>
            </p:cNvPr>
            <p:cNvSpPr txBox="1"/>
            <p:nvPr/>
          </p:nvSpPr>
          <p:spPr>
            <a:xfrm>
              <a:off x="9445809" y="3674116"/>
              <a:ext cx="2726243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Updated FY OD demand matrix and link volume </a:t>
              </a:r>
              <a:r>
                <a:rPr lang="en-US" altLang="zh-CN" sz="1400" dirty="0" err="1"/>
                <a:t>x</a:t>
              </a:r>
              <a:r>
                <a:rPr lang="en-US" altLang="zh-CN" sz="1400" baseline="30000" dirty="0" err="1"/>
                <a:t>fy</a:t>
              </a:r>
              <a:r>
                <a:rPr lang="en-US" altLang="zh-CN" sz="1400" dirty="0"/>
                <a:t>(l)</a:t>
              </a:r>
            </a:p>
          </p:txBody>
        </p:sp>
        <p:cxnSp>
          <p:nvCxnSpPr>
            <p:cNvPr id="93" name="直接箭头连接符 130">
              <a:extLst>
                <a:ext uri="{FF2B5EF4-FFF2-40B4-BE49-F238E27FC236}">
                  <a16:creationId xmlns:a16="http://schemas.microsoft.com/office/drawing/2014/main" id="{A516CE80-8D93-4F4A-BE06-5F6B61D637FD}"/>
                </a:ext>
              </a:extLst>
            </p:cNvPr>
            <p:cNvCxnSpPr>
              <a:cxnSpLocks/>
              <a:stCxn id="85" idx="3"/>
              <a:endCxn id="92" idx="1"/>
            </p:cNvCxnSpPr>
            <p:nvPr/>
          </p:nvCxnSpPr>
          <p:spPr>
            <a:xfrm>
              <a:off x="8799965" y="4010212"/>
              <a:ext cx="6458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138">
              <a:extLst>
                <a:ext uri="{FF2B5EF4-FFF2-40B4-BE49-F238E27FC236}">
                  <a16:creationId xmlns:a16="http://schemas.microsoft.com/office/drawing/2014/main" id="{88C64DE5-D511-40BF-8B0E-0B76D8EE0E6C}"/>
                </a:ext>
              </a:extLst>
            </p:cNvPr>
            <p:cNvSpPr txBox="1"/>
            <p:nvPr/>
          </p:nvSpPr>
          <p:spPr>
            <a:xfrm>
              <a:off x="9364691" y="2474940"/>
              <a:ext cx="1593841" cy="395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 Scenario Data</a:t>
              </a:r>
              <a:endParaRPr lang="zh-CN" altLang="en-US" sz="1400" dirty="0"/>
            </a:p>
          </p:txBody>
        </p:sp>
        <p:cxnSp>
          <p:nvCxnSpPr>
            <p:cNvPr id="95" name="直接箭头连接符 139">
              <a:extLst>
                <a:ext uri="{FF2B5EF4-FFF2-40B4-BE49-F238E27FC236}">
                  <a16:creationId xmlns:a16="http://schemas.microsoft.com/office/drawing/2014/main" id="{92E354C6-2467-4695-AE57-3665AE07F726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11137577" y="2376601"/>
              <a:ext cx="0" cy="1297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文本框 47">
              <a:extLst>
                <a:ext uri="{FF2B5EF4-FFF2-40B4-BE49-F238E27FC236}">
                  <a16:creationId xmlns:a16="http://schemas.microsoft.com/office/drawing/2014/main" id="{74A9AAE3-6141-470F-A629-23F8578F84B7}"/>
                </a:ext>
              </a:extLst>
            </p:cNvPr>
            <p:cNvSpPr txBox="1"/>
            <p:nvPr/>
          </p:nvSpPr>
          <p:spPr>
            <a:xfrm>
              <a:off x="424228" y="5867864"/>
              <a:ext cx="2094380" cy="948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DTA queue evolution function calibration </a:t>
              </a:r>
            </a:p>
          </p:txBody>
        </p:sp>
        <p:sp>
          <p:nvSpPr>
            <p:cNvPr id="98" name="文本框 98">
              <a:extLst>
                <a:ext uri="{FF2B5EF4-FFF2-40B4-BE49-F238E27FC236}">
                  <a16:creationId xmlns:a16="http://schemas.microsoft.com/office/drawing/2014/main" id="{17B3944D-1F0E-4F31-9A62-4B44C76F9208}"/>
                </a:ext>
              </a:extLst>
            </p:cNvPr>
            <p:cNvSpPr txBox="1"/>
            <p:nvPr/>
          </p:nvSpPr>
          <p:spPr>
            <a:xfrm>
              <a:off x="9761562" y="6006257"/>
              <a:ext cx="2094735" cy="672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MOE: v</a:t>
              </a:r>
              <a:r>
                <a:rPr lang="en-US" altLang="zh-CN" sz="1400" baseline="30000" dirty="0"/>
                <a:t>fy</a:t>
              </a:r>
              <a:r>
                <a:rPr lang="en-US" altLang="zh-CN" sz="1400" dirty="0"/>
                <a:t>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)-v(</a:t>
              </a:r>
              <a:r>
                <a:rPr lang="en-US" altLang="zh-CN" sz="1400" dirty="0" err="1"/>
                <a:t>l,t</a:t>
              </a:r>
              <a:r>
                <a:rPr lang="en-US" altLang="zh-CN" sz="1400" dirty="0"/>
                <a:t>) </a:t>
              </a:r>
            </a:p>
            <a:p>
              <a:r>
                <a:rPr lang="en-US" altLang="zh-CN" sz="1400" dirty="0" err="1"/>
                <a:t>x</a:t>
              </a:r>
              <a:r>
                <a:rPr lang="en-US" altLang="zh-CN" sz="1400" baseline="30000" dirty="0" err="1"/>
                <a:t>fy</a:t>
              </a:r>
              <a:r>
                <a:rPr lang="en-US" altLang="zh-CN" sz="1400" dirty="0"/>
                <a:t>(l)-C(l)</a:t>
              </a:r>
            </a:p>
          </p:txBody>
        </p:sp>
        <p:cxnSp>
          <p:nvCxnSpPr>
            <p:cNvPr id="99" name="直接箭头连接符 112">
              <a:extLst>
                <a:ext uri="{FF2B5EF4-FFF2-40B4-BE49-F238E27FC236}">
                  <a16:creationId xmlns:a16="http://schemas.microsoft.com/office/drawing/2014/main" id="{7642E943-8CA6-4300-9326-C52E96C7CE8E}"/>
                </a:ext>
              </a:extLst>
            </p:cNvPr>
            <p:cNvCxnSpPr>
              <a:cxnSpLocks/>
              <a:stCxn id="92" idx="2"/>
              <a:endCxn id="98" idx="0"/>
            </p:cNvCxnSpPr>
            <p:nvPr/>
          </p:nvCxnSpPr>
          <p:spPr>
            <a:xfrm flipH="1">
              <a:off x="10808930" y="4346308"/>
              <a:ext cx="1" cy="165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139">
              <a:extLst>
                <a:ext uri="{FF2B5EF4-FFF2-40B4-BE49-F238E27FC236}">
                  <a16:creationId xmlns:a16="http://schemas.microsoft.com/office/drawing/2014/main" id="{7682313E-8062-4135-8B29-B358E6E09534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10161612" y="2870348"/>
              <a:ext cx="0" cy="803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64B452E-F90A-EA1F-A49D-6E8346D90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General Workflow of DTA Application: 4 Stages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19B9DA5-BEE6-33DF-E484-6767F32F91D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2501673" y="3008446"/>
            <a:ext cx="705428" cy="1742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410B91-9780-36A3-F6F6-A83B91561BEB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6963138" y="3711293"/>
            <a:ext cx="1" cy="20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4BBDD40-7478-F65E-5083-DEB89CFE4A0A}"/>
              </a:ext>
            </a:extLst>
          </p:cNvPr>
          <p:cNvCxnSpPr>
            <a:stCxn id="66" idx="2"/>
            <a:endCxn id="96" idx="0"/>
          </p:cNvCxnSpPr>
          <p:nvPr/>
        </p:nvCxnSpPr>
        <p:spPr>
          <a:xfrm>
            <a:off x="1633184" y="5525905"/>
            <a:ext cx="1" cy="20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05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Fundamental diagram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2</a:t>
            </a:fld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90DE06-6626-4377-AC86-C57D07CCB124}"/>
              </a:ext>
            </a:extLst>
          </p:cNvPr>
          <p:cNvSpPr txBox="1"/>
          <p:nvPr/>
        </p:nvSpPr>
        <p:spPr>
          <a:xfrm>
            <a:off x="7650063" y="5239899"/>
            <a:ext cx="438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Example of calibrated speed-volume curve using S3 model</a:t>
            </a:r>
            <a:endParaRPr lang="zh-CN" altLang="en-US" sz="1400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9CA9AB9-B4B7-4E00-A827-5AFC5D7DD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863851"/>
              </p:ext>
            </p:extLst>
          </p:nvPr>
        </p:nvGraphicFramePr>
        <p:xfrm>
          <a:off x="7425691" y="1481960"/>
          <a:ext cx="4829175" cy="3699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53492" imgH="7324589" progId="Visio.Drawing.15">
                  <p:embed/>
                </p:oleObj>
              </mc:Choice>
              <mc:Fallback>
                <p:oleObj name="Visio" r:id="rId3" imgW="9553492" imgH="7324589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B682469-7B95-4BB2-ADE7-C486A5A2C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691" y="1481960"/>
                        <a:ext cx="4829175" cy="3699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3" y="1170290"/>
            <a:ext cx="83084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 recent 3-parameter model (S3 model) by Cheng et al., (2021)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352BE06-0C75-FA3F-43B6-D3A60F6E0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0" y="2049378"/>
            <a:ext cx="2197902" cy="98298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A6F5E4A-0E40-0BD1-76F2-F7E8FA0A4EDC}"/>
              </a:ext>
            </a:extLst>
          </p:cNvPr>
          <p:cNvSpPr txBox="1"/>
          <p:nvPr/>
        </p:nvSpPr>
        <p:spPr>
          <a:xfrm>
            <a:off x="726939" y="3764547"/>
            <a:ext cx="16609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v: speed</a:t>
            </a:r>
          </a:p>
          <a:p>
            <a:r>
              <a:rPr lang="en-US" altLang="zh-CN" sz="1400" dirty="0"/>
              <a:t>k: density</a:t>
            </a:r>
            <a:endParaRPr lang="zh-CN" altLang="en-US" sz="1400" dirty="0"/>
          </a:p>
          <a:p>
            <a:r>
              <a:rPr lang="en-US" altLang="zh-CN" sz="1400" dirty="0" err="1"/>
              <a:t>vf</a:t>
            </a:r>
            <a:r>
              <a:rPr lang="en-US" altLang="zh-CN" sz="1400" dirty="0"/>
              <a:t>: free-flow speed</a:t>
            </a:r>
          </a:p>
          <a:p>
            <a:r>
              <a:rPr lang="en-US" altLang="zh-CN" sz="1400" dirty="0"/>
              <a:t>kc: critical density</a:t>
            </a:r>
            <a:endParaRPr lang="zh-CN" altLang="en-US" sz="1400" dirty="0"/>
          </a:p>
          <a:p>
            <a:r>
              <a:rPr lang="en-US" altLang="zh-CN" sz="1400" dirty="0"/>
              <a:t>m: shape parameter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9975C8-85E2-D5E4-B3A8-7A0AE5A45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287" y="4612940"/>
            <a:ext cx="1247775" cy="61912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1D4C424-31AD-9A33-9389-88CDBDA9090E}"/>
              </a:ext>
            </a:extLst>
          </p:cNvPr>
          <p:cNvSpPr txBox="1"/>
          <p:nvPr/>
        </p:nvSpPr>
        <p:spPr>
          <a:xfrm>
            <a:off x="2966370" y="2266502"/>
            <a:ext cx="2708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Input: observed speed and density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EB48D2-989F-A4C0-4118-0C830541790D}"/>
              </a:ext>
            </a:extLst>
          </p:cNvPr>
          <p:cNvSpPr txBox="1"/>
          <p:nvPr/>
        </p:nvSpPr>
        <p:spPr>
          <a:xfrm>
            <a:off x="2966370" y="3032358"/>
            <a:ext cx="440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Output: free-flow speed, critical density, shape parameter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96A90D-EE0C-4AFE-307B-1D92493281CA}"/>
              </a:ext>
            </a:extLst>
          </p:cNvPr>
          <p:cNvSpPr txBox="1"/>
          <p:nvPr/>
        </p:nvSpPr>
        <p:spPr>
          <a:xfrm>
            <a:off x="2966370" y="4340004"/>
            <a:ext cx="2127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Output: ultimate capacity</a:t>
            </a:r>
            <a:endParaRPr lang="zh-CN" altLang="en-US" sz="14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0EAC0-E1F7-9BB3-F236-AD4B7A9EEE94}"/>
              </a:ext>
            </a:extLst>
          </p:cNvPr>
          <p:cNvSpPr txBox="1"/>
          <p:nvPr/>
        </p:nvSpPr>
        <p:spPr>
          <a:xfrm>
            <a:off x="176510" y="2939564"/>
            <a:ext cx="2761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speed-density relationship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C08AFAE-3D85-53E4-08B4-E89558A8EAFF}"/>
              </a:ext>
            </a:extLst>
          </p:cNvPr>
          <p:cNvCxnSpPr/>
          <p:nvPr/>
        </p:nvCxnSpPr>
        <p:spPr>
          <a:xfrm>
            <a:off x="4030174" y="3429000"/>
            <a:ext cx="198926" cy="91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359E71-09BB-FC16-1554-D93A6408BFD2}"/>
              </a:ext>
            </a:extLst>
          </p:cNvPr>
          <p:cNvCxnSpPr/>
          <p:nvPr/>
        </p:nvCxnSpPr>
        <p:spPr>
          <a:xfrm flipH="1">
            <a:off x="4389120" y="3384567"/>
            <a:ext cx="1005840" cy="95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002042-488C-8D9A-29EF-0F7E8D3ABB98}"/>
              </a:ext>
            </a:extLst>
          </p:cNvPr>
          <p:cNvCxnSpPr/>
          <p:nvPr/>
        </p:nvCxnSpPr>
        <p:spPr>
          <a:xfrm flipH="1">
            <a:off x="4654062" y="3362351"/>
            <a:ext cx="2021058" cy="98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5F890E2-A2D9-6FED-E9B2-FECE95679A5F}"/>
              </a:ext>
            </a:extLst>
          </p:cNvPr>
          <p:cNvSpPr txBox="1"/>
          <p:nvPr/>
        </p:nvSpPr>
        <p:spPr>
          <a:xfrm>
            <a:off x="6776115" y="120108"/>
            <a:ext cx="5254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Cheng,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Zhiyuan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Yuqian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Lin, and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Zhou. 2021. "An s-shaped three-parameter (S3) traffic stream model with consistent car following relationship."  Transportation Research Part B: Methodological 153:246-71.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E1CCE-6E47-2AF1-A981-BBD9344F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3FEEBD-F879-6C6C-6D9E-F83E3CBADC58}"/>
              </a:ext>
            </a:extLst>
          </p:cNvPr>
          <p:cNvSpPr txBox="1"/>
          <p:nvPr/>
        </p:nvSpPr>
        <p:spPr>
          <a:xfrm>
            <a:off x="4532744" y="136525"/>
            <a:ext cx="76592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Cheng,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Zhiyuan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Jifu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Guo, Xin Wu, Ram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Pendyala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Zhou. 2022. "Estimating key traffic state parameters through parsimonious spatial queue models." </a:t>
            </a:r>
            <a:r>
              <a:rPr lang="en-US" altLang="zh-CN" sz="1400" i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Transportation Research Part C: Emerging Technologies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137:103596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970359-C917-78E4-AECA-7945CD3A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0" y="2531841"/>
            <a:ext cx="5502420" cy="2838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DBD529-F3EA-856A-E02D-2125AD9D01B2}"/>
              </a:ext>
            </a:extLst>
          </p:cNvPr>
          <p:cNvSpPr txBox="1"/>
          <p:nvPr/>
        </p:nvSpPr>
        <p:spPr>
          <a:xfrm>
            <a:off x="447673" y="1170290"/>
            <a:ext cx="1015567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nalysis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method: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 parsimonious spatial queue model by Cheng et al., (2022)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3658984-1D06-4491-BB50-5EE60C9B0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</a:t>
            </a:r>
            <a:r>
              <a:rPr lang="en-US" altLang="zh-CN" sz="3600" b="1" dirty="0">
                <a:latin typeface="+mn-lt"/>
                <a:ea typeface="+mn-ea"/>
                <a:cs typeface="+mn-cs"/>
              </a:rPr>
              <a:t>ueue analysis</a:t>
            </a:r>
            <a:endParaRPr lang="en-US" altLang="en-US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BAB927-0121-CD0C-1147-5C851340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34" y="2164773"/>
            <a:ext cx="3171825" cy="533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12E7EE-301B-B80C-2835-9E3222DC9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96" y="3028950"/>
            <a:ext cx="5143500" cy="800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B1C067-E532-DA52-B025-82BFA970C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38066"/>
            <a:ext cx="5966692" cy="8286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4E19BDE-324B-DED9-40B8-D6A67B8F2829}"/>
              </a:ext>
            </a:extLst>
          </p:cNvPr>
          <p:cNvSpPr txBox="1"/>
          <p:nvPr/>
        </p:nvSpPr>
        <p:spPr>
          <a:xfrm>
            <a:off x="5623068" y="1767303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Assumption: the discharge rate is constant and arrival rate is cubic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C11830-F05C-842E-5B75-A5C497F6EE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659" y="5708650"/>
            <a:ext cx="2619375" cy="6477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308743-94BD-D515-12BF-2AB1D41C94D5}"/>
              </a:ext>
            </a:extLst>
          </p:cNvPr>
          <p:cNvSpPr txBox="1"/>
          <p:nvPr/>
        </p:nvSpPr>
        <p:spPr>
          <a:xfrm>
            <a:off x="5623068" y="2770750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 dependent queue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F5E845-DBDD-1AA6-6F93-5DA65820FF77}"/>
              </a:ext>
            </a:extLst>
          </p:cNvPr>
          <p:cNvSpPr txBox="1"/>
          <p:nvPr/>
        </p:nvSpPr>
        <p:spPr>
          <a:xfrm>
            <a:off x="5623068" y="3854924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 dependent delay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00AF3B6-ED01-2D82-AC71-FE15AACF9FC5}"/>
              </a:ext>
            </a:extLst>
          </p:cNvPr>
          <p:cNvSpPr txBox="1"/>
          <p:nvPr/>
        </p:nvSpPr>
        <p:spPr>
          <a:xfrm>
            <a:off x="5623068" y="5313865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Average delay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67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24E6EC-D353-5C49-1E12-2D74BBDD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368" y="989589"/>
            <a:ext cx="3831790" cy="529299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B0A39A81-2EB1-3956-CB08-882AF5E23C3C}"/>
              </a:ext>
            </a:extLst>
          </p:cNvPr>
          <p:cNvSpPr txBox="1"/>
          <p:nvPr/>
        </p:nvSpPr>
        <p:spPr>
          <a:xfrm>
            <a:off x="2995900" y="6282588"/>
            <a:ext cx="6788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Major steps towards queue-oriented link performance function QVDF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8A2BB5-596E-C22A-9E79-EA327E74F422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1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5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2" y="117029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 recent queue-based volume delay function by Zhou et al., (2022)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6F4A0-2C4A-4D9F-5348-089DC8D42986}"/>
              </a:ext>
            </a:extLst>
          </p:cNvPr>
          <p:cNvSpPr txBox="1"/>
          <p:nvPr/>
        </p:nvSpPr>
        <p:spPr>
          <a:xfrm>
            <a:off x="4878297" y="2013337"/>
            <a:ext cx="588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Assumption 2: Link magnitude of speed reduction and congestion duration </a:t>
            </a:r>
            <a:endParaRPr lang="zh-CN" altLang="en-US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CAD8836-F26F-0522-28FF-E7DC276C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71" y="2349500"/>
            <a:ext cx="2257131" cy="80933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D4D0E8F-D951-DB6A-BC05-2417D2820899}"/>
              </a:ext>
            </a:extLst>
          </p:cNvPr>
          <p:cNvSpPr txBox="1"/>
          <p:nvPr/>
        </p:nvSpPr>
        <p:spPr>
          <a:xfrm>
            <a:off x="523623" y="2005655"/>
            <a:ext cx="407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Assumption 1: Link congestion duration and D∕C ratio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F801FC3-BA60-6095-0ACF-88E9ED2A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7129"/>
            <a:ext cx="1852661" cy="7325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00F22B-3827-3011-2E40-3BD96FCD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07" y="2471376"/>
            <a:ext cx="1861625" cy="56558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E8DEF73-9DEF-C7AC-8730-405CCADC8D0A}"/>
              </a:ext>
            </a:extLst>
          </p:cNvPr>
          <p:cNvSpPr txBox="1"/>
          <p:nvPr/>
        </p:nvSpPr>
        <p:spPr>
          <a:xfrm>
            <a:off x="818222" y="3222111"/>
            <a:ext cx="34824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P: congestion duration</a:t>
            </a:r>
          </a:p>
          <a:p>
            <a:r>
              <a:rPr lang="en-US" altLang="zh-CN" sz="1400" dirty="0" err="1"/>
              <a:t>fd</a:t>
            </a:r>
            <a:r>
              <a:rPr lang="en-US" altLang="zh-CN" sz="1400" dirty="0"/>
              <a:t>: congestion duration constant </a:t>
            </a:r>
            <a:endParaRPr lang="zh-CN" altLang="en-US" sz="1400" dirty="0"/>
          </a:p>
          <a:p>
            <a:r>
              <a:rPr lang="en-US" altLang="zh-CN" sz="1400" dirty="0"/>
              <a:t>D: total inflow demand</a:t>
            </a:r>
          </a:p>
          <a:p>
            <a:r>
              <a:rPr lang="en-US" altLang="zh-CN" sz="1400" dirty="0"/>
              <a:t>C: ultimate capacity</a:t>
            </a:r>
          </a:p>
          <a:p>
            <a:r>
              <a:rPr lang="en-US" altLang="zh-CN" sz="1400" dirty="0"/>
              <a:t>n: oversaturation-to-duration elasticity factor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D0DC48A-12CF-F455-727C-192AA0634627}"/>
              </a:ext>
            </a:extLst>
          </p:cNvPr>
          <p:cNvSpPr txBox="1"/>
          <p:nvPr/>
        </p:nvSpPr>
        <p:spPr>
          <a:xfrm>
            <a:off x="6653947" y="3222111"/>
            <a:ext cx="36144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v_co</a:t>
            </a:r>
            <a:r>
              <a:rPr lang="en-US" altLang="zh-CN" sz="1400" dirty="0"/>
              <a:t>: cut-off speed</a:t>
            </a:r>
          </a:p>
          <a:p>
            <a:r>
              <a:rPr lang="en-US" altLang="zh-CN" sz="1400" dirty="0"/>
              <a:t>v_t2: lowest speed in congestion duration</a:t>
            </a:r>
          </a:p>
          <a:p>
            <a:r>
              <a:rPr lang="en-US" altLang="zh-CN" sz="1400" dirty="0" err="1"/>
              <a:t>fp</a:t>
            </a:r>
            <a:r>
              <a:rPr lang="en-US" altLang="zh-CN" sz="1400" dirty="0"/>
              <a:t>: MSR reduction constant</a:t>
            </a:r>
          </a:p>
          <a:p>
            <a:r>
              <a:rPr lang="en-US" altLang="zh-CN" sz="1400" dirty="0"/>
              <a:t>P: congestion duration</a:t>
            </a:r>
          </a:p>
          <a:p>
            <a:r>
              <a:rPr lang="en-US" altLang="zh-CN" sz="1400" dirty="0"/>
              <a:t>s: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harisSIL"/>
              </a:rPr>
              <a:t>duration-to-speed reduction elasticity factor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A4D41-960E-CE46-DCBD-182FBCBA2C28}"/>
              </a:ext>
            </a:extLst>
          </p:cNvPr>
          <p:cNvSpPr txBox="1"/>
          <p:nvPr/>
        </p:nvSpPr>
        <p:spPr>
          <a:xfrm>
            <a:off x="447672" y="158191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Basic assumptions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EB4305-ED87-F7BE-30BB-BD98130B2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794" y="4649607"/>
            <a:ext cx="6880225" cy="20762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4C954D-025C-92AC-C252-2250ED741182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6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2" y="117029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 recent queue-based volume delay function by Zhou et al., (2022)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A4D41-960E-CE46-DCBD-182FBCBA2C28}"/>
              </a:ext>
            </a:extLst>
          </p:cNvPr>
          <p:cNvSpPr txBox="1"/>
          <p:nvPr/>
        </p:nvSpPr>
        <p:spPr>
          <a:xfrm>
            <a:off x="447672" y="2188643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time-dependent delay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540130-B1A0-5C23-CE03-131ED904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8" y="3263451"/>
            <a:ext cx="2733675" cy="6000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D55F44D-0589-DFCE-A225-DEBFB62AE545}"/>
              </a:ext>
            </a:extLst>
          </p:cNvPr>
          <p:cNvSpPr txBox="1"/>
          <p:nvPr/>
        </p:nvSpPr>
        <p:spPr>
          <a:xfrm>
            <a:off x="782951" y="3756706"/>
            <a:ext cx="250126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time-dependent queue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97E20A-AE20-2439-93F6-8E5F0EB4A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3" y="4442646"/>
            <a:ext cx="2828925" cy="5905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CE9653-FE04-06FF-06DC-BA51AEF9E46A}"/>
              </a:ext>
            </a:extLst>
          </p:cNvPr>
          <p:cNvSpPr txBox="1"/>
          <p:nvPr/>
        </p:nvSpPr>
        <p:spPr>
          <a:xfrm>
            <a:off x="782951" y="5025346"/>
            <a:ext cx="250126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time-dependent delay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523A5-486F-6F9B-BAC9-2E95E6E98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732" y="3642875"/>
            <a:ext cx="1685925" cy="762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3650BFD-85F4-BADE-E97F-95ECBC994E12}"/>
              </a:ext>
            </a:extLst>
          </p:cNvPr>
          <p:cNvSpPr txBox="1"/>
          <p:nvPr/>
        </p:nvSpPr>
        <p:spPr>
          <a:xfrm>
            <a:off x="5080060" y="4392548"/>
            <a:ext cx="250126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time-dependent speed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621202-0BF0-0DE5-0F32-AABF3B592B36}"/>
              </a:ext>
            </a:extLst>
          </p:cNvPr>
          <p:cNvSpPr txBox="1"/>
          <p:nvPr/>
        </p:nvSpPr>
        <p:spPr>
          <a:xfrm>
            <a:off x="4906323" y="2188643"/>
            <a:ext cx="335375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time-dependent speed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1835AB8-BC3C-793F-8F42-9CFCDD620A6F}"/>
              </a:ext>
            </a:extLst>
          </p:cNvPr>
          <p:cNvCxnSpPr/>
          <p:nvPr/>
        </p:nvCxnSpPr>
        <p:spPr>
          <a:xfrm>
            <a:off x="3573779" y="3700453"/>
            <a:ext cx="1569720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05D09C2-6058-9CAD-D849-23239BF46667}"/>
              </a:ext>
            </a:extLst>
          </p:cNvPr>
          <p:cNvCxnSpPr/>
          <p:nvPr/>
        </p:nvCxnSpPr>
        <p:spPr>
          <a:xfrm flipV="1">
            <a:off x="3516626" y="4332913"/>
            <a:ext cx="1657353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23636B8-5FA6-070B-4C24-322FBDD7806E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CE586B-8ECC-3B46-7802-F229A98D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165" y="2731625"/>
            <a:ext cx="4409954" cy="32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FE5BAD-BEC5-4E6B-B932-E63C26AB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4" y="247650"/>
            <a:ext cx="10906125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b="1" dirty="0">
                <a:latin typeface="+mn-lt"/>
                <a:ea typeface="+mn-ea"/>
                <a:cs typeface="+mn-cs"/>
              </a:rPr>
              <a:t>QVDF calibration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7AC63-5392-4B18-BBCF-66110E25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E1ECB-41DC-44A6-A926-DA51D937027B}" type="slidenum">
              <a:rPr lang="en-US" smtClean="0"/>
              <a:t>7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628801-F81D-408A-8399-D24C40CB4780}"/>
              </a:ext>
            </a:extLst>
          </p:cNvPr>
          <p:cNvSpPr txBox="1"/>
          <p:nvPr/>
        </p:nvSpPr>
        <p:spPr>
          <a:xfrm>
            <a:off x="447672" y="1170290"/>
            <a:ext cx="891730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Calibration method: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a recent queue-based volume delay function by Zhou et al., (2022)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09A4D41-960E-CE46-DCBD-182FBCBA2C28}"/>
              </a:ext>
            </a:extLst>
          </p:cNvPr>
          <p:cNvSpPr txBox="1"/>
          <p:nvPr/>
        </p:nvSpPr>
        <p:spPr>
          <a:xfrm>
            <a:off x="7029017" y="2371876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average speed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253F25-E449-A93A-6086-7C581721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24" y="2864835"/>
            <a:ext cx="4562475" cy="2238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55F972-1CE8-1ABC-D5D4-FF813E90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333" y="2591945"/>
            <a:ext cx="2790825" cy="6191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58E4B94-3CB2-E99F-2189-C28A093F6CA4}"/>
              </a:ext>
            </a:extLst>
          </p:cNvPr>
          <p:cNvSpPr txBox="1"/>
          <p:nvPr/>
        </p:nvSpPr>
        <p:spPr>
          <a:xfrm>
            <a:off x="1284401" y="2036973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average delay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295238-1E0F-28EE-7F2F-A88655A20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245" y="5298978"/>
            <a:ext cx="1905000" cy="6191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202D32-90DE-2648-4A7B-A3BD53E01C00}"/>
              </a:ext>
            </a:extLst>
          </p:cNvPr>
          <p:cNvSpPr txBox="1"/>
          <p:nvPr/>
        </p:nvSpPr>
        <p:spPr>
          <a:xfrm>
            <a:off x="1284401" y="4744007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Transition ratio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23C570-73BD-B6FD-2E8C-3D361D11C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20" y="3945462"/>
            <a:ext cx="4591050" cy="6191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F9932C8-1F4B-3FA2-1B77-B082D11B7E8D}"/>
              </a:ext>
            </a:extLst>
          </p:cNvPr>
          <p:cNvSpPr txBox="1"/>
          <p:nvPr/>
        </p:nvSpPr>
        <p:spPr>
          <a:xfrm>
            <a:off x="1284401" y="3390490"/>
            <a:ext cx="31946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Generate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largest delay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EE9922-72FB-4995-9F45-C4D1E8C2B252}"/>
              </a:ext>
            </a:extLst>
          </p:cNvPr>
          <p:cNvCxnSpPr/>
          <p:nvPr/>
        </p:nvCxnSpPr>
        <p:spPr>
          <a:xfrm>
            <a:off x="4904509" y="2872509"/>
            <a:ext cx="1191491" cy="55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B865F8-4F45-71F5-4A53-4B5126302D88}"/>
              </a:ext>
            </a:extLst>
          </p:cNvPr>
          <p:cNvCxnSpPr/>
          <p:nvPr/>
        </p:nvCxnSpPr>
        <p:spPr>
          <a:xfrm flipV="1">
            <a:off x="5259273" y="3945462"/>
            <a:ext cx="836727" cy="4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AEB9066-5DEB-B36A-192C-E2AB152E53C0}"/>
              </a:ext>
            </a:extLst>
          </p:cNvPr>
          <p:cNvCxnSpPr/>
          <p:nvPr/>
        </p:nvCxnSpPr>
        <p:spPr>
          <a:xfrm flipV="1">
            <a:off x="4277158" y="4564587"/>
            <a:ext cx="1985097" cy="1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DBEF39-D822-A879-5A3A-2AF86D8B4286}"/>
              </a:ext>
            </a:extLst>
          </p:cNvPr>
          <p:cNvSpPr txBox="1"/>
          <p:nvPr/>
        </p:nvSpPr>
        <p:spPr>
          <a:xfrm>
            <a:off x="3831139" y="7216"/>
            <a:ext cx="83608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Zhou Simon,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Xuesong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Qixiu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Cheng, Xin Wu,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Peiheng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Li,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Baloka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</a:rPr>
              <a:t>Belezamo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, Jiawei Lu, and Mohammad Abbasi. 2022. "A meso-to-macro cross-resolution performance approach for connecting polynomial arrival queue model to volume-delay function with inflow demand-to-capacity ratio."  Multimodal Transportation 1 (2):100017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9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883</Words>
  <Application>Microsoft Office PowerPoint</Application>
  <PresentationFormat>宽屏</PresentationFormat>
  <Paragraphs>108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CharisSIL</vt:lpstr>
      <vt:lpstr>Arial</vt:lpstr>
      <vt:lpstr>Calibri</vt:lpstr>
      <vt:lpstr>Calibri Light</vt:lpstr>
      <vt:lpstr>Times New Roman</vt:lpstr>
      <vt:lpstr>Office Theme</vt:lpstr>
      <vt:lpstr>Visio</vt:lpstr>
      <vt:lpstr>General Workflow of DTA Application: 4 Stages</vt:lpstr>
      <vt:lpstr>Fundamental diagram calibration</vt:lpstr>
      <vt:lpstr>Queue analysis</vt:lpstr>
      <vt:lpstr>QVDF calibration</vt:lpstr>
      <vt:lpstr>QVDF calibration</vt:lpstr>
      <vt:lpstr>QVDF calibration</vt:lpstr>
      <vt:lpstr>QVDF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Wu</dc:creator>
  <cp:lastModifiedBy>nastare</cp:lastModifiedBy>
  <cp:revision>653</cp:revision>
  <dcterms:created xsi:type="dcterms:W3CDTF">2020-09-18T18:47:00Z</dcterms:created>
  <dcterms:modified xsi:type="dcterms:W3CDTF">2022-06-29T13:26:26Z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