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3" r:id="rId8"/>
    <p:sldId id="264" r:id="rId9"/>
    <p:sldId id="265" r:id="rId10"/>
    <p:sldId id="277"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9E00-D9B8-4F84-B2DF-E0C85C1FA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857833-14F4-4F7F-9A0C-FB263B12D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75AA33-5F24-48A2-ACB3-E7DDAC4504F0}"/>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5" name="Footer Placeholder 4">
            <a:extLst>
              <a:ext uri="{FF2B5EF4-FFF2-40B4-BE49-F238E27FC236}">
                <a16:creationId xmlns:a16="http://schemas.microsoft.com/office/drawing/2014/main" id="{C3050099-3559-484F-A3C1-F75AB81CD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55705-C281-4931-A6CB-8AD58B45C01C}"/>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42425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DAB6-791C-4067-9329-296C0F35B4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7A6841-9FB9-4708-8B5C-9BD84B17F6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7A990-24B1-410C-BE2E-B60AB874FB3C}"/>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5" name="Footer Placeholder 4">
            <a:extLst>
              <a:ext uri="{FF2B5EF4-FFF2-40B4-BE49-F238E27FC236}">
                <a16:creationId xmlns:a16="http://schemas.microsoft.com/office/drawing/2014/main" id="{6F4C98E8-CA55-4971-9CBD-8904EFC24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84BEC-5F52-4FFD-9E2D-2584100EA2F2}"/>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8970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D6C59-9C1B-4369-9848-CECA95DF49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0664DA-7E42-4E25-847C-8A1F74AECC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2A9BB-1C3D-486C-9859-63B4E93B3499}"/>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5" name="Footer Placeholder 4">
            <a:extLst>
              <a:ext uri="{FF2B5EF4-FFF2-40B4-BE49-F238E27FC236}">
                <a16:creationId xmlns:a16="http://schemas.microsoft.com/office/drawing/2014/main" id="{F491DBCA-3DCC-41DB-931E-B4416472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11266-244F-4F3B-84AD-6C122FEDBB58}"/>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166917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FB7D-BB30-4C47-AEE1-E7BC53CF1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AE0A6-538E-45EA-B743-5BC75C0ADB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1F3CC-86C0-4847-ABBC-F5553DDB50E6}"/>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5" name="Footer Placeholder 4">
            <a:extLst>
              <a:ext uri="{FF2B5EF4-FFF2-40B4-BE49-F238E27FC236}">
                <a16:creationId xmlns:a16="http://schemas.microsoft.com/office/drawing/2014/main" id="{A394EFF9-9045-452E-8FB9-B7050CE9A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E5A6C-5E41-48B3-A91D-0851EB8CD438}"/>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263244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4D9D-923D-480D-9063-E770EE725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6BC06-BC31-47F6-A19B-81583174C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AF5934-C1A6-419F-8101-D8822152E278}"/>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5" name="Footer Placeholder 4">
            <a:extLst>
              <a:ext uri="{FF2B5EF4-FFF2-40B4-BE49-F238E27FC236}">
                <a16:creationId xmlns:a16="http://schemas.microsoft.com/office/drawing/2014/main" id="{D9BAEFC1-6AA6-4206-9044-0D2100E8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1989D-E018-4A6E-8E30-28AE84A81E85}"/>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392889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6CB-C157-4DEB-A16E-8D38903C7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45D76-3E0B-4F8F-A308-0E0464D4E2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CB49CB-3C89-445A-B907-ABB325D497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B8FDE3-5240-4B9B-B7FE-8D827FEF66E7}"/>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6" name="Footer Placeholder 5">
            <a:extLst>
              <a:ext uri="{FF2B5EF4-FFF2-40B4-BE49-F238E27FC236}">
                <a16:creationId xmlns:a16="http://schemas.microsoft.com/office/drawing/2014/main" id="{E35F4087-293C-437B-9496-CFC01AD22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0AB76-2D06-4EF3-BDCB-AB6905C64FE2}"/>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117050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193A-F7A0-4CBE-9450-F724C7CB1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2B7A31-EB18-4616-90C9-77A47CF9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7B5377-EE37-4FF4-9FCF-894A811005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C9A77E-6377-4292-8A4F-D9F4E2C9F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B0F350-AC89-499A-B088-9F8A8C90A1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D9B0C8-FB83-44BF-87D3-A98195006922}"/>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8" name="Footer Placeholder 7">
            <a:extLst>
              <a:ext uri="{FF2B5EF4-FFF2-40B4-BE49-F238E27FC236}">
                <a16:creationId xmlns:a16="http://schemas.microsoft.com/office/drawing/2014/main" id="{5E6775C4-60CF-485C-AFCB-22FE270BE6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23AA72-3089-4D29-B393-F71813E6AC67}"/>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90123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BAFF-BBCF-44E8-A2D4-0FB0F956C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F35943-7783-4E22-92B1-F0DA396A2FB1}"/>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4" name="Footer Placeholder 3">
            <a:extLst>
              <a:ext uri="{FF2B5EF4-FFF2-40B4-BE49-F238E27FC236}">
                <a16:creationId xmlns:a16="http://schemas.microsoft.com/office/drawing/2014/main" id="{1DE5695A-8C65-408D-86B1-46A9C2BCCA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DF8AD5-1483-4E52-8976-5734BE811903}"/>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316083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99AC7-9DEC-4E40-8E68-FCB0C4F89E2F}"/>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3" name="Footer Placeholder 2">
            <a:extLst>
              <a:ext uri="{FF2B5EF4-FFF2-40B4-BE49-F238E27FC236}">
                <a16:creationId xmlns:a16="http://schemas.microsoft.com/office/drawing/2014/main" id="{66639DB2-8054-41B5-9C12-6CD6C942A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F75831-3586-4AF2-9926-9CA6827F4A14}"/>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136844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7B3F-E7F6-4387-B591-1ADB42618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9AF63F-F96B-46C7-8343-C0B8EB2A4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E65134-4CBF-4950-85E5-D1D6BCB1B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356704-8246-4201-A4C6-BF286EAB863A}"/>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6" name="Footer Placeholder 5">
            <a:extLst>
              <a:ext uri="{FF2B5EF4-FFF2-40B4-BE49-F238E27FC236}">
                <a16:creationId xmlns:a16="http://schemas.microsoft.com/office/drawing/2014/main" id="{226AF319-F488-482D-925F-DA54160F6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F4BCF-A15C-45F0-B60B-6002E57C117A}"/>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398656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1636-5348-4ADC-8EC7-E0DF87F55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F053D-96F5-4936-8CBB-E6D2D8747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84D2C2-1A23-4088-9FE7-E434A29AD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98E35A-E738-448C-B26C-36DA644E7D2A}"/>
              </a:ext>
            </a:extLst>
          </p:cNvPr>
          <p:cNvSpPr>
            <a:spLocks noGrp="1"/>
          </p:cNvSpPr>
          <p:nvPr>
            <p:ph type="dt" sz="half" idx="10"/>
          </p:nvPr>
        </p:nvSpPr>
        <p:spPr/>
        <p:txBody>
          <a:bodyPr/>
          <a:lstStyle/>
          <a:p>
            <a:fld id="{7F1C6F9A-9E9E-4C9D-A64E-A2987054E397}" type="datetimeFigureOut">
              <a:rPr lang="en-US" smtClean="0"/>
              <a:t>3/5/2018</a:t>
            </a:fld>
            <a:endParaRPr lang="en-US"/>
          </a:p>
        </p:txBody>
      </p:sp>
      <p:sp>
        <p:nvSpPr>
          <p:cNvPr id="6" name="Footer Placeholder 5">
            <a:extLst>
              <a:ext uri="{FF2B5EF4-FFF2-40B4-BE49-F238E27FC236}">
                <a16:creationId xmlns:a16="http://schemas.microsoft.com/office/drawing/2014/main" id="{2F09BB14-9868-4A50-B411-B187FCB79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1782A-4F44-4097-9C2E-CF0EDB1358E1}"/>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134956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8FB1FC-DC92-4299-9444-977817652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45B771-7A90-488E-92B2-82B44392A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2955C-4D84-4FBE-8D56-F951043E2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C6F9A-9E9E-4C9D-A64E-A2987054E397}" type="datetimeFigureOut">
              <a:rPr lang="en-US" smtClean="0"/>
              <a:t>3/5/2018</a:t>
            </a:fld>
            <a:endParaRPr lang="en-US"/>
          </a:p>
        </p:txBody>
      </p:sp>
      <p:sp>
        <p:nvSpPr>
          <p:cNvPr id="5" name="Footer Placeholder 4">
            <a:extLst>
              <a:ext uri="{FF2B5EF4-FFF2-40B4-BE49-F238E27FC236}">
                <a16:creationId xmlns:a16="http://schemas.microsoft.com/office/drawing/2014/main" id="{35FADDA6-337C-4561-9898-9669433CF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47B8B5-D853-4C80-BB52-C858014E6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3090B-935F-459C-944F-7487E0ECACBA}" type="slidenum">
              <a:rPr lang="en-US" smtClean="0"/>
              <a:t>‹#›</a:t>
            </a:fld>
            <a:endParaRPr lang="en-US"/>
          </a:p>
        </p:txBody>
      </p:sp>
    </p:spTree>
    <p:extLst>
      <p:ext uri="{BB962C8B-B14F-4D97-AF65-F5344CB8AC3E}">
        <p14:creationId xmlns:p14="http://schemas.microsoft.com/office/powerpoint/2010/main" val="312395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2F59-7CB9-4ADF-A991-BF6541377529}"/>
              </a:ext>
            </a:extLst>
          </p:cNvPr>
          <p:cNvSpPr>
            <a:spLocks noGrp="1"/>
          </p:cNvSpPr>
          <p:nvPr>
            <p:ph type="ctrTitle"/>
          </p:nvPr>
        </p:nvSpPr>
        <p:spPr>
          <a:xfrm>
            <a:off x="1524000" y="1122363"/>
            <a:ext cx="9144000" cy="1100884"/>
          </a:xfrm>
        </p:spPr>
        <p:txBody>
          <a:bodyPr/>
          <a:lstStyle/>
          <a:p>
            <a:r>
              <a:rPr lang="en-US" dirty="0"/>
              <a:t>Chicago Crime Analysis</a:t>
            </a:r>
          </a:p>
        </p:txBody>
      </p:sp>
      <p:sp>
        <p:nvSpPr>
          <p:cNvPr id="3" name="Subtitle 2">
            <a:extLst>
              <a:ext uri="{FF2B5EF4-FFF2-40B4-BE49-F238E27FC236}">
                <a16:creationId xmlns:a16="http://schemas.microsoft.com/office/drawing/2014/main" id="{FDC28DB2-ABA4-4F2D-8549-47AFA466A76D}"/>
              </a:ext>
            </a:extLst>
          </p:cNvPr>
          <p:cNvSpPr>
            <a:spLocks noGrp="1"/>
          </p:cNvSpPr>
          <p:nvPr>
            <p:ph type="subTitle" idx="1"/>
          </p:nvPr>
        </p:nvSpPr>
        <p:spPr/>
        <p:txBody>
          <a:bodyPr/>
          <a:lstStyle/>
          <a:p>
            <a:r>
              <a:rPr lang="en-US" dirty="0"/>
              <a:t>Springboard Data Scientist Career Track Capstone Project 1</a:t>
            </a:r>
          </a:p>
          <a:p>
            <a:endParaRPr lang="en-US" dirty="0"/>
          </a:p>
          <a:p>
            <a:r>
              <a:rPr lang="en-US" sz="1800" dirty="0" err="1"/>
              <a:t>Xiangyu</a:t>
            </a:r>
            <a:r>
              <a:rPr lang="en-US" sz="1800" dirty="0"/>
              <a:t> Chen, Spring 2018</a:t>
            </a:r>
          </a:p>
        </p:txBody>
      </p:sp>
    </p:spTree>
    <p:extLst>
      <p:ext uri="{BB962C8B-B14F-4D97-AF65-F5344CB8AC3E}">
        <p14:creationId xmlns:p14="http://schemas.microsoft.com/office/powerpoint/2010/main" val="391150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B9E1-A82F-45B6-9DC4-618B51D67C87}"/>
              </a:ext>
            </a:extLst>
          </p:cNvPr>
          <p:cNvSpPr>
            <a:spLocks noGrp="1"/>
          </p:cNvSpPr>
          <p:nvPr>
            <p:ph type="title"/>
          </p:nvPr>
        </p:nvSpPr>
        <p:spPr>
          <a:xfrm>
            <a:off x="138953" y="-116541"/>
            <a:ext cx="10515600" cy="791322"/>
          </a:xfrm>
        </p:spPr>
        <p:txBody>
          <a:bodyPr>
            <a:normAutofit/>
          </a:bodyPr>
          <a:lstStyle/>
          <a:p>
            <a:r>
              <a:rPr lang="en-US" sz="3200" b="1" dirty="0">
                <a:latin typeface="+mn-lt"/>
              </a:rPr>
              <a:t>Murders happened in geographically clustered communities</a:t>
            </a:r>
          </a:p>
        </p:txBody>
      </p:sp>
      <p:pic>
        <p:nvPicPr>
          <p:cNvPr id="7" name="Picture 6">
            <a:extLst>
              <a:ext uri="{FF2B5EF4-FFF2-40B4-BE49-F238E27FC236}">
                <a16:creationId xmlns:a16="http://schemas.microsoft.com/office/drawing/2014/main" id="{992CE0B0-A561-457A-A223-EE5F80D0E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00" y="511108"/>
            <a:ext cx="6389718" cy="6346892"/>
          </a:xfrm>
          <a:prstGeom prst="rect">
            <a:avLst/>
          </a:prstGeom>
        </p:spPr>
      </p:pic>
      <p:pic>
        <p:nvPicPr>
          <p:cNvPr id="9" name="Picture 8">
            <a:extLst>
              <a:ext uri="{FF2B5EF4-FFF2-40B4-BE49-F238E27FC236}">
                <a16:creationId xmlns:a16="http://schemas.microsoft.com/office/drawing/2014/main" id="{B9C0C679-1F3C-43C9-A27C-C2C1B4333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125" y="800379"/>
            <a:ext cx="5019675" cy="5400675"/>
          </a:xfrm>
          <a:prstGeom prst="rect">
            <a:avLst/>
          </a:prstGeom>
        </p:spPr>
      </p:pic>
      <p:sp>
        <p:nvSpPr>
          <p:cNvPr id="10" name="TextBox 9">
            <a:extLst>
              <a:ext uri="{FF2B5EF4-FFF2-40B4-BE49-F238E27FC236}">
                <a16:creationId xmlns:a16="http://schemas.microsoft.com/office/drawing/2014/main" id="{81C11E9F-8303-4B37-AC9E-14F39CF2BF93}"/>
              </a:ext>
            </a:extLst>
          </p:cNvPr>
          <p:cNvSpPr txBox="1"/>
          <p:nvPr/>
        </p:nvSpPr>
        <p:spPr>
          <a:xfrm>
            <a:off x="7951694" y="6550223"/>
            <a:ext cx="4303059" cy="307777"/>
          </a:xfrm>
          <a:prstGeom prst="rect">
            <a:avLst/>
          </a:prstGeom>
          <a:noFill/>
        </p:spPr>
        <p:txBody>
          <a:bodyPr wrap="square" rtlCol="0">
            <a:spAutoFit/>
          </a:bodyPr>
          <a:lstStyle/>
          <a:p>
            <a:r>
              <a:rPr lang="en-US" sz="1400" dirty="0"/>
              <a:t>Source: Social Work, Loyola, University, Chicago</a:t>
            </a:r>
          </a:p>
        </p:txBody>
      </p:sp>
    </p:spTree>
    <p:extLst>
      <p:ext uri="{BB962C8B-B14F-4D97-AF65-F5344CB8AC3E}">
        <p14:creationId xmlns:p14="http://schemas.microsoft.com/office/powerpoint/2010/main" val="342812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5848-3F42-42F5-93BB-C35AFFCD169E}"/>
              </a:ext>
            </a:extLst>
          </p:cNvPr>
          <p:cNvSpPr>
            <a:spLocks noGrp="1"/>
          </p:cNvSpPr>
          <p:nvPr>
            <p:ph type="title"/>
          </p:nvPr>
        </p:nvSpPr>
        <p:spPr>
          <a:xfrm>
            <a:off x="67235" y="69291"/>
            <a:ext cx="10515600" cy="387909"/>
          </a:xfrm>
        </p:spPr>
        <p:txBody>
          <a:bodyPr>
            <a:normAutofit fontScale="90000"/>
          </a:bodyPr>
          <a:lstStyle/>
          <a:p>
            <a:r>
              <a:rPr lang="en-US" dirty="0"/>
              <a:t>Compare all communities</a:t>
            </a:r>
          </a:p>
        </p:txBody>
      </p:sp>
      <p:pic>
        <p:nvPicPr>
          <p:cNvPr id="7" name="Picture 6">
            <a:extLst>
              <a:ext uri="{FF2B5EF4-FFF2-40B4-BE49-F238E27FC236}">
                <a16:creationId xmlns:a16="http://schemas.microsoft.com/office/drawing/2014/main" id="{A6502EE1-9B06-43C0-BFF5-01A80221F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955" y="457200"/>
            <a:ext cx="6480091" cy="6436659"/>
          </a:xfrm>
          <a:prstGeom prst="rect">
            <a:avLst/>
          </a:prstGeom>
        </p:spPr>
      </p:pic>
    </p:spTree>
    <p:extLst>
      <p:ext uri="{BB962C8B-B14F-4D97-AF65-F5344CB8AC3E}">
        <p14:creationId xmlns:p14="http://schemas.microsoft.com/office/powerpoint/2010/main" val="277235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0DDF-6DE9-4C19-88B7-26F8023E8D6D}"/>
              </a:ext>
            </a:extLst>
          </p:cNvPr>
          <p:cNvSpPr>
            <a:spLocks noGrp="1"/>
          </p:cNvSpPr>
          <p:nvPr>
            <p:ph type="title"/>
          </p:nvPr>
        </p:nvSpPr>
        <p:spPr>
          <a:xfrm>
            <a:off x="0" y="0"/>
            <a:ext cx="10515600" cy="531346"/>
          </a:xfrm>
        </p:spPr>
        <p:txBody>
          <a:bodyPr>
            <a:noAutofit/>
          </a:bodyPr>
          <a:lstStyle/>
          <a:p>
            <a:r>
              <a:rPr lang="en-US" sz="3200" dirty="0"/>
              <a:t>All crimes in all the neighborhoods</a:t>
            </a:r>
          </a:p>
        </p:txBody>
      </p:sp>
      <p:sp>
        <p:nvSpPr>
          <p:cNvPr id="6" name="TextBox 5">
            <a:extLst>
              <a:ext uri="{FF2B5EF4-FFF2-40B4-BE49-F238E27FC236}">
                <a16:creationId xmlns:a16="http://schemas.microsoft.com/office/drawing/2014/main" id="{22BBFE90-C5C1-4E1D-ACAB-CC9209E23CAF}"/>
              </a:ext>
            </a:extLst>
          </p:cNvPr>
          <p:cNvSpPr txBox="1"/>
          <p:nvPr/>
        </p:nvSpPr>
        <p:spPr>
          <a:xfrm>
            <a:off x="7809338" y="2551837"/>
            <a:ext cx="2022028" cy="2031325"/>
          </a:xfrm>
          <a:prstGeom prst="rect">
            <a:avLst/>
          </a:prstGeom>
          <a:noFill/>
        </p:spPr>
        <p:txBody>
          <a:bodyPr wrap="none" rtlCol="0">
            <a:spAutoFit/>
          </a:bodyPr>
          <a:lstStyle/>
          <a:p>
            <a:r>
              <a:rPr lang="en-US" dirty="0"/>
              <a:t>Top 5:                        </a:t>
            </a:r>
          </a:p>
          <a:p>
            <a:r>
              <a:rPr lang="en-US" dirty="0"/>
              <a:t>Austin (25)</a:t>
            </a:r>
          </a:p>
          <a:p>
            <a:r>
              <a:rPr lang="en-US" dirty="0"/>
              <a:t>Near North Side (8)</a:t>
            </a:r>
          </a:p>
          <a:p>
            <a:r>
              <a:rPr lang="en-US" dirty="0"/>
              <a:t>South Shore (43)</a:t>
            </a:r>
          </a:p>
          <a:p>
            <a:r>
              <a:rPr lang="en-US" dirty="0"/>
              <a:t>Humboldt Park (23)</a:t>
            </a:r>
          </a:p>
          <a:p>
            <a:r>
              <a:rPr lang="en-US" dirty="0"/>
              <a:t>West Town (24)</a:t>
            </a:r>
          </a:p>
          <a:p>
            <a:endParaRPr lang="en-US" dirty="0"/>
          </a:p>
        </p:txBody>
      </p:sp>
      <p:sp>
        <p:nvSpPr>
          <p:cNvPr id="7" name="TextBox 6">
            <a:extLst>
              <a:ext uri="{FF2B5EF4-FFF2-40B4-BE49-F238E27FC236}">
                <a16:creationId xmlns:a16="http://schemas.microsoft.com/office/drawing/2014/main" id="{D3D52DF6-FCDE-42FB-8122-111D11DD43DF}"/>
              </a:ext>
            </a:extLst>
          </p:cNvPr>
          <p:cNvSpPr txBox="1"/>
          <p:nvPr/>
        </p:nvSpPr>
        <p:spPr>
          <a:xfrm>
            <a:off x="9948629" y="2551837"/>
            <a:ext cx="2243371" cy="1754326"/>
          </a:xfrm>
          <a:prstGeom prst="rect">
            <a:avLst/>
          </a:prstGeom>
          <a:noFill/>
        </p:spPr>
        <p:txBody>
          <a:bodyPr wrap="none" rtlCol="0">
            <a:spAutoFit/>
          </a:bodyPr>
          <a:lstStyle/>
          <a:p>
            <a:r>
              <a:rPr lang="en-US" dirty="0"/>
              <a:t>% below poverty level</a:t>
            </a:r>
          </a:p>
          <a:p>
            <a:r>
              <a:rPr lang="en-US" dirty="0"/>
              <a:t>31</a:t>
            </a:r>
          </a:p>
          <a:p>
            <a:r>
              <a:rPr lang="en-US" dirty="0"/>
              <a:t>12</a:t>
            </a:r>
          </a:p>
          <a:p>
            <a:r>
              <a:rPr lang="en-US" dirty="0"/>
              <a:t>37</a:t>
            </a:r>
          </a:p>
          <a:p>
            <a:r>
              <a:rPr lang="en-US" dirty="0"/>
              <a:t>32</a:t>
            </a:r>
          </a:p>
          <a:p>
            <a:r>
              <a:rPr lang="en-US" dirty="0"/>
              <a:t>16</a:t>
            </a:r>
          </a:p>
        </p:txBody>
      </p:sp>
      <p:pic>
        <p:nvPicPr>
          <p:cNvPr id="4" name="Picture 3">
            <a:extLst>
              <a:ext uri="{FF2B5EF4-FFF2-40B4-BE49-F238E27FC236}">
                <a16:creationId xmlns:a16="http://schemas.microsoft.com/office/drawing/2014/main" id="{0F181B97-80DA-420E-A61A-3A31FCA61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81" y="439050"/>
            <a:ext cx="6466594" cy="6418950"/>
          </a:xfrm>
          <a:prstGeom prst="rect">
            <a:avLst/>
          </a:prstGeom>
        </p:spPr>
      </p:pic>
    </p:spTree>
    <p:extLst>
      <p:ext uri="{BB962C8B-B14F-4D97-AF65-F5344CB8AC3E}">
        <p14:creationId xmlns:p14="http://schemas.microsoft.com/office/powerpoint/2010/main" val="91781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3994-636E-4805-B334-AE641E1213F0}"/>
              </a:ext>
            </a:extLst>
          </p:cNvPr>
          <p:cNvSpPr>
            <a:spLocks noGrp="1"/>
          </p:cNvSpPr>
          <p:nvPr>
            <p:ph type="title"/>
          </p:nvPr>
        </p:nvSpPr>
        <p:spPr>
          <a:xfrm>
            <a:off x="0" y="69291"/>
            <a:ext cx="10515600" cy="540310"/>
          </a:xfrm>
        </p:spPr>
        <p:txBody>
          <a:bodyPr>
            <a:noAutofit/>
          </a:bodyPr>
          <a:lstStyle/>
          <a:p>
            <a:r>
              <a:rPr lang="en-US" sz="3200" dirty="0"/>
              <a:t>Sex offense in all the neighborhoods</a:t>
            </a:r>
          </a:p>
        </p:txBody>
      </p:sp>
      <p:sp>
        <p:nvSpPr>
          <p:cNvPr id="6" name="TextBox 5">
            <a:extLst>
              <a:ext uri="{FF2B5EF4-FFF2-40B4-BE49-F238E27FC236}">
                <a16:creationId xmlns:a16="http://schemas.microsoft.com/office/drawing/2014/main" id="{7BDF129F-67B3-4FDA-97CD-47ED759142EF}"/>
              </a:ext>
            </a:extLst>
          </p:cNvPr>
          <p:cNvSpPr txBox="1"/>
          <p:nvPr/>
        </p:nvSpPr>
        <p:spPr>
          <a:xfrm>
            <a:off x="7809338" y="2551837"/>
            <a:ext cx="2002471" cy="2031325"/>
          </a:xfrm>
          <a:prstGeom prst="rect">
            <a:avLst/>
          </a:prstGeom>
          <a:noFill/>
        </p:spPr>
        <p:txBody>
          <a:bodyPr wrap="none" rtlCol="0">
            <a:spAutoFit/>
          </a:bodyPr>
          <a:lstStyle/>
          <a:p>
            <a:r>
              <a:rPr lang="en-US" dirty="0"/>
              <a:t>Top 5:                   </a:t>
            </a:r>
          </a:p>
          <a:p>
            <a:r>
              <a:rPr lang="en-US" dirty="0"/>
              <a:t>Austin (25)</a:t>
            </a:r>
          </a:p>
          <a:p>
            <a:r>
              <a:rPr lang="en-US" dirty="0"/>
              <a:t>Uptown (3)</a:t>
            </a:r>
          </a:p>
          <a:p>
            <a:r>
              <a:rPr lang="en-US" dirty="0"/>
              <a:t>West Town (24)</a:t>
            </a:r>
          </a:p>
          <a:p>
            <a:r>
              <a:rPr lang="en-US" dirty="0"/>
              <a:t>Near North Side (8)</a:t>
            </a:r>
          </a:p>
          <a:p>
            <a:r>
              <a:rPr lang="en-US" dirty="0"/>
              <a:t>South Shore (43)</a:t>
            </a:r>
          </a:p>
          <a:p>
            <a:endParaRPr lang="en-US" dirty="0"/>
          </a:p>
        </p:txBody>
      </p:sp>
      <p:pic>
        <p:nvPicPr>
          <p:cNvPr id="4" name="Picture 3">
            <a:extLst>
              <a:ext uri="{FF2B5EF4-FFF2-40B4-BE49-F238E27FC236}">
                <a16:creationId xmlns:a16="http://schemas.microsoft.com/office/drawing/2014/main" id="{CC7EFD46-23AA-42AD-9B8E-BE796C458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95" y="595246"/>
            <a:ext cx="6267685" cy="6221506"/>
          </a:xfrm>
          <a:prstGeom prst="rect">
            <a:avLst/>
          </a:prstGeom>
        </p:spPr>
      </p:pic>
      <p:sp>
        <p:nvSpPr>
          <p:cNvPr id="7" name="TextBox 6">
            <a:extLst>
              <a:ext uri="{FF2B5EF4-FFF2-40B4-BE49-F238E27FC236}">
                <a16:creationId xmlns:a16="http://schemas.microsoft.com/office/drawing/2014/main" id="{F9A15A88-B501-4092-A3A8-48B0A3C52189}"/>
              </a:ext>
            </a:extLst>
          </p:cNvPr>
          <p:cNvSpPr txBox="1"/>
          <p:nvPr/>
        </p:nvSpPr>
        <p:spPr>
          <a:xfrm>
            <a:off x="9948629" y="2551837"/>
            <a:ext cx="2243371" cy="1754326"/>
          </a:xfrm>
          <a:prstGeom prst="rect">
            <a:avLst/>
          </a:prstGeom>
          <a:noFill/>
        </p:spPr>
        <p:txBody>
          <a:bodyPr wrap="none" rtlCol="0">
            <a:spAutoFit/>
          </a:bodyPr>
          <a:lstStyle/>
          <a:p>
            <a:r>
              <a:rPr lang="en-US" dirty="0"/>
              <a:t>% below poverty level</a:t>
            </a:r>
          </a:p>
          <a:p>
            <a:r>
              <a:rPr lang="en-US" dirty="0"/>
              <a:t>31</a:t>
            </a:r>
          </a:p>
          <a:p>
            <a:r>
              <a:rPr lang="en-US" dirty="0"/>
              <a:t>24</a:t>
            </a:r>
          </a:p>
          <a:p>
            <a:r>
              <a:rPr lang="en-US" dirty="0"/>
              <a:t>16</a:t>
            </a:r>
          </a:p>
          <a:p>
            <a:r>
              <a:rPr lang="en-US" dirty="0"/>
              <a:t>12</a:t>
            </a:r>
          </a:p>
          <a:p>
            <a:r>
              <a:rPr lang="en-US" dirty="0"/>
              <a:t>37</a:t>
            </a:r>
          </a:p>
        </p:txBody>
      </p:sp>
    </p:spTree>
    <p:extLst>
      <p:ext uri="{BB962C8B-B14F-4D97-AF65-F5344CB8AC3E}">
        <p14:creationId xmlns:p14="http://schemas.microsoft.com/office/powerpoint/2010/main" val="96558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88F3-2DE0-4078-AB0D-5B55C09766ED}"/>
              </a:ext>
            </a:extLst>
          </p:cNvPr>
          <p:cNvSpPr>
            <a:spLocks noGrp="1"/>
          </p:cNvSpPr>
          <p:nvPr>
            <p:ph type="title"/>
          </p:nvPr>
        </p:nvSpPr>
        <p:spPr>
          <a:xfrm>
            <a:off x="1017494" y="149973"/>
            <a:ext cx="10515600" cy="710640"/>
          </a:xfrm>
        </p:spPr>
        <p:txBody>
          <a:bodyPr>
            <a:normAutofit fontScale="90000"/>
          </a:bodyPr>
          <a:lstStyle/>
          <a:p>
            <a:r>
              <a:rPr lang="en-US" sz="2800" b="1" dirty="0">
                <a:latin typeface="+mn-lt"/>
              </a:rPr>
              <a:t>Different crime rates are correlated with poverty levels and education levels</a:t>
            </a:r>
          </a:p>
        </p:txBody>
      </p:sp>
      <p:pic>
        <p:nvPicPr>
          <p:cNvPr id="5" name="Picture 4">
            <a:extLst>
              <a:ext uri="{FF2B5EF4-FFF2-40B4-BE49-F238E27FC236}">
                <a16:creationId xmlns:a16="http://schemas.microsoft.com/office/drawing/2014/main" id="{F075E65F-7AEE-494F-AFC0-9C9A495B2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10" y="1879506"/>
            <a:ext cx="11576780" cy="3337953"/>
          </a:xfrm>
          <a:prstGeom prst="rect">
            <a:avLst/>
          </a:prstGeom>
        </p:spPr>
      </p:pic>
    </p:spTree>
    <p:extLst>
      <p:ext uri="{BB962C8B-B14F-4D97-AF65-F5344CB8AC3E}">
        <p14:creationId xmlns:p14="http://schemas.microsoft.com/office/powerpoint/2010/main" val="168938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89E6-CBF8-4EAE-BB9A-47F772814C66}"/>
              </a:ext>
            </a:extLst>
          </p:cNvPr>
          <p:cNvSpPr>
            <a:spLocks noGrp="1"/>
          </p:cNvSpPr>
          <p:nvPr>
            <p:ph type="title"/>
          </p:nvPr>
        </p:nvSpPr>
        <p:spPr>
          <a:xfrm>
            <a:off x="838200" y="203761"/>
            <a:ext cx="10515600" cy="594098"/>
          </a:xfrm>
        </p:spPr>
        <p:txBody>
          <a:bodyPr>
            <a:normAutofit fontScale="90000"/>
          </a:bodyPr>
          <a:lstStyle/>
          <a:p>
            <a:r>
              <a:rPr lang="en-US" sz="4000" dirty="0">
                <a:latin typeface="+mn-lt"/>
              </a:rPr>
              <a:t>Community 54 and 32 show abnormal </a:t>
            </a:r>
            <a:r>
              <a:rPr lang="en-US" sz="4000" dirty="0" err="1">
                <a:latin typeface="+mn-lt"/>
              </a:rPr>
              <a:t>behaviros</a:t>
            </a:r>
            <a:endParaRPr lang="en-US" sz="4000" dirty="0">
              <a:latin typeface="+mn-lt"/>
            </a:endParaRPr>
          </a:p>
        </p:txBody>
      </p:sp>
      <p:pic>
        <p:nvPicPr>
          <p:cNvPr id="7" name="Picture 6">
            <a:extLst>
              <a:ext uri="{FF2B5EF4-FFF2-40B4-BE49-F238E27FC236}">
                <a16:creationId xmlns:a16="http://schemas.microsoft.com/office/drawing/2014/main" id="{6E307851-C43A-4928-8934-AD8B97FB0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87" y="1020867"/>
            <a:ext cx="5977613" cy="5747484"/>
          </a:xfrm>
          <a:prstGeom prst="rect">
            <a:avLst/>
          </a:prstGeom>
        </p:spPr>
      </p:pic>
      <p:pic>
        <p:nvPicPr>
          <p:cNvPr id="9" name="Picture 8">
            <a:extLst>
              <a:ext uri="{FF2B5EF4-FFF2-40B4-BE49-F238E27FC236}">
                <a16:creationId xmlns:a16="http://schemas.microsoft.com/office/drawing/2014/main" id="{C368EFF9-EC50-4B13-8496-070A37148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814" y="1020867"/>
            <a:ext cx="5908574" cy="5747484"/>
          </a:xfrm>
          <a:prstGeom prst="rect">
            <a:avLst/>
          </a:prstGeom>
        </p:spPr>
      </p:pic>
    </p:spTree>
    <p:extLst>
      <p:ext uri="{BB962C8B-B14F-4D97-AF65-F5344CB8AC3E}">
        <p14:creationId xmlns:p14="http://schemas.microsoft.com/office/powerpoint/2010/main" val="364530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89E6-CBF8-4EAE-BB9A-47F772814C66}"/>
              </a:ext>
            </a:extLst>
          </p:cNvPr>
          <p:cNvSpPr>
            <a:spLocks noGrp="1"/>
          </p:cNvSpPr>
          <p:nvPr>
            <p:ph type="title"/>
          </p:nvPr>
        </p:nvSpPr>
        <p:spPr>
          <a:xfrm>
            <a:off x="838200" y="0"/>
            <a:ext cx="10515600" cy="594098"/>
          </a:xfrm>
        </p:spPr>
        <p:txBody>
          <a:bodyPr>
            <a:normAutofit fontScale="90000"/>
          </a:bodyPr>
          <a:lstStyle/>
          <a:p>
            <a:r>
              <a:rPr lang="en-US" sz="4000" dirty="0">
                <a:latin typeface="+mn-lt"/>
              </a:rPr>
              <a:t>Community 54 and 32 show abnormal </a:t>
            </a:r>
            <a:r>
              <a:rPr lang="en-US" sz="4000" dirty="0" err="1">
                <a:latin typeface="+mn-lt"/>
              </a:rPr>
              <a:t>behaviros</a:t>
            </a:r>
            <a:endParaRPr lang="en-US" sz="4000" dirty="0">
              <a:latin typeface="+mn-lt"/>
            </a:endParaRPr>
          </a:p>
        </p:txBody>
      </p:sp>
      <p:pic>
        <p:nvPicPr>
          <p:cNvPr id="4" name="Picture 3">
            <a:extLst>
              <a:ext uri="{FF2B5EF4-FFF2-40B4-BE49-F238E27FC236}">
                <a16:creationId xmlns:a16="http://schemas.microsoft.com/office/drawing/2014/main" id="{114846B0-BF3E-4506-9334-7C18E8701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9" y="1019108"/>
            <a:ext cx="5753714" cy="5596845"/>
          </a:xfrm>
          <a:prstGeom prst="rect">
            <a:avLst/>
          </a:prstGeom>
        </p:spPr>
      </p:pic>
      <p:pic>
        <p:nvPicPr>
          <p:cNvPr id="6" name="Picture 5">
            <a:extLst>
              <a:ext uri="{FF2B5EF4-FFF2-40B4-BE49-F238E27FC236}">
                <a16:creationId xmlns:a16="http://schemas.microsoft.com/office/drawing/2014/main" id="{8B97412A-18E6-4E16-B584-A09BF9319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018" y="1019108"/>
            <a:ext cx="5843353" cy="5596845"/>
          </a:xfrm>
          <a:prstGeom prst="rect">
            <a:avLst/>
          </a:prstGeom>
        </p:spPr>
      </p:pic>
    </p:spTree>
    <p:extLst>
      <p:ext uri="{BB962C8B-B14F-4D97-AF65-F5344CB8AC3E}">
        <p14:creationId xmlns:p14="http://schemas.microsoft.com/office/powerpoint/2010/main" val="225972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BA1F-38C7-42CA-A3CF-F07870B5D8EC}"/>
              </a:ext>
            </a:extLst>
          </p:cNvPr>
          <p:cNvSpPr>
            <a:spLocks noGrp="1"/>
          </p:cNvSpPr>
          <p:nvPr>
            <p:ph type="title"/>
          </p:nvPr>
        </p:nvSpPr>
        <p:spPr>
          <a:xfrm>
            <a:off x="1053353" y="104868"/>
            <a:ext cx="10851776" cy="576169"/>
          </a:xfrm>
        </p:spPr>
        <p:txBody>
          <a:bodyPr>
            <a:normAutofit fontScale="90000"/>
          </a:bodyPr>
          <a:lstStyle/>
          <a:p>
            <a:r>
              <a:rPr lang="en-US" sz="3600" dirty="0">
                <a:latin typeface="+mn-lt"/>
              </a:rPr>
              <a:t>Loop had very high sex offense rate but low poverty rate</a:t>
            </a:r>
          </a:p>
        </p:txBody>
      </p:sp>
      <p:pic>
        <p:nvPicPr>
          <p:cNvPr id="5" name="Picture 4">
            <a:extLst>
              <a:ext uri="{FF2B5EF4-FFF2-40B4-BE49-F238E27FC236}">
                <a16:creationId xmlns:a16="http://schemas.microsoft.com/office/drawing/2014/main" id="{83E01AD7-E8DD-4891-9714-BBB1E641E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032" y="906258"/>
            <a:ext cx="9305935" cy="5951742"/>
          </a:xfrm>
          <a:prstGeom prst="rect">
            <a:avLst/>
          </a:prstGeom>
        </p:spPr>
      </p:pic>
    </p:spTree>
    <p:extLst>
      <p:ext uri="{BB962C8B-B14F-4D97-AF65-F5344CB8AC3E}">
        <p14:creationId xmlns:p14="http://schemas.microsoft.com/office/powerpoint/2010/main" val="3992312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858D-AC7D-4CB5-B05F-5414AE034BC0}"/>
              </a:ext>
            </a:extLst>
          </p:cNvPr>
          <p:cNvSpPr>
            <a:spLocks noGrp="1"/>
          </p:cNvSpPr>
          <p:nvPr>
            <p:ph type="title"/>
          </p:nvPr>
        </p:nvSpPr>
        <p:spPr>
          <a:xfrm>
            <a:off x="838200" y="113833"/>
            <a:ext cx="10515600" cy="477557"/>
          </a:xfrm>
        </p:spPr>
        <p:txBody>
          <a:bodyPr>
            <a:noAutofit/>
          </a:bodyPr>
          <a:lstStyle/>
          <a:p>
            <a:r>
              <a:rPr lang="en-US" sz="3600" dirty="0">
                <a:latin typeface="+mn-lt"/>
              </a:rPr>
              <a:t>Narcotics peaked in colder months unlike other crimes</a:t>
            </a:r>
          </a:p>
        </p:txBody>
      </p:sp>
      <p:pic>
        <p:nvPicPr>
          <p:cNvPr id="7" name="Picture 6">
            <a:extLst>
              <a:ext uri="{FF2B5EF4-FFF2-40B4-BE49-F238E27FC236}">
                <a16:creationId xmlns:a16="http://schemas.microsoft.com/office/drawing/2014/main" id="{634246E0-7F9A-4D0D-854A-815ABBBC3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30" y="979483"/>
            <a:ext cx="9528587" cy="5685069"/>
          </a:xfrm>
          <a:prstGeom prst="rect">
            <a:avLst/>
          </a:prstGeom>
        </p:spPr>
      </p:pic>
    </p:spTree>
    <p:extLst>
      <p:ext uri="{BB962C8B-B14F-4D97-AF65-F5344CB8AC3E}">
        <p14:creationId xmlns:p14="http://schemas.microsoft.com/office/powerpoint/2010/main" val="186472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91CCE4-1C5C-4D31-B399-EEF3200CC9C3}"/>
              </a:ext>
            </a:extLst>
          </p:cNvPr>
          <p:cNvSpPr>
            <a:spLocks noGrp="1"/>
          </p:cNvSpPr>
          <p:nvPr>
            <p:ph type="title"/>
          </p:nvPr>
        </p:nvSpPr>
        <p:spPr>
          <a:xfrm>
            <a:off x="838200" y="0"/>
            <a:ext cx="10515600" cy="889934"/>
          </a:xfrm>
        </p:spPr>
        <p:txBody>
          <a:bodyPr>
            <a:normAutofit/>
          </a:bodyPr>
          <a:lstStyle/>
          <a:p>
            <a:r>
              <a:rPr lang="en-US" sz="4000" dirty="0">
                <a:latin typeface="+mn-lt"/>
              </a:rPr>
              <a:t>Narcotics happened in lower temperatures more</a:t>
            </a:r>
          </a:p>
        </p:txBody>
      </p:sp>
      <p:pic>
        <p:nvPicPr>
          <p:cNvPr id="7" name="Picture 6">
            <a:extLst>
              <a:ext uri="{FF2B5EF4-FFF2-40B4-BE49-F238E27FC236}">
                <a16:creationId xmlns:a16="http://schemas.microsoft.com/office/drawing/2014/main" id="{CA218F81-391E-44A5-AC17-79874CD68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447" y="959223"/>
            <a:ext cx="9657139" cy="5764389"/>
          </a:xfrm>
          <a:prstGeom prst="rect">
            <a:avLst/>
          </a:prstGeom>
        </p:spPr>
      </p:pic>
    </p:spTree>
    <p:extLst>
      <p:ext uri="{BB962C8B-B14F-4D97-AF65-F5344CB8AC3E}">
        <p14:creationId xmlns:p14="http://schemas.microsoft.com/office/powerpoint/2010/main" val="36097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C1A7-1DA3-421E-9EF6-C7DED94FB84C}"/>
              </a:ext>
            </a:extLst>
          </p:cNvPr>
          <p:cNvSpPr>
            <a:spLocks noGrp="1"/>
          </p:cNvSpPr>
          <p:nvPr>
            <p:ph type="title"/>
          </p:nvPr>
        </p:nvSpPr>
        <p:spPr>
          <a:xfrm>
            <a:off x="479612" y="158937"/>
            <a:ext cx="10874188" cy="934757"/>
          </a:xfrm>
        </p:spPr>
        <p:txBody>
          <a:bodyPr>
            <a:normAutofit/>
          </a:bodyPr>
          <a:lstStyle/>
          <a:p>
            <a:r>
              <a:rPr lang="en-US" dirty="0"/>
              <a:t>Why do we care about crime analysis?</a:t>
            </a:r>
          </a:p>
        </p:txBody>
      </p:sp>
      <p:sp>
        <p:nvSpPr>
          <p:cNvPr id="3" name="Content Placeholder 2">
            <a:extLst>
              <a:ext uri="{FF2B5EF4-FFF2-40B4-BE49-F238E27FC236}">
                <a16:creationId xmlns:a16="http://schemas.microsoft.com/office/drawing/2014/main" id="{49FD1AE6-08CE-4D83-BF9A-7D9227E96958}"/>
              </a:ext>
            </a:extLst>
          </p:cNvPr>
          <p:cNvSpPr>
            <a:spLocks noGrp="1"/>
          </p:cNvSpPr>
          <p:nvPr>
            <p:ph idx="1"/>
          </p:nvPr>
        </p:nvSpPr>
        <p:spPr/>
        <p:txBody>
          <a:bodyPr>
            <a:normAutofit/>
          </a:bodyPr>
          <a:lstStyle/>
          <a:p>
            <a:r>
              <a:rPr lang="en-US" sz="2400" dirty="0"/>
              <a:t> Identify crime zones/hotspots for law enforcement</a:t>
            </a:r>
          </a:p>
          <a:p>
            <a:endParaRPr lang="en-US" sz="2400" dirty="0"/>
          </a:p>
          <a:p>
            <a:r>
              <a:rPr lang="en-US" sz="2400" dirty="0"/>
              <a:t>Improve public safety in the city</a:t>
            </a:r>
          </a:p>
          <a:p>
            <a:endParaRPr lang="en-US" sz="2400" dirty="0"/>
          </a:p>
          <a:p>
            <a:r>
              <a:rPr lang="en-US" sz="2400" dirty="0"/>
              <a:t>Gain insights into correlations between crime rates and social problems</a:t>
            </a:r>
          </a:p>
          <a:p>
            <a:endParaRPr lang="en-US" sz="2400" dirty="0"/>
          </a:p>
        </p:txBody>
      </p:sp>
    </p:spTree>
    <p:extLst>
      <p:ext uri="{BB962C8B-B14F-4D97-AF65-F5344CB8AC3E}">
        <p14:creationId xmlns:p14="http://schemas.microsoft.com/office/powerpoint/2010/main" val="249681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D2B7-DB5B-4414-A99B-67FB5F7C0193}"/>
              </a:ext>
            </a:extLst>
          </p:cNvPr>
          <p:cNvSpPr>
            <a:spLocks noGrp="1"/>
          </p:cNvSpPr>
          <p:nvPr>
            <p:ph type="title"/>
          </p:nvPr>
        </p:nvSpPr>
        <p:spPr>
          <a:xfrm>
            <a:off x="0" y="0"/>
            <a:ext cx="10878222" cy="717176"/>
          </a:xfrm>
        </p:spPr>
        <p:txBody>
          <a:bodyPr>
            <a:normAutofit/>
          </a:bodyPr>
          <a:lstStyle/>
          <a:p>
            <a:r>
              <a:rPr lang="en-US" sz="2800" b="1" dirty="0">
                <a:latin typeface="+mn-lt"/>
              </a:rPr>
              <a:t>Homicide mostly happened in late hours while burglary peaked at 8 am</a:t>
            </a:r>
          </a:p>
        </p:txBody>
      </p:sp>
      <p:pic>
        <p:nvPicPr>
          <p:cNvPr id="5" name="Picture 4">
            <a:extLst>
              <a:ext uri="{FF2B5EF4-FFF2-40B4-BE49-F238E27FC236}">
                <a16:creationId xmlns:a16="http://schemas.microsoft.com/office/drawing/2014/main" id="{2795C84A-6B7C-4C02-AC55-28421CA84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777" y="933322"/>
            <a:ext cx="9564445" cy="5712904"/>
          </a:xfrm>
          <a:prstGeom prst="rect">
            <a:avLst/>
          </a:prstGeom>
        </p:spPr>
      </p:pic>
    </p:spTree>
    <p:extLst>
      <p:ext uri="{BB962C8B-B14F-4D97-AF65-F5344CB8AC3E}">
        <p14:creationId xmlns:p14="http://schemas.microsoft.com/office/powerpoint/2010/main" val="328129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0986-11A1-4F82-8D7A-F73B00949989}"/>
              </a:ext>
            </a:extLst>
          </p:cNvPr>
          <p:cNvSpPr>
            <a:spLocks noGrp="1"/>
          </p:cNvSpPr>
          <p:nvPr>
            <p:ph type="title"/>
          </p:nvPr>
        </p:nvSpPr>
        <p:spPr>
          <a:xfrm>
            <a:off x="0" y="-71717"/>
            <a:ext cx="3384176" cy="896471"/>
          </a:xfrm>
        </p:spPr>
        <p:txBody>
          <a:bodyPr>
            <a:normAutofit/>
          </a:bodyPr>
          <a:lstStyle/>
          <a:p>
            <a:r>
              <a:rPr lang="en-US" dirty="0">
                <a:latin typeface="+mn-lt"/>
              </a:rPr>
              <a:t>Conclusions</a:t>
            </a:r>
          </a:p>
        </p:txBody>
      </p:sp>
      <p:sp>
        <p:nvSpPr>
          <p:cNvPr id="3" name="Content Placeholder 2">
            <a:extLst>
              <a:ext uri="{FF2B5EF4-FFF2-40B4-BE49-F238E27FC236}">
                <a16:creationId xmlns:a16="http://schemas.microsoft.com/office/drawing/2014/main" id="{8F4B9CF3-FB1E-4AFC-8FDF-68D421C40F01}"/>
              </a:ext>
            </a:extLst>
          </p:cNvPr>
          <p:cNvSpPr>
            <a:spLocks noGrp="1"/>
          </p:cNvSpPr>
          <p:nvPr>
            <p:ph idx="1"/>
          </p:nvPr>
        </p:nvSpPr>
        <p:spPr>
          <a:xfrm>
            <a:off x="838200" y="966974"/>
            <a:ext cx="10515600" cy="5711732"/>
          </a:xfrm>
        </p:spPr>
        <p:txBody>
          <a:bodyPr>
            <a:normAutofit lnSpcReduction="10000"/>
          </a:bodyPr>
          <a:lstStyle/>
          <a:p>
            <a:r>
              <a:rPr lang="en-US" sz="2400" dirty="0"/>
              <a:t>Overall crime rates decreased in Chicago, however, weapons violations and homicides were on the rise. </a:t>
            </a:r>
          </a:p>
          <a:p>
            <a:endParaRPr lang="en-US" sz="2400" dirty="0"/>
          </a:p>
          <a:p>
            <a:r>
              <a:rPr lang="en-US" sz="2400" dirty="0"/>
              <a:t>Even though most crimes tend to happen in warm weather, Narcotics were found to happen more in colder month (March).</a:t>
            </a:r>
          </a:p>
          <a:p>
            <a:endParaRPr lang="en-US" sz="2400" dirty="0"/>
          </a:p>
          <a:p>
            <a:r>
              <a:rPr lang="en-US" sz="2400" dirty="0"/>
              <a:t>Burglaries happened most during weekdays around 8am in the morning and lowest on the weekend. On the other hand, homicides peaked on the weekend and around 11pm while lowest during the week in day time.</a:t>
            </a:r>
          </a:p>
          <a:p>
            <a:endParaRPr lang="en-US" sz="2400" dirty="0"/>
          </a:p>
          <a:p>
            <a:r>
              <a:rPr lang="en-US" sz="2400" dirty="0"/>
              <a:t>Community 32, the Loop had one of the lowest poverty levels (&lt;15%) in Chicago but there was an extremely high sex offense rate.</a:t>
            </a:r>
          </a:p>
          <a:p>
            <a:endParaRPr lang="en-US" sz="2400" dirty="0"/>
          </a:p>
          <a:p>
            <a:r>
              <a:rPr lang="en-US" sz="2400" dirty="0"/>
              <a:t>The West and South of Chicago are crime hot spots especially for homicides. The North area was far better in terms of </a:t>
            </a:r>
            <a:r>
              <a:rPr lang="en-US" sz="2400" dirty="0" err="1"/>
              <a:t>totalcrimes</a:t>
            </a:r>
            <a:endParaRPr lang="en-US" sz="2400" dirty="0"/>
          </a:p>
        </p:txBody>
      </p:sp>
    </p:spTree>
    <p:extLst>
      <p:ext uri="{BB962C8B-B14F-4D97-AF65-F5344CB8AC3E}">
        <p14:creationId xmlns:p14="http://schemas.microsoft.com/office/powerpoint/2010/main" val="287434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0986-11A1-4F82-8D7A-F73B00949989}"/>
              </a:ext>
            </a:extLst>
          </p:cNvPr>
          <p:cNvSpPr>
            <a:spLocks noGrp="1"/>
          </p:cNvSpPr>
          <p:nvPr>
            <p:ph type="title"/>
          </p:nvPr>
        </p:nvSpPr>
        <p:spPr>
          <a:xfrm>
            <a:off x="0" y="-71717"/>
            <a:ext cx="3384176" cy="896471"/>
          </a:xfrm>
        </p:spPr>
        <p:txBody>
          <a:bodyPr>
            <a:normAutofit/>
          </a:bodyPr>
          <a:lstStyle/>
          <a:p>
            <a:r>
              <a:rPr lang="en-US" dirty="0">
                <a:latin typeface="+mn-lt"/>
              </a:rPr>
              <a:t>Future work</a:t>
            </a:r>
          </a:p>
        </p:txBody>
      </p:sp>
      <p:sp>
        <p:nvSpPr>
          <p:cNvPr id="3" name="Content Placeholder 2">
            <a:extLst>
              <a:ext uri="{FF2B5EF4-FFF2-40B4-BE49-F238E27FC236}">
                <a16:creationId xmlns:a16="http://schemas.microsoft.com/office/drawing/2014/main" id="{8F4B9CF3-FB1E-4AFC-8FDF-68D421C40F01}"/>
              </a:ext>
            </a:extLst>
          </p:cNvPr>
          <p:cNvSpPr>
            <a:spLocks noGrp="1"/>
          </p:cNvSpPr>
          <p:nvPr>
            <p:ph idx="1"/>
          </p:nvPr>
        </p:nvSpPr>
        <p:spPr>
          <a:xfrm>
            <a:off x="477370" y="833720"/>
            <a:ext cx="11237259" cy="6033246"/>
          </a:xfrm>
        </p:spPr>
        <p:txBody>
          <a:bodyPr>
            <a:normAutofit lnSpcReduction="10000"/>
          </a:bodyPr>
          <a:lstStyle/>
          <a:p>
            <a:r>
              <a:rPr lang="en-US" sz="2400" dirty="0"/>
              <a:t>The causation between weapons violation and homicides is worth investigating. By gathering data on the cause of each homicide to see if firearms were involved could shed light on this relationship.</a:t>
            </a:r>
          </a:p>
          <a:p>
            <a:endParaRPr lang="en-US" sz="2400" dirty="0"/>
          </a:p>
          <a:p>
            <a:r>
              <a:rPr lang="en-US" sz="2400" dirty="0"/>
              <a:t>Look into the strange behavior of Narcotics that peaked in colder months unlike all other crimes. Maybe find the specific neighborhoods that showed this pattern and send more police officers in colder weather to these neighborhoods.</a:t>
            </a:r>
          </a:p>
          <a:p>
            <a:endParaRPr lang="en-US" sz="2400" dirty="0"/>
          </a:p>
          <a:p>
            <a:r>
              <a:rPr lang="en-US" sz="2400" dirty="0"/>
              <a:t>Look into association of certain crimes with public transportation to see if some crimes tend to happen more often around transit lines.</a:t>
            </a:r>
          </a:p>
          <a:p>
            <a:endParaRPr lang="en-US" sz="2400" dirty="0"/>
          </a:p>
          <a:p>
            <a:r>
              <a:rPr lang="en-US" sz="2400" dirty="0"/>
              <a:t>Another fact that someone could investigate was whether school closings affected crimes rates in the vicinity.</a:t>
            </a:r>
          </a:p>
          <a:p>
            <a:endParaRPr lang="en-US" sz="2400" dirty="0"/>
          </a:p>
          <a:p>
            <a:r>
              <a:rPr lang="en-US" sz="2400" dirty="0"/>
              <a:t>Regarding the crime type prediction, other classifiers can be tested and tuned to see if they would provide an even better model.</a:t>
            </a:r>
          </a:p>
        </p:txBody>
      </p:sp>
    </p:spTree>
    <p:extLst>
      <p:ext uri="{BB962C8B-B14F-4D97-AF65-F5344CB8AC3E}">
        <p14:creationId xmlns:p14="http://schemas.microsoft.com/office/powerpoint/2010/main" val="197040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B9EC-5044-4031-9A6D-03A22DABBDB1}"/>
              </a:ext>
            </a:extLst>
          </p:cNvPr>
          <p:cNvSpPr>
            <a:spLocks noGrp="1"/>
          </p:cNvSpPr>
          <p:nvPr>
            <p:ph type="title"/>
          </p:nvPr>
        </p:nvSpPr>
        <p:spPr/>
        <p:txBody>
          <a:bodyPr/>
          <a:lstStyle/>
          <a:p>
            <a:r>
              <a:rPr lang="en-US" dirty="0"/>
              <a:t>Why Chicago?</a:t>
            </a:r>
          </a:p>
        </p:txBody>
      </p:sp>
      <p:sp>
        <p:nvSpPr>
          <p:cNvPr id="3" name="Content Placeholder 2">
            <a:extLst>
              <a:ext uri="{FF2B5EF4-FFF2-40B4-BE49-F238E27FC236}">
                <a16:creationId xmlns:a16="http://schemas.microsoft.com/office/drawing/2014/main" id="{F1C12D67-5545-42A7-906A-4E012F183B67}"/>
              </a:ext>
            </a:extLst>
          </p:cNvPr>
          <p:cNvSpPr>
            <a:spLocks noGrp="1"/>
          </p:cNvSpPr>
          <p:nvPr>
            <p:ph idx="1"/>
          </p:nvPr>
        </p:nvSpPr>
        <p:spPr/>
        <p:txBody>
          <a:bodyPr/>
          <a:lstStyle/>
          <a:p>
            <a:r>
              <a:rPr lang="en-US" dirty="0"/>
              <a:t>Data set is readily available and has rich information</a:t>
            </a:r>
          </a:p>
          <a:p>
            <a:endParaRPr lang="en-US" dirty="0"/>
          </a:p>
          <a:p>
            <a:r>
              <a:rPr lang="en-US" dirty="0"/>
              <a:t>Chicago has been plagued by crime problems lately</a:t>
            </a:r>
          </a:p>
          <a:p>
            <a:endParaRPr lang="en-US" dirty="0"/>
          </a:p>
          <a:p>
            <a:r>
              <a:rPr lang="en-US" dirty="0"/>
              <a:t>Very large city (3</a:t>
            </a:r>
            <a:r>
              <a:rPr lang="en-US" baseline="30000" dirty="0"/>
              <a:t>rd</a:t>
            </a:r>
            <a:r>
              <a:rPr lang="en-US" dirty="0"/>
              <a:t> in the U.S.) and worth investigating</a:t>
            </a:r>
          </a:p>
        </p:txBody>
      </p:sp>
    </p:spTree>
    <p:extLst>
      <p:ext uri="{BB962C8B-B14F-4D97-AF65-F5344CB8AC3E}">
        <p14:creationId xmlns:p14="http://schemas.microsoft.com/office/powerpoint/2010/main" val="84061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B4E6-243F-4345-9605-766FF86E00ED}"/>
              </a:ext>
            </a:extLst>
          </p:cNvPr>
          <p:cNvSpPr>
            <a:spLocks noGrp="1"/>
          </p:cNvSpPr>
          <p:nvPr>
            <p:ph type="title"/>
          </p:nvPr>
        </p:nvSpPr>
        <p:spPr>
          <a:xfrm>
            <a:off x="981635" y="-145863"/>
            <a:ext cx="10515600" cy="1325563"/>
          </a:xfrm>
        </p:spPr>
        <p:txBody>
          <a:bodyPr/>
          <a:lstStyle/>
          <a:p>
            <a:r>
              <a:rPr lang="en-US" dirty="0"/>
              <a:t>What do people think about crime rates?</a:t>
            </a:r>
          </a:p>
        </p:txBody>
      </p:sp>
      <p:pic>
        <p:nvPicPr>
          <p:cNvPr id="5" name="Picture 4">
            <a:extLst>
              <a:ext uri="{FF2B5EF4-FFF2-40B4-BE49-F238E27FC236}">
                <a16:creationId xmlns:a16="http://schemas.microsoft.com/office/drawing/2014/main" id="{5F01B70F-1972-4471-B499-5EE5DC163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785" y="1305205"/>
            <a:ext cx="5247653" cy="4772865"/>
          </a:xfrm>
          <a:prstGeom prst="rect">
            <a:avLst/>
          </a:prstGeom>
        </p:spPr>
      </p:pic>
      <p:sp>
        <p:nvSpPr>
          <p:cNvPr id="3" name="TextBox 2">
            <a:extLst>
              <a:ext uri="{FF2B5EF4-FFF2-40B4-BE49-F238E27FC236}">
                <a16:creationId xmlns:a16="http://schemas.microsoft.com/office/drawing/2014/main" id="{F64A4065-9A7E-4D09-A173-780DA7CDD48D}"/>
              </a:ext>
            </a:extLst>
          </p:cNvPr>
          <p:cNvSpPr txBox="1"/>
          <p:nvPr/>
        </p:nvSpPr>
        <p:spPr>
          <a:xfrm>
            <a:off x="2286001" y="6526305"/>
            <a:ext cx="7424928" cy="261610"/>
          </a:xfrm>
          <a:prstGeom prst="rect">
            <a:avLst/>
          </a:prstGeom>
          <a:noFill/>
        </p:spPr>
        <p:txBody>
          <a:bodyPr wrap="square" rtlCol="0">
            <a:spAutoFit/>
          </a:bodyPr>
          <a:lstStyle/>
          <a:p>
            <a:r>
              <a:rPr lang="en-US" sz="1100" dirty="0"/>
              <a:t>http://www.pewresearch.org/fact-tank/2018/01/30/5-facts-about-crime-in-the-u-s/ft_18-01-26_crimetrends_perception/</a:t>
            </a:r>
          </a:p>
        </p:txBody>
      </p:sp>
    </p:spTree>
    <p:extLst>
      <p:ext uri="{BB962C8B-B14F-4D97-AF65-F5344CB8AC3E}">
        <p14:creationId xmlns:p14="http://schemas.microsoft.com/office/powerpoint/2010/main" val="230283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9BD6-FC23-4267-B5C0-663C914EDC05}"/>
              </a:ext>
            </a:extLst>
          </p:cNvPr>
          <p:cNvSpPr>
            <a:spLocks noGrp="1"/>
          </p:cNvSpPr>
          <p:nvPr>
            <p:ph type="title"/>
          </p:nvPr>
        </p:nvSpPr>
        <p:spPr>
          <a:xfrm>
            <a:off x="156882" y="-29323"/>
            <a:ext cx="10515600" cy="746499"/>
          </a:xfrm>
        </p:spPr>
        <p:txBody>
          <a:bodyPr>
            <a:normAutofit/>
          </a:bodyPr>
          <a:lstStyle/>
          <a:p>
            <a:r>
              <a:rPr lang="en-US" sz="4000" dirty="0"/>
              <a:t>Chicago crimes in all communities in 2015</a:t>
            </a:r>
          </a:p>
        </p:txBody>
      </p:sp>
      <p:pic>
        <p:nvPicPr>
          <p:cNvPr id="5" name="Picture 4">
            <a:extLst>
              <a:ext uri="{FF2B5EF4-FFF2-40B4-BE49-F238E27FC236}">
                <a16:creationId xmlns:a16="http://schemas.microsoft.com/office/drawing/2014/main" id="{73E49603-DEF3-4C9F-9687-B24620E1837F}"/>
              </a:ext>
            </a:extLst>
          </p:cNvPr>
          <p:cNvPicPr>
            <a:picLocks noChangeAspect="1"/>
          </p:cNvPicPr>
          <p:nvPr/>
        </p:nvPicPr>
        <p:blipFill rotWithShape="1">
          <a:blip r:embed="rId2">
            <a:extLst>
              <a:ext uri="{28A0092B-C50C-407E-A947-70E740481C1C}">
                <a14:useLocalDpi xmlns:a14="http://schemas.microsoft.com/office/drawing/2010/main" val="0"/>
              </a:ext>
            </a:extLst>
          </a:blip>
          <a:srcRect t="10457"/>
          <a:stretch/>
        </p:blipFill>
        <p:spPr>
          <a:xfrm>
            <a:off x="2669782" y="806824"/>
            <a:ext cx="6206468" cy="5504330"/>
          </a:xfrm>
          <a:prstGeom prst="rect">
            <a:avLst/>
          </a:prstGeom>
        </p:spPr>
      </p:pic>
      <p:sp>
        <p:nvSpPr>
          <p:cNvPr id="3" name="TextBox 2">
            <a:extLst>
              <a:ext uri="{FF2B5EF4-FFF2-40B4-BE49-F238E27FC236}">
                <a16:creationId xmlns:a16="http://schemas.microsoft.com/office/drawing/2014/main" id="{810E9F78-6501-4B9C-AC0D-FE0BF7EA905B}"/>
              </a:ext>
            </a:extLst>
          </p:cNvPr>
          <p:cNvSpPr txBox="1"/>
          <p:nvPr/>
        </p:nvSpPr>
        <p:spPr>
          <a:xfrm>
            <a:off x="10179736" y="6581001"/>
            <a:ext cx="1998817" cy="276999"/>
          </a:xfrm>
          <a:prstGeom prst="rect">
            <a:avLst/>
          </a:prstGeom>
          <a:noFill/>
        </p:spPr>
        <p:txBody>
          <a:bodyPr wrap="none" rtlCol="0">
            <a:spAutoFit/>
          </a:bodyPr>
          <a:lstStyle/>
          <a:p>
            <a:r>
              <a:rPr lang="en-US" sz="1200" dirty="0"/>
              <a:t>Source: </a:t>
            </a:r>
            <a:r>
              <a:rPr lang="en-US" sz="1200" dirty="0" err="1"/>
              <a:t>Wikepedia</a:t>
            </a:r>
            <a:r>
              <a:rPr lang="en-US" sz="1200" dirty="0"/>
              <a:t> commons</a:t>
            </a:r>
          </a:p>
        </p:txBody>
      </p:sp>
    </p:spTree>
    <p:extLst>
      <p:ext uri="{BB962C8B-B14F-4D97-AF65-F5344CB8AC3E}">
        <p14:creationId xmlns:p14="http://schemas.microsoft.com/office/powerpoint/2010/main" val="129046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95A23E-EA99-4354-8AA6-EBFAD731E5E8}"/>
              </a:ext>
            </a:extLst>
          </p:cNvPr>
          <p:cNvSpPr>
            <a:spLocks noGrp="1"/>
          </p:cNvSpPr>
          <p:nvPr>
            <p:ph type="title"/>
          </p:nvPr>
        </p:nvSpPr>
        <p:spPr>
          <a:xfrm>
            <a:off x="798348" y="237311"/>
            <a:ext cx="11835653" cy="656851"/>
          </a:xfrm>
        </p:spPr>
        <p:txBody>
          <a:bodyPr>
            <a:noAutofit/>
          </a:bodyPr>
          <a:lstStyle/>
          <a:p>
            <a:r>
              <a:rPr lang="en-US" sz="3200" dirty="0"/>
              <a:t>Overall crime rates in Chicago decreased and also country wide</a:t>
            </a:r>
          </a:p>
        </p:txBody>
      </p:sp>
      <p:pic>
        <p:nvPicPr>
          <p:cNvPr id="7" name="Picture 6">
            <a:extLst>
              <a:ext uri="{FF2B5EF4-FFF2-40B4-BE49-F238E27FC236}">
                <a16:creationId xmlns:a16="http://schemas.microsoft.com/office/drawing/2014/main" id="{2448EB78-42BC-4712-9E5E-FCA0EB1C1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7" y="1796906"/>
            <a:ext cx="5745691" cy="3994293"/>
          </a:xfrm>
          <a:prstGeom prst="rect">
            <a:avLst/>
          </a:prstGeom>
        </p:spPr>
      </p:pic>
      <p:sp>
        <p:nvSpPr>
          <p:cNvPr id="2" name="TextBox 1">
            <a:extLst>
              <a:ext uri="{FF2B5EF4-FFF2-40B4-BE49-F238E27FC236}">
                <a16:creationId xmlns:a16="http://schemas.microsoft.com/office/drawing/2014/main" id="{023B859C-5999-434E-9BC9-635A56510C77}"/>
              </a:ext>
            </a:extLst>
          </p:cNvPr>
          <p:cNvSpPr txBox="1"/>
          <p:nvPr/>
        </p:nvSpPr>
        <p:spPr>
          <a:xfrm>
            <a:off x="2588767" y="5888777"/>
            <a:ext cx="1322221" cy="523220"/>
          </a:xfrm>
          <a:prstGeom prst="rect">
            <a:avLst/>
          </a:prstGeom>
          <a:noFill/>
        </p:spPr>
        <p:txBody>
          <a:bodyPr wrap="none" rtlCol="0">
            <a:spAutoFit/>
          </a:bodyPr>
          <a:lstStyle/>
          <a:p>
            <a:r>
              <a:rPr lang="en-US" sz="2800" dirty="0"/>
              <a:t>Chicago</a:t>
            </a:r>
          </a:p>
        </p:txBody>
      </p:sp>
      <p:pic>
        <p:nvPicPr>
          <p:cNvPr id="3" name="Picture 2">
            <a:extLst>
              <a:ext uri="{FF2B5EF4-FFF2-40B4-BE49-F238E27FC236}">
                <a16:creationId xmlns:a16="http://schemas.microsoft.com/office/drawing/2014/main" id="{10C0A262-5224-4CC9-AEFF-B38F5F24D466}"/>
              </a:ext>
            </a:extLst>
          </p:cNvPr>
          <p:cNvPicPr>
            <a:picLocks noChangeAspect="1"/>
          </p:cNvPicPr>
          <p:nvPr/>
        </p:nvPicPr>
        <p:blipFill>
          <a:blip r:embed="rId3"/>
          <a:stretch>
            <a:fillRect/>
          </a:stretch>
        </p:blipFill>
        <p:spPr>
          <a:xfrm>
            <a:off x="5944089" y="2010421"/>
            <a:ext cx="5328510" cy="3709061"/>
          </a:xfrm>
          <a:prstGeom prst="rect">
            <a:avLst/>
          </a:prstGeom>
        </p:spPr>
      </p:pic>
      <p:sp>
        <p:nvSpPr>
          <p:cNvPr id="4" name="TextBox 3">
            <a:extLst>
              <a:ext uri="{FF2B5EF4-FFF2-40B4-BE49-F238E27FC236}">
                <a16:creationId xmlns:a16="http://schemas.microsoft.com/office/drawing/2014/main" id="{D3051790-4D85-4AC6-90CD-AF0BCA8EE18F}"/>
              </a:ext>
            </a:extLst>
          </p:cNvPr>
          <p:cNvSpPr txBox="1"/>
          <p:nvPr/>
        </p:nvSpPr>
        <p:spPr>
          <a:xfrm>
            <a:off x="8145806" y="5919554"/>
            <a:ext cx="1856086" cy="461665"/>
          </a:xfrm>
          <a:prstGeom prst="rect">
            <a:avLst/>
          </a:prstGeom>
          <a:noFill/>
        </p:spPr>
        <p:txBody>
          <a:bodyPr wrap="none" rtlCol="0">
            <a:spAutoFit/>
          </a:bodyPr>
          <a:lstStyle/>
          <a:p>
            <a:r>
              <a:rPr lang="en-US" sz="2400" dirty="0"/>
              <a:t>United States</a:t>
            </a:r>
          </a:p>
        </p:txBody>
      </p:sp>
      <p:sp>
        <p:nvSpPr>
          <p:cNvPr id="6" name="TextBox 5">
            <a:extLst>
              <a:ext uri="{FF2B5EF4-FFF2-40B4-BE49-F238E27FC236}">
                <a16:creationId xmlns:a16="http://schemas.microsoft.com/office/drawing/2014/main" id="{32311B8D-694F-45A6-BF5D-C1D387C2DF3C}"/>
              </a:ext>
            </a:extLst>
          </p:cNvPr>
          <p:cNvSpPr txBox="1"/>
          <p:nvPr/>
        </p:nvSpPr>
        <p:spPr>
          <a:xfrm>
            <a:off x="7655859" y="6489884"/>
            <a:ext cx="2643672" cy="261610"/>
          </a:xfrm>
          <a:prstGeom prst="rect">
            <a:avLst/>
          </a:prstGeom>
          <a:noFill/>
        </p:spPr>
        <p:txBody>
          <a:bodyPr wrap="none" rtlCol="0">
            <a:spAutoFit/>
          </a:bodyPr>
          <a:lstStyle/>
          <a:p>
            <a:r>
              <a:rPr lang="en-US" sz="1100" dirty="0"/>
              <a:t>Source: Brennan Center for Justice website</a:t>
            </a:r>
          </a:p>
        </p:txBody>
      </p:sp>
    </p:spTree>
    <p:extLst>
      <p:ext uri="{BB962C8B-B14F-4D97-AF65-F5344CB8AC3E}">
        <p14:creationId xmlns:p14="http://schemas.microsoft.com/office/powerpoint/2010/main" val="367061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7A8A-EA74-4551-8133-16EEA7512269}"/>
              </a:ext>
            </a:extLst>
          </p:cNvPr>
          <p:cNvSpPr>
            <a:spLocks noGrp="1"/>
          </p:cNvSpPr>
          <p:nvPr>
            <p:ph type="title"/>
          </p:nvPr>
        </p:nvSpPr>
        <p:spPr>
          <a:xfrm>
            <a:off x="838200" y="215836"/>
            <a:ext cx="10515600" cy="689234"/>
          </a:xfrm>
        </p:spPr>
        <p:txBody>
          <a:bodyPr>
            <a:normAutofit fontScale="90000"/>
          </a:bodyPr>
          <a:lstStyle/>
          <a:p>
            <a:r>
              <a:rPr lang="en-US" dirty="0"/>
              <a:t>Homicide and Weapons Violations increased</a:t>
            </a:r>
          </a:p>
        </p:txBody>
      </p:sp>
      <p:pic>
        <p:nvPicPr>
          <p:cNvPr id="5" name="Picture 4">
            <a:extLst>
              <a:ext uri="{FF2B5EF4-FFF2-40B4-BE49-F238E27FC236}">
                <a16:creationId xmlns:a16="http://schemas.microsoft.com/office/drawing/2014/main" id="{59382D94-5860-4EEB-9E28-6F6B4B27D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271" y="1260939"/>
            <a:ext cx="6987458" cy="4664000"/>
          </a:xfrm>
          <a:prstGeom prst="rect">
            <a:avLst/>
          </a:prstGeom>
        </p:spPr>
      </p:pic>
    </p:spTree>
    <p:extLst>
      <p:ext uri="{BB962C8B-B14F-4D97-AF65-F5344CB8AC3E}">
        <p14:creationId xmlns:p14="http://schemas.microsoft.com/office/powerpoint/2010/main" val="1766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0FC3-FD22-4BF8-BA04-B0B030CB6F09}"/>
              </a:ext>
            </a:extLst>
          </p:cNvPr>
          <p:cNvSpPr>
            <a:spLocks noGrp="1"/>
          </p:cNvSpPr>
          <p:nvPr>
            <p:ph type="title"/>
          </p:nvPr>
        </p:nvSpPr>
        <p:spPr>
          <a:xfrm>
            <a:off x="838200" y="365125"/>
            <a:ext cx="10515600" cy="603063"/>
          </a:xfrm>
        </p:spPr>
        <p:txBody>
          <a:bodyPr>
            <a:normAutofit fontScale="90000"/>
          </a:bodyPr>
          <a:lstStyle/>
          <a:p>
            <a:r>
              <a:rPr lang="en-US" dirty="0"/>
              <a:t>Abnormally high murder rate in 2016</a:t>
            </a:r>
          </a:p>
        </p:txBody>
      </p:sp>
      <p:pic>
        <p:nvPicPr>
          <p:cNvPr id="5" name="Picture 4">
            <a:extLst>
              <a:ext uri="{FF2B5EF4-FFF2-40B4-BE49-F238E27FC236}">
                <a16:creationId xmlns:a16="http://schemas.microsoft.com/office/drawing/2014/main" id="{2D57A18D-4B2C-477D-9D1F-CD6EB8832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726" y="1404412"/>
            <a:ext cx="6134549" cy="4444654"/>
          </a:xfrm>
          <a:prstGeom prst="rect">
            <a:avLst/>
          </a:prstGeom>
        </p:spPr>
      </p:pic>
    </p:spTree>
    <p:extLst>
      <p:ext uri="{BB962C8B-B14F-4D97-AF65-F5344CB8AC3E}">
        <p14:creationId xmlns:p14="http://schemas.microsoft.com/office/powerpoint/2010/main" val="413499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0983-E527-4CBA-99BA-E1DF6815401B}"/>
              </a:ext>
            </a:extLst>
          </p:cNvPr>
          <p:cNvSpPr>
            <a:spLocks noGrp="1"/>
          </p:cNvSpPr>
          <p:nvPr>
            <p:ph type="title"/>
          </p:nvPr>
        </p:nvSpPr>
        <p:spPr>
          <a:xfrm>
            <a:off x="192741" y="87220"/>
            <a:ext cx="10515600" cy="737534"/>
          </a:xfrm>
        </p:spPr>
        <p:txBody>
          <a:bodyPr/>
          <a:lstStyle/>
          <a:p>
            <a:r>
              <a:rPr lang="en-US" dirty="0"/>
              <a:t>Where did all the murders happen?</a:t>
            </a:r>
          </a:p>
        </p:txBody>
      </p:sp>
      <p:pic>
        <p:nvPicPr>
          <p:cNvPr id="5" name="Picture 4">
            <a:extLst>
              <a:ext uri="{FF2B5EF4-FFF2-40B4-BE49-F238E27FC236}">
                <a16:creationId xmlns:a16="http://schemas.microsoft.com/office/drawing/2014/main" id="{4676A2B1-7935-4282-BA9B-6571E0D40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59" y="941294"/>
            <a:ext cx="9224682" cy="5842040"/>
          </a:xfrm>
          <a:prstGeom prst="rect">
            <a:avLst/>
          </a:prstGeom>
        </p:spPr>
      </p:pic>
    </p:spTree>
    <p:extLst>
      <p:ext uri="{BB962C8B-B14F-4D97-AF65-F5344CB8AC3E}">
        <p14:creationId xmlns:p14="http://schemas.microsoft.com/office/powerpoint/2010/main" val="129685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594</Words>
  <Application>Microsoft Office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Chicago Crime Analysis</vt:lpstr>
      <vt:lpstr>Why do we care about crime analysis?</vt:lpstr>
      <vt:lpstr>Why Chicago?</vt:lpstr>
      <vt:lpstr>What do people think about crime rates?</vt:lpstr>
      <vt:lpstr>Chicago crimes in all communities in 2015</vt:lpstr>
      <vt:lpstr>Overall crime rates in Chicago decreased and also country wide</vt:lpstr>
      <vt:lpstr>Homicide and Weapons Violations increased</vt:lpstr>
      <vt:lpstr>Abnormally high murder rate in 2016</vt:lpstr>
      <vt:lpstr>Where did all the murders happen?</vt:lpstr>
      <vt:lpstr>Murders happened in geographically clustered communities</vt:lpstr>
      <vt:lpstr>Compare all communities</vt:lpstr>
      <vt:lpstr>All crimes in all the neighborhoods</vt:lpstr>
      <vt:lpstr>Sex offense in all the neighborhoods</vt:lpstr>
      <vt:lpstr>Different crime rates are correlated with poverty levels and education levels</vt:lpstr>
      <vt:lpstr>Community 54 and 32 show abnormal behaviros</vt:lpstr>
      <vt:lpstr>Community 54 and 32 show abnormal behaviros</vt:lpstr>
      <vt:lpstr>Loop had very high sex offense rate but low poverty rate</vt:lpstr>
      <vt:lpstr>Narcotics peaked in colder months unlike other crimes</vt:lpstr>
      <vt:lpstr>Narcotics happened in lower temperatures more</vt:lpstr>
      <vt:lpstr>Homicide mostly happened in late hours while burglary peaked at 8 am</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dc:title>
  <dc:creator>Xiang.Chen69</dc:creator>
  <cp:lastModifiedBy>Xiang.Chen69</cp:lastModifiedBy>
  <cp:revision>19</cp:revision>
  <dcterms:created xsi:type="dcterms:W3CDTF">2018-02-23T00:22:29Z</dcterms:created>
  <dcterms:modified xsi:type="dcterms:W3CDTF">2018-03-06T02:58:36Z</dcterms:modified>
</cp:coreProperties>
</file>