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63" r:id="rId7"/>
    <p:sldId id="264" r:id="rId8"/>
    <p:sldId id="260" r:id="rId9"/>
    <p:sldId id="262" r:id="rId10"/>
    <p:sldId id="272" r:id="rId11"/>
    <p:sldId id="266" r:id="rId12"/>
    <p:sldId id="270" r:id="rId13"/>
    <p:sldId id="268" r:id="rId14"/>
    <p:sldId id="273" r:id="rId15"/>
    <p:sldId id="267" r:id="rId16"/>
    <p:sldId id="271" r:id="rId17"/>
  </p:sldIdLst>
  <p:sldSz cx="9144000" cy="6858000" type="screen4x3"/>
  <p:notesSz cx="9144000" cy="6858000"/>
  <p:custDataLst>
    <p:tags r:id="rId1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07" d="100"/>
          <a:sy n="107" d="100"/>
        </p:scale>
        <p:origin x="464" y="76"/>
      </p:cViewPr>
      <p:guideLst>
        <p:guide orient="horz" pos="2880"/>
        <p:guide pos="21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44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000044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44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44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8451" y="462343"/>
            <a:ext cx="90709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44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187" y="1556258"/>
            <a:ext cx="8239625" cy="435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000044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1" y="6462966"/>
            <a:ext cx="2305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virtualbox.org/wiki/Downloads" TargetMode="External"/><Relationship Id="rId4" Type="http://schemas.openxmlformats.org/officeDocument/2006/relationships/hyperlink" Target="https://www.parallels.cn/directdownload/pd/?mode=tr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box.xjtlu.edu.cn/d/2fb2d6472b194748830f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www.jetbrains.com/shop/eform/students" TargetMode="External"/><Relationship Id="rId4" Type="http://schemas.openxmlformats.org/officeDocument/2006/relationships/hyperlink" Target="https://www.jetbrains.com/clion/downloa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hyperlink" Target="https://www.filezilla.cn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582242" y="5369052"/>
            <a:ext cx="2596515" cy="541020"/>
            <a:chOff x="3582242" y="5369052"/>
            <a:chExt cx="2596515" cy="541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8258" y="5369052"/>
              <a:ext cx="2590037" cy="5410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7162" y="5588508"/>
              <a:ext cx="296985" cy="2971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2242" y="5658963"/>
              <a:ext cx="295892" cy="2328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10953" y="5679320"/>
              <a:ext cx="259715" cy="108585"/>
            </a:xfrm>
            <a:custGeom>
              <a:avLst/>
              <a:gdLst/>
              <a:ahLst/>
              <a:cxnLst/>
              <a:rect l="l" t="t" r="r" b="b"/>
              <a:pathLst>
                <a:path w="259714" h="108585">
                  <a:moveTo>
                    <a:pt x="91732" y="0"/>
                  </a:moveTo>
                  <a:lnTo>
                    <a:pt x="49936" y="0"/>
                  </a:lnTo>
                  <a:lnTo>
                    <a:pt x="53124" y="12725"/>
                  </a:lnTo>
                  <a:lnTo>
                    <a:pt x="55956" y="29260"/>
                  </a:lnTo>
                  <a:lnTo>
                    <a:pt x="56070" y="33083"/>
                  </a:lnTo>
                  <a:lnTo>
                    <a:pt x="55448" y="47078"/>
                  </a:lnTo>
                  <a:lnTo>
                    <a:pt x="47244" y="55981"/>
                  </a:lnTo>
                  <a:lnTo>
                    <a:pt x="47244" y="57251"/>
                  </a:lnTo>
                  <a:lnTo>
                    <a:pt x="43192" y="57251"/>
                  </a:lnTo>
                  <a:lnTo>
                    <a:pt x="40500" y="63614"/>
                  </a:lnTo>
                  <a:lnTo>
                    <a:pt x="36449" y="64884"/>
                  </a:lnTo>
                  <a:lnTo>
                    <a:pt x="35102" y="66154"/>
                  </a:lnTo>
                  <a:lnTo>
                    <a:pt x="35102" y="67424"/>
                  </a:lnTo>
                  <a:lnTo>
                    <a:pt x="33756" y="67424"/>
                  </a:lnTo>
                  <a:lnTo>
                    <a:pt x="24879" y="77609"/>
                  </a:lnTo>
                  <a:lnTo>
                    <a:pt x="0" y="108140"/>
                  </a:lnTo>
                  <a:lnTo>
                    <a:pt x="43192" y="108140"/>
                  </a:lnTo>
                  <a:lnTo>
                    <a:pt x="45897" y="105600"/>
                  </a:lnTo>
                  <a:lnTo>
                    <a:pt x="47244" y="105600"/>
                  </a:lnTo>
                  <a:lnTo>
                    <a:pt x="47244" y="101777"/>
                  </a:lnTo>
                  <a:lnTo>
                    <a:pt x="49936" y="100507"/>
                  </a:lnTo>
                  <a:lnTo>
                    <a:pt x="52641" y="97967"/>
                  </a:lnTo>
                  <a:lnTo>
                    <a:pt x="95351" y="97967"/>
                  </a:lnTo>
                  <a:lnTo>
                    <a:pt x="94627" y="86512"/>
                  </a:lnTo>
                  <a:lnTo>
                    <a:pt x="95237" y="75056"/>
                  </a:lnTo>
                  <a:lnTo>
                    <a:pt x="98513" y="66154"/>
                  </a:lnTo>
                  <a:lnTo>
                    <a:pt x="102552" y="63614"/>
                  </a:lnTo>
                  <a:lnTo>
                    <a:pt x="107950" y="62344"/>
                  </a:lnTo>
                  <a:lnTo>
                    <a:pt x="109296" y="57251"/>
                  </a:lnTo>
                  <a:lnTo>
                    <a:pt x="110655" y="55981"/>
                  </a:lnTo>
                  <a:lnTo>
                    <a:pt x="113347" y="55981"/>
                  </a:lnTo>
                  <a:lnTo>
                    <a:pt x="114693" y="54711"/>
                  </a:lnTo>
                  <a:lnTo>
                    <a:pt x="118745" y="53428"/>
                  </a:lnTo>
                  <a:lnTo>
                    <a:pt x="124142" y="52158"/>
                  </a:lnTo>
                  <a:lnTo>
                    <a:pt x="128206" y="50888"/>
                  </a:lnTo>
                  <a:lnTo>
                    <a:pt x="128206" y="49618"/>
                  </a:lnTo>
                  <a:lnTo>
                    <a:pt x="130911" y="49618"/>
                  </a:lnTo>
                  <a:lnTo>
                    <a:pt x="130911" y="47078"/>
                  </a:lnTo>
                  <a:lnTo>
                    <a:pt x="170865" y="47078"/>
                  </a:lnTo>
                  <a:lnTo>
                    <a:pt x="174078" y="36893"/>
                  </a:lnTo>
                  <a:lnTo>
                    <a:pt x="186220" y="33083"/>
                  </a:lnTo>
                  <a:lnTo>
                    <a:pt x="259346" y="33083"/>
                  </a:lnTo>
                  <a:lnTo>
                    <a:pt x="259092" y="30530"/>
                  </a:lnTo>
                  <a:lnTo>
                    <a:pt x="257746" y="29260"/>
                  </a:lnTo>
                  <a:lnTo>
                    <a:pt x="256400" y="29260"/>
                  </a:lnTo>
                  <a:lnTo>
                    <a:pt x="256400" y="27990"/>
                  </a:lnTo>
                  <a:lnTo>
                    <a:pt x="93116" y="27990"/>
                  </a:lnTo>
                  <a:lnTo>
                    <a:pt x="91770" y="24168"/>
                  </a:lnTo>
                  <a:lnTo>
                    <a:pt x="93116" y="5092"/>
                  </a:lnTo>
                  <a:lnTo>
                    <a:pt x="91732" y="0"/>
                  </a:lnTo>
                  <a:close/>
                </a:path>
              </a:pathLst>
            </a:custGeom>
            <a:solidFill>
              <a:srgbClr val="000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1515" y="5602987"/>
              <a:ext cx="265827" cy="10432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93898" y="5347715"/>
            <a:ext cx="464819" cy="58521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6647688"/>
            <a:ext cx="9144000" cy="210820"/>
            <a:chOff x="0" y="6647688"/>
            <a:chExt cx="9144000" cy="21082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6647688"/>
              <a:ext cx="9143999" cy="2103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BCA6822-DB74-0088-7689-7154C32E927F}"/>
              </a:ext>
            </a:extLst>
          </p:cNvPr>
          <p:cNvSpPr txBox="1"/>
          <p:nvPr/>
        </p:nvSpPr>
        <p:spPr>
          <a:xfrm>
            <a:off x="914399" y="1295400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none" strike="noStrike" baseline="0" dirty="0">
                <a:latin typeface="LucidaBright-Demi"/>
              </a:rPr>
              <a:t>DTS202TC Foundation of Parallel Computing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BB47CA-E5A9-7968-233B-3872203C2F56}"/>
              </a:ext>
            </a:extLst>
          </p:cNvPr>
          <p:cNvSpPr txBox="1"/>
          <p:nvPr/>
        </p:nvSpPr>
        <p:spPr>
          <a:xfrm>
            <a:off x="1904998" y="2533378"/>
            <a:ext cx="5334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Tutorial 1: Environment setup and getting started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492" y="6006084"/>
            <a:ext cx="356615" cy="444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1"/>
            <a:ext cx="9143999" cy="185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2966"/>
            <a:ext cx="23050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/>
              <a:t>10</a:t>
            </a:r>
          </a:p>
        </p:txBody>
      </p:sp>
      <p:sp>
        <p:nvSpPr>
          <p:cNvPr id="2" name="标题 6">
            <a:extLst>
              <a:ext uri="{FF2B5EF4-FFF2-40B4-BE49-F238E27FC236}">
                <a16:creationId xmlns:a16="http://schemas.microsoft.com/office/drawing/2014/main" id="{84E841CA-46F2-2B1A-C069-2E574022CEAD}"/>
              </a:ext>
            </a:extLst>
          </p:cNvPr>
          <p:cNvSpPr txBox="1">
            <a:spLocks/>
          </p:cNvSpPr>
          <p:nvPr/>
        </p:nvSpPr>
        <p:spPr>
          <a:xfrm>
            <a:off x="381000" y="462343"/>
            <a:ext cx="83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44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r>
              <a:rPr lang="en-US" altLang="zh-CN" sz="2800" kern="0" dirty="0"/>
              <a:t>3. Files transfer between local PC and Linux</a:t>
            </a:r>
            <a:endParaRPr lang="zh-CN" altLang="en-US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D687D-6698-8AEE-5541-127D71E81EC5}"/>
              </a:ext>
            </a:extLst>
          </p:cNvPr>
          <p:cNvSpPr txBox="1"/>
          <p:nvPr/>
        </p:nvSpPr>
        <p:spPr>
          <a:xfrm>
            <a:off x="504497" y="1156138"/>
            <a:ext cx="487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Turn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Machine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username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 err="1"/>
              <a:t>dts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password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“dts202”</a:t>
            </a:r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F92EA-9B3D-5796-C2EB-1AE1BAE98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99" y="1912798"/>
            <a:ext cx="7493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1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492" y="6006084"/>
            <a:ext cx="356615" cy="444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1"/>
            <a:ext cx="9143999" cy="185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2966"/>
            <a:ext cx="23050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/>
              <a:t>9</a:t>
            </a:r>
          </a:p>
        </p:txBody>
      </p:sp>
      <p:sp>
        <p:nvSpPr>
          <p:cNvPr id="2" name="标题 6">
            <a:extLst>
              <a:ext uri="{FF2B5EF4-FFF2-40B4-BE49-F238E27FC236}">
                <a16:creationId xmlns:a16="http://schemas.microsoft.com/office/drawing/2014/main" id="{83B7A6FC-C17B-729D-6C44-8F5C13A22455}"/>
              </a:ext>
            </a:extLst>
          </p:cNvPr>
          <p:cNvSpPr txBox="1">
            <a:spLocks/>
          </p:cNvSpPr>
          <p:nvPr/>
        </p:nvSpPr>
        <p:spPr>
          <a:xfrm>
            <a:off x="381000" y="462343"/>
            <a:ext cx="83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44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r>
              <a:rPr lang="en-US" altLang="zh-CN" sz="2800" kern="0" dirty="0"/>
              <a:t>3. Files transfer between local PC and Linux</a:t>
            </a:r>
            <a:endParaRPr lang="zh-CN" altLang="en-US" kern="0" dirty="0"/>
          </a:p>
        </p:txBody>
      </p:sp>
      <p:pic>
        <p:nvPicPr>
          <p:cNvPr id="8" name="图片 7" descr="图形用户界面, 文本&#10;&#10;中度可信度描述已自动生成">
            <a:extLst>
              <a:ext uri="{FF2B5EF4-FFF2-40B4-BE49-F238E27FC236}">
                <a16:creationId xmlns:a16="http://schemas.microsoft.com/office/drawing/2014/main" id="{A86E69D6-F009-03AD-1C5A-3018BCC38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43577"/>
            <a:ext cx="6019996" cy="4770846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17A86E-3628-3BFD-9A20-562F0F621760}"/>
              </a:ext>
            </a:extLst>
          </p:cNvPr>
          <p:cNvCxnSpPr/>
          <p:nvPr/>
        </p:nvCxnSpPr>
        <p:spPr>
          <a:xfrm flipV="1">
            <a:off x="228600" y="1524000"/>
            <a:ext cx="3048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1AADF5A-82F2-9A43-4A62-8EE9EC435E1F}"/>
              </a:ext>
            </a:extLst>
          </p:cNvPr>
          <p:cNvSpPr txBox="1"/>
          <p:nvPr/>
        </p:nvSpPr>
        <p:spPr>
          <a:xfrm>
            <a:off x="6553396" y="1114972"/>
            <a:ext cx="238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 the icon to go into</a:t>
            </a:r>
          </a:p>
          <a:p>
            <a:r>
              <a:rPr lang="en-US" altLang="zh-CN" dirty="0"/>
              <a:t>Site Manager</a:t>
            </a:r>
          </a:p>
        </p:txBody>
      </p:sp>
    </p:spTree>
    <p:extLst>
      <p:ext uri="{BB962C8B-B14F-4D97-AF65-F5344CB8AC3E}">
        <p14:creationId xmlns:p14="http://schemas.microsoft.com/office/powerpoint/2010/main" val="292118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492" y="6006084"/>
            <a:ext cx="356615" cy="444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1"/>
            <a:ext cx="9143999" cy="185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2966"/>
            <a:ext cx="23050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/>
              <a:t>12</a:t>
            </a:r>
          </a:p>
        </p:txBody>
      </p:sp>
      <p:sp>
        <p:nvSpPr>
          <p:cNvPr id="2" name="标题 6">
            <a:extLst>
              <a:ext uri="{FF2B5EF4-FFF2-40B4-BE49-F238E27FC236}">
                <a16:creationId xmlns:a16="http://schemas.microsoft.com/office/drawing/2014/main" id="{27816823-8DD3-E5B4-9B07-11E95529A5B0}"/>
              </a:ext>
            </a:extLst>
          </p:cNvPr>
          <p:cNvSpPr txBox="1">
            <a:spLocks/>
          </p:cNvSpPr>
          <p:nvPr/>
        </p:nvSpPr>
        <p:spPr>
          <a:xfrm>
            <a:off x="381000" y="462343"/>
            <a:ext cx="83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44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r>
              <a:rPr lang="en-US" altLang="zh-CN" sz="2800" kern="0" dirty="0"/>
              <a:t>3. Files transfer between local PC and Linux</a:t>
            </a:r>
            <a:endParaRPr lang="zh-CN" altLang="en-US" kern="0" dirty="0"/>
          </a:p>
        </p:txBody>
      </p:sp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8E142E11-A856-0A7A-756D-93A3E23A9D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 t="30000" r="19827" b="20000"/>
          <a:stretch/>
        </p:blipFill>
        <p:spPr>
          <a:xfrm>
            <a:off x="381000" y="1114972"/>
            <a:ext cx="5908158" cy="501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492" y="6006084"/>
            <a:ext cx="356615" cy="444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1"/>
            <a:ext cx="9143999" cy="185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2966"/>
            <a:ext cx="23050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/>
              <a:t>13</a:t>
            </a:r>
          </a:p>
        </p:txBody>
      </p:sp>
      <p:sp>
        <p:nvSpPr>
          <p:cNvPr id="2" name="标题 6">
            <a:extLst>
              <a:ext uri="{FF2B5EF4-FFF2-40B4-BE49-F238E27FC236}">
                <a16:creationId xmlns:a16="http://schemas.microsoft.com/office/drawing/2014/main" id="{27816823-8DD3-E5B4-9B07-11E95529A5B0}"/>
              </a:ext>
            </a:extLst>
          </p:cNvPr>
          <p:cNvSpPr txBox="1">
            <a:spLocks/>
          </p:cNvSpPr>
          <p:nvPr/>
        </p:nvSpPr>
        <p:spPr>
          <a:xfrm>
            <a:off x="381000" y="462343"/>
            <a:ext cx="83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44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r>
              <a:rPr lang="en-US" altLang="zh-CN" sz="2800" kern="0" dirty="0"/>
              <a:t>3. Files transfer between local PC and Linux</a:t>
            </a:r>
            <a:endParaRPr lang="zh-CN" altLang="en-US" kern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031602-44A1-7B17-5381-017B7A06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973711"/>
            <a:ext cx="7159557" cy="12482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1E30D8-1995-4710-3F2C-ABE98388E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1914281"/>
            <a:ext cx="4918803" cy="40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3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492" y="6006084"/>
            <a:ext cx="356615" cy="444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1"/>
            <a:ext cx="9143999" cy="185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2966"/>
            <a:ext cx="23050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/>
              <a:t>1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81000" y="462343"/>
            <a:ext cx="8305799" cy="430887"/>
          </a:xfrm>
        </p:spPr>
        <p:txBody>
          <a:bodyPr/>
          <a:lstStyle/>
          <a:p>
            <a:r>
              <a:rPr lang="en-US" altLang="zh-CN" sz="2800" dirty="0"/>
              <a:t>1.Installation of VirtualBox and setting of Linux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DDBB28-CA47-3701-75AF-59CA591CCE1D}"/>
              </a:ext>
            </a:extLst>
          </p:cNvPr>
          <p:cNvSpPr txBox="1"/>
          <p:nvPr/>
        </p:nvSpPr>
        <p:spPr>
          <a:xfrm>
            <a:off x="381000" y="1106007"/>
            <a:ext cx="80208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Mac M1/M2: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You can choose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to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</a:rPr>
              <a:t>download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P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arallels Desktop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hlinkClick r:id="rId4"/>
              </a:rPr>
              <a:t>https://www.parallels.cn/directdownload/pd/?mode=trial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altLang="zh-CN" dirty="0"/>
              <a:t>For Intel Windows and Mac:</a:t>
            </a:r>
          </a:p>
          <a:p>
            <a:pPr algn="l"/>
            <a:r>
              <a:rPr lang="en-US" altLang="zh-CN" dirty="0"/>
              <a:t>You can download </a:t>
            </a:r>
            <a:r>
              <a:rPr lang="en-US" altLang="zh-CN" dirty="0">
                <a:solidFill>
                  <a:srgbClr val="FF0000"/>
                </a:solidFill>
              </a:rPr>
              <a:t>VirtualBox</a:t>
            </a:r>
          </a:p>
          <a:p>
            <a:pPr algn="l"/>
            <a:r>
              <a:rPr lang="en-US" altLang="zh-CN" dirty="0">
                <a:hlinkClick r:id="rId5"/>
              </a:rPr>
              <a:t>https://www.virtualbox.org/wiki/Downloads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pic>
        <p:nvPicPr>
          <p:cNvPr id="9" name="图片 8" descr="电脑屏幕截图&#10;&#10;描述已自动生成">
            <a:extLst>
              <a:ext uri="{FF2B5EF4-FFF2-40B4-BE49-F238E27FC236}">
                <a16:creationId xmlns:a16="http://schemas.microsoft.com/office/drawing/2014/main" id="{7E1E64B4-3B64-F151-E600-2F0645B0DC8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3" t="11430" r="19167" b="410"/>
          <a:stretch/>
        </p:blipFill>
        <p:spPr>
          <a:xfrm>
            <a:off x="380999" y="2895600"/>
            <a:ext cx="5133975" cy="33528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D33EA6-6697-2C3A-D215-3E82B30949CB}"/>
              </a:ext>
            </a:extLst>
          </p:cNvPr>
          <p:cNvCxnSpPr/>
          <p:nvPr/>
        </p:nvCxnSpPr>
        <p:spPr>
          <a:xfrm flipV="1">
            <a:off x="1524000" y="4427969"/>
            <a:ext cx="838200" cy="37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492" y="6006084"/>
            <a:ext cx="356615" cy="444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1"/>
            <a:ext cx="9143999" cy="185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2966"/>
            <a:ext cx="23050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/>
              <a:t>2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81000" y="462343"/>
            <a:ext cx="8305799" cy="430887"/>
          </a:xfrm>
        </p:spPr>
        <p:txBody>
          <a:bodyPr/>
          <a:lstStyle/>
          <a:p>
            <a:r>
              <a:rPr lang="en-US" altLang="zh-CN" sz="2800" dirty="0"/>
              <a:t>1.Installation of VirtualBox and setting of Linux </a:t>
            </a:r>
            <a:endParaRPr lang="zh-CN" altLang="en-US" dirty="0"/>
          </a:p>
        </p:txBody>
      </p:sp>
      <p:sp>
        <p:nvSpPr>
          <p:cNvPr id="12" name="文本框 11">
            <a:hlinkClick r:id="rId4"/>
            <a:extLst>
              <a:ext uri="{FF2B5EF4-FFF2-40B4-BE49-F238E27FC236}">
                <a16:creationId xmlns:a16="http://schemas.microsoft.com/office/drawing/2014/main" id="{E8A13FDB-F883-2E28-38F8-7D5BA86D8E00}"/>
              </a:ext>
            </a:extLst>
          </p:cNvPr>
          <p:cNvSpPr txBox="1"/>
          <p:nvPr/>
        </p:nvSpPr>
        <p:spPr>
          <a:xfrm>
            <a:off x="381000" y="1066800"/>
            <a:ext cx="268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Download the Linux</a:t>
            </a:r>
            <a:r>
              <a:rPr lang="zh-CN" altLang="en-US" dirty="0">
                <a:hlinkClick r:id="rId4"/>
              </a:rPr>
              <a:t> </a:t>
            </a:r>
            <a:r>
              <a:rPr lang="en-US" altLang="zh-CN" dirty="0">
                <a:hlinkClick r:id="rId4"/>
              </a:rPr>
              <a:t>Image</a:t>
            </a:r>
            <a:endParaRPr lang="zh-CN" altLang="en-US" dirty="0"/>
          </a:p>
        </p:txBody>
      </p:sp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152520E-CF1E-6796-352D-1B00052EF9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9702"/>
            <a:ext cx="8153400" cy="17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9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492" y="6006084"/>
            <a:ext cx="356615" cy="444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1"/>
            <a:ext cx="9143999" cy="185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2966"/>
            <a:ext cx="23050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/>
              <a:t>3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81000" y="462343"/>
            <a:ext cx="8305799" cy="430887"/>
          </a:xfrm>
        </p:spPr>
        <p:txBody>
          <a:bodyPr/>
          <a:lstStyle/>
          <a:p>
            <a:r>
              <a:rPr lang="en-US" altLang="zh-CN" sz="2800" dirty="0"/>
              <a:t>1.Installation of VirtualBox and setting of Linux 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9287B8-F286-E35F-1718-5E3229BA3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082533"/>
            <a:ext cx="7772400" cy="46929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D2B97-BD0D-C611-0106-E3D999B732CB}"/>
              </a:ext>
            </a:extLst>
          </p:cNvPr>
          <p:cNvSpPr txBox="1"/>
          <p:nvPr/>
        </p:nvSpPr>
        <p:spPr>
          <a:xfrm>
            <a:off x="685800" y="4648200"/>
            <a:ext cx="601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1) Click Import</a:t>
            </a:r>
            <a:r>
              <a:rPr lang="zh-CN" altLang="en-US" dirty="0"/>
              <a:t> </a:t>
            </a:r>
            <a:r>
              <a:rPr lang="en-US" altLang="zh-CN" dirty="0"/>
              <a:t>button</a:t>
            </a:r>
            <a:r>
              <a:rPr lang="zh-CN" altLang="en-US" dirty="0"/>
              <a:t> </a:t>
            </a:r>
            <a:r>
              <a:rPr lang="en-US" altLang="zh-CN" dirty="0"/>
              <a:t>to import an</a:t>
            </a:r>
            <a:r>
              <a:rPr lang="zh-CN" altLang="en-US" dirty="0"/>
              <a:t> </a:t>
            </a:r>
            <a:r>
              <a:rPr lang="en-US" altLang="zh-CN" dirty="0"/>
              <a:t>VM 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69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492" y="6006084"/>
            <a:ext cx="356615" cy="444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1"/>
            <a:ext cx="9143999" cy="185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2966"/>
            <a:ext cx="23050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/>
              <a:t>5</a:t>
            </a:r>
          </a:p>
        </p:txBody>
      </p:sp>
      <p:sp>
        <p:nvSpPr>
          <p:cNvPr id="2" name="标题 6">
            <a:extLst>
              <a:ext uri="{FF2B5EF4-FFF2-40B4-BE49-F238E27FC236}">
                <a16:creationId xmlns:a16="http://schemas.microsoft.com/office/drawing/2014/main" id="{8063A7F4-D9AD-B650-537C-6382F4DE3A57}"/>
              </a:ext>
            </a:extLst>
          </p:cNvPr>
          <p:cNvSpPr txBox="1">
            <a:spLocks/>
          </p:cNvSpPr>
          <p:nvPr/>
        </p:nvSpPr>
        <p:spPr>
          <a:xfrm>
            <a:off x="381000" y="462343"/>
            <a:ext cx="83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44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r>
              <a:rPr lang="en-US" altLang="zh-CN" sz="2800" kern="0" dirty="0"/>
              <a:t>1.Installation of </a:t>
            </a:r>
            <a:r>
              <a:rPr lang="en-US" altLang="zh-CN" sz="2800" dirty="0"/>
              <a:t>VirtualBox</a:t>
            </a:r>
            <a:r>
              <a:rPr lang="en-US" altLang="zh-CN" sz="2800" kern="0" dirty="0"/>
              <a:t> and setting of Linux </a:t>
            </a:r>
            <a:endParaRPr lang="zh-CN" altLang="en-US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DB0DB6-C1A8-1DE7-51F4-F31235D4153E}"/>
              </a:ext>
            </a:extLst>
          </p:cNvPr>
          <p:cNvSpPr txBox="1"/>
          <p:nvPr/>
        </p:nvSpPr>
        <p:spPr>
          <a:xfrm>
            <a:off x="457200" y="5486400"/>
            <a:ext cx="740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2) Select the previously downloaded and unzip VM image and click “Next”.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B9559-0F8D-BBAE-4ADC-2FDF82F84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63931"/>
            <a:ext cx="5933760" cy="34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492" y="6006084"/>
            <a:ext cx="356615" cy="444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1"/>
            <a:ext cx="9143999" cy="185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2966"/>
            <a:ext cx="23050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/>
              <a:t>6</a:t>
            </a:r>
          </a:p>
        </p:txBody>
      </p:sp>
      <p:sp>
        <p:nvSpPr>
          <p:cNvPr id="9" name="标题 6">
            <a:extLst>
              <a:ext uri="{FF2B5EF4-FFF2-40B4-BE49-F238E27FC236}">
                <a16:creationId xmlns:a16="http://schemas.microsoft.com/office/drawing/2014/main" id="{1E8245E1-BA49-D9CE-0465-C8D2EBF58027}"/>
              </a:ext>
            </a:extLst>
          </p:cNvPr>
          <p:cNvSpPr txBox="1">
            <a:spLocks/>
          </p:cNvSpPr>
          <p:nvPr/>
        </p:nvSpPr>
        <p:spPr>
          <a:xfrm>
            <a:off x="381000" y="462343"/>
            <a:ext cx="83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44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r>
              <a:rPr lang="en-US" altLang="zh-CN" sz="2800" kern="0" dirty="0"/>
              <a:t>1.Installation of </a:t>
            </a:r>
            <a:r>
              <a:rPr lang="en-US" altLang="zh-CN" sz="2800" dirty="0"/>
              <a:t>VirtualBox</a:t>
            </a:r>
            <a:r>
              <a:rPr lang="en-US" altLang="zh-CN" sz="2800" kern="0" dirty="0"/>
              <a:t> and setting of Linux </a:t>
            </a:r>
            <a:endParaRPr lang="zh-CN" alt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EA7A3-058D-C0D0-C2E4-CF4D4E736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001630"/>
            <a:ext cx="6870701" cy="49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492" y="6006084"/>
            <a:ext cx="356615" cy="444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1"/>
            <a:ext cx="9143999" cy="185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2966"/>
            <a:ext cx="23050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/>
              <a:t>7</a:t>
            </a:r>
          </a:p>
        </p:txBody>
      </p:sp>
      <p:sp>
        <p:nvSpPr>
          <p:cNvPr id="2" name="标题 6">
            <a:extLst>
              <a:ext uri="{FF2B5EF4-FFF2-40B4-BE49-F238E27FC236}">
                <a16:creationId xmlns:a16="http://schemas.microsoft.com/office/drawing/2014/main" id="{4473E911-8AE8-53A8-22B4-A1F92FFD3484}"/>
              </a:ext>
            </a:extLst>
          </p:cNvPr>
          <p:cNvSpPr txBox="1">
            <a:spLocks/>
          </p:cNvSpPr>
          <p:nvPr/>
        </p:nvSpPr>
        <p:spPr>
          <a:xfrm>
            <a:off x="381000" y="462343"/>
            <a:ext cx="83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44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r>
              <a:rPr lang="en-US" altLang="zh-CN" sz="2800" kern="0" dirty="0"/>
              <a:t>2.</a:t>
            </a:r>
            <a:r>
              <a:rPr lang="zh-CN" altLang="en-US" sz="2800" kern="0" dirty="0"/>
              <a:t> </a:t>
            </a:r>
            <a:r>
              <a:rPr lang="en-US" altLang="zh-CN" sz="2800" kern="0" dirty="0"/>
              <a:t>Installation of </a:t>
            </a:r>
            <a:r>
              <a:rPr lang="en-US" altLang="zh-CN" sz="2800" dirty="0" err="1"/>
              <a:t>CLion</a:t>
            </a:r>
            <a:endParaRPr lang="zh-CN" altLang="en-US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2DF08-E3E7-EAB9-6290-F178F3B7BFC3}"/>
              </a:ext>
            </a:extLst>
          </p:cNvPr>
          <p:cNvSpPr txBox="1"/>
          <p:nvPr/>
        </p:nvSpPr>
        <p:spPr>
          <a:xfrm>
            <a:off x="324169" y="1150715"/>
            <a:ext cx="3714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 err="1"/>
              <a:t>Clion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err="1">
                <a:hlinkClick r:id="rId4"/>
              </a:rPr>
              <a:t>www.jetbrains.com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clion</a:t>
            </a:r>
            <a:r>
              <a:rPr lang="en-US" altLang="zh-CN" dirty="0">
                <a:hlinkClick r:id="rId4"/>
              </a:rPr>
              <a:t>/download</a:t>
            </a:r>
            <a:r>
              <a:rPr lang="en-US" altLang="zh-CN" dirty="0"/>
              <a:t>/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132CD-0A3A-F566-7733-B08595496A36}"/>
              </a:ext>
            </a:extLst>
          </p:cNvPr>
          <p:cNvSpPr txBox="1"/>
          <p:nvPr/>
        </p:nvSpPr>
        <p:spPr>
          <a:xfrm>
            <a:off x="365234" y="2782283"/>
            <a:ext cx="3790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>
                <a:hlinkClick r:id="rId5"/>
              </a:rPr>
              <a:t>https://www.jetbrains.com/shop/eform/students </a:t>
            </a:r>
            <a:r>
              <a:rPr lang="zh-CN" altLang="en-US" dirty="0">
                <a:hlinkClick r:id="rId5"/>
              </a:rPr>
              <a:t> 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Education</a:t>
            </a:r>
            <a:r>
              <a:rPr lang="zh-CN" altLang="en-US" dirty="0"/>
              <a:t> </a:t>
            </a:r>
            <a:r>
              <a:rPr lang="en-US" altLang="zh-CN" dirty="0"/>
              <a:t>license</a:t>
            </a:r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4C6AB-972D-1DFF-DC01-311C7C03F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069" y="512334"/>
            <a:ext cx="5102087" cy="60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4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492" y="6006084"/>
            <a:ext cx="356615" cy="444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1"/>
            <a:ext cx="9143999" cy="185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2966"/>
            <a:ext cx="23050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/>
              <a:t>8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971BB4C-6DA7-7802-DA6F-5B0A6F64549A}"/>
              </a:ext>
            </a:extLst>
          </p:cNvPr>
          <p:cNvSpPr txBox="1">
            <a:spLocks/>
          </p:cNvSpPr>
          <p:nvPr/>
        </p:nvSpPr>
        <p:spPr>
          <a:xfrm>
            <a:off x="381000" y="462343"/>
            <a:ext cx="830579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44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r>
              <a:rPr lang="en-US" altLang="zh-CN" sz="2800" kern="0" dirty="0"/>
              <a:t>2. Demonstrates the basics of running the </a:t>
            </a:r>
            <a:r>
              <a:rPr lang="en-US" altLang="zh-CN" sz="2800" kern="0" dirty="0" err="1"/>
              <a:t>helloworld</a:t>
            </a:r>
            <a:r>
              <a:rPr lang="en-US" altLang="zh-CN" sz="2800" kern="0" dirty="0"/>
              <a:t> program on </a:t>
            </a:r>
            <a:r>
              <a:rPr lang="en-US" altLang="zh-CN" sz="2800" dirty="0"/>
              <a:t>CLion</a:t>
            </a:r>
            <a:endParaRPr lang="zh-CN" altLang="en-US" kern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A6ABC2-1C07-E113-9050-6C48552C8F25}"/>
              </a:ext>
            </a:extLst>
          </p:cNvPr>
          <p:cNvSpPr txBox="1"/>
          <p:nvPr/>
        </p:nvSpPr>
        <p:spPr>
          <a:xfrm>
            <a:off x="381000" y="1752600"/>
            <a:ext cx="6261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 create C project with </a:t>
            </a:r>
            <a:r>
              <a:rPr lang="en-US" altLang="zh-CN" sz="1800" dirty="0"/>
              <a:t>CLion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First you should create a new folder and write a makefile like this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3005B4-8E73-24DB-D375-EC22EA8B6B7A}"/>
              </a:ext>
            </a:extLst>
          </p:cNvPr>
          <p:cNvSpPr txBox="1"/>
          <p:nvPr/>
        </p:nvSpPr>
        <p:spPr>
          <a:xfrm>
            <a:off x="381000" y="38358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The content of a makefile looks like: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59DFA1-065E-9D38-C57E-4907C9402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22160"/>
            <a:ext cx="7217923" cy="3483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182AA05-4D49-8AC1-ACC0-FA49B3FEB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488612"/>
            <a:ext cx="7762672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9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492" y="6006084"/>
            <a:ext cx="356615" cy="444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2071"/>
            <a:ext cx="9143999" cy="185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811" y="6462966"/>
            <a:ext cx="23050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lang="en-US" dirty="0"/>
              <a:t>9</a:t>
            </a:r>
          </a:p>
        </p:txBody>
      </p:sp>
      <p:sp>
        <p:nvSpPr>
          <p:cNvPr id="2" name="标题 6">
            <a:extLst>
              <a:ext uri="{FF2B5EF4-FFF2-40B4-BE49-F238E27FC236}">
                <a16:creationId xmlns:a16="http://schemas.microsoft.com/office/drawing/2014/main" id="{83B7A6FC-C17B-729D-6C44-8F5C13A22455}"/>
              </a:ext>
            </a:extLst>
          </p:cNvPr>
          <p:cNvSpPr txBox="1">
            <a:spLocks/>
          </p:cNvSpPr>
          <p:nvPr/>
        </p:nvSpPr>
        <p:spPr>
          <a:xfrm>
            <a:off x="381000" y="462343"/>
            <a:ext cx="83057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44"/>
                </a:solidFill>
                <a:latin typeface="Calibri Light" panose="020F0302020204030204"/>
                <a:ea typeface="+mj-ea"/>
                <a:cs typeface="Calibri Light" panose="020F0302020204030204"/>
              </a:defRPr>
            </a:lvl1pPr>
          </a:lstStyle>
          <a:p>
            <a:r>
              <a:rPr lang="en-US" altLang="zh-CN" sz="2800" kern="0" dirty="0"/>
              <a:t>3. Files transfer between local PC and Linux</a:t>
            </a:r>
            <a:endParaRPr lang="zh-CN" altLang="en-US" kern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F45AC-1F1A-BF63-0353-AE9F5B850D27}"/>
              </a:ext>
            </a:extLst>
          </p:cNvPr>
          <p:cNvSpPr txBox="1"/>
          <p:nvPr/>
        </p:nvSpPr>
        <p:spPr>
          <a:xfrm>
            <a:off x="304800" y="1114972"/>
            <a:ext cx="746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Calibri" panose="020F0502020204030204" pitchFamily="34" charset="0"/>
              </a:rPr>
              <a:t>You can choose use FileZilla to do upload and download operations</a:t>
            </a:r>
          </a:p>
          <a:p>
            <a:endParaRPr lang="en-US" altLang="zh-CN" dirty="0">
              <a:latin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</a:rPr>
              <a:t>1) Download FileZilla(</a:t>
            </a:r>
            <a:r>
              <a:rPr lang="en-US" altLang="zh-CN" dirty="0">
                <a:latin typeface="Calibri" panose="020F0502020204030204" pitchFamily="34" charset="0"/>
                <a:hlinkClick r:id="rId4"/>
              </a:rPr>
              <a:t>https://www.filezilla.cn/download</a:t>
            </a:r>
            <a:r>
              <a:rPr lang="en-US" altLang="zh-CN" dirty="0">
                <a:latin typeface="Calibri" panose="020F0502020204030204" pitchFamily="34" charset="0"/>
              </a:rPr>
              <a:t>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48D097-532E-4366-09C6-779EF6716D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287"/>
          <a:stretch/>
        </p:blipFill>
        <p:spPr>
          <a:xfrm>
            <a:off x="381000" y="2176272"/>
            <a:ext cx="4770500" cy="348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6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a1ebe7d-5e8d-40b6-b4a5-9e0def6cc4fc"/>
  <p:tag name="COMMONDATA" val="eyJoZGlkIjoiMWI3NDJjYWM0YWU0MjQ5MTU5NGNhNTU5OTA1ZTg2MDg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DC224989083438FCA2E5661B131DC" ma:contentTypeVersion="8" ma:contentTypeDescription="Create a new document." ma:contentTypeScope="" ma:versionID="f6eb537c3d3fad273cc1962883104561">
  <xsd:schema xmlns:xsd="http://www.w3.org/2001/XMLSchema" xmlns:xs="http://www.w3.org/2001/XMLSchema" xmlns:p="http://schemas.microsoft.com/office/2006/metadata/properties" xmlns:ns3="3192c511-eb08-46b4-addd-cb5c52e3f4a7" targetNamespace="http://schemas.microsoft.com/office/2006/metadata/properties" ma:root="true" ma:fieldsID="66e1e6dfc62fa9ff30cd76c4d5c00298" ns3:_="">
    <xsd:import namespace="3192c511-eb08-46b4-addd-cb5c52e3f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92c511-eb08-46b4-addd-cb5c52e3f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A399BD-B6C6-4361-8549-DA62C036A2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033FFD-065F-4530-AFE7-2B4112182E09}">
  <ds:schemaRefs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192c511-eb08-46b4-addd-cb5c52e3f4a7"/>
  </ds:schemaRefs>
</ds:datastoreItem>
</file>

<file path=customXml/itemProps3.xml><?xml version="1.0" encoding="utf-8"?>
<ds:datastoreItem xmlns:ds="http://schemas.openxmlformats.org/officeDocument/2006/customXml" ds:itemID="{9DBDE279-F4F2-4B9A-A67A-DE954DE36E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92c511-eb08-46b4-addd-cb5c52e3f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330</Words>
  <Application>Microsoft Office PowerPoint</Application>
  <PresentationFormat>全屏显示(4:3)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LucidaBright-Demi</vt:lpstr>
      <vt:lpstr>Calibri</vt:lpstr>
      <vt:lpstr>Calibri Light</vt:lpstr>
      <vt:lpstr>Office Theme</vt:lpstr>
      <vt:lpstr>PowerPoint 演示文稿</vt:lpstr>
      <vt:lpstr>1.Installation of VirtualBox and setting of Linux </vt:lpstr>
      <vt:lpstr>1.Installation of VirtualBox and setting of Linux </vt:lpstr>
      <vt:lpstr>1.Installation of VirtualBox and setting of Linux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</dc:creator>
  <cp:lastModifiedBy>Feng, Yuzheng</cp:lastModifiedBy>
  <cp:revision>29</cp:revision>
  <dcterms:created xsi:type="dcterms:W3CDTF">2022-09-20T16:50:00Z</dcterms:created>
  <dcterms:modified xsi:type="dcterms:W3CDTF">2023-11-07T04:04:05Z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Xpdf - https://xpdf.net</vt:lpwstr>
  </property>
  <property fmtid="{D5CDD505-2E9C-101B-9397-08002B2CF9AE}" pid="3" name="ICV">
    <vt:lpwstr>B2585298943048C888B1903B96182B9A</vt:lpwstr>
  </property>
  <property fmtid="{D5CDD505-2E9C-101B-9397-08002B2CF9AE}" pid="4" name="KSOProductBuildVer">
    <vt:lpwstr>2052-11.1.0.13703</vt:lpwstr>
  </property>
  <property fmtid="{D5CDD505-2E9C-101B-9397-08002B2CF9AE}" pid="5" name="ContentTypeId">
    <vt:lpwstr>0x0101006AEDC224989083438FCA2E5661B131DC</vt:lpwstr>
  </property>
</Properties>
</file>