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256" r:id="rId3"/>
    <p:sldId id="257" r:id="rId4"/>
    <p:sldId id="258" r:id="rId5"/>
    <p:sldId id="261" r:id="rId6"/>
    <p:sldId id="305" r:id="rId7"/>
    <p:sldId id="306" r:id="rId8"/>
    <p:sldId id="307" r:id="rId9"/>
    <p:sldId id="308" r:id="rId10"/>
    <p:sldId id="262" r:id="rId11"/>
    <p:sldId id="263" r:id="rId12"/>
    <p:sldId id="264" r:id="rId13"/>
    <p:sldId id="265" r:id="rId14"/>
    <p:sldId id="270" r:id="rId15"/>
    <p:sldId id="267" r:id="rId16"/>
    <p:sldId id="268" r:id="rId17"/>
    <p:sldId id="266" r:id="rId18"/>
    <p:sldId id="295" r:id="rId19"/>
    <p:sldId id="296" r:id="rId20"/>
    <p:sldId id="271" r:id="rId21"/>
    <p:sldId id="272" r:id="rId22"/>
    <p:sldId id="273" r:id="rId23"/>
    <p:sldId id="274" r:id="rId24"/>
    <p:sldId id="275" r:id="rId25"/>
    <p:sldId id="303" r:id="rId26"/>
    <p:sldId id="304" r:id="rId27"/>
    <p:sldId id="276" r:id="rId28"/>
    <p:sldId id="277" r:id="rId29"/>
    <p:sldId id="278" r:id="rId30"/>
    <p:sldId id="280" r:id="rId31"/>
    <p:sldId id="279" r:id="rId32"/>
    <p:sldId id="281" r:id="rId33"/>
    <p:sldId id="282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7" r:id="rId43"/>
    <p:sldId id="298" r:id="rId44"/>
    <p:sldId id="299" r:id="rId45"/>
    <p:sldId id="301" r:id="rId46"/>
    <p:sldId id="302" r:id="rId47"/>
  </p:sldIdLst>
  <p:sldSz cx="12192000" cy="6858000"/>
  <p:notesSz cx="6858000" cy="9144000"/>
  <p:custDataLst>
    <p:tags r:id="rId5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544"/>
    <a:srgbClr val="000044"/>
    <a:srgbClr val="CE57C1"/>
    <a:srgbClr val="0000FE"/>
    <a:srgbClr val="1AC3B9"/>
    <a:srgbClr val="18B4AB"/>
    <a:srgbClr val="1FD9CF"/>
    <a:srgbClr val="D200FE"/>
    <a:srgbClr val="FD7C08"/>
    <a:srgbClr val="023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6327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57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gs" Target="tags/tag4.xml"/><Relationship Id="rId54" Type="http://schemas.openxmlformats.org/officeDocument/2006/relationships/customXml" Target="../customXml/item3.xml"/><Relationship Id="rId53" Type="http://schemas.openxmlformats.org/officeDocument/2006/relationships/customXml" Target="../customXml/item2.xml"/><Relationship Id="rId52" Type="http://schemas.openxmlformats.org/officeDocument/2006/relationships/customXml" Target="../customXml/item1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notesMaster" Target="notesMasters/notesMaster1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BADF8-166D-464F-9CD6-EB1A92ACA0C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501776"/>
            <a:ext cx="10363200" cy="1092338"/>
          </a:xfrm>
        </p:spPr>
        <p:txBody>
          <a:bodyPr/>
          <a:lstStyle/>
          <a:p>
            <a:r>
              <a:rPr lang="en-US" sz="4400" b="1" cap="all" dirty="0">
                <a:solidFill>
                  <a:srgbClr val="000044"/>
                </a:solidFill>
                <a:latin typeface="+mn-lt"/>
                <a:cs typeface="DIN-Bold"/>
              </a:rPr>
              <a:t>PRESENTATION TITLE</a:t>
            </a:r>
            <a:br>
              <a:rPr lang="en-US" sz="4400" b="1" cap="all" dirty="0">
                <a:solidFill>
                  <a:srgbClr val="000044"/>
                </a:solidFill>
                <a:latin typeface="+mn-lt"/>
                <a:cs typeface="DIN-Bold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50838"/>
            <a:ext cx="8534400" cy="6592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r>
              <a:rPr lang="en-US" sz="3200" cap="all" dirty="0">
                <a:solidFill>
                  <a:srgbClr val="000044"/>
                </a:solidFill>
                <a:cs typeface="DIN-Regular"/>
              </a:rPr>
              <a:t>SUBTITLE</a:t>
            </a:r>
            <a:endParaRPr lang="en-US" sz="3200" cap="all" dirty="0">
              <a:solidFill>
                <a:srgbClr val="000044"/>
              </a:solidFill>
              <a:cs typeface="DIN-Regular"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2760" y="5582552"/>
            <a:ext cx="3571953" cy="73404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rot="10800000">
            <a:off x="-67733" y="6672412"/>
            <a:ext cx="12350044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226956" y="3761772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Hongbin</a:t>
            </a:r>
            <a:r>
              <a:rPr lang="zh-CN" altLang="en-US" sz="1800" dirty="0"/>
              <a:t> </a:t>
            </a:r>
            <a:r>
              <a:rPr lang="en-US" altLang="zh-CN" sz="1800" dirty="0"/>
              <a:t>Liu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46CC-A6F9-9641-9C33-45D1FCD4C7A6}" type="datetime1">
              <a:rPr lang="en-AU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9B84-18A1-3345-BDFC-DEC3C6606AF4}" type="datetime1">
              <a:rPr lang="en-AU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572793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000044"/>
                </a:solidFill>
                <a:latin typeface="+mj-lt"/>
              </a:defRPr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0847"/>
            <a:ext cx="10972800" cy="4935317"/>
          </a:xfrm>
        </p:spPr>
        <p:txBody>
          <a:bodyPr/>
          <a:lstStyle>
            <a:lvl1pPr>
              <a:defRPr>
                <a:solidFill>
                  <a:srgbClr val="000044"/>
                </a:solidFill>
              </a:defRPr>
            </a:lvl1pPr>
            <a:lvl2pPr>
              <a:defRPr>
                <a:solidFill>
                  <a:srgbClr val="000044"/>
                </a:solidFill>
              </a:defRPr>
            </a:lvl2pPr>
            <a:lvl3pPr>
              <a:defRPr>
                <a:solidFill>
                  <a:srgbClr val="000044"/>
                </a:solidFill>
              </a:defRPr>
            </a:lvl3pPr>
            <a:lvl4pPr>
              <a:defRPr>
                <a:solidFill>
                  <a:srgbClr val="000044"/>
                </a:solidFill>
              </a:defRPr>
            </a:lvl4pPr>
            <a:lvl5pPr>
              <a:defRPr>
                <a:solidFill>
                  <a:srgbClr val="00004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10800000">
            <a:off x="-67733" y="6672412"/>
            <a:ext cx="12350044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 descr="Shield-navy(rgb for online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374" y="5929018"/>
            <a:ext cx="421897" cy="513207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609600" y="1045719"/>
            <a:ext cx="1105567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DA64-1C49-054A-A4C5-E413003F63E4}" type="datetime1">
              <a:rPr lang="en-AU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D54C1-235E-AE47-9422-DF2D3B757BD8}" type="datetime1">
              <a:rPr lang="en-AU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D091-6655-A14C-9273-21FE2DCC9863}" type="datetime1">
              <a:rPr lang="en-AU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rot="10800000">
            <a:off x="-67733" y="6672412"/>
            <a:ext cx="12350044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8594" y="5532797"/>
            <a:ext cx="2757389" cy="50097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352138"/>
          </a:xfrm>
          <a:prstGeom prst="rect">
            <a:avLst/>
          </a:prstGeom>
        </p:spPr>
      </p:pic>
      <p:sp>
        <p:nvSpPr>
          <p:cNvPr id="12" name="Title 1"/>
          <p:cNvSpPr txBox="1"/>
          <p:nvPr userDrawn="1"/>
        </p:nvSpPr>
        <p:spPr>
          <a:xfrm>
            <a:off x="3122760" y="3866203"/>
            <a:ext cx="6096000" cy="971871"/>
          </a:xfrm>
          <a:prstGeom prst="rect">
            <a:avLst/>
          </a:prstGeom>
          <a:solidFill>
            <a:srgbClr val="00004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cap="all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THANK YOU</a:t>
            </a:r>
            <a:endParaRPr lang="en-US" sz="6000" b="1" cap="all" spc="300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DCF6-5AD3-E84C-8477-36A1110CDB67}" type="datetime1">
              <a:rPr lang="en-AU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7CB-346A-204D-8914-6A8FEE38EF6B}" type="datetime1">
              <a:rPr lang="en-AU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231B-950F-EC4E-BB5F-F71E981A619F}" type="datetime1">
              <a:rPr lang="en-AU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C3D2B-AF0E-AA43-87F7-11B0F76476A4}" type="datetime1">
              <a:rPr lang="en-AU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4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rgbClr val="000044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rgbClr val="000044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rgbClr val="000044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rgbClr val="000044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rgbClr val="000044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mpitutorial.com/tutorials/" TargetMode="External"/><Relationship Id="rId2" Type="http://schemas.openxmlformats.org/officeDocument/2006/relationships/hyperlink" Target="http://www.mcs.anl.gov/research/projects/mpi/index.htm" TargetMode="External"/><Relationship Id="rId1" Type="http://schemas.openxmlformats.org/officeDocument/2006/relationships/hyperlink" Target="http://www.mpi-forum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raw.githubusercontent.com/Homebrew/install/HEAD/install.sh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mpi-forum.org/docs/mpi-4.0/mpi40-report.pdf" TargetMode="External"/><Relationship Id="rId1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mpi-forum.org/docs/mpi-4.0/mpi40-report.pdf" TargetMode="External"/><Relationship Id="rId1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mpi-forum.org/docs/mpi-4.0/mpi40-report.pdf" TargetMode="External"/><Relationship Id="rId1" Type="http://schemas.openxmlformats.org/officeDocument/2006/relationships/image" Target="../media/image20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n.wikipedia.org/wiki/Flynn's_taxonom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01776"/>
            <a:ext cx="10363200" cy="659222"/>
          </a:xfrm>
        </p:spPr>
        <p:txBody>
          <a:bodyPr>
            <a:normAutofit fontScale="90000"/>
          </a:bodyPr>
          <a:lstStyle/>
          <a:p>
            <a:r>
              <a:rPr lang="en-US" dirty="0"/>
              <a:t>DTS202TC Fundamentals of Parallel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 – 1, MPI Programming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43025" y="4432852"/>
            <a:ext cx="645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an interface standard – defines the operations / routines needed for message passing</a:t>
            </a:r>
            <a:endParaRPr lang="en-US" dirty="0"/>
          </a:p>
          <a:p>
            <a:r>
              <a:rPr lang="en-US" dirty="0"/>
              <a:t>Implemented by the community for different platforms – meant to be able to run the same code on different platforms without modifications.</a:t>
            </a:r>
            <a:endParaRPr lang="en-US" dirty="0"/>
          </a:p>
          <a:p>
            <a:r>
              <a:rPr lang="en-US" dirty="0"/>
              <a:t>Some popular implementations are MPICH, MVAPICH, </a:t>
            </a:r>
            <a:r>
              <a:rPr lang="en-US" b="1" dirty="0" err="1"/>
              <a:t>OpenMPI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MPI Standard and documentation:</a:t>
            </a:r>
            <a:endParaRPr lang="en-US" dirty="0"/>
          </a:p>
          <a:p>
            <a:pPr lvl="1"/>
            <a:r>
              <a:rPr lang="en-US" dirty="0">
                <a:hlinkClick r:id="rId1"/>
              </a:rPr>
              <a:t>http://</a:t>
            </a:r>
            <a:r>
              <a:rPr lang="en-US" dirty="0" err="1">
                <a:hlinkClick r:id="rId1"/>
              </a:rPr>
              <a:t>www.mpi-forum.org</a:t>
            </a:r>
            <a:endParaRPr lang="en-US" dirty="0"/>
          </a:p>
          <a:p>
            <a:endParaRPr lang="en-US" dirty="0"/>
          </a:p>
          <a:p>
            <a:r>
              <a:rPr lang="en-US" dirty="0"/>
              <a:t>Other information: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www.mcs.anl.gov</a:t>
            </a:r>
            <a:r>
              <a:rPr lang="en-US" dirty="0">
                <a:hlinkClick r:id="rId2"/>
              </a:rPr>
              <a:t>/research/projects/</a:t>
            </a:r>
            <a:r>
              <a:rPr lang="en-US" dirty="0" err="1">
                <a:hlinkClick r:id="rId2"/>
              </a:rPr>
              <a:t>mpi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index.htm</a:t>
            </a:r>
            <a:endParaRPr lang="en-US" dirty="0"/>
          </a:p>
          <a:p>
            <a:pPr lvl="1"/>
            <a:r>
              <a:rPr lang="en-US" dirty="0"/>
              <a:t>Tutorial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mpitutorial.com</a:t>
            </a:r>
            <a:r>
              <a:rPr lang="en-US" dirty="0">
                <a:hlinkClick r:id="rId3"/>
              </a:rPr>
              <a:t>/tutorials/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Applications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  <p:pic>
        <p:nvPicPr>
          <p:cNvPr id="7" name="object 4"/>
          <p:cNvPicPr>
            <a:picLocks noGrp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609599" y="1100139"/>
            <a:ext cx="11320463" cy="52562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OpenMPI has been installed on the Ubuntu we provided</a:t>
            </a:r>
            <a:endParaRPr lang="en-US" dirty="0"/>
          </a:p>
          <a:p>
            <a:r>
              <a:rPr lang="en-US" dirty="0"/>
              <a:t>In case you want to install it on your own Ubuntu/Jasen Nano</a:t>
            </a:r>
            <a:endParaRPr lang="en-US" dirty="0"/>
          </a:p>
          <a:p>
            <a:pPr lvl="1"/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sudo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apt install build-essential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lvl="1"/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sudo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apt-get install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openmpi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-bin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openmpi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-doc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libopenmpi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-dev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r>
              <a:rPr lang="en-US" dirty="0"/>
              <a:t>In case you want to install it on your Mac:</a:t>
            </a:r>
            <a:endParaRPr lang="en-US" dirty="0"/>
          </a:p>
          <a:p>
            <a:pPr lvl="1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/bin/bash -c "$(curl -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fsSL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  <a:hlinkClick r:id="rId1"/>
              </a:rPr>
              <a:t>https://raw.githubusercontent.com/Homebrew/install/HEAD/install.sh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)”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lvl="1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brew install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openmpi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r>
              <a:rPr lang="en-US" sz="2800" dirty="0">
                <a:solidFill>
                  <a:srgbClr val="000544"/>
                </a:solidFill>
              </a:rPr>
              <a:t>Also possible on Windows with Cygwin (buggy, not recommended)</a:t>
            </a:r>
            <a:endParaRPr lang="en-US" sz="2800" dirty="0">
              <a:solidFill>
                <a:srgbClr val="00054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mpicc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-g -Wall -o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mpi_hello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mpi_hello.c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mpiexec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-n &lt;number of processes&gt; &lt;executable&gt;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0544"/>
                </a:solidFill>
              </a:rPr>
              <a:t>Each process runs a "copy" of main</a:t>
            </a:r>
            <a:endParaRPr lang="en-US" dirty="0">
              <a:solidFill>
                <a:srgbClr val="000544"/>
              </a:solidFill>
            </a:endParaRPr>
          </a:p>
          <a:p>
            <a:r>
              <a:rPr lang="en-US" dirty="0">
                <a:solidFill>
                  <a:srgbClr val="000544"/>
                </a:solidFill>
              </a:rPr>
              <a:t>Compile one program</a:t>
            </a:r>
            <a:endParaRPr lang="en-US" dirty="0">
              <a:solidFill>
                <a:srgbClr val="000544"/>
              </a:solidFill>
            </a:endParaRPr>
          </a:p>
          <a:p>
            <a:r>
              <a:rPr lang="en-US" dirty="0">
                <a:solidFill>
                  <a:srgbClr val="000544"/>
                </a:solidFill>
              </a:rPr>
              <a:t>Can branch independently</a:t>
            </a:r>
            <a:endParaRPr lang="en-US" dirty="0">
              <a:solidFill>
                <a:srgbClr val="000544"/>
              </a:solidFill>
            </a:endParaRPr>
          </a:p>
          <a:p>
            <a:r>
              <a:rPr lang="en-US" dirty="0">
                <a:solidFill>
                  <a:srgbClr val="000544"/>
                </a:solidFill>
              </a:rPr>
              <a:t>Can also run on clusters on local network</a:t>
            </a:r>
            <a:endParaRPr lang="en-US" dirty="0">
              <a:solidFill>
                <a:srgbClr val="000544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54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Hello World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  <p:pic>
        <p:nvPicPr>
          <p:cNvPr id="7" name="object 4"/>
          <p:cNvPicPr>
            <a:picLocks noGrp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126512" y="1105786"/>
            <a:ext cx="7031776" cy="52505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MPI_Init()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to be run before you do anything start with MPI_</a:t>
            </a:r>
            <a:endParaRPr lang="en-US" dirty="0"/>
          </a:p>
          <a:p>
            <a:r>
              <a:rPr lang="en-US" dirty="0"/>
              <a:t>You can pass in NULL for both of its arguments, or you can pass the argc and argv commandline arguments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MPI_Finalize()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your MPI program, you must call MPI_Finalize()</a:t>
            </a:r>
            <a:endParaRPr lang="en-US" dirty="0"/>
          </a:p>
          <a:p>
            <a:r>
              <a:rPr lang="en-US" dirty="0"/>
              <a:t>This cleans up all the MPI state information</a:t>
            </a:r>
            <a:endParaRPr lang="en-US" dirty="0"/>
          </a:p>
          <a:p>
            <a:r>
              <a:rPr lang="en-US" dirty="0"/>
              <a:t>After calling this, you must not call any function start with MPI_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Out the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things we want to know</a:t>
            </a:r>
            <a:endParaRPr lang="en-US" dirty="0"/>
          </a:p>
          <a:p>
            <a:pPr lvl="1"/>
            <a:r>
              <a:rPr lang="en-US" dirty="0"/>
              <a:t>How many processes are participating in this computation? </a:t>
            </a:r>
            <a:endParaRPr lang="en-US" dirty="0"/>
          </a:p>
          <a:p>
            <a:pPr lvl="1"/>
            <a:r>
              <a:rPr lang="en-US" dirty="0"/>
              <a:t>Which one am I?</a:t>
            </a:r>
            <a:endParaRPr lang="en-US" dirty="0"/>
          </a:p>
          <a:p>
            <a:r>
              <a:rPr lang="en-US" dirty="0"/>
              <a:t>MPI provides functions to answer these questions:</a:t>
            </a:r>
            <a:endParaRPr lang="en-US" dirty="0"/>
          </a:p>
          <a:p>
            <a:pPr lvl="1"/>
            <a:r>
              <a:rPr lang="en-US" b="1" dirty="0" err="1"/>
              <a:t>MPI_Comm_size</a:t>
            </a:r>
            <a:r>
              <a:rPr lang="en-US" b="1" dirty="0"/>
              <a:t> </a:t>
            </a:r>
            <a:r>
              <a:rPr lang="en-US" dirty="0"/>
              <a:t>reports the number of processes</a:t>
            </a:r>
            <a:endParaRPr lang="en-US" dirty="0"/>
          </a:p>
          <a:p>
            <a:pPr lvl="1"/>
            <a:r>
              <a:rPr lang="en-US" b="1" dirty="0" err="1"/>
              <a:t>MPI_Comm_rank</a:t>
            </a:r>
            <a:r>
              <a:rPr lang="en-US" b="1" dirty="0"/>
              <a:t> </a:t>
            </a:r>
            <a:r>
              <a:rPr lang="en-US" dirty="0"/>
              <a:t>reports the rank, a number between 0 and size-1, identifying the calling process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from 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are serial and parallel programs</a:t>
            </a:r>
            <a:endParaRPr lang="en-US" dirty="0"/>
          </a:p>
          <a:p>
            <a:r>
              <a:rPr lang="en-US" dirty="0"/>
              <a:t>Share-memory and distributed-memory system</a:t>
            </a:r>
            <a:endParaRPr lang="en-US" dirty="0"/>
          </a:p>
          <a:p>
            <a:r>
              <a:rPr lang="en-US" dirty="0"/>
              <a:t>Parallel design – Forster’s method</a:t>
            </a:r>
            <a:endParaRPr lang="en-US" dirty="0"/>
          </a:p>
          <a:p>
            <a:r>
              <a:rPr lang="en-US" dirty="0"/>
              <a:t>Basic C programming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/>
              <a:t>Communicators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processes that can send messages to each other</a:t>
            </a:r>
            <a:endParaRPr lang="en-US" dirty="0"/>
          </a:p>
          <a:p>
            <a:r>
              <a:rPr lang="en-US" b="1" dirty="0" err="1"/>
              <a:t>MPI_Init</a:t>
            </a:r>
            <a:r>
              <a:rPr lang="en-US" b="1" dirty="0"/>
              <a:t> </a:t>
            </a:r>
            <a:r>
              <a:rPr lang="en-US" dirty="0"/>
              <a:t>defines a communicator that consists of all the processes created when the program started, called </a:t>
            </a:r>
            <a:r>
              <a:rPr lang="en-US" b="1" dirty="0"/>
              <a:t>MPI_COMM_WORLD</a:t>
            </a:r>
            <a:endParaRPr lang="en-US" dirty="0"/>
          </a:p>
          <a:p>
            <a:r>
              <a:rPr lang="en-US" dirty="0"/>
              <a:t>For now, we’ll just use </a:t>
            </a:r>
            <a:r>
              <a:rPr lang="en-US" b="1" dirty="0"/>
              <a:t>MPI_COMM_WORLD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  <p:pic>
        <p:nvPicPr>
          <p:cNvPr id="7" name="object 4"/>
          <p:cNvPicPr>
            <a:picLocks noGrp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1402963" y="1166018"/>
            <a:ext cx="8471674" cy="4525963"/>
          </a:xfrm>
          <a:prstGeom prst="rect">
            <a:avLst/>
          </a:prstGeom>
        </p:spPr>
      </p:pic>
      <p:sp>
        <p:nvSpPr>
          <p:cNvPr id="8" name="object 5"/>
          <p:cNvSpPr txBox="1"/>
          <p:nvPr/>
        </p:nvSpPr>
        <p:spPr>
          <a:xfrm>
            <a:off x="2456122" y="5876888"/>
            <a:ext cx="6783572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80" dirty="0">
                <a:solidFill>
                  <a:srgbClr val="CC0000"/>
                </a:solidFill>
                <a:latin typeface="Courier New" panose="02070309020205020404"/>
                <a:cs typeface="Courier New" panose="02070309020205020404"/>
                <a:hlinkClick r:id="rId2"/>
              </a:rPr>
              <a:t>https://www.mpi-forum.org/docs/mpi-4.0/mpi40-</a:t>
            </a:r>
            <a:r>
              <a:rPr sz="1200" spc="75" dirty="0">
                <a:solidFill>
                  <a:srgbClr val="CC0000"/>
                </a:solidFill>
                <a:latin typeface="Courier New" panose="02070309020205020404"/>
                <a:cs typeface="Courier New" panose="02070309020205020404"/>
                <a:hlinkClick r:id="rId2"/>
              </a:rPr>
              <a:t>report.pdf</a:t>
            </a:r>
            <a:r>
              <a:rPr sz="1200" spc="-90" dirty="0">
                <a:solidFill>
                  <a:srgbClr val="CC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latin typeface="Lucida Grande"/>
                <a:cs typeface="Lucida Grande"/>
              </a:rPr>
              <a:t>page</a:t>
            </a:r>
            <a:r>
              <a:rPr sz="1200" spc="85" dirty="0">
                <a:latin typeface="Lucida Grande"/>
                <a:cs typeface="Lucida Grande"/>
              </a:rPr>
              <a:t> </a:t>
            </a:r>
            <a:r>
              <a:rPr sz="1200" spc="-25" dirty="0">
                <a:latin typeface="Lucida Grande"/>
                <a:cs typeface="Lucida Grande"/>
              </a:rPr>
              <a:t>32.</a:t>
            </a:r>
            <a:endParaRPr sz="1200">
              <a:latin typeface="Lucida Grande"/>
              <a:cs typeface="Lucida Grand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  <p:pic>
        <p:nvPicPr>
          <p:cNvPr id="7" name="object 4"/>
          <p:cNvPicPr>
            <a:picLocks noGrp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032000" y="1166018"/>
            <a:ext cx="7920435" cy="45259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6966" y="5820677"/>
            <a:ext cx="77830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1400" spc="80" dirty="0">
                <a:solidFill>
                  <a:srgbClr val="CC0000"/>
                </a:solidFill>
                <a:latin typeface="Courier New" panose="02070309020205020404"/>
                <a:cs typeface="Courier New" panose="02070309020205020404"/>
                <a:hlinkClick r:id="rId2"/>
              </a:rPr>
              <a:t>https://www.mpi-forum.org/docs/mpi-4.0/mpi40-</a:t>
            </a:r>
            <a:r>
              <a:rPr lang="en-US" sz="1400" spc="75" dirty="0">
                <a:solidFill>
                  <a:srgbClr val="CC0000"/>
                </a:solidFill>
                <a:latin typeface="Courier New" panose="02070309020205020404"/>
                <a:cs typeface="Courier New" panose="02070309020205020404"/>
                <a:hlinkClick r:id="rId2"/>
              </a:rPr>
              <a:t>report.pdf</a:t>
            </a:r>
            <a:r>
              <a:rPr lang="en-US" sz="1400" spc="-90" dirty="0">
                <a:solidFill>
                  <a:srgbClr val="CC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400" dirty="0">
                <a:latin typeface="Lucida Grande"/>
                <a:cs typeface="Lucida Grande"/>
              </a:rPr>
              <a:t>page</a:t>
            </a:r>
            <a:r>
              <a:rPr lang="en-US" sz="1400" spc="85" dirty="0">
                <a:latin typeface="Lucida Grande"/>
                <a:cs typeface="Lucida Grande"/>
              </a:rPr>
              <a:t> </a:t>
            </a:r>
            <a:r>
              <a:rPr lang="en-US" sz="1400" spc="-25" dirty="0">
                <a:latin typeface="Lucida Grande"/>
                <a:cs typeface="Lucida Grande"/>
              </a:rPr>
              <a:t>37.</a:t>
            </a:r>
            <a:endParaRPr lang="en-US" sz="1400" dirty="0">
              <a:latin typeface="Lucida Grande"/>
              <a:cs typeface="Lucida Grand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matching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  <p:pic>
        <p:nvPicPr>
          <p:cNvPr id="7" name="object 4"/>
          <p:cNvPicPr>
            <a:picLocks noGrp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946297" y="1010093"/>
            <a:ext cx="9537405" cy="391278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calling MPI_Send, MPI may decide to buffer the operation</a:t>
            </a:r>
            <a:endParaRPr lang="en-US" dirty="0"/>
          </a:p>
          <a:p>
            <a:r>
              <a:rPr lang="en-US" dirty="0"/>
              <a:t>The message contents are copied into a buffer managed by MPI</a:t>
            </a:r>
            <a:endParaRPr lang="en-US" dirty="0"/>
          </a:p>
          <a:p>
            <a:r>
              <a:rPr lang="en-US" dirty="0"/>
              <a:t>The function returns immediately</a:t>
            </a:r>
            <a:endParaRPr lang="en-US" dirty="0"/>
          </a:p>
          <a:p>
            <a:pPr lvl="1"/>
            <a:r>
              <a:rPr lang="en-US" dirty="0"/>
              <a:t>In other words, nothing has been sent but your program goes on to the next 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MPI_Recv is considered a blocking call</a:t>
            </a:r>
            <a:endParaRPr lang="en-US" dirty="0"/>
          </a:p>
          <a:p>
            <a:r>
              <a:rPr lang="en-US" dirty="0"/>
              <a:t>When you use MPI_Recv, it will wait until data arrives before doing anything</a:t>
            </a:r>
            <a:endParaRPr lang="en-US" dirty="0"/>
          </a:p>
          <a:p>
            <a:pPr lvl="1"/>
            <a:r>
              <a:rPr lang="en-US" dirty="0"/>
              <a:t>a bit like scanf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spc="35" dirty="0"/>
              <a:t> </a:t>
            </a:r>
            <a:r>
              <a:rPr lang="en-US" dirty="0"/>
              <a:t>Trapezoidal</a:t>
            </a:r>
            <a:r>
              <a:rPr lang="en-US" spc="40" dirty="0"/>
              <a:t> </a:t>
            </a:r>
            <a:r>
              <a:rPr lang="en-US" dirty="0"/>
              <a:t>Rule</a:t>
            </a:r>
            <a:r>
              <a:rPr lang="en-US" spc="40" dirty="0"/>
              <a:t> </a:t>
            </a:r>
            <a:r>
              <a:rPr lang="en-US" dirty="0"/>
              <a:t>in</a:t>
            </a:r>
            <a:r>
              <a:rPr lang="en-US" spc="40" dirty="0"/>
              <a:t> </a:t>
            </a:r>
            <a:r>
              <a:rPr lang="en-US" spc="-25" dirty="0"/>
              <a:t>MPI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  <p:pic>
        <p:nvPicPr>
          <p:cNvPr id="7" name="object 3"/>
          <p:cNvPicPr>
            <a:picLocks noGrp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430618" y="1417638"/>
            <a:ext cx="7184066" cy="2426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142" y="846138"/>
            <a:ext cx="3860800" cy="26397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721" y="4057348"/>
            <a:ext cx="5156200" cy="838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107" y="4947648"/>
            <a:ext cx="8210040" cy="57279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/>
              <a:t>Pseudo-</a:t>
            </a:r>
            <a:r>
              <a:rPr lang="en-US" dirty="0"/>
              <a:t>code</a:t>
            </a:r>
            <a:r>
              <a:rPr lang="en-US" spc="10" dirty="0"/>
              <a:t> </a:t>
            </a:r>
            <a:r>
              <a:rPr lang="en-US" dirty="0"/>
              <a:t>for</a:t>
            </a:r>
            <a:r>
              <a:rPr lang="en-US" spc="10" dirty="0"/>
              <a:t> </a:t>
            </a:r>
            <a:r>
              <a:rPr lang="en-US" dirty="0"/>
              <a:t>a</a:t>
            </a:r>
            <a:r>
              <a:rPr lang="en-US" spc="10" dirty="0"/>
              <a:t> </a:t>
            </a:r>
            <a:r>
              <a:rPr lang="en-US" dirty="0"/>
              <a:t>Serial</a:t>
            </a:r>
            <a:r>
              <a:rPr lang="en-US" spc="10" dirty="0"/>
              <a:t> </a:t>
            </a:r>
            <a:r>
              <a:rPr lang="en-US" spc="-10" dirty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/* Input: a, b, n */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h = (b-a)/n;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approx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= (f(a) + f(b))/2.0; 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Monaco" pitchFamily="2" charset="77"/>
              </a:rPr>
              <a:t>for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(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i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= 1;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i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&lt;= n-1;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i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++) {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x_i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= a +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i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*h; 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approx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+= f(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x_i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);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}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approx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+= h *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approx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;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Parallelising</a:t>
            </a:r>
            <a:r>
              <a:rPr lang="en-US" spc="60" dirty="0"/>
              <a:t> </a:t>
            </a:r>
            <a:r>
              <a:rPr lang="en-US" dirty="0"/>
              <a:t>the</a:t>
            </a:r>
            <a:r>
              <a:rPr lang="en-US" spc="60" dirty="0"/>
              <a:t> </a:t>
            </a:r>
            <a:r>
              <a:rPr lang="en-US" dirty="0"/>
              <a:t>Trapezoidal</a:t>
            </a:r>
            <a:r>
              <a:rPr lang="en-US" spc="65" dirty="0"/>
              <a:t> </a:t>
            </a:r>
            <a:r>
              <a:rPr lang="en-US" spc="-20" dirty="0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problem into small tasks.</a:t>
            </a:r>
            <a:endParaRPr lang="en-US" dirty="0"/>
          </a:p>
          <a:p>
            <a:r>
              <a:rPr lang="en-US" dirty="0"/>
              <a:t>Identify communication channels between tasks.</a:t>
            </a:r>
            <a:endParaRPr lang="en-US" dirty="0"/>
          </a:p>
          <a:p>
            <a:r>
              <a:rPr lang="en-US" dirty="0"/>
              <a:t>Aggregate tasks into composite tasks.</a:t>
            </a:r>
            <a:endParaRPr lang="en-US" dirty="0"/>
          </a:p>
          <a:p>
            <a:r>
              <a:rPr lang="en-US" dirty="0"/>
              <a:t>Map composite tasks to cores.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cs typeface="Lucida Grande"/>
              </a:rPr>
              <a:t>Tasks</a:t>
            </a:r>
            <a:r>
              <a:rPr lang="en-US" sz="2800" spc="55" dirty="0">
                <a:cs typeface="Lucida Grande"/>
              </a:rPr>
              <a:t> </a:t>
            </a:r>
            <a:r>
              <a:rPr lang="en-US" sz="2800" dirty="0">
                <a:cs typeface="Lucida Grande"/>
              </a:rPr>
              <a:t>and</a:t>
            </a:r>
            <a:r>
              <a:rPr lang="en-US" sz="2800" spc="55" dirty="0">
                <a:cs typeface="Lucida Grande"/>
              </a:rPr>
              <a:t> </a:t>
            </a:r>
            <a:r>
              <a:rPr lang="en-US" sz="2800" dirty="0">
                <a:cs typeface="Lucida Grande"/>
              </a:rPr>
              <a:t>communications</a:t>
            </a:r>
            <a:r>
              <a:rPr lang="en-US" sz="2800" spc="55" dirty="0">
                <a:cs typeface="Lucida Grande"/>
              </a:rPr>
              <a:t> </a:t>
            </a:r>
            <a:r>
              <a:rPr lang="en-US" sz="2800" dirty="0">
                <a:cs typeface="Lucida Grande"/>
              </a:rPr>
              <a:t>for</a:t>
            </a:r>
            <a:r>
              <a:rPr lang="en-US" sz="2800" spc="55" dirty="0">
                <a:cs typeface="Lucida Grande"/>
              </a:rPr>
              <a:t> </a:t>
            </a:r>
            <a:r>
              <a:rPr lang="en-US" sz="2800" dirty="0">
                <a:cs typeface="Lucida Grande"/>
              </a:rPr>
              <a:t>Trapezoidal</a:t>
            </a:r>
            <a:r>
              <a:rPr lang="en-US" sz="2800" spc="60" dirty="0">
                <a:cs typeface="Lucida Grande"/>
              </a:rPr>
              <a:t> </a:t>
            </a:r>
            <a:r>
              <a:rPr lang="en-US" sz="2800" spc="-20" dirty="0">
                <a:cs typeface="Lucida Grande"/>
              </a:rPr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  <p:pic>
        <p:nvPicPr>
          <p:cNvPr id="7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30116" y="1720611"/>
            <a:ext cx="9531768" cy="42851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r>
              <a:rPr lang="en-US" spc="30" dirty="0"/>
              <a:t> </a:t>
            </a:r>
            <a:r>
              <a:rPr lang="en-US" dirty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6530" indent="-139065">
              <a:lnSpc>
                <a:spcPct val="100000"/>
              </a:lnSpc>
              <a:spcBef>
                <a:spcPts val="455"/>
              </a:spcBef>
              <a:buClr>
                <a:srgbClr val="3333B2"/>
              </a:buClr>
              <a:buSzPct val="110000"/>
              <a:buFont typeface="Arial" panose="020B0604020202020204"/>
              <a:buChar char="•"/>
              <a:tabLst>
                <a:tab pos="177165" algn="l"/>
              </a:tabLst>
            </a:pPr>
            <a:r>
              <a:rPr lang="en-US" sz="3200" spc="-10" dirty="0">
                <a:latin typeface="Lucida Grande"/>
                <a:cs typeface="Lucida Grande"/>
              </a:rPr>
              <a:t> Distributed-</a:t>
            </a:r>
            <a:r>
              <a:rPr lang="en-US" sz="3200" dirty="0">
                <a:latin typeface="Lucida Grande"/>
                <a:cs typeface="Lucida Grande"/>
              </a:rPr>
              <a:t>memory</a:t>
            </a:r>
            <a:r>
              <a:rPr lang="en-US" sz="3200" spc="70" dirty="0">
                <a:latin typeface="Lucida Grande"/>
                <a:cs typeface="Lucida Grande"/>
              </a:rPr>
              <a:t> </a:t>
            </a:r>
            <a:r>
              <a:rPr lang="en-US" sz="3200" dirty="0">
                <a:latin typeface="Lucida Grande"/>
                <a:cs typeface="Lucida Grande"/>
              </a:rPr>
              <a:t>programming</a:t>
            </a:r>
            <a:r>
              <a:rPr lang="en-US" sz="3200" spc="75" dirty="0">
                <a:latin typeface="Lucida Grande"/>
                <a:cs typeface="Lucida Grande"/>
              </a:rPr>
              <a:t> </a:t>
            </a:r>
            <a:r>
              <a:rPr lang="en-US" sz="3200" dirty="0">
                <a:latin typeface="Lucida Grande"/>
                <a:cs typeface="Lucida Grande"/>
              </a:rPr>
              <a:t>using</a:t>
            </a:r>
            <a:r>
              <a:rPr lang="en-US" sz="3200" spc="75" dirty="0">
                <a:latin typeface="Lucida Grande"/>
                <a:cs typeface="Lucida Grande"/>
              </a:rPr>
              <a:t> </a:t>
            </a:r>
            <a:r>
              <a:rPr lang="en-US" sz="3200" spc="-25" dirty="0">
                <a:latin typeface="Lucida Grande"/>
                <a:cs typeface="Lucida Grande"/>
              </a:rPr>
              <a:t>MPI</a:t>
            </a:r>
            <a:endParaRPr lang="en-US" sz="3200" dirty="0">
              <a:latin typeface="Lucida Grande"/>
              <a:cs typeface="Lucida Grande"/>
            </a:endParaRPr>
          </a:p>
          <a:p>
            <a:pPr marL="176530" indent="-139065">
              <a:lnSpc>
                <a:spcPct val="100000"/>
              </a:lnSpc>
              <a:spcBef>
                <a:spcPts val="455"/>
              </a:spcBef>
              <a:buClr>
                <a:srgbClr val="3333B2"/>
              </a:buClr>
              <a:buSzPct val="110000"/>
              <a:buFont typeface="Arial" panose="020B0604020202020204"/>
              <a:buChar char="•"/>
              <a:tabLst>
                <a:tab pos="177165" algn="l"/>
              </a:tabLst>
            </a:pPr>
            <a:r>
              <a:rPr lang="en-US" sz="3200" dirty="0">
                <a:latin typeface="Lucida Grande"/>
                <a:cs typeface="Lucida Grande"/>
              </a:rPr>
              <a:t> Hands</a:t>
            </a:r>
            <a:r>
              <a:rPr lang="en-US" sz="3200" spc="45" dirty="0">
                <a:latin typeface="Lucida Grande"/>
                <a:cs typeface="Lucida Grande"/>
              </a:rPr>
              <a:t> </a:t>
            </a:r>
            <a:r>
              <a:rPr lang="en-US" sz="3200" dirty="0">
                <a:latin typeface="Lucida Grande"/>
                <a:cs typeface="Lucida Grande"/>
              </a:rPr>
              <a:t>on</a:t>
            </a:r>
            <a:r>
              <a:rPr lang="en-US" sz="3200" spc="45" dirty="0">
                <a:latin typeface="Lucida Grande"/>
                <a:cs typeface="Lucida Grande"/>
              </a:rPr>
              <a:t> </a:t>
            </a:r>
            <a:r>
              <a:rPr lang="en-US" sz="3200" dirty="0">
                <a:latin typeface="Lucida Grande"/>
                <a:cs typeface="Lucida Grande"/>
              </a:rPr>
              <a:t>demo</a:t>
            </a:r>
            <a:r>
              <a:rPr lang="en-US" sz="3200" spc="45" dirty="0">
                <a:latin typeface="Lucida Grande"/>
                <a:cs typeface="Lucida Grande"/>
              </a:rPr>
              <a:t> </a:t>
            </a:r>
            <a:r>
              <a:rPr lang="en-US" sz="3200" dirty="0">
                <a:latin typeface="Lucida Grande"/>
                <a:cs typeface="Lucida Grande"/>
              </a:rPr>
              <a:t>on</a:t>
            </a:r>
            <a:r>
              <a:rPr lang="en-US" sz="3200" spc="50" dirty="0">
                <a:latin typeface="Lucida Grande"/>
                <a:cs typeface="Lucida Grande"/>
              </a:rPr>
              <a:t> </a:t>
            </a:r>
            <a:r>
              <a:rPr lang="en-US" sz="3200" spc="-10" dirty="0" err="1">
                <a:latin typeface="Lucida Grande"/>
                <a:cs typeface="Lucida Grande"/>
              </a:rPr>
              <a:t>OpenMPI</a:t>
            </a:r>
            <a:endParaRPr lang="en-US" sz="3200" spc="-10" dirty="0">
              <a:latin typeface="Lucida Grande"/>
              <a:cs typeface="Lucida Grande"/>
            </a:endParaRPr>
          </a:p>
          <a:p>
            <a:pPr marL="176530" indent="-139065">
              <a:lnSpc>
                <a:spcPct val="100000"/>
              </a:lnSpc>
              <a:spcBef>
                <a:spcPts val="455"/>
              </a:spcBef>
              <a:buClr>
                <a:srgbClr val="3333B2"/>
              </a:buClr>
              <a:buSzPct val="110000"/>
              <a:buFont typeface="Arial" panose="020B0604020202020204"/>
              <a:buChar char="•"/>
              <a:tabLst>
                <a:tab pos="177165" algn="l"/>
              </a:tabLst>
            </a:pPr>
            <a:r>
              <a:rPr lang="en-US" spc="-10" dirty="0">
                <a:latin typeface="Lucida Grande"/>
                <a:cs typeface="Lucida Grande"/>
              </a:rPr>
              <a:t> Debugging MPI parallel application</a:t>
            </a:r>
            <a:endParaRPr lang="en-US" sz="3200" dirty="0">
              <a:latin typeface="Lucida Grande"/>
              <a:cs typeface="Lucida Grand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</a:t>
            </a:r>
            <a:r>
              <a:rPr lang="en-US" spc="95" dirty="0"/>
              <a:t> </a:t>
            </a:r>
            <a:r>
              <a:rPr lang="en-US" spc="-30" dirty="0"/>
              <a:t>pseudo-</a:t>
            </a:r>
            <a:r>
              <a:rPr lang="en-US" spc="-20" dirty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72178"/>
            <a:ext cx="10972800" cy="508417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Get a, b, n;</a:t>
            </a:r>
            <a:endParaRPr lang="en-US" sz="72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h = (b-a)/n;  </a:t>
            </a:r>
            <a:endParaRPr lang="en-US" sz="72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local_n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= n/</a:t>
            </a:r>
            <a:r>
              <a:rPr lang="en-US" sz="7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comm_sz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;</a:t>
            </a:r>
            <a:endParaRPr lang="en-US" sz="72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local_a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= a + </a:t>
            </a:r>
            <a:r>
              <a:rPr lang="en-US" sz="7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my_rank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*</a:t>
            </a:r>
            <a:r>
              <a:rPr lang="en-US" sz="7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local_n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*h;</a:t>
            </a:r>
            <a:endParaRPr lang="en-US" sz="72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local_b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= </a:t>
            </a:r>
            <a:r>
              <a:rPr lang="en-US" sz="7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local_a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+ </a:t>
            </a:r>
            <a:r>
              <a:rPr lang="en-US" sz="7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local_n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*h;</a:t>
            </a:r>
            <a:endParaRPr lang="en-US" sz="72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local_integral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= Trap(</a:t>
            </a:r>
            <a:r>
              <a:rPr lang="en-US" sz="7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local_a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, </a:t>
            </a:r>
            <a:r>
              <a:rPr lang="en-US" sz="7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local_b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, </a:t>
            </a:r>
            <a:r>
              <a:rPr lang="en-US" sz="7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local_n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, h); </a:t>
            </a:r>
            <a:endParaRPr lang="en-US" sz="72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chemeClr val="tx1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(</a:t>
            </a:r>
            <a:r>
              <a:rPr lang="en-US" sz="7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my_rank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!= 0)</a:t>
            </a:r>
            <a:endParaRPr lang="en-US" sz="72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Send </a:t>
            </a:r>
            <a:r>
              <a:rPr lang="en-US" sz="7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local_integral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to process 0; </a:t>
            </a:r>
            <a:endParaRPr lang="en-US" sz="72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chemeClr val="tx1"/>
                </a:solidFill>
                <a:latin typeface="Monaco" pitchFamily="2" charset="77"/>
              </a:rPr>
              <a:t>else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* </a:t>
            </a:r>
            <a:r>
              <a:rPr lang="en-US" sz="7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my_rank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== 0 */</a:t>
            </a:r>
            <a:endParaRPr lang="en-US" sz="72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</a:t>
            </a:r>
            <a:r>
              <a:rPr lang="en-US" sz="7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total_integral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= </a:t>
            </a:r>
            <a:r>
              <a:rPr lang="en-US" sz="7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local_integral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;</a:t>
            </a:r>
            <a:endParaRPr lang="en-US" sz="72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</a:t>
            </a:r>
            <a:r>
              <a:rPr lang="en-US" sz="7200" dirty="0">
                <a:solidFill>
                  <a:schemeClr val="tx1"/>
                </a:solidFill>
                <a:latin typeface="Monaco" pitchFamily="2" charset="77"/>
              </a:rPr>
              <a:t>for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(proc = 1; proc &lt; </a:t>
            </a:r>
            <a:r>
              <a:rPr lang="en-US" sz="7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comm_sz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; proc++) { </a:t>
            </a:r>
            <a:endParaRPr lang="en-US" sz="72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	Receive </a:t>
            </a:r>
            <a:r>
              <a:rPr lang="en-US" sz="7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local_integral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from proc; </a:t>
            </a:r>
            <a:endParaRPr lang="en-US" sz="72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	</a:t>
            </a:r>
            <a:r>
              <a:rPr lang="en-US" sz="7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total_integral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+= </a:t>
            </a:r>
            <a:r>
              <a:rPr lang="en-US" sz="7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local_integral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;</a:t>
            </a:r>
            <a:endParaRPr lang="en-US" sz="72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}</a:t>
            </a:r>
            <a:endParaRPr lang="en-US" sz="72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}</a:t>
            </a:r>
            <a:endParaRPr lang="en-US" sz="72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chemeClr val="tx1"/>
                </a:solidFill>
                <a:latin typeface="Monaco" pitchFamily="2" charset="77"/>
              </a:rPr>
              <a:t>if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(</a:t>
            </a:r>
            <a:r>
              <a:rPr lang="en-US" sz="7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my_rank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== 0) </a:t>
            </a:r>
            <a:endParaRPr lang="en-US" sz="72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print result;</a:t>
            </a:r>
            <a:endParaRPr lang="en-US" sz="72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</a:t>
            </a:r>
            <a:r>
              <a:rPr lang="en-US" spc="30" dirty="0"/>
              <a:t> </a:t>
            </a:r>
            <a:r>
              <a:rPr lang="en-US" spc="-10" dirty="0"/>
              <a:t>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7"/>
            <a:ext cx="10972800" cy="470852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int main(void) {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int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my_rank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comm_sz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, n = 1024,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;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double a = 0.0, b = 3.0, h,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;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double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local_int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total_int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int source;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Monaco" pitchFamily="2" charset="77"/>
              </a:rPr>
              <a:t>MPI_Init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(NULL, NULL);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Monaco" pitchFamily="2" charset="77"/>
              </a:rPr>
              <a:t>MPI_Comm_rank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(MPI_COMM_WORLD, &amp;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my_rank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);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Monaco" pitchFamily="2" charset="77"/>
              </a:rPr>
              <a:t>MPI_Comm_size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(MPI_COMM_WORLD, &amp;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comm_sz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h = (b-a)/n; /* h is the same for all processes*/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= n/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comm_sz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; /* So is the number of trapezoids*/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= a +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my_rank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*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*h;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+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*h;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local_int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= Trap(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, h);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0636"/>
          </a:xfrm>
        </p:spPr>
        <p:txBody>
          <a:bodyPr/>
          <a:lstStyle/>
          <a:p>
            <a:r>
              <a:rPr lang="en-US" dirty="0"/>
              <a:t>First version (continue)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58950"/>
            <a:ext cx="109728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if (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my_rank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!= 0) {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	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MPI_Send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(&amp;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local_int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, 1, MPI_DOUBLE, 0, 0, MPI_COMM_WORLD);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} else {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	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total_int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=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local_int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;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	for (source = 1; source &lt;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comm_sz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; source++) { 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		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MPI_Recv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(&amp;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local_int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, 1, MPI_DOUBLE, source, 0,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		MPI_COMM_WORLD, MPI_STATUS_IGNORE);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		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total_int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+= 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local_int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;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	}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}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if (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my_rank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== 0) {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	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printf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("With n = %d trapezoids, our estimate\n", n); 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	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printf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(“of the integral from %f to %f = %.15e\n”,</a:t>
            </a:r>
            <a:r>
              <a: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a, b, total int);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}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</a:t>
            </a:r>
            <a:r>
              <a:rPr lang="en-US" sz="1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MPI_Finalize</a:t>
            </a: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(); 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return 0;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} /* main */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Most MPI implementations only allow process 0 in MPI_COMM_WORLD access to stdin.</a:t>
            </a:r>
            <a:endParaRPr lang="en-US" sz="2800" dirty="0"/>
          </a:p>
          <a:p>
            <a:r>
              <a:rPr lang="en-US" sz="2800" dirty="0"/>
              <a:t>Process 0 must read the data (</a:t>
            </a:r>
            <a:r>
              <a:rPr lang="en-US" sz="2800" dirty="0" err="1"/>
              <a:t>scanf</a:t>
            </a:r>
            <a:r>
              <a:rPr lang="en-US" sz="2800" dirty="0"/>
              <a:t>) and send to the other processes.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1053" y="2711469"/>
            <a:ext cx="7679513" cy="316215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r>
              <a:rPr lang="en-US" spc="40" dirty="0"/>
              <a:t> </a:t>
            </a:r>
            <a:r>
              <a:rPr lang="en-US" dirty="0"/>
              <a:t>for</a:t>
            </a:r>
            <a:r>
              <a:rPr lang="en-US" spc="40" dirty="0"/>
              <a:t> R</a:t>
            </a:r>
            <a:r>
              <a:rPr lang="en-US" dirty="0"/>
              <a:t>eading</a:t>
            </a:r>
            <a:r>
              <a:rPr lang="en-US" spc="45" dirty="0"/>
              <a:t> U</a:t>
            </a:r>
            <a:r>
              <a:rPr lang="en-US" dirty="0"/>
              <a:t>ser</a:t>
            </a:r>
            <a:r>
              <a:rPr lang="en-US" spc="40" dirty="0"/>
              <a:t> </a:t>
            </a:r>
            <a:r>
              <a:rPr lang="en-US" spc="-10" dirty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Monaco" pitchFamily="2" charset="77"/>
              </a:rPr>
              <a:t>void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onaco" pitchFamily="2" charset="77"/>
              </a:rPr>
              <a:t>get_input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(int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my_rank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/* in */, 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	int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comm_sz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/* in */, 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	double*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a_p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/* out */, 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	double*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b_p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/* out */,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	int*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n_p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/* out */)  {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</a:t>
            </a:r>
            <a:r>
              <a:rPr lang="en-US" dirty="0">
                <a:solidFill>
                  <a:schemeClr val="tx1"/>
                </a:solidFill>
                <a:latin typeface="Monaco" pitchFamily="2" charset="77"/>
              </a:rPr>
              <a:t>int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dest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</a:t>
            </a:r>
            <a:r>
              <a:rPr lang="en-US" dirty="0">
                <a:solidFill>
                  <a:schemeClr val="tx1"/>
                </a:solidFill>
                <a:latin typeface="Monaco" pitchFamily="2" charset="77"/>
              </a:rPr>
              <a:t>if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my_rank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== 0) {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	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printf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("Enter a, b, and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nnn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");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	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scanf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("%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%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lf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%d",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a_p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b_p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n_p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	</a:t>
            </a:r>
            <a:r>
              <a:rPr lang="en-US" dirty="0">
                <a:solidFill>
                  <a:schemeClr val="tx1"/>
                </a:solidFill>
                <a:latin typeface="Monaco" pitchFamily="2" charset="77"/>
              </a:rPr>
              <a:t>for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dest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= 1;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dest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&lt;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comm_sz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;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dest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++) {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Monaco" pitchFamily="2" charset="77"/>
              </a:rPr>
              <a:t>MPI_Send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a_p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, 1, MPI_DOUBLE,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dest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, 0, MPI_COMM_WORLD);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Monaco" pitchFamily="2" charset="77"/>
              </a:rPr>
              <a:t>MPI_Send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b_p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, 1, MPI_DOUBLE,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dest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, 0, MPI_COMM_WORLD);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Monaco" pitchFamily="2" charset="77"/>
              </a:rPr>
              <a:t>MPI_Send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n_p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, 1, MPI_INT,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dest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, 0, MPI_COMM_WORLD);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	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} </a:t>
            </a:r>
            <a:r>
              <a:rPr lang="en-US" dirty="0">
                <a:solidFill>
                  <a:schemeClr val="tx1"/>
                </a:solidFill>
                <a:latin typeface="Monaco" pitchFamily="2" charset="77"/>
              </a:rPr>
              <a:t>else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{ /* my rank != 0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Monaco" pitchFamily="2" charset="77"/>
              </a:rPr>
              <a:t>MPI_Recv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a_p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, 1, MPI_DOUBLE, 0, 0, MPI_COMM_WORLD, MPI_STATUS_IGNORE);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Monaco" pitchFamily="2" charset="77"/>
              </a:rPr>
              <a:t>MPI_Recv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b_p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, 1, MPI_DOUBLE, 0, 0, MPI_COMM_WORLD, MPI_STATUS_IGNORE);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Monaco" pitchFamily="2" charset="77"/>
              </a:rPr>
              <a:t>MPI_Recv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n_p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, 1, MPI_INT, 0, 0, MPI_COMM_WORLD, MPI_STATUS_IGNORE);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	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} /* Get input */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Communication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  <p:pic>
        <p:nvPicPr>
          <p:cNvPr id="7" name="object 4"/>
          <p:cNvPicPr>
            <a:picLocks noGrp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495550" y="1219994"/>
            <a:ext cx="72009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MPI_Reduce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  <p:pic>
        <p:nvPicPr>
          <p:cNvPr id="7" name="object 4"/>
          <p:cNvPicPr>
            <a:picLocks noGrp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073198" y="1110991"/>
            <a:ext cx="8045603" cy="46360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81299" y="5876985"/>
            <a:ext cx="62253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1200" spc="80" dirty="0">
                <a:solidFill>
                  <a:srgbClr val="CC0000"/>
                </a:solidFill>
                <a:cs typeface="Courier New" panose="02070309020205020404"/>
                <a:hlinkClick r:id="rId2"/>
              </a:rPr>
              <a:t>https://www.mpi-forum.org/docs/mpi-4.0/mpi40-</a:t>
            </a:r>
            <a:r>
              <a:rPr lang="en-US" sz="1200" spc="75" dirty="0">
                <a:solidFill>
                  <a:srgbClr val="CC0000"/>
                </a:solidFill>
                <a:cs typeface="Courier New" panose="02070309020205020404"/>
                <a:hlinkClick r:id="rId2"/>
              </a:rPr>
              <a:t>report.pdf</a:t>
            </a:r>
            <a:r>
              <a:rPr lang="en-US" sz="1200" spc="-90" dirty="0">
                <a:solidFill>
                  <a:srgbClr val="CC0000"/>
                </a:solidFill>
                <a:cs typeface="Courier New" panose="02070309020205020404"/>
              </a:rPr>
              <a:t> </a:t>
            </a:r>
            <a:r>
              <a:rPr lang="en-US" sz="1200" dirty="0">
                <a:cs typeface="Lucida Grande"/>
              </a:rPr>
              <a:t>page</a:t>
            </a:r>
            <a:r>
              <a:rPr lang="en-US" sz="1200" spc="85" dirty="0">
                <a:cs typeface="Lucida Grande"/>
              </a:rPr>
              <a:t> </a:t>
            </a:r>
            <a:r>
              <a:rPr lang="en-US" sz="1200" spc="-20" dirty="0">
                <a:cs typeface="Lucida Grande"/>
              </a:rPr>
              <a:t>224.</a:t>
            </a:r>
            <a:endParaRPr lang="en-US" sz="1200" dirty="0">
              <a:cs typeface="Lucida Grand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Reduction Operations in MPI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  <p:pic>
        <p:nvPicPr>
          <p:cNvPr id="7" name="object 3"/>
          <p:cNvPicPr>
            <a:picLocks noGrp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486246" y="1320163"/>
            <a:ext cx="7219507" cy="421767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= a +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my_rank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*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*h;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+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*h;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local_int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 = </a:t>
            </a:r>
            <a:r>
              <a:rPr lang="en-US" dirty="0">
                <a:solidFill>
                  <a:schemeClr val="tx1"/>
                </a:solidFill>
                <a:latin typeface="Monaco" pitchFamily="2" charset="77"/>
              </a:rPr>
              <a:t>Trap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, h);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/* Add up the integrals calculated by each process */ 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chemeClr val="tx1"/>
                </a:solidFill>
                <a:latin typeface="Monaco" pitchFamily="2" charset="77"/>
              </a:rPr>
              <a:t>MPI_Reduce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(&amp;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local_int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, &amp;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total_int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onaco" pitchFamily="2" charset="77"/>
              </a:rPr>
              <a:t>, 1, MPI_DOUBLE, MPI_SUM, 0, MPI_COMM_WORLD);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vs. Point-to-Point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 the processes in the communicator must call the same collective function. </a:t>
            </a:r>
            <a:r>
              <a:rPr lang="en-US" sz="2000" dirty="0"/>
              <a:t>For example, a program that attempts to match a call to MPI Reduce on one process with a call to MPI </a:t>
            </a:r>
            <a:r>
              <a:rPr lang="en-US" sz="2000" dirty="0" err="1"/>
              <a:t>Recv</a:t>
            </a:r>
            <a:r>
              <a:rPr lang="en-US" sz="2000" dirty="0"/>
              <a:t> on another process is erroneous, and, in all likelihood, the program will hang or crash.</a:t>
            </a:r>
            <a:endParaRPr lang="en-US" sz="2400" dirty="0"/>
          </a:p>
          <a:p>
            <a:r>
              <a:rPr lang="en-US" sz="2400" dirty="0"/>
              <a:t>Point-to-point communications are matched on the basis of tags and communicators. </a:t>
            </a:r>
            <a:r>
              <a:rPr lang="en-US" sz="1800" dirty="0"/>
              <a:t>Collective communications don’t use tags, so they’re matched solely on the basis of the communicator and the order in which they’re called.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4827" y="4032867"/>
            <a:ext cx="9022345" cy="16342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Parallel Systems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8306" y="1600200"/>
            <a:ext cx="7935388" cy="452596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MPI_Allreduce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in a situation in which all of the processes need the result of a global sum in order to complete some larger computation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  <p:pic>
        <p:nvPicPr>
          <p:cNvPr id="7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25908" y="3006093"/>
            <a:ext cx="7300864" cy="253347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MPI Applications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parallel application is tricky, we have multiple processes running</a:t>
            </a:r>
            <a:endParaRPr lang="en-US" dirty="0"/>
          </a:p>
          <a:p>
            <a:r>
              <a:rPr lang="en-US" dirty="0"/>
              <a:t>R</a:t>
            </a:r>
            <a:r>
              <a:rPr lang="en-US" dirty="0"/>
              <a:t>acing conditions, asynchronous events, and general difficuties of trying to understand N processes executing simutaneously</a:t>
            </a:r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Both serial and parallel debuggers are useful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gdb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lldb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),  attach to a single process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parallel debuggers can attach to all the individual processes in an MPI job simultaneously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gdb</a:t>
            </a:r>
            <a:r>
              <a:rPr lang="en-US" dirty="0"/>
              <a:t>(</a:t>
            </a:r>
            <a:r>
              <a:rPr lang="en-US" dirty="0" err="1"/>
              <a:t>lldb</a:t>
            </a:r>
            <a:r>
              <a:rPr lang="en-US" dirty="0"/>
              <a:t>) Debugging MPI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5005"/>
            <a:ext cx="7648575" cy="436115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BBB529"/>
                </a:solidFill>
                <a:effectLst/>
              </a:rPr>
              <a:t>#include</a:t>
            </a:r>
            <a:r>
              <a:rPr lang="en-US" dirty="0">
                <a:solidFill>
                  <a:srgbClr val="6A8759"/>
                </a:solidFill>
                <a:effectLst/>
              </a:rPr>
              <a:t>&lt;</a:t>
            </a:r>
            <a:r>
              <a:rPr lang="en-US" dirty="0" err="1">
                <a:solidFill>
                  <a:srgbClr val="6A8759"/>
                </a:solidFill>
                <a:effectLst/>
              </a:rPr>
              <a:t>unistd.h</a:t>
            </a:r>
            <a:r>
              <a:rPr lang="en-US" dirty="0">
                <a:solidFill>
                  <a:srgbClr val="6A8759"/>
                </a:solidFill>
                <a:effectLst/>
              </a:rPr>
              <a:t>&gt;</a:t>
            </a:r>
            <a:endParaRPr lang="en-US" dirty="0">
              <a:solidFill>
                <a:srgbClr val="CC7832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CC7832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CC7832"/>
                </a:solidFill>
                <a:effectLst/>
              </a:rPr>
              <a:t>volatile int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"PID %d ready for attach</a:t>
            </a:r>
            <a:r>
              <a:rPr lang="en-US" dirty="0">
                <a:solidFill>
                  <a:srgbClr val="CC7832"/>
                </a:solidFill>
                <a:effectLst/>
              </a:rPr>
              <a:t>\n</a:t>
            </a:r>
            <a:r>
              <a:rPr lang="en-US" dirty="0">
                <a:solidFill>
                  <a:srgbClr val="6A8759"/>
                </a:solidFill>
                <a:effectLst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getpid</a:t>
            </a:r>
            <a:r>
              <a:rPr lang="en-US" dirty="0"/>
              <a:t>())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 err="1"/>
              <a:t>fflush</a:t>
            </a:r>
            <a:r>
              <a:rPr lang="en-US" dirty="0"/>
              <a:t>(</a:t>
            </a:r>
            <a:r>
              <a:rPr lang="en-US" dirty="0" err="1"/>
              <a:t>stdout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while 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0 </a:t>
            </a:r>
            <a:r>
              <a:rPr lang="en-US" dirty="0"/>
              <a:t>== 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sleep(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249802"/>
            <a:ext cx="9331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Print out the pid to attach to,  while loop to wait there for debugger to attach to</a:t>
            </a:r>
            <a:endParaRPr lang="en-US" sz="2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gdb</a:t>
            </a:r>
            <a:r>
              <a:rPr lang="en-US" dirty="0"/>
              <a:t>(</a:t>
            </a:r>
            <a:r>
              <a:rPr lang="en-US" dirty="0" err="1"/>
              <a:t>lldb</a:t>
            </a:r>
            <a:r>
              <a:rPr lang="en-US" dirty="0"/>
              <a:t>) Debugging MPI (optional)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4152" y="1825641"/>
            <a:ext cx="5065232" cy="453071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18" y="1357313"/>
            <a:ext cx="5676900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818" y="1171808"/>
            <a:ext cx="4612453" cy="41031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10818" y="5460474"/>
            <a:ext cx="5446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var I = 1 (</a:t>
            </a:r>
            <a:r>
              <a:rPr lang="en-US" dirty="0" err="1"/>
              <a:t>lldb</a:t>
            </a:r>
            <a:r>
              <a:rPr lang="en-US" dirty="0"/>
              <a:t>: expr </a:t>
            </a:r>
            <a:r>
              <a:rPr lang="en-US" dirty="0" err="1"/>
              <a:t>i</a:t>
            </a:r>
            <a:r>
              <a:rPr lang="en-US" dirty="0"/>
              <a:t> = 1) to get out of the while loop 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MPI runs on multiple processes</a:t>
            </a:r>
            <a:endParaRPr lang="en-US" dirty="0"/>
          </a:p>
          <a:p>
            <a:r>
              <a:rPr lang="en-US" dirty="0"/>
              <a:t>Pointer-to-Point communication</a:t>
            </a:r>
            <a:endParaRPr lang="en-US" dirty="0"/>
          </a:p>
          <a:p>
            <a:pPr lvl="1"/>
            <a:r>
              <a:rPr lang="en-US" dirty="0"/>
              <a:t>MPI_Send and MPI_Receive</a:t>
            </a:r>
            <a:endParaRPr lang="en-US" dirty="0"/>
          </a:p>
          <a:p>
            <a:r>
              <a:rPr lang="en-US" dirty="0"/>
              <a:t>Collective communication</a:t>
            </a:r>
            <a:endParaRPr lang="en-US" dirty="0"/>
          </a:p>
          <a:p>
            <a:pPr lvl="1"/>
            <a:r>
              <a:rPr lang="en-US" dirty="0"/>
              <a:t>MPI_Reduce</a:t>
            </a:r>
            <a:endParaRPr lang="en-US" dirty="0"/>
          </a:p>
          <a:p>
            <a:pPr lvl="1"/>
            <a:r>
              <a:rPr lang="en-US" dirty="0"/>
              <a:t>MPI_Allreduce</a:t>
            </a:r>
            <a:endParaRPr lang="en-US" dirty="0"/>
          </a:p>
          <a:p>
            <a:r>
              <a:rPr lang="en-US" dirty="0"/>
              <a:t>Debugging parallel application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MPI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types:</a:t>
            </a:r>
            <a:endParaRPr lang="en-US" dirty="0"/>
          </a:p>
          <a:p>
            <a:pPr lvl="1"/>
            <a:r>
              <a:rPr lang="en-US" dirty="0"/>
              <a:t>SISD, SIMD, MISD, MIMD</a:t>
            </a:r>
            <a:endParaRPr lang="en-US" dirty="0"/>
          </a:p>
          <a:p>
            <a:r>
              <a:rPr lang="en-US" dirty="0"/>
              <a:t>These classifications were proposed by Michael </a:t>
            </a:r>
            <a:r>
              <a:rPr lang="en-US" dirty="0" err="1"/>
              <a:t>J.Flynn</a:t>
            </a:r>
            <a:r>
              <a:rPr lang="en-US" dirty="0"/>
              <a:t> in 1966</a:t>
            </a:r>
            <a:endParaRPr lang="en-US" dirty="0"/>
          </a:p>
          <a:p>
            <a:pPr lvl="1"/>
            <a:r>
              <a:rPr lang="en-US" dirty="0"/>
              <a:t>Flynn’s Taxonomy</a:t>
            </a:r>
            <a:endParaRPr lang="en-US" dirty="0"/>
          </a:p>
          <a:p>
            <a:pPr lvl="1"/>
            <a:r>
              <a:rPr lang="en-US" dirty="0">
                <a:hlinkClick r:id="rId1"/>
              </a:rPr>
              <a:t>https://</a:t>
            </a:r>
            <a:r>
              <a:rPr lang="en-US" dirty="0" err="1">
                <a:hlinkClick r:id="rId1"/>
              </a:rPr>
              <a:t>en.wikipedia.org</a:t>
            </a:r>
            <a:r>
              <a:rPr lang="en-US" dirty="0">
                <a:hlinkClick r:id="rId1"/>
              </a:rPr>
              <a:t>/wiki/</a:t>
            </a:r>
            <a:r>
              <a:rPr lang="en-US" dirty="0" err="1">
                <a:hlinkClick r:id="rId1"/>
              </a:rPr>
              <a:t>Flynn's_taxonomy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0847"/>
            <a:ext cx="6659301" cy="4935317"/>
          </a:xfrm>
        </p:spPr>
        <p:txBody>
          <a:bodyPr/>
          <a:lstStyle/>
          <a:p>
            <a:r>
              <a:rPr lang="en-US" dirty="0"/>
              <a:t>Single instruction, single data</a:t>
            </a:r>
            <a:endParaRPr lang="en-US" dirty="0"/>
          </a:p>
          <a:p>
            <a:pPr lvl="1"/>
            <a:r>
              <a:rPr lang="en-US" dirty="0"/>
              <a:t>One CPU, one core, one thread (uniprocessor)</a:t>
            </a:r>
            <a:endParaRPr lang="en-US" dirty="0"/>
          </a:p>
          <a:p>
            <a:pPr lvl="1"/>
            <a:r>
              <a:rPr lang="en-US" i="1" dirty="0">
                <a:effectLst/>
                <a:latin typeface="Helvetica" pitchFamily="2" charset="0"/>
              </a:rPr>
              <a:t>One thing at a time!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dirty="0"/>
              <a:t>PCs up until 2010 or 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9922" y="1421033"/>
            <a:ext cx="4925368" cy="49353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0847"/>
            <a:ext cx="7006542" cy="4935317"/>
          </a:xfrm>
        </p:spPr>
        <p:txBody>
          <a:bodyPr/>
          <a:lstStyle/>
          <a:p>
            <a:r>
              <a:rPr lang="en-US" dirty="0"/>
              <a:t>Single instruction, multiple data stream</a:t>
            </a:r>
            <a:endParaRPr lang="en-US" dirty="0"/>
          </a:p>
          <a:p>
            <a:r>
              <a:rPr lang="en-US" dirty="0"/>
              <a:t>Each PU executes the same instructions on a different piece of the data</a:t>
            </a:r>
            <a:endParaRPr lang="en-US" dirty="0"/>
          </a:p>
          <a:p>
            <a:r>
              <a:rPr lang="en-US" dirty="0"/>
              <a:t>Great for highly-parallel workloads (GPUs)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6142" y="1218295"/>
            <a:ext cx="4439889" cy="44488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0847"/>
            <a:ext cx="6150015" cy="4935317"/>
          </a:xfrm>
        </p:spPr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Multiple instruction,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multiple data</a:t>
            </a:r>
            <a:endParaRPr lang="en-US" i="1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Nodes work independently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dirty="0"/>
              <a:t>Multi-core PCs, distributed systems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8527" y="1190846"/>
            <a:ext cx="4925367" cy="49353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process can use its local memory for computation</a:t>
            </a:r>
            <a:endParaRPr lang="en-US" dirty="0"/>
          </a:p>
          <a:p>
            <a:r>
              <a:rPr lang="en-US" dirty="0"/>
              <a:t>When it needs data from remote process, it has to send messages</a:t>
            </a:r>
            <a:endParaRPr lang="en-US" dirty="0"/>
          </a:p>
          <a:p>
            <a:r>
              <a:rPr lang="en-US" dirty="0"/>
              <a:t>MPI forum was formed in 1992 to </a:t>
            </a:r>
            <a:r>
              <a:rPr lang="en-US" dirty="0" err="1"/>
              <a:t>standardise</a:t>
            </a:r>
            <a:r>
              <a:rPr lang="en-US" dirty="0"/>
              <a:t> message passing models and MPI</a:t>
            </a:r>
            <a:endParaRPr lang="en-US" dirty="0"/>
          </a:p>
          <a:p>
            <a:r>
              <a:rPr lang="en-US" dirty="0"/>
              <a:t>1.0 was release around 1994, current version v4.0.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/>
              <a:t>2022-11-14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DTS202TC Parallel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tags/tag4.xml><?xml version="1.0" encoding="utf-8"?>
<p:tagLst xmlns:p="http://schemas.openxmlformats.org/presentationml/2006/main">
  <p:tag name="commondata" val="eyJoZGlkIjoiNjJjNTFkOTdkODM4ZDJhZTE0NWNhZWEyMDljZmVjZjEifQ=="/>
</p:tagLst>
</file>

<file path=ppt/theme/theme1.xml><?xml version="1.0" encoding="utf-8"?>
<a:theme xmlns:a="http://schemas.openxmlformats.org/drawingml/2006/main" name="Default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h c 6 d 7 e c a 6 5 f 9 4 7 8 a b a d 7 d 0 3 f 5 c f 6 4 e 0 f   x m l n s = " $ L i s t I d : S h a r e d   D o c u m e n t s ; " > < T e r m s   x m l n s = " h t t p : / / s c h e m a s . m i c r o s o f t . c o m / o f f i c e / i n f o p a t h / 2 0 0 7 / P a r t n e r C o n t r o l s " > < / T e r m s > < / h c 6 d 7 e c a 6 5 f 9 4 7 8 a b a d 7 d 0 3 f 5 c f 6 4 e 0 f > < T a x C a t c h A l l   x m l n s = " e 8 3 3 1 2 6 2 - d e 2 5 - 4 3 6 d - 8 f 0 5 - 1 5 4 a 0 7 1 b b e 3 b " / > < / d o c u m e n t M a n a g e m e n t > < / p : p r o p e r t i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0 C 9 2 E 3 9 5 E 8 E 0 8 5 4 2 B E 8 4 3 9 7 F D F C 4 7 3 9 E "   m a : c o n t e n t T y p e V e r s i o n = " "   m a : c o n t e n t T y p e D e s c r i p t i o n = " C r e a t e   a   n e w   d o c u m e n t . "   m a : c o n t e n t T y p e S c o p e = " "   m a : v e r s i o n I D = " a 6 c 3 2 c 4 2 d 6 b 9 b 0 5 4 c e 4 9 6 0 6 a 6 e a 2 9 a 9 6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7 5 0 3 d b 7 f 5 5 5 7 d 4 8 1 f d a 4 8 0 1 0 9 d 4 d e 2 e f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$ L i s t I d : S h a r e d   D o c u m e n t s ; "   x m l n s : n s 3 = " e 8 3 3 1 2 6 2 - d e 2 5 - 4 3 6 d - 8 f 0 5 - 1 5 4 a 0 7 1 b b e 3 b " >  
 < x s d : i m p o r t   n a m e s p a c e = " $ L i s t I d : S h a r e d   D o c u m e n t s ; " / >  
 < x s d : i m p o r t   n a m e s p a c e = " e 8 3 3 1 2 6 2 - d e 2 5 - 4 3 6 d - 8 f 0 5 - 1 5 4 a 0 7 1 b b e 3 b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h c 6 d 7 e c a 6 5 f 9 4 7 8 a b a d 7 d 0 3 f 5 c f 6 4 e 0 f "   m i n O c c u r s = " 0 " / >  
 < x s d : e l e m e n t   r e f = " n s 3 : T a x C a t c h A l l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$ L i s t I d : S h a r e d   D o c u m e n t s ;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h c 6 d 7 e c a 6 5 f 9 4 7 8 a b a d 7 d 0 3 f 5 c f 6 4 e 0 f "   m a : i n d e x = " 9 "   n i l l a b l e = " t r u e "   m a : t a x o n o m y = " t r u e "   m a : i n t e r n a l N a m e = " h c 6 d 7 e c a 6 5 f 9 4 7 8 a b a d 7 d 0 3 f 5 c f 6 4 e 0 f "   m a : t a x o n o m y F i e l d N a m e = " C a t e g o r y "   m a : d i s p l a y N a m e = " C a t e g o r y "   m a : d e f a u l t = " "   m a : f i e l d I d = " { 1 c 6 d 7 e c a - 6 5 f 9 - 4 7 8 a - b a d 7 - d 0 3 f 5 c f 6 4 e 0 f } "   m a : s s p I d = " 4 1 5 e e 7 4 b - 2 6 0 2 - 4 e 7 a - 8 f d c - 0 d 7 6 d 9 d f 1 6 f 1 "   m a : t e r m S e t I d = " c 9 e 3 8 b e b - e 6 0 a - 4 6 e c - a 1 a 3 - d 1 1 9 e 6 b 2 5 3 8 e "   m a : a n c h o r I d = " 0 0 0 0 0 0 0 0 - 0 0 0 0 - 0 0 0 0 - 0 0 0 0 - 0 0 0 0 0 0 0 0 0 0 0 0 "   m a : o p e n = " f a l s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/ x s d : s c h e m a >  
 < x s d : s c h e m a   t a r g e t N a m e s p a c e = " e 8 3 3 1 2 6 2 - d e 2 5 - 4 3 6 d - 8 f 0 5 - 1 5 4 a 0 7 1 b b e 3 b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1 0 "   n i l l a b l e = " t r u e "   m a : d i s p l a y N a m e = " T a x o n o m y   C a t c h   A l l   C o l u m n "   m a : h i d d e n = " t r u e "   m a : l i s t = " { 1 B 2 5 C 4 D A - 9 5 C 3 - 4 6 C 8 - 9 C 4 7 - A 3 7 5 1 0 7 0 0 F C 4 } "   m a : i n t e r n a l N a m e = " T a x C a t c h A l l "   m a : s h o w F i e l d = " C a t c h A l l D a t a "   m a : w e b = " { 9 4 c 9 b 1 2 9 - 8 f 0 b - 4 e f d - a 3 a 7 - 0 f 5 5 2 c 1 7 9 1 9 9 }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1DCF8A76-1436-47FC-9370-1D27FEBE2EE6}">
  <ds:schemaRefs/>
</ds:datastoreItem>
</file>

<file path=customXml/itemProps2.xml><?xml version="1.0" encoding="utf-8"?>
<ds:datastoreItem xmlns:ds="http://schemas.openxmlformats.org/officeDocument/2006/customXml" ds:itemID="{64E0F55A-5ACE-4E81-A452-A8FF73E0354A}">
  <ds:schemaRefs/>
</ds:datastoreItem>
</file>

<file path=customXml/itemProps3.xml><?xml version="1.0" encoding="utf-8"?>
<ds:datastoreItem xmlns:ds="http://schemas.openxmlformats.org/officeDocument/2006/customXml" ds:itemID="{63C8E77D-B8E2-43BF-A607-672D88FF0D6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10246</Words>
  <Application>WPS 演示</Application>
  <PresentationFormat>Widescreen</PresentationFormat>
  <Paragraphs>608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2" baseType="lpstr">
      <vt:lpstr>Arial</vt:lpstr>
      <vt:lpstr>宋体</vt:lpstr>
      <vt:lpstr>Wingdings</vt:lpstr>
      <vt:lpstr>Arial</vt:lpstr>
      <vt:lpstr>DIN-Bold</vt:lpstr>
      <vt:lpstr>Segoe Print</vt:lpstr>
      <vt:lpstr>DIN-Regular</vt:lpstr>
      <vt:lpstr>Calibri</vt:lpstr>
      <vt:lpstr>Lucida Grande</vt:lpstr>
      <vt:lpstr>Helvetica</vt:lpstr>
      <vt:lpstr>微软雅黑</vt:lpstr>
      <vt:lpstr>Arial Unicode MS</vt:lpstr>
      <vt:lpstr>Monaco</vt:lpstr>
      <vt:lpstr>Courier New</vt:lpstr>
      <vt:lpstr>Verdana</vt:lpstr>
      <vt:lpstr>Calibri</vt:lpstr>
      <vt:lpstr>Default Theme</vt:lpstr>
      <vt:lpstr>DTS202TC Fundamentals of Parallel Computing</vt:lpstr>
      <vt:lpstr>Recall from last week</vt:lpstr>
      <vt:lpstr>Goals today</vt:lpstr>
      <vt:lpstr>Type of Parallel Systems</vt:lpstr>
      <vt:lpstr>Architectures</vt:lpstr>
      <vt:lpstr>SISD</vt:lpstr>
      <vt:lpstr>SIMD</vt:lpstr>
      <vt:lpstr>MIMD</vt:lpstr>
      <vt:lpstr>Message Passing</vt:lpstr>
      <vt:lpstr>Message Passing Interface</vt:lpstr>
      <vt:lpstr>MPI Resources</vt:lpstr>
      <vt:lpstr>MPI Applications</vt:lpstr>
      <vt:lpstr>Installation</vt:lpstr>
      <vt:lpstr>Complilation</vt:lpstr>
      <vt:lpstr>Execution</vt:lpstr>
      <vt:lpstr>MPI Hello World</vt:lpstr>
      <vt:lpstr>MPI_Init()</vt:lpstr>
      <vt:lpstr>MPI_Finalize()</vt:lpstr>
      <vt:lpstr>Finding Out the Environment</vt:lpstr>
      <vt:lpstr>Communicators</vt:lpstr>
      <vt:lpstr>Communication</vt:lpstr>
      <vt:lpstr>Communication</vt:lpstr>
      <vt:lpstr>Message matching</vt:lpstr>
      <vt:lpstr>Buffering</vt:lpstr>
      <vt:lpstr>Receiving Data</vt:lpstr>
      <vt:lpstr>The Trapezoidal Rule in MPI</vt:lpstr>
      <vt:lpstr>Pseudo-code for a Serial Program</vt:lpstr>
      <vt:lpstr>Parallelising the Trapezoidal Rule</vt:lpstr>
      <vt:lpstr>Tasks and communications for Trapezoidal Rule</vt:lpstr>
      <vt:lpstr>Parallel pseudo-code</vt:lpstr>
      <vt:lpstr>First version</vt:lpstr>
      <vt:lpstr>First version (continue)</vt:lpstr>
      <vt:lpstr>Input</vt:lpstr>
      <vt:lpstr>Function for Reading User Input</vt:lpstr>
      <vt:lpstr>Collective Communication</vt:lpstr>
      <vt:lpstr>MPI_Reduce</vt:lpstr>
      <vt:lpstr>Predefined Reduction Operations in MPI</vt:lpstr>
      <vt:lpstr>Another Version</vt:lpstr>
      <vt:lpstr>Collective vs. Point-to-Point Communications</vt:lpstr>
      <vt:lpstr>MPI_Allreduce</vt:lpstr>
      <vt:lpstr>Debugging MPI Applications (Optional)</vt:lpstr>
      <vt:lpstr>gdb(lldb) Debugging MPI (optional)</vt:lpstr>
      <vt:lpstr>gdb(lldb) Debugging MPI (optional)</vt:lpstr>
      <vt:lpstr>Wrap up</vt:lpstr>
      <vt:lpstr>Next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Hongbin</dc:creator>
  <cp:lastModifiedBy>ZD</cp:lastModifiedBy>
  <cp:revision>135</cp:revision>
  <cp:lastPrinted>2017-09-14T05:15:00Z</cp:lastPrinted>
  <dcterms:created xsi:type="dcterms:W3CDTF">2022-11-11T04:55:00Z</dcterms:created>
  <dcterms:modified xsi:type="dcterms:W3CDTF">2023-11-20T02:36:19Z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0x0101000C92E395E8E08542BE84397FDFC4739E</vt:lpwstr>
  </property>
  <property fmtid="{D5CDD505-2E9C-101B-9397-08002B2CF9AE}" pid="3" name="Category">
    <vt:lpwstr/>
  </property>
  <property fmtid="{D5CDD505-2E9C-101B-9397-08002B2CF9AE}" pid="4" name="ICV">
    <vt:lpwstr>D82C58C647FE4E549B8D41A99F2D82CE_12</vt:lpwstr>
  </property>
  <property fmtid="{D5CDD505-2E9C-101B-9397-08002B2CF9AE}" pid="5" name="KSOProductBuildVer">
    <vt:lpwstr>2052-12.1.0.15712</vt:lpwstr>
  </property>
</Properties>
</file>