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734" rtl="0" eaLnBrk="1" latinLnBrk="0" hangingPunct="1">
      <a:defRPr sz="3929" kern="1200">
        <a:solidFill>
          <a:schemeClr val="tx1"/>
        </a:solidFill>
        <a:latin typeface="+mn-lt"/>
        <a:ea typeface="+mn-ea"/>
        <a:cs typeface="+mn-cs"/>
      </a:defRPr>
    </a:lvl1pPr>
    <a:lvl2pPr marL="997734" algn="l" defTabSz="997734" rtl="0" eaLnBrk="1" latinLnBrk="0" hangingPunct="1">
      <a:defRPr sz="3929" kern="1200">
        <a:solidFill>
          <a:schemeClr val="tx1"/>
        </a:solidFill>
        <a:latin typeface="+mn-lt"/>
        <a:ea typeface="+mn-ea"/>
        <a:cs typeface="+mn-cs"/>
      </a:defRPr>
    </a:lvl2pPr>
    <a:lvl3pPr marL="1995468" algn="l" defTabSz="997734" rtl="0" eaLnBrk="1" latinLnBrk="0" hangingPunct="1">
      <a:defRPr sz="3929" kern="1200">
        <a:solidFill>
          <a:schemeClr val="tx1"/>
        </a:solidFill>
        <a:latin typeface="+mn-lt"/>
        <a:ea typeface="+mn-ea"/>
        <a:cs typeface="+mn-cs"/>
      </a:defRPr>
    </a:lvl3pPr>
    <a:lvl4pPr marL="2993202" algn="l" defTabSz="997734" rtl="0" eaLnBrk="1" latinLnBrk="0" hangingPunct="1">
      <a:defRPr sz="3929" kern="1200">
        <a:solidFill>
          <a:schemeClr val="tx1"/>
        </a:solidFill>
        <a:latin typeface="+mn-lt"/>
        <a:ea typeface="+mn-ea"/>
        <a:cs typeface="+mn-cs"/>
      </a:defRPr>
    </a:lvl4pPr>
    <a:lvl5pPr marL="3990936" algn="l" defTabSz="997734" rtl="0" eaLnBrk="1" latinLnBrk="0" hangingPunct="1">
      <a:defRPr sz="3929" kern="1200">
        <a:solidFill>
          <a:schemeClr val="tx1"/>
        </a:solidFill>
        <a:latin typeface="+mn-lt"/>
        <a:ea typeface="+mn-ea"/>
        <a:cs typeface="+mn-cs"/>
      </a:defRPr>
    </a:lvl5pPr>
    <a:lvl6pPr marL="4988671" algn="l" defTabSz="997734" rtl="0" eaLnBrk="1" latinLnBrk="0" hangingPunct="1">
      <a:defRPr sz="3929" kern="1200">
        <a:solidFill>
          <a:schemeClr val="tx1"/>
        </a:solidFill>
        <a:latin typeface="+mn-lt"/>
        <a:ea typeface="+mn-ea"/>
        <a:cs typeface="+mn-cs"/>
      </a:defRPr>
    </a:lvl6pPr>
    <a:lvl7pPr marL="5986405" algn="l" defTabSz="997734" rtl="0" eaLnBrk="1" latinLnBrk="0" hangingPunct="1">
      <a:defRPr sz="3929" kern="1200">
        <a:solidFill>
          <a:schemeClr val="tx1"/>
        </a:solidFill>
        <a:latin typeface="+mn-lt"/>
        <a:ea typeface="+mn-ea"/>
        <a:cs typeface="+mn-cs"/>
      </a:defRPr>
    </a:lvl7pPr>
    <a:lvl8pPr marL="6984139" algn="l" defTabSz="997734" rtl="0" eaLnBrk="1" latinLnBrk="0" hangingPunct="1">
      <a:defRPr sz="3929" kern="1200">
        <a:solidFill>
          <a:schemeClr val="tx1"/>
        </a:solidFill>
        <a:latin typeface="+mn-lt"/>
        <a:ea typeface="+mn-ea"/>
        <a:cs typeface="+mn-cs"/>
      </a:defRPr>
    </a:lvl8pPr>
    <a:lvl9pPr marL="7981873" algn="l" defTabSz="997734" rtl="0" eaLnBrk="1" latinLnBrk="0" hangingPunct="1">
      <a:defRPr sz="392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userDrawn="1">
          <p15:clr>
            <a:srgbClr val="A4A3A4"/>
          </p15:clr>
        </p15:guide>
        <p15:guide id="2" pos="276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02D"/>
    <a:srgbClr val="414042"/>
    <a:srgbClr val="B80012"/>
    <a:srgbClr val="666666"/>
    <a:srgbClr val="777877"/>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492" autoAdjust="0"/>
  </p:normalViewPr>
  <p:slideViewPr>
    <p:cSldViewPr>
      <p:cViewPr varScale="1">
        <p:scale>
          <a:sx n="26" d="100"/>
          <a:sy n="26" d="100"/>
        </p:scale>
        <p:origin x="2280" y="360"/>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5"/>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5"/>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8"/>
            <a:ext cx="40746253" cy="2232791"/>
          </a:xfrm>
        </p:spPr>
        <p:txBody>
          <a:bodyPr lIns="0" tIns="0" rIns="0" bIns="0"/>
          <a:lstStyle>
            <a:lvl1pPr>
              <a:defRPr sz="14509"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8"/>
            <a:ext cx="40746253" cy="2232791"/>
          </a:xfrm>
        </p:spPr>
        <p:txBody>
          <a:bodyPr lIns="0" tIns="0" rIns="0" bIns="0"/>
          <a:lstStyle>
            <a:lvl1pPr>
              <a:defRPr sz="14509"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3"/>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3"/>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8"/>
            <a:ext cx="40746253" cy="2232791"/>
          </a:xfrm>
        </p:spPr>
        <p:txBody>
          <a:bodyPr lIns="0" tIns="0" rIns="0" bIns="0"/>
          <a:lstStyle>
            <a:lvl1pPr>
              <a:defRPr sz="14509"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8"/>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3"/>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3"/>
            <a:ext cx="14045184" cy="60465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3"/>
            <a:ext cx="10094976" cy="60465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4/12/18</a:t>
            </a:fld>
            <a:endParaRPr lang="en-US"/>
          </a:p>
        </p:txBody>
      </p:sp>
      <p:sp>
        <p:nvSpPr>
          <p:cNvPr id="6" name="Holder 6"/>
          <p:cNvSpPr>
            <a:spLocks noGrp="1"/>
          </p:cNvSpPr>
          <p:nvPr>
            <p:ph type="sldNum" sz="quarter" idx="7"/>
          </p:nvPr>
        </p:nvSpPr>
        <p:spPr>
          <a:xfrm>
            <a:off x="31601667" y="30614113"/>
            <a:ext cx="10094976" cy="60465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519">
        <a:defRPr>
          <a:latin typeface="+mn-lt"/>
          <a:ea typeface="+mn-ea"/>
          <a:cs typeface="+mn-cs"/>
        </a:defRPr>
      </a:lvl2pPr>
      <a:lvl3pPr marL="1995038">
        <a:defRPr>
          <a:latin typeface="+mn-lt"/>
          <a:ea typeface="+mn-ea"/>
          <a:cs typeface="+mn-cs"/>
        </a:defRPr>
      </a:lvl3pPr>
      <a:lvl4pPr marL="2992557">
        <a:defRPr>
          <a:latin typeface="+mn-lt"/>
          <a:ea typeface="+mn-ea"/>
          <a:cs typeface="+mn-cs"/>
        </a:defRPr>
      </a:lvl4pPr>
      <a:lvl5pPr marL="3990076">
        <a:defRPr>
          <a:latin typeface="+mn-lt"/>
          <a:ea typeface="+mn-ea"/>
          <a:cs typeface="+mn-cs"/>
        </a:defRPr>
      </a:lvl5pPr>
      <a:lvl6pPr marL="4987595">
        <a:defRPr>
          <a:latin typeface="+mn-lt"/>
          <a:ea typeface="+mn-ea"/>
          <a:cs typeface="+mn-cs"/>
        </a:defRPr>
      </a:lvl6pPr>
      <a:lvl7pPr marL="5985114">
        <a:defRPr>
          <a:latin typeface="+mn-lt"/>
          <a:ea typeface="+mn-ea"/>
          <a:cs typeface="+mn-cs"/>
        </a:defRPr>
      </a:lvl7pPr>
      <a:lvl8pPr marL="6982633">
        <a:defRPr>
          <a:latin typeface="+mn-lt"/>
          <a:ea typeface="+mn-ea"/>
          <a:cs typeface="+mn-cs"/>
        </a:defRPr>
      </a:lvl8pPr>
      <a:lvl9pPr marL="7980152">
        <a:defRPr>
          <a:latin typeface="+mn-lt"/>
          <a:ea typeface="+mn-ea"/>
          <a:cs typeface="+mn-cs"/>
        </a:defRPr>
      </a:lvl9pPr>
    </p:bodyStyle>
    <p:otherStyle>
      <a:lvl1pPr marL="0">
        <a:defRPr>
          <a:latin typeface="+mn-lt"/>
          <a:ea typeface="+mn-ea"/>
          <a:cs typeface="+mn-cs"/>
        </a:defRPr>
      </a:lvl1pPr>
      <a:lvl2pPr marL="997519">
        <a:defRPr>
          <a:latin typeface="+mn-lt"/>
          <a:ea typeface="+mn-ea"/>
          <a:cs typeface="+mn-cs"/>
        </a:defRPr>
      </a:lvl2pPr>
      <a:lvl3pPr marL="1995038">
        <a:defRPr>
          <a:latin typeface="+mn-lt"/>
          <a:ea typeface="+mn-ea"/>
          <a:cs typeface="+mn-cs"/>
        </a:defRPr>
      </a:lvl3pPr>
      <a:lvl4pPr marL="2992557">
        <a:defRPr>
          <a:latin typeface="+mn-lt"/>
          <a:ea typeface="+mn-ea"/>
          <a:cs typeface="+mn-cs"/>
        </a:defRPr>
      </a:lvl4pPr>
      <a:lvl5pPr marL="3990076">
        <a:defRPr>
          <a:latin typeface="+mn-lt"/>
          <a:ea typeface="+mn-ea"/>
          <a:cs typeface="+mn-cs"/>
        </a:defRPr>
      </a:lvl5pPr>
      <a:lvl6pPr marL="4987595">
        <a:defRPr>
          <a:latin typeface="+mn-lt"/>
          <a:ea typeface="+mn-ea"/>
          <a:cs typeface="+mn-cs"/>
        </a:defRPr>
      </a:lvl6pPr>
      <a:lvl7pPr marL="5985114">
        <a:defRPr>
          <a:latin typeface="+mn-lt"/>
          <a:ea typeface="+mn-ea"/>
          <a:cs typeface="+mn-cs"/>
        </a:defRPr>
      </a:lvl7pPr>
      <a:lvl8pPr marL="6982633">
        <a:defRPr>
          <a:latin typeface="+mn-lt"/>
          <a:ea typeface="+mn-ea"/>
          <a:cs typeface="+mn-cs"/>
        </a:defRPr>
      </a:lvl8pPr>
      <a:lvl9pPr marL="798015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object 6"/>
          <p:cNvSpPr/>
          <p:nvPr/>
        </p:nvSpPr>
        <p:spPr>
          <a:xfrm>
            <a:off x="1454344" y="29028047"/>
            <a:ext cx="41211982" cy="3066605"/>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chemeClr val="bg1">
              <a:lumMod val="75000"/>
            </a:schemeClr>
          </a:solidFill>
        </p:spPr>
        <p:txBody>
          <a:bodyPr wrap="square" lIns="0" tIns="0" rIns="0" bIns="0" rtlCol="0">
            <a:spAutoFit/>
          </a:bodyPr>
          <a:lstStyle/>
          <a:p>
            <a:endParaRPr sz="8572"/>
          </a:p>
        </p:txBody>
      </p:sp>
      <p:sp>
        <p:nvSpPr>
          <p:cNvPr id="2" name="object 2"/>
          <p:cNvSpPr txBox="1">
            <a:spLocks noGrp="1"/>
          </p:cNvSpPr>
          <p:nvPr>
            <p:ph type="title"/>
          </p:nvPr>
        </p:nvSpPr>
        <p:spPr>
          <a:xfrm>
            <a:off x="1585333" y="2467092"/>
            <a:ext cx="40720529" cy="2975173"/>
          </a:xfrm>
          <a:prstGeom prst="rect">
            <a:avLst/>
          </a:prstGeom>
        </p:spPr>
        <p:txBody>
          <a:bodyPr vert="horz" wrap="square" lIns="0" tIns="0" rIns="0" bIns="0" rtlCol="0">
            <a:spAutoFit/>
          </a:bodyPr>
          <a:lstStyle/>
          <a:p>
            <a:pPr marL="27709">
              <a:lnSpc>
                <a:spcPts val="5782"/>
              </a:lnSpc>
            </a:pPr>
            <a:br>
              <a:rPr lang="en-US" sz="6982" b="0" spc="-175" dirty="0"/>
            </a:br>
            <a:r>
              <a:rPr lang="en-US" sz="6982" spc="-175" dirty="0"/>
              <a:t>Semantics Processing – Quantifier Scoping</a:t>
            </a:r>
            <a:br>
              <a:rPr lang="en-US" sz="6982" spc="-175" dirty="0"/>
            </a:br>
            <a:br>
              <a:rPr lang="en-US" sz="6982" b="0" spc="-175" dirty="0"/>
            </a:br>
            <a:r>
              <a:rPr lang="en-US" sz="5236" b="0" spc="-175" dirty="0"/>
              <a:t>Peiyuan Tang, </a:t>
            </a:r>
            <a:r>
              <a:rPr lang="en-US" altLang="zh-Hans" sz="5236" b="0" spc="-175" dirty="0"/>
              <a:t>Professor</a:t>
            </a:r>
            <a:r>
              <a:rPr lang="en-US" sz="5236" b="0" spc="-175" dirty="0"/>
              <a:t> William Schuler</a:t>
            </a:r>
            <a:endParaRPr sz="5236" b="0" dirty="0"/>
          </a:p>
        </p:txBody>
      </p:sp>
      <p:sp>
        <p:nvSpPr>
          <p:cNvPr id="3" name="object 3"/>
          <p:cNvSpPr txBox="1"/>
          <p:nvPr/>
        </p:nvSpPr>
        <p:spPr>
          <a:xfrm>
            <a:off x="1440000" y="7200000"/>
            <a:ext cx="9029747" cy="8292014"/>
          </a:xfrm>
          <a:prstGeom prst="rect">
            <a:avLst/>
          </a:prstGeom>
        </p:spPr>
        <p:txBody>
          <a:bodyPr vert="horz" wrap="square" lIns="0" tIns="0" rIns="0" bIns="0" rtlCol="0">
            <a:spAutoFit/>
          </a:bodyPr>
          <a:lstStyle/>
          <a:p>
            <a:pPr marL="27709">
              <a:spcAft>
                <a:spcPts val="1309"/>
              </a:spcAft>
            </a:pPr>
            <a:r>
              <a:rPr sz="4800" b="1" spc="-11" dirty="0">
                <a:solidFill>
                  <a:srgbClr val="231F20"/>
                </a:solidFill>
                <a:latin typeface="Arial"/>
                <a:cs typeface="Arial"/>
              </a:rPr>
              <a:t>I</a:t>
            </a:r>
            <a:r>
              <a:rPr sz="4800" b="1" spc="-65" dirty="0">
                <a:solidFill>
                  <a:srgbClr val="231F20"/>
                </a:solidFill>
                <a:latin typeface="Arial"/>
                <a:cs typeface="Arial"/>
              </a:rPr>
              <a:t>N</a:t>
            </a:r>
            <a:r>
              <a:rPr sz="4800" b="1" spc="-55" dirty="0">
                <a:solidFill>
                  <a:srgbClr val="231F20"/>
                </a:solidFill>
                <a:latin typeface="Arial"/>
                <a:cs typeface="Arial"/>
              </a:rPr>
              <a:t>T</a:t>
            </a:r>
            <a:r>
              <a:rPr sz="4800" b="1" spc="-98" dirty="0">
                <a:solidFill>
                  <a:srgbClr val="231F20"/>
                </a:solidFill>
                <a:latin typeface="Arial"/>
                <a:cs typeface="Arial"/>
              </a:rPr>
              <a:t>R</a:t>
            </a:r>
            <a:r>
              <a:rPr sz="4800" b="1" spc="-22" dirty="0">
                <a:solidFill>
                  <a:srgbClr val="231F20"/>
                </a:solidFill>
                <a:latin typeface="Arial"/>
                <a:cs typeface="Arial"/>
              </a:rPr>
              <a:t>O</a:t>
            </a:r>
            <a:r>
              <a:rPr sz="4800" b="1" spc="-55" dirty="0">
                <a:solidFill>
                  <a:srgbClr val="231F20"/>
                </a:solidFill>
                <a:latin typeface="Arial"/>
                <a:cs typeface="Arial"/>
              </a:rPr>
              <a:t>D</a:t>
            </a:r>
            <a:r>
              <a:rPr lang="en-US" sz="4800" b="1" spc="-55" dirty="0">
                <a:solidFill>
                  <a:srgbClr val="231F20"/>
                </a:solidFill>
                <a:latin typeface="Arial"/>
                <a:cs typeface="Arial"/>
              </a:rPr>
              <a:t>U</a:t>
            </a:r>
            <a:r>
              <a:rPr sz="4800" b="1" spc="-55" dirty="0">
                <a:solidFill>
                  <a:srgbClr val="231F20"/>
                </a:solidFill>
                <a:latin typeface="Arial"/>
                <a:cs typeface="Arial"/>
              </a:rPr>
              <a:t>C</a:t>
            </a:r>
            <a:r>
              <a:rPr sz="4800" b="1" spc="-44" dirty="0">
                <a:solidFill>
                  <a:srgbClr val="231F20"/>
                </a:solidFill>
                <a:latin typeface="Arial"/>
                <a:cs typeface="Arial"/>
              </a:rPr>
              <a:t>T</a:t>
            </a:r>
            <a:r>
              <a:rPr sz="4800" b="1" spc="-11" dirty="0">
                <a:solidFill>
                  <a:srgbClr val="231F20"/>
                </a:solidFill>
                <a:latin typeface="Arial"/>
                <a:cs typeface="Arial"/>
              </a:rPr>
              <a:t>I</a:t>
            </a:r>
            <a:r>
              <a:rPr sz="4800" b="1" spc="-22" dirty="0">
                <a:solidFill>
                  <a:srgbClr val="231F20"/>
                </a:solidFill>
                <a:latin typeface="Arial"/>
                <a:cs typeface="Arial"/>
              </a:rPr>
              <a:t>O</a:t>
            </a:r>
            <a:r>
              <a:rPr sz="4800" b="1" dirty="0">
                <a:solidFill>
                  <a:srgbClr val="231F20"/>
                </a:solidFill>
                <a:latin typeface="Arial"/>
                <a:cs typeface="Arial"/>
              </a:rPr>
              <a:t>N</a:t>
            </a:r>
            <a:endParaRPr lang="en-US" altLang="zh-CN" sz="4800" b="1" dirty="0">
              <a:solidFill>
                <a:srgbClr val="231F20"/>
              </a:solidFill>
              <a:latin typeface="Arial"/>
              <a:cs typeface="Arial"/>
            </a:endParaRPr>
          </a:p>
          <a:p>
            <a:pPr marL="27709">
              <a:spcAft>
                <a:spcPts val="1309"/>
              </a:spcAft>
            </a:pPr>
            <a:r>
              <a:rPr lang="en-US" altLang="zh-CN" sz="3000" dirty="0">
                <a:latin typeface="Arial"/>
                <a:cs typeface="Arial"/>
              </a:rPr>
              <a:t>The objective of this research is to develop a more effective implementations on the Schuler and Wheeler quantifier scoping algorithm (2014). This algorithm introduces a new representation of mental states in resolving scope of quantifiers, given the priorities of different categories of noun phrases. It applies the cued association graph in modelling the continuation dependencies when humans are interpreting complex ideas with working memories. The previous implementation of Schuler and Wheeler quantifier scoping algorithm (2014) has its limitations in broad-coverage evaluation. The new implementation applies a preference vector, which stores the scope priorities of words. In such cases, the new implementation is amenable to tests on broader data sources.</a:t>
            </a:r>
            <a:endParaRPr lang="en-US" altLang="zh-CN" sz="3491" dirty="0">
              <a:latin typeface="Arial"/>
              <a:cs typeface="Arial"/>
            </a:endParaRPr>
          </a:p>
        </p:txBody>
      </p:sp>
      <p:sp>
        <p:nvSpPr>
          <p:cNvPr id="17" name="object 17"/>
          <p:cNvSpPr/>
          <p:nvPr/>
        </p:nvSpPr>
        <p:spPr>
          <a:xfrm>
            <a:off x="11423942" y="6483932"/>
            <a:ext cx="477169" cy="22544117"/>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sz="8572"/>
          </a:p>
        </p:txBody>
      </p:sp>
      <p:sp>
        <p:nvSpPr>
          <p:cNvPr id="18" name="object 18"/>
          <p:cNvSpPr/>
          <p:nvPr/>
        </p:nvSpPr>
        <p:spPr>
          <a:xfrm flipH="1">
            <a:off x="22086961" y="6483932"/>
            <a:ext cx="140402" cy="2254411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sz="8572"/>
          </a:p>
        </p:txBody>
      </p:sp>
      <p:sp>
        <p:nvSpPr>
          <p:cNvPr id="19" name="object 19"/>
          <p:cNvSpPr/>
          <p:nvPr/>
        </p:nvSpPr>
        <p:spPr>
          <a:xfrm>
            <a:off x="32413213" y="6483931"/>
            <a:ext cx="49809" cy="2254411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sz="8572"/>
          </a:p>
        </p:txBody>
      </p:sp>
      <p:sp>
        <p:nvSpPr>
          <p:cNvPr id="21" name="object 21"/>
          <p:cNvSpPr txBox="1"/>
          <p:nvPr/>
        </p:nvSpPr>
        <p:spPr>
          <a:xfrm>
            <a:off x="11880000" y="12259872"/>
            <a:ext cx="9696766" cy="6725431"/>
          </a:xfrm>
          <a:prstGeom prst="rect">
            <a:avLst/>
          </a:prstGeom>
        </p:spPr>
        <p:txBody>
          <a:bodyPr vert="horz" wrap="square" lIns="0" tIns="0" rIns="0" bIns="0" rtlCol="0">
            <a:spAutoFit/>
          </a:bodyPr>
          <a:lstStyle/>
          <a:p>
            <a:pPr marL="19950">
              <a:lnSpc>
                <a:spcPct val="110000"/>
              </a:lnSpc>
              <a:spcAft>
                <a:spcPts val="1309"/>
              </a:spcAft>
            </a:pPr>
            <a:r>
              <a:rPr lang="en-US" altLang="zh-CN" sz="4800" b="1" spc="-11" dirty="0">
                <a:solidFill>
                  <a:srgbClr val="231F20"/>
                </a:solidFill>
                <a:latin typeface="Arial"/>
                <a:cs typeface="Arial"/>
              </a:rPr>
              <a:t>Methodology</a:t>
            </a:r>
          </a:p>
          <a:p>
            <a:pPr marL="19950">
              <a:lnSpc>
                <a:spcPct val="110000"/>
              </a:lnSpc>
              <a:spcAft>
                <a:spcPts val="1309"/>
              </a:spcAft>
            </a:pPr>
            <a:r>
              <a:rPr lang="en-US" altLang="zh-CN" sz="3000" spc="-11" dirty="0">
                <a:solidFill>
                  <a:srgbClr val="231F20"/>
                </a:solidFill>
                <a:latin typeface="Arial"/>
                <a:cs typeface="Arial"/>
              </a:rPr>
              <a:t>Through running over associations between words and numbers in large test datasets, a vector mapping words to information of priority is learned.</a:t>
            </a:r>
          </a:p>
          <a:p>
            <a:pPr marL="19950">
              <a:lnSpc>
                <a:spcPct val="110000"/>
              </a:lnSpc>
              <a:spcAft>
                <a:spcPts val="1309"/>
              </a:spcAft>
            </a:pPr>
            <a:r>
              <a:rPr lang="en-US" altLang="zh-CN" sz="3600" b="1" spc="-11" dirty="0">
                <a:solidFill>
                  <a:srgbClr val="231F20"/>
                </a:solidFill>
                <a:latin typeface="Arial"/>
                <a:cs typeface="Arial"/>
              </a:rPr>
              <a:t>Schuler and Wheeler Algorithm (2014)</a:t>
            </a:r>
          </a:p>
          <a:p>
            <a:pPr marL="19950">
              <a:lnSpc>
                <a:spcPct val="110000"/>
              </a:lnSpc>
              <a:spcAft>
                <a:spcPts val="1309"/>
              </a:spcAft>
            </a:pPr>
            <a:r>
              <a:rPr lang="en-US" altLang="zh-CN" sz="3000" spc="-11" dirty="0">
                <a:solidFill>
                  <a:srgbClr val="231F20"/>
                </a:solidFill>
                <a:latin typeface="Arial"/>
                <a:cs typeface="Arial"/>
              </a:rPr>
              <a:t>Schuler and Wheeler algorithm [3] (2014) is an effective algorithm, which resolves continuation dependency (quantifier scoping) problems of cognitive compositional semantics. It traverses through vertices and resolves the scopes between quantified referents.  </a:t>
            </a:r>
          </a:p>
          <a:p>
            <a:pPr marL="19950">
              <a:lnSpc>
                <a:spcPct val="110000"/>
              </a:lnSpc>
            </a:pPr>
            <a:endParaRPr lang="en-US" altLang="zh-CN" sz="1200" b="1" spc="-11" dirty="0">
              <a:solidFill>
                <a:srgbClr val="231F20"/>
              </a:solidFill>
              <a:latin typeface="Arial"/>
              <a:cs typeface="Arial"/>
            </a:endParaRPr>
          </a:p>
          <a:p>
            <a:pPr>
              <a:lnSpc>
                <a:spcPts val="2836"/>
              </a:lnSpc>
              <a:spcBef>
                <a:spcPts val="46"/>
              </a:spcBef>
            </a:pPr>
            <a:endParaRPr sz="3000" dirty="0"/>
          </a:p>
        </p:txBody>
      </p:sp>
      <p:sp>
        <p:nvSpPr>
          <p:cNvPr id="23" name="object 23"/>
          <p:cNvSpPr txBox="1"/>
          <p:nvPr/>
        </p:nvSpPr>
        <p:spPr>
          <a:xfrm>
            <a:off x="22680000" y="17579567"/>
            <a:ext cx="9142036" cy="9758634"/>
          </a:xfrm>
          <a:prstGeom prst="rect">
            <a:avLst/>
          </a:prstGeom>
        </p:spPr>
        <p:txBody>
          <a:bodyPr vert="horz" wrap="square" lIns="0" tIns="0" rIns="0" bIns="0" rtlCol="0">
            <a:spAutoFit/>
          </a:bodyPr>
          <a:lstStyle/>
          <a:p>
            <a:pPr marL="19950" marR="13854">
              <a:lnSpc>
                <a:spcPct val="110000"/>
              </a:lnSpc>
              <a:spcAft>
                <a:spcPts val="1309"/>
              </a:spcAft>
            </a:pPr>
            <a:r>
              <a:rPr sz="4800" b="1" spc="-11" dirty="0">
                <a:solidFill>
                  <a:srgbClr val="231F20"/>
                </a:solidFill>
                <a:latin typeface="Arial"/>
                <a:cs typeface="Arial"/>
              </a:rPr>
              <a:t>RESULTS</a:t>
            </a:r>
            <a:endParaRPr lang="en-US" altLang="zh-CN" sz="4800" b="1" spc="-11" dirty="0">
              <a:solidFill>
                <a:srgbClr val="231F20"/>
              </a:solidFill>
              <a:latin typeface="Arial"/>
              <a:cs typeface="Arial"/>
            </a:endParaRPr>
          </a:p>
          <a:p>
            <a:pPr marL="19950" marR="13854">
              <a:lnSpc>
                <a:spcPct val="110000"/>
              </a:lnSpc>
              <a:spcAft>
                <a:spcPts val="1309"/>
              </a:spcAft>
            </a:pPr>
            <a:r>
              <a:rPr lang="en-US" altLang="zh-CN" sz="3000" spc="-11" dirty="0">
                <a:solidFill>
                  <a:srgbClr val="231F20"/>
                </a:solidFill>
                <a:latin typeface="Arial"/>
                <a:cs typeface="Arial"/>
              </a:rPr>
              <a:t>The new algorithm is as accurate as the previous version when tested on the </a:t>
            </a:r>
            <a:r>
              <a:rPr lang="en-US" altLang="zh-CN" sz="3000" spc="-11" dirty="0" err="1">
                <a:solidFill>
                  <a:srgbClr val="231F20"/>
                </a:solidFill>
                <a:latin typeface="Arial"/>
                <a:cs typeface="Arial"/>
              </a:rPr>
              <a:t>Quan</a:t>
            </a:r>
            <a:r>
              <a:rPr lang="en-US" altLang="zh-CN" sz="3000" spc="-11" dirty="0">
                <a:solidFill>
                  <a:srgbClr val="231F20"/>
                </a:solidFill>
                <a:latin typeface="Arial"/>
                <a:cs typeface="Arial"/>
              </a:rPr>
              <a:t>-Text corpus. The first test does not incorporate with the lexicalized model, while the second test incorporates with the lexicalized model. The results are displayed below, as compared to the previous </a:t>
            </a:r>
            <a:r>
              <a:rPr lang="en-US" altLang="zh-CN" sz="3200" dirty="0" err="1"/>
              <a:t>Manshadi</a:t>
            </a:r>
            <a:r>
              <a:rPr lang="en-US" altLang="zh-CN" sz="3200" dirty="0"/>
              <a:t> and Allen’s research on previous NP chunks in the </a:t>
            </a:r>
            <a:r>
              <a:rPr lang="en-US" altLang="zh-CN" sz="3200" dirty="0" err="1"/>
              <a:t>Quan</a:t>
            </a:r>
            <a:r>
              <a:rPr lang="en-US" altLang="zh-CN" sz="3200" dirty="0"/>
              <a:t>-Text tests.</a:t>
            </a:r>
            <a:endParaRPr lang="en-US" altLang="zh-CN" sz="3000"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sz="3600" b="1" spc="-11" dirty="0">
              <a:solidFill>
                <a:srgbClr val="231F20"/>
              </a:solidFill>
              <a:latin typeface="Arial"/>
              <a:cs typeface="Arial"/>
            </a:endParaRPr>
          </a:p>
          <a:p>
            <a:pPr>
              <a:lnSpc>
                <a:spcPts val="2836"/>
              </a:lnSpc>
              <a:spcBef>
                <a:spcPts val="46"/>
              </a:spcBef>
            </a:pPr>
            <a:endParaRPr lang="en-US" altLang="zh-CN" sz="2836" dirty="0"/>
          </a:p>
          <a:p>
            <a:pPr>
              <a:lnSpc>
                <a:spcPts val="2836"/>
              </a:lnSpc>
              <a:spcBef>
                <a:spcPts val="46"/>
              </a:spcBef>
            </a:pPr>
            <a:endParaRPr sz="2836" dirty="0"/>
          </a:p>
        </p:txBody>
      </p:sp>
      <p:sp>
        <p:nvSpPr>
          <p:cNvPr id="26" name="object 26"/>
          <p:cNvSpPr txBox="1"/>
          <p:nvPr/>
        </p:nvSpPr>
        <p:spPr>
          <a:xfrm>
            <a:off x="32760000" y="7125399"/>
            <a:ext cx="9925865" cy="5020798"/>
          </a:xfrm>
          <a:prstGeom prst="rect">
            <a:avLst/>
          </a:prstGeom>
        </p:spPr>
        <p:txBody>
          <a:bodyPr vert="horz" wrap="square" lIns="0" tIns="0" rIns="0" bIns="0" rtlCol="0">
            <a:spAutoFit/>
          </a:bodyPr>
          <a:lstStyle/>
          <a:p>
            <a:pPr marL="19950">
              <a:lnSpc>
                <a:spcPct val="110000"/>
              </a:lnSpc>
              <a:spcAft>
                <a:spcPts val="1309"/>
              </a:spcAft>
            </a:pPr>
            <a:r>
              <a:rPr lang="en-US" sz="3600" b="1" spc="-11" dirty="0">
                <a:solidFill>
                  <a:srgbClr val="231F20"/>
                </a:solidFill>
                <a:latin typeface="Arial"/>
                <a:cs typeface="Arial"/>
              </a:rPr>
              <a:t>Algorithm</a:t>
            </a:r>
            <a:r>
              <a:rPr lang="en-US" sz="4400" b="1" spc="-11" dirty="0">
                <a:solidFill>
                  <a:srgbClr val="231F20"/>
                </a:solidFill>
                <a:latin typeface="Arial"/>
                <a:cs typeface="Arial"/>
              </a:rPr>
              <a:t> </a:t>
            </a:r>
            <a:r>
              <a:rPr lang="en-US" sz="3600" b="1" spc="-11" dirty="0">
                <a:solidFill>
                  <a:srgbClr val="231F20"/>
                </a:solidFill>
                <a:latin typeface="Arial"/>
                <a:cs typeface="Arial"/>
              </a:rPr>
              <a:t>Complexity</a:t>
            </a:r>
          </a:p>
          <a:p>
            <a:pPr marL="19950">
              <a:lnSpc>
                <a:spcPct val="110000"/>
              </a:lnSpc>
              <a:spcAft>
                <a:spcPts val="1309"/>
              </a:spcAft>
            </a:pPr>
            <a:r>
              <a:rPr lang="en-US" sz="3000" spc="-11" dirty="0">
                <a:solidFill>
                  <a:srgbClr val="231F20"/>
                </a:solidFill>
                <a:latin typeface="Arial"/>
                <a:cs typeface="Arial"/>
              </a:rPr>
              <a:t>The table below shows the </a:t>
            </a:r>
            <a:r>
              <a:rPr lang="en-US" altLang="zh-CN" sz="3000" spc="-11" dirty="0">
                <a:solidFill>
                  <a:srgbClr val="231F20"/>
                </a:solidFill>
                <a:latin typeface="Arial"/>
                <a:cs typeface="Arial"/>
              </a:rPr>
              <a:t>time and space</a:t>
            </a:r>
            <a:r>
              <a:rPr lang="en-US" sz="3000" spc="-11" dirty="0">
                <a:solidFill>
                  <a:srgbClr val="231F20"/>
                </a:solidFill>
                <a:latin typeface="Arial"/>
                <a:cs typeface="Arial"/>
              </a:rPr>
              <a:t> complexity of the new implementation. The quantifier scoping is resolved in polynomial amount of time and space. V stands for the number of vertices (the number of mental states)</a:t>
            </a:r>
          </a:p>
          <a:p>
            <a:pPr marL="19950">
              <a:lnSpc>
                <a:spcPct val="110000"/>
              </a:lnSpc>
              <a:spcAft>
                <a:spcPts val="1309"/>
              </a:spcAft>
            </a:pPr>
            <a:endParaRPr lang="en-US" sz="3000" spc="-11" dirty="0">
              <a:solidFill>
                <a:srgbClr val="231F20"/>
              </a:solidFill>
              <a:latin typeface="Arial"/>
              <a:cs typeface="Arial"/>
            </a:endParaRPr>
          </a:p>
          <a:p>
            <a:pPr marL="19950">
              <a:lnSpc>
                <a:spcPct val="110000"/>
              </a:lnSpc>
              <a:spcAft>
                <a:spcPts val="1309"/>
              </a:spcAft>
            </a:pPr>
            <a:endParaRPr lang="en-US" sz="3000" spc="-11" dirty="0">
              <a:solidFill>
                <a:srgbClr val="231F20"/>
              </a:solidFill>
              <a:latin typeface="Arial"/>
              <a:cs typeface="Arial"/>
            </a:endParaRPr>
          </a:p>
          <a:p>
            <a:pPr marL="19950">
              <a:lnSpc>
                <a:spcPct val="110000"/>
              </a:lnSpc>
              <a:spcAft>
                <a:spcPts val="1309"/>
              </a:spcAft>
            </a:pPr>
            <a:endParaRPr sz="3600" b="1" spc="-11" dirty="0">
              <a:solidFill>
                <a:srgbClr val="231F20"/>
              </a:solidFill>
              <a:latin typeface="Arial"/>
              <a:cs typeface="Arial"/>
            </a:endParaRPr>
          </a:p>
        </p:txBody>
      </p:sp>
      <p:sp>
        <p:nvSpPr>
          <p:cNvPr id="27" name="object 27"/>
          <p:cNvSpPr txBox="1"/>
          <p:nvPr/>
        </p:nvSpPr>
        <p:spPr>
          <a:xfrm>
            <a:off x="32760000" y="19979873"/>
            <a:ext cx="7121383" cy="749501"/>
          </a:xfrm>
          <a:prstGeom prst="rect">
            <a:avLst/>
          </a:prstGeom>
        </p:spPr>
        <p:txBody>
          <a:bodyPr vert="horz" wrap="square" lIns="0" tIns="0" rIns="0" bIns="0" rtlCol="0">
            <a:spAutoFit/>
          </a:bodyPr>
          <a:lstStyle/>
          <a:p>
            <a:pPr marL="19950">
              <a:lnSpc>
                <a:spcPct val="110000"/>
              </a:lnSpc>
            </a:pPr>
            <a:r>
              <a:rPr sz="4800" b="1" spc="-11" dirty="0">
                <a:solidFill>
                  <a:srgbClr val="231F20"/>
                </a:solidFill>
                <a:latin typeface="Arial"/>
                <a:cs typeface="Arial"/>
              </a:rPr>
              <a:t>BIBLIOGRAPHY</a:t>
            </a:r>
          </a:p>
        </p:txBody>
      </p:sp>
      <p:sp>
        <p:nvSpPr>
          <p:cNvPr id="28" name="object 28"/>
          <p:cNvSpPr txBox="1"/>
          <p:nvPr/>
        </p:nvSpPr>
        <p:spPr>
          <a:xfrm>
            <a:off x="32760000" y="20731472"/>
            <a:ext cx="10141674" cy="3445623"/>
          </a:xfrm>
          <a:prstGeom prst="rect">
            <a:avLst/>
          </a:prstGeom>
        </p:spPr>
        <p:txBody>
          <a:bodyPr vert="horz" wrap="square" lIns="0" tIns="0" rIns="0" bIns="0" rtlCol="0">
            <a:spAutoFit/>
          </a:bodyPr>
          <a:lstStyle/>
          <a:p>
            <a:pPr>
              <a:lnSpc>
                <a:spcPts val="1418"/>
              </a:lnSpc>
              <a:spcBef>
                <a:spcPts val="92"/>
              </a:spcBef>
              <a:buClr>
                <a:srgbClr val="231F20"/>
              </a:buClr>
              <a:buFont typeface="Arial"/>
              <a:buAutoNum type="arabicPlain"/>
            </a:pPr>
            <a:endParaRPr sz="1418" dirty="0"/>
          </a:p>
          <a:p>
            <a:pPr marL="26323" marR="72043">
              <a:lnSpc>
                <a:spcPct val="101800"/>
              </a:lnSpc>
              <a:buClr>
                <a:srgbClr val="231F20"/>
              </a:buClr>
              <a:tabLst>
                <a:tab pos="369913" algn="l"/>
              </a:tabLst>
            </a:pPr>
            <a:r>
              <a:rPr lang="en-US" altLang="zh-CN" sz="3000" dirty="0">
                <a:latin typeface="Arial" panose="020B0604020202020204" pitchFamily="34" charset="0"/>
                <a:cs typeface="Arial" panose="020B0604020202020204" pitchFamily="34" charset="0"/>
              </a:rPr>
              <a:t>[1] </a:t>
            </a:r>
            <a:r>
              <a:rPr lang="en-US" altLang="zh-CN" sz="3000" dirty="0" err="1">
                <a:latin typeface="Arial" panose="020B0604020202020204" pitchFamily="34" charset="0"/>
                <a:cs typeface="Arial" panose="020B0604020202020204" pitchFamily="34" charset="0"/>
              </a:rPr>
              <a:t>Bernardi</a:t>
            </a:r>
            <a:r>
              <a:rPr lang="en-US" altLang="zh-CN" sz="3000" dirty="0">
                <a:latin typeface="Arial" panose="020B0604020202020204" pitchFamily="34" charset="0"/>
                <a:cs typeface="Arial" panose="020B0604020202020204" pitchFamily="34" charset="0"/>
              </a:rPr>
              <a:t>, </a:t>
            </a:r>
            <a:r>
              <a:rPr lang="en-US" altLang="zh-CN" sz="3000" dirty="0" err="1">
                <a:latin typeface="Arial" panose="020B0604020202020204" pitchFamily="34" charset="0"/>
                <a:cs typeface="Arial" panose="020B0604020202020204" pitchFamily="34" charset="0"/>
              </a:rPr>
              <a:t>Raffaella</a:t>
            </a:r>
            <a:r>
              <a:rPr lang="en-US" altLang="zh-CN" sz="3000" dirty="0">
                <a:latin typeface="Arial" panose="020B0604020202020204" pitchFamily="34" charset="0"/>
                <a:cs typeface="Arial" panose="020B0604020202020204" pitchFamily="34" charset="0"/>
              </a:rPr>
              <a:t>. 2002. Reasoning with Polarity in Categorical Type Logic. PhD Diss. University of Utrecht.</a:t>
            </a:r>
            <a:endParaRPr lang="en-US" sz="3000" dirty="0">
              <a:solidFill>
                <a:srgbClr val="231F20"/>
              </a:solidFill>
              <a:latin typeface="Arial"/>
              <a:cs typeface="Arial"/>
            </a:endParaRPr>
          </a:p>
          <a:p>
            <a:pPr marL="26323" marR="72043">
              <a:lnSpc>
                <a:spcPct val="101800"/>
              </a:lnSpc>
              <a:buClr>
                <a:srgbClr val="231F20"/>
              </a:buClr>
              <a:tabLst>
                <a:tab pos="369913" algn="l"/>
              </a:tabLst>
            </a:pPr>
            <a:r>
              <a:rPr lang="en-US" sz="3000" dirty="0">
                <a:solidFill>
                  <a:srgbClr val="231F20"/>
                </a:solidFill>
                <a:latin typeface="Arial"/>
                <a:cs typeface="Arial"/>
              </a:rPr>
              <a:t>[2] Schuler, William, 2017. Linguistics 8700H Class Slides</a:t>
            </a:r>
            <a:endParaRPr lang="en-US" altLang="zh-CN" sz="3000" dirty="0">
              <a:solidFill>
                <a:srgbClr val="231F20"/>
              </a:solidFill>
              <a:latin typeface="Arial"/>
              <a:cs typeface="Arial"/>
            </a:endParaRPr>
          </a:p>
          <a:p>
            <a:pPr marL="26323" marR="72043">
              <a:lnSpc>
                <a:spcPct val="101800"/>
              </a:lnSpc>
              <a:buClr>
                <a:srgbClr val="231F20"/>
              </a:buClr>
              <a:tabLst>
                <a:tab pos="369913" algn="l"/>
              </a:tabLst>
            </a:pPr>
            <a:r>
              <a:rPr lang="en-US" altLang="zh-CN" sz="3000" dirty="0">
                <a:solidFill>
                  <a:srgbClr val="231F20"/>
                </a:solidFill>
                <a:latin typeface="Arial"/>
                <a:cs typeface="Arial"/>
              </a:rPr>
              <a:t>[3] Schuler, W. and Wheeler, A. (2014). Cognitive compositional semantics using continuation dependencies. </a:t>
            </a:r>
            <a:r>
              <a:rPr lang="en-US" altLang="zh-CN" sz="3000" i="1" dirty="0">
                <a:solidFill>
                  <a:srgbClr val="231F20"/>
                </a:solidFill>
                <a:latin typeface="Arial"/>
                <a:cs typeface="Arial"/>
              </a:rPr>
              <a:t>In Third Joint Conference on Lexical and Computational Semantics</a:t>
            </a:r>
            <a:r>
              <a:rPr lang="en-US" altLang="zh-CN" sz="3000" dirty="0">
                <a:solidFill>
                  <a:srgbClr val="231F20"/>
                </a:solidFill>
                <a:latin typeface="Arial"/>
                <a:cs typeface="Arial"/>
              </a:rPr>
              <a:t> (*SEM’14).</a:t>
            </a:r>
            <a:endParaRPr sz="3000" dirty="0">
              <a:latin typeface="Arial"/>
              <a:cs typeface="Arial"/>
            </a:endParaRPr>
          </a:p>
        </p:txBody>
      </p:sp>
      <p:sp>
        <p:nvSpPr>
          <p:cNvPr id="29" name="object 29"/>
          <p:cNvSpPr txBox="1"/>
          <p:nvPr/>
        </p:nvSpPr>
        <p:spPr>
          <a:xfrm>
            <a:off x="32760000" y="24778427"/>
            <a:ext cx="8835044" cy="2971134"/>
          </a:xfrm>
          <a:prstGeom prst="rect">
            <a:avLst/>
          </a:prstGeom>
        </p:spPr>
        <p:txBody>
          <a:bodyPr vert="horz" wrap="square" lIns="0" tIns="0" rIns="0" bIns="0" rtlCol="0">
            <a:spAutoFit/>
          </a:bodyPr>
          <a:lstStyle/>
          <a:p>
            <a:pPr marL="19950">
              <a:lnSpc>
                <a:spcPct val="110000"/>
              </a:lnSpc>
              <a:spcAft>
                <a:spcPts val="1309"/>
              </a:spcAft>
            </a:pPr>
            <a:r>
              <a:rPr sz="4800" b="1" spc="-11" dirty="0">
                <a:solidFill>
                  <a:srgbClr val="231F20"/>
                </a:solidFill>
                <a:latin typeface="Arial" panose="020B0604020202020204" pitchFamily="34" charset="0"/>
                <a:cs typeface="Arial" panose="020B0604020202020204" pitchFamily="34" charset="0"/>
              </a:rPr>
              <a:t>ACKNOWLEDGEMENTS</a:t>
            </a:r>
            <a:endParaRPr lang="en-US" altLang="zh-CN" sz="4800" b="1" spc="-11" dirty="0">
              <a:solidFill>
                <a:srgbClr val="231F20"/>
              </a:solidFill>
              <a:latin typeface="Arial" panose="020B0604020202020204" pitchFamily="34" charset="0"/>
              <a:cs typeface="Arial" panose="020B0604020202020204" pitchFamily="34" charset="0"/>
            </a:endParaRPr>
          </a:p>
          <a:p>
            <a:pPr marL="19950">
              <a:lnSpc>
                <a:spcPct val="110000"/>
              </a:lnSpc>
              <a:spcAft>
                <a:spcPts val="1309"/>
              </a:spcAft>
            </a:pPr>
            <a:r>
              <a:rPr lang="en-US" sz="3000" i="1" dirty="0">
                <a:latin typeface="Arial" panose="020B0604020202020204" pitchFamily="34" charset="0"/>
                <a:cs typeface="Arial" panose="020B0604020202020204" pitchFamily="34" charset="0"/>
              </a:rPr>
              <a:t>T</a:t>
            </a:r>
            <a:r>
              <a:rPr lang="en-US" sz="3000" i="1" spc="11" dirty="0">
                <a:latin typeface="Arial" panose="020B0604020202020204" pitchFamily="34" charset="0"/>
                <a:cs typeface="Arial" panose="020B0604020202020204" pitchFamily="34" charset="0"/>
              </a:rPr>
              <a:t>hanks for the opportunity and help from Professor William Schuler. Thanks for the wonderful  collaboration with </a:t>
            </a:r>
            <a:r>
              <a:rPr lang="en-US" altLang="zh-CN" sz="3000" dirty="0">
                <a:latin typeface="Arial" panose="020B0604020202020204" pitchFamily="34" charset="0"/>
                <a:cs typeface="Arial" panose="020B0604020202020204" pitchFamily="34" charset="0"/>
              </a:rPr>
              <a:t>Nathan (Rasmussen). Thanks for Cory’s (</a:t>
            </a:r>
            <a:r>
              <a:rPr lang="en-US" altLang="zh-CN" sz="3000" dirty="0" err="1">
                <a:latin typeface="Arial" panose="020B0604020202020204" pitchFamily="34" charset="0"/>
                <a:cs typeface="Arial" panose="020B0604020202020204" pitchFamily="34" charset="0"/>
              </a:rPr>
              <a:t>Shain</a:t>
            </a:r>
            <a:r>
              <a:rPr lang="en-US" altLang="zh-CN" sz="3000" dirty="0">
                <a:latin typeface="Arial" panose="020B0604020202020204" pitchFamily="34" charset="0"/>
                <a:cs typeface="Arial" panose="020B0604020202020204" pitchFamily="34" charset="0"/>
              </a:rPr>
              <a:t>) advice on poster creation.</a:t>
            </a:r>
            <a:endParaRPr sz="3000" dirty="0">
              <a:latin typeface="Arial" panose="020B0604020202020204" pitchFamily="34" charset="0"/>
              <a:cs typeface="Arial" panose="020B0604020202020204" pitchFamily="34" charset="0"/>
            </a:endParaRPr>
          </a:p>
        </p:txBody>
      </p:sp>
      <p:sp>
        <p:nvSpPr>
          <p:cNvPr id="30" name="object 30"/>
          <p:cNvSpPr txBox="1"/>
          <p:nvPr/>
        </p:nvSpPr>
        <p:spPr>
          <a:xfrm>
            <a:off x="1565767" y="1081884"/>
            <a:ext cx="25514160" cy="769441"/>
          </a:xfrm>
          <a:prstGeom prst="rect">
            <a:avLst/>
          </a:prstGeom>
        </p:spPr>
        <p:txBody>
          <a:bodyPr vert="horz" wrap="square" lIns="0" tIns="0" rIns="0" bIns="0" rtlCol="0">
            <a:spAutoFit/>
          </a:bodyPr>
          <a:lstStyle/>
          <a:p>
            <a:pPr marL="27709">
              <a:lnSpc>
                <a:spcPts val="5967"/>
              </a:lnSpc>
            </a:pPr>
            <a:r>
              <a:rPr lang="en-US" sz="5018" spc="-76" dirty="0">
                <a:solidFill>
                  <a:srgbClr val="CD1445"/>
                </a:solidFill>
                <a:latin typeface="Arial"/>
                <a:cs typeface="Arial"/>
              </a:rPr>
              <a:t>The Ohio State University/College of Engineering/Department of  </a:t>
            </a:r>
            <a:r>
              <a:rPr lang="en-US" sz="5018" spc="-76">
                <a:solidFill>
                  <a:srgbClr val="CD1445"/>
                </a:solidFill>
                <a:latin typeface="Arial"/>
                <a:cs typeface="Arial"/>
              </a:rPr>
              <a:t>computer science </a:t>
            </a:r>
            <a:endParaRPr sz="5018" dirty="0">
              <a:latin typeface="Arial"/>
              <a:cs typeface="Arial"/>
            </a:endParaRPr>
          </a:p>
        </p:txBody>
      </p:sp>
      <p:pic>
        <p:nvPicPr>
          <p:cNvPr id="43" name="Picture 42" descr="TheOhioStateUniversity-2C-HorizK-PANTON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9756274"/>
            <a:ext cx="11020608" cy="1597481"/>
          </a:xfrm>
          <a:prstGeom prst="rect">
            <a:avLst/>
          </a:prstGeom>
        </p:spPr>
      </p:pic>
      <p:sp>
        <p:nvSpPr>
          <p:cNvPr id="44" name="object 17"/>
          <p:cNvSpPr/>
          <p:nvPr/>
        </p:nvSpPr>
        <p:spPr>
          <a:xfrm>
            <a:off x="1609898" y="6483932"/>
            <a:ext cx="40599360" cy="1319144"/>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sz="8572"/>
          </a:p>
        </p:txBody>
      </p:sp>
      <p:sp>
        <p:nvSpPr>
          <p:cNvPr id="36" name="TextBox 36">
            <a:extLst>
              <a:ext uri="{FF2B5EF4-FFF2-40B4-BE49-F238E27FC236}">
                <a16:creationId xmlns:a16="http://schemas.microsoft.com/office/drawing/2014/main" id="{FD2FA90D-53A5-B449-B65D-45BAA4B63CFC}"/>
              </a:ext>
            </a:extLst>
          </p:cNvPr>
          <p:cNvSpPr txBox="1"/>
          <p:nvPr/>
        </p:nvSpPr>
        <p:spPr>
          <a:xfrm>
            <a:off x="1440000" y="22212225"/>
            <a:ext cx="9240191" cy="6948633"/>
          </a:xfrm>
          <a:prstGeom prst="rect">
            <a:avLst/>
          </a:prstGeom>
          <a:noFill/>
        </p:spPr>
        <p:txBody>
          <a:bodyPr wrap="square" lIns="0" tIns="0" rIns="0" bIns="0" rtlCol="0">
            <a:spAutoFit/>
          </a:bodyPr>
          <a:lstStyle/>
          <a:p>
            <a:pPr marL="19950">
              <a:lnSpc>
                <a:spcPct val="110000"/>
              </a:lnSpc>
              <a:spcAft>
                <a:spcPts val="1309"/>
              </a:spcAft>
            </a:pPr>
            <a:r>
              <a:rPr lang="en-US" sz="3600" b="1" spc="-11" dirty="0">
                <a:solidFill>
                  <a:srgbClr val="231F20"/>
                </a:solidFill>
                <a:latin typeface="Arial"/>
                <a:cs typeface="Arial"/>
              </a:rPr>
              <a:t>Cue Graph</a:t>
            </a:r>
          </a:p>
          <a:p>
            <a:pPr marL="19950">
              <a:lnSpc>
                <a:spcPct val="110000"/>
              </a:lnSpc>
              <a:spcAft>
                <a:spcPts val="1309"/>
              </a:spcAft>
            </a:pPr>
            <a:r>
              <a:rPr lang="en-US" sz="3000" spc="-11" dirty="0">
                <a:solidFill>
                  <a:srgbClr val="231F20"/>
                </a:solidFill>
                <a:latin typeface="Arial"/>
                <a:cs typeface="Arial"/>
              </a:rPr>
              <a:t>Cue graph represents the interpretation process of complex ideas in associative memory. It displays semantics processing procedures computationally, mimicking the brain. Each vertex represents a single mental state of neurons. Each edge represents a transition between  two mental states. Cue graph gives a topological representation. It integrates algorithmic-level model of brain, which can be applied for predictions of memory effects on human subjects data. The figure below displays child out-scopes toy (a set of toys maps to a single child).</a:t>
            </a:r>
          </a:p>
          <a:p>
            <a:endParaRPr lang="en-US" sz="2727" dirty="0">
              <a:latin typeface="Arial"/>
              <a:cs typeface="Arial"/>
            </a:endParaRPr>
          </a:p>
        </p:txBody>
      </p:sp>
      <p:sp>
        <p:nvSpPr>
          <p:cNvPr id="31" name="object 23">
            <a:extLst>
              <a:ext uri="{FF2B5EF4-FFF2-40B4-BE49-F238E27FC236}">
                <a16:creationId xmlns:a16="http://schemas.microsoft.com/office/drawing/2014/main" id="{D65533C4-9170-1D44-B969-EF87AA816AB7}"/>
              </a:ext>
            </a:extLst>
          </p:cNvPr>
          <p:cNvSpPr txBox="1"/>
          <p:nvPr/>
        </p:nvSpPr>
        <p:spPr>
          <a:xfrm>
            <a:off x="22680000" y="11558506"/>
            <a:ext cx="9193876" cy="2450992"/>
          </a:xfrm>
          <a:prstGeom prst="rect">
            <a:avLst/>
          </a:prstGeom>
        </p:spPr>
        <p:txBody>
          <a:bodyPr vert="horz" wrap="square" lIns="0" tIns="0" rIns="0" bIns="0" rtlCol="0">
            <a:spAutoFit/>
          </a:bodyPr>
          <a:lstStyle/>
          <a:p>
            <a:pPr marL="19950">
              <a:lnSpc>
                <a:spcPct val="110000"/>
              </a:lnSpc>
            </a:pPr>
            <a:r>
              <a:rPr lang="en-US" sz="3600" b="1" spc="-11" dirty="0">
                <a:solidFill>
                  <a:srgbClr val="231F20"/>
                </a:solidFill>
                <a:latin typeface="Arial"/>
                <a:cs typeface="Arial"/>
              </a:rPr>
              <a:t>Lambda Calculus Translation</a:t>
            </a:r>
          </a:p>
          <a:p>
            <a:pPr marL="19950">
              <a:lnSpc>
                <a:spcPct val="110000"/>
              </a:lnSpc>
            </a:pPr>
            <a:endParaRPr lang="en-US" altLang="zh-CN" sz="3600" b="1" spc="-11" dirty="0">
              <a:solidFill>
                <a:srgbClr val="231F20"/>
              </a:solidFill>
              <a:latin typeface="Arial"/>
              <a:cs typeface="Arial"/>
            </a:endParaRPr>
          </a:p>
          <a:p>
            <a:pPr marL="19950">
              <a:lnSpc>
                <a:spcPct val="110000"/>
              </a:lnSpc>
            </a:pPr>
            <a:endParaRPr sz="3000" b="1" spc="-11" dirty="0">
              <a:solidFill>
                <a:srgbClr val="231F20"/>
              </a:solidFill>
              <a:latin typeface="Arial"/>
              <a:cs typeface="Arial"/>
            </a:endParaRPr>
          </a:p>
          <a:p>
            <a:pPr>
              <a:lnSpc>
                <a:spcPts val="2836"/>
              </a:lnSpc>
              <a:spcBef>
                <a:spcPts val="46"/>
              </a:spcBef>
            </a:pPr>
            <a:endParaRPr lang="en-US" altLang="zh-CN" sz="2836" dirty="0"/>
          </a:p>
          <a:p>
            <a:pPr>
              <a:lnSpc>
                <a:spcPts val="2836"/>
              </a:lnSpc>
              <a:spcBef>
                <a:spcPts val="46"/>
              </a:spcBef>
            </a:pPr>
            <a:endParaRPr sz="2836" dirty="0"/>
          </a:p>
        </p:txBody>
      </p:sp>
      <p:sp>
        <p:nvSpPr>
          <p:cNvPr id="4" name="矩形 3">
            <a:extLst>
              <a:ext uri="{FF2B5EF4-FFF2-40B4-BE49-F238E27FC236}">
                <a16:creationId xmlns:a16="http://schemas.microsoft.com/office/drawing/2014/main" id="{3457E2DC-99EF-D044-ADE8-275E456939E6}"/>
              </a:ext>
            </a:extLst>
          </p:cNvPr>
          <p:cNvSpPr/>
          <p:nvPr/>
        </p:nvSpPr>
        <p:spPr>
          <a:xfrm>
            <a:off x="32760000" y="13443950"/>
            <a:ext cx="9858602" cy="5769336"/>
          </a:xfrm>
          <a:prstGeom prst="rect">
            <a:avLst/>
          </a:prstGeom>
        </p:spPr>
        <p:txBody>
          <a:bodyPr wrap="square">
            <a:spAutoFit/>
          </a:bodyPr>
          <a:lstStyle/>
          <a:p>
            <a:pPr marL="19950">
              <a:lnSpc>
                <a:spcPct val="110000"/>
              </a:lnSpc>
              <a:spcAft>
                <a:spcPts val="1309"/>
              </a:spcAft>
            </a:pPr>
            <a:r>
              <a:rPr lang="en-US" altLang="zh-CN" sz="4800" b="1" spc="-11" dirty="0">
                <a:solidFill>
                  <a:srgbClr val="231F20"/>
                </a:solidFill>
                <a:latin typeface="Arial"/>
                <a:cs typeface="Arial"/>
              </a:rPr>
              <a:t>CONCLUSION</a:t>
            </a:r>
          </a:p>
          <a:p>
            <a:pPr marL="19950">
              <a:lnSpc>
                <a:spcPct val="110000"/>
              </a:lnSpc>
              <a:spcAft>
                <a:spcPts val="1309"/>
              </a:spcAft>
            </a:pPr>
            <a:r>
              <a:rPr lang="en-US" altLang="zh-CN" sz="3000" spc="-11" dirty="0">
                <a:solidFill>
                  <a:srgbClr val="231F20"/>
                </a:solidFill>
                <a:latin typeface="Arial"/>
                <a:cs typeface="Arial"/>
              </a:rPr>
              <a:t>In the new implementation of the algorithm, the accurate rate is as same as the previous implementation, based on previous test cases. The new implementation is more stable and amenable.</a:t>
            </a:r>
          </a:p>
          <a:p>
            <a:pPr marL="19950">
              <a:lnSpc>
                <a:spcPct val="110000"/>
              </a:lnSpc>
              <a:spcAft>
                <a:spcPts val="1309"/>
              </a:spcAft>
            </a:pPr>
            <a:r>
              <a:rPr lang="en-US" altLang="zh-CN" sz="3000" spc="-11" dirty="0">
                <a:solidFill>
                  <a:srgbClr val="231F20"/>
                </a:solidFill>
                <a:latin typeface="Arial"/>
                <a:cs typeface="Arial"/>
              </a:rPr>
              <a:t>In the further research, the new implementation will be tested using Wikipedia corpuses for accuracy evaluation on quantifier scoping. Therefore, whether this quantifier scoping algorithm is learnable using general text data is able to be tested.</a:t>
            </a:r>
          </a:p>
        </p:txBody>
      </p:sp>
      <p:pic>
        <p:nvPicPr>
          <p:cNvPr id="6" name="图片 5">
            <a:extLst>
              <a:ext uri="{FF2B5EF4-FFF2-40B4-BE49-F238E27FC236}">
                <a16:creationId xmlns:a16="http://schemas.microsoft.com/office/drawing/2014/main" id="{D14DCFFE-2F9F-DF4A-AFBB-582285B5F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00" y="18741816"/>
            <a:ext cx="9614846" cy="2070890"/>
          </a:xfrm>
          <a:prstGeom prst="rect">
            <a:avLst/>
          </a:prstGeom>
        </p:spPr>
      </p:pic>
      <p:sp>
        <p:nvSpPr>
          <p:cNvPr id="9" name="矩形 8">
            <a:extLst>
              <a:ext uri="{FF2B5EF4-FFF2-40B4-BE49-F238E27FC236}">
                <a16:creationId xmlns:a16="http://schemas.microsoft.com/office/drawing/2014/main" id="{774360FB-ED07-6141-BDA7-29A6AA16E04B}"/>
              </a:ext>
            </a:extLst>
          </p:cNvPr>
          <p:cNvSpPr/>
          <p:nvPr/>
        </p:nvSpPr>
        <p:spPr>
          <a:xfrm>
            <a:off x="1440000" y="16101749"/>
            <a:ext cx="9079783" cy="2352503"/>
          </a:xfrm>
          <a:prstGeom prst="rect">
            <a:avLst/>
          </a:prstGeom>
        </p:spPr>
        <p:txBody>
          <a:bodyPr wrap="square">
            <a:spAutoFit/>
          </a:bodyPr>
          <a:lstStyle/>
          <a:p>
            <a:pPr marL="19950">
              <a:lnSpc>
                <a:spcPct val="110000"/>
              </a:lnSpc>
              <a:spcAft>
                <a:spcPts val="1309"/>
              </a:spcAft>
            </a:pPr>
            <a:r>
              <a:rPr lang="en-US" altLang="zh-CN" sz="3600" b="1" spc="-11" dirty="0">
                <a:solidFill>
                  <a:srgbClr val="231F20"/>
                </a:solidFill>
                <a:latin typeface="Arial"/>
                <a:cs typeface="Arial"/>
              </a:rPr>
              <a:t>Ambiguity in Scopes</a:t>
            </a:r>
          </a:p>
          <a:p>
            <a:pPr marL="19950">
              <a:lnSpc>
                <a:spcPct val="110000"/>
              </a:lnSpc>
              <a:spcAft>
                <a:spcPts val="1309"/>
              </a:spcAft>
            </a:pPr>
            <a:r>
              <a:rPr lang="en-US" altLang="zh-CN" sz="3000" spc="-11" dirty="0">
                <a:solidFill>
                  <a:srgbClr val="231F20"/>
                </a:solidFill>
                <a:latin typeface="Arial"/>
                <a:cs typeface="Arial"/>
              </a:rPr>
              <a:t>When two quantified arguments are connected with one predicate, the scope ambiguity occur in  semantics interpretation</a:t>
            </a:r>
          </a:p>
        </p:txBody>
      </p:sp>
      <p:sp>
        <p:nvSpPr>
          <p:cNvPr id="10" name="文本框 9">
            <a:extLst>
              <a:ext uri="{FF2B5EF4-FFF2-40B4-BE49-F238E27FC236}">
                <a16:creationId xmlns:a16="http://schemas.microsoft.com/office/drawing/2014/main" id="{7E5070FB-3BDC-2346-959D-4EDB5CE193AA}"/>
              </a:ext>
            </a:extLst>
          </p:cNvPr>
          <p:cNvSpPr txBox="1"/>
          <p:nvPr/>
        </p:nvSpPr>
        <p:spPr>
          <a:xfrm>
            <a:off x="1440000" y="21334092"/>
            <a:ext cx="9208980" cy="461665"/>
          </a:xfrm>
          <a:prstGeom prst="rect">
            <a:avLst/>
          </a:prstGeom>
          <a:noFill/>
        </p:spPr>
        <p:txBody>
          <a:bodyPr wrap="square" rtlCol="0">
            <a:spAutoFit/>
          </a:bodyPr>
          <a:lstStyle/>
          <a:p>
            <a:pPr algn="ctr"/>
            <a:r>
              <a:rPr kumimoji="1" lang="en-US" altLang="zh-CN" sz="2400" dirty="0">
                <a:latin typeface="Arial" panose="020B0604020202020204" pitchFamily="34" charset="0"/>
                <a:cs typeface="Arial" panose="020B0604020202020204" pitchFamily="34" charset="0"/>
              </a:rPr>
              <a:t>Figure 1: Ambiguous Quantified Noun Phrases [1]</a:t>
            </a:r>
            <a:endParaRPr kumimoji="1" lang="zh-CN" altLang="en-US" sz="2400" dirty="0">
              <a:latin typeface="Arial" panose="020B0604020202020204" pitchFamily="34" charset="0"/>
              <a:cs typeface="Arial" panose="020B0604020202020204" pitchFamily="34" charset="0"/>
            </a:endParaRPr>
          </a:p>
        </p:txBody>
      </p:sp>
      <p:pic>
        <p:nvPicPr>
          <p:cNvPr id="20" name="图片 19">
            <a:extLst>
              <a:ext uri="{FF2B5EF4-FFF2-40B4-BE49-F238E27FC236}">
                <a16:creationId xmlns:a16="http://schemas.microsoft.com/office/drawing/2014/main" id="{BCB7FC81-8FE1-F841-BDD2-AF7255AD81C6}"/>
              </a:ext>
            </a:extLst>
          </p:cNvPr>
          <p:cNvPicPr>
            <a:picLocks noChangeAspect="1"/>
          </p:cNvPicPr>
          <p:nvPr/>
        </p:nvPicPr>
        <p:blipFill rotWithShape="1">
          <a:blip r:embed="rId4">
            <a:extLst>
              <a:ext uri="{28A0092B-C50C-407E-A947-70E740481C1C}">
                <a14:useLocalDpi xmlns:a14="http://schemas.microsoft.com/office/drawing/2010/main" val="0"/>
              </a:ext>
            </a:extLst>
          </a:blip>
          <a:srcRect l="6277" t="-556" r="5779" b="5288"/>
          <a:stretch/>
        </p:blipFill>
        <p:spPr>
          <a:xfrm>
            <a:off x="11610214" y="7527643"/>
            <a:ext cx="10440000" cy="3368406"/>
          </a:xfrm>
          <a:prstGeom prst="rect">
            <a:avLst/>
          </a:prstGeom>
        </p:spPr>
      </p:pic>
      <p:sp>
        <p:nvSpPr>
          <p:cNvPr id="41" name="文本框 40">
            <a:extLst>
              <a:ext uri="{FF2B5EF4-FFF2-40B4-BE49-F238E27FC236}">
                <a16:creationId xmlns:a16="http://schemas.microsoft.com/office/drawing/2014/main" id="{79412C71-1AAA-CC4D-9DE9-30546183BA48}"/>
              </a:ext>
            </a:extLst>
          </p:cNvPr>
          <p:cNvSpPr txBox="1"/>
          <p:nvPr/>
        </p:nvSpPr>
        <p:spPr>
          <a:xfrm>
            <a:off x="11946718" y="11281507"/>
            <a:ext cx="9208980" cy="553998"/>
          </a:xfrm>
          <a:prstGeom prst="rect">
            <a:avLst/>
          </a:prstGeom>
          <a:noFill/>
        </p:spPr>
        <p:txBody>
          <a:bodyPr wrap="square" rtlCol="0">
            <a:spAutoFit/>
          </a:bodyPr>
          <a:lstStyle/>
          <a:p>
            <a:pPr algn="ctr"/>
            <a:r>
              <a:rPr kumimoji="1" lang="en-US" altLang="zh-CN" sz="3000" dirty="0">
                <a:latin typeface="Arial" panose="020B0604020202020204" pitchFamily="34" charset="0"/>
                <a:cs typeface="Arial" panose="020B0604020202020204" pitchFamily="34" charset="0"/>
              </a:rPr>
              <a:t>Figure 2: Cued Association Graph [2]</a:t>
            </a:r>
            <a:endParaRPr kumimoji="1" lang="zh-CN" altLang="en-US" sz="3000" dirty="0">
              <a:latin typeface="Arial" panose="020B0604020202020204" pitchFamily="34" charset="0"/>
              <a:cs typeface="Arial" panose="020B0604020202020204" pitchFamily="34" charset="0"/>
            </a:endParaRPr>
          </a:p>
        </p:txBody>
      </p:sp>
      <p:pic>
        <p:nvPicPr>
          <p:cNvPr id="37" name="图片 36">
            <a:extLst>
              <a:ext uri="{FF2B5EF4-FFF2-40B4-BE49-F238E27FC236}">
                <a16:creationId xmlns:a16="http://schemas.microsoft.com/office/drawing/2014/main" id="{6B4CB34B-0BF3-3B46-AF52-96772C0C80FE}"/>
              </a:ext>
            </a:extLst>
          </p:cNvPr>
          <p:cNvPicPr>
            <a:picLocks noChangeAspect="1"/>
          </p:cNvPicPr>
          <p:nvPr/>
        </p:nvPicPr>
        <p:blipFill rotWithShape="1">
          <a:blip r:embed="rId5">
            <a:extLst>
              <a:ext uri="{28A0092B-C50C-407E-A947-70E740481C1C}">
                <a14:useLocalDpi xmlns:a14="http://schemas.microsoft.com/office/drawing/2010/main" val="0"/>
              </a:ext>
            </a:extLst>
          </a:blip>
          <a:srcRect l="3487" r="2509"/>
          <a:stretch/>
        </p:blipFill>
        <p:spPr>
          <a:xfrm>
            <a:off x="22500000" y="22958143"/>
            <a:ext cx="9567804" cy="3586194"/>
          </a:xfrm>
          <a:prstGeom prst="rect">
            <a:avLst/>
          </a:prstGeom>
        </p:spPr>
      </p:pic>
      <p:sp>
        <p:nvSpPr>
          <p:cNvPr id="46" name="文本框 45">
            <a:extLst>
              <a:ext uri="{FF2B5EF4-FFF2-40B4-BE49-F238E27FC236}">
                <a16:creationId xmlns:a16="http://schemas.microsoft.com/office/drawing/2014/main" id="{85384224-1B24-B648-A1B4-645555168B10}"/>
              </a:ext>
            </a:extLst>
          </p:cNvPr>
          <p:cNvSpPr txBox="1"/>
          <p:nvPr/>
        </p:nvSpPr>
        <p:spPr>
          <a:xfrm>
            <a:off x="22331776" y="26784449"/>
            <a:ext cx="9208980" cy="553998"/>
          </a:xfrm>
          <a:prstGeom prst="rect">
            <a:avLst/>
          </a:prstGeom>
          <a:noFill/>
        </p:spPr>
        <p:txBody>
          <a:bodyPr wrap="square" rtlCol="0">
            <a:spAutoFit/>
          </a:bodyPr>
          <a:lstStyle/>
          <a:p>
            <a:pPr algn="ctr"/>
            <a:r>
              <a:rPr kumimoji="1" lang="en-US" altLang="zh-CN" sz="3000" dirty="0">
                <a:latin typeface="Arial" panose="020B0604020202020204" pitchFamily="34" charset="0"/>
                <a:cs typeface="Arial" panose="020B0604020202020204" pitchFamily="34" charset="0"/>
              </a:rPr>
              <a:t>Table 1: AR Comparison [3]</a:t>
            </a:r>
            <a:endParaRPr kumimoji="1" lang="zh-CN" altLang="en-US" sz="3000" dirty="0">
              <a:latin typeface="Arial" panose="020B0604020202020204" pitchFamily="34" charset="0"/>
              <a:cs typeface="Arial" panose="020B0604020202020204" pitchFamily="34" charset="0"/>
            </a:endParaRPr>
          </a:p>
        </p:txBody>
      </p:sp>
      <p:sp>
        <p:nvSpPr>
          <p:cNvPr id="48" name="object 22">
            <a:extLst>
              <a:ext uri="{FF2B5EF4-FFF2-40B4-BE49-F238E27FC236}">
                <a16:creationId xmlns:a16="http://schemas.microsoft.com/office/drawing/2014/main" id="{22C56EF4-0E0E-BF4A-943E-9D9DBBB4F7AE}"/>
              </a:ext>
            </a:extLst>
          </p:cNvPr>
          <p:cNvSpPr txBox="1"/>
          <p:nvPr/>
        </p:nvSpPr>
        <p:spPr>
          <a:xfrm>
            <a:off x="22680000" y="7224356"/>
            <a:ext cx="9091353" cy="3885231"/>
          </a:xfrm>
          <a:prstGeom prst="rect">
            <a:avLst/>
          </a:prstGeom>
        </p:spPr>
        <p:txBody>
          <a:bodyPr vert="horz" wrap="square" lIns="0" tIns="0" rIns="0" bIns="0" rtlCol="0">
            <a:spAutoFit/>
          </a:bodyPr>
          <a:lstStyle/>
          <a:p>
            <a:pPr marL="19950" marR="13854">
              <a:lnSpc>
                <a:spcPct val="110000"/>
              </a:lnSpc>
              <a:spcAft>
                <a:spcPts val="1309"/>
              </a:spcAft>
            </a:pPr>
            <a:r>
              <a:rPr lang="en-US" sz="3600" b="1" spc="-11" dirty="0">
                <a:solidFill>
                  <a:srgbClr val="231F20"/>
                </a:solidFill>
                <a:latin typeface="Arial"/>
                <a:cs typeface="Arial"/>
              </a:rPr>
              <a:t>Implementation</a:t>
            </a:r>
          </a:p>
          <a:p>
            <a:pPr marL="19950" marR="13854">
              <a:lnSpc>
                <a:spcPct val="110000"/>
              </a:lnSpc>
              <a:spcAft>
                <a:spcPts val="1309"/>
              </a:spcAft>
            </a:pPr>
            <a:r>
              <a:rPr lang="en-US" sz="3000" spc="-11" dirty="0">
                <a:solidFill>
                  <a:srgbClr val="231F20"/>
                </a:solidFill>
                <a:latin typeface="Arial"/>
                <a:cs typeface="Arial"/>
              </a:rPr>
              <a:t>The </a:t>
            </a:r>
            <a:r>
              <a:rPr lang="en-US" sz="3000" spc="-22" dirty="0">
                <a:solidFill>
                  <a:srgbClr val="231F20"/>
                </a:solidFill>
                <a:latin typeface="Arial" panose="020B0604020202020204" pitchFamily="34" charset="0"/>
                <a:cs typeface="Arial" panose="020B0604020202020204" pitchFamily="34" charset="0"/>
              </a:rPr>
              <a:t>code of the algorithm is written in python3 with </a:t>
            </a:r>
            <a:r>
              <a:rPr lang="en-US" sz="3000" spc="-22" dirty="0" err="1">
                <a:solidFill>
                  <a:srgbClr val="231F20"/>
                </a:solidFill>
                <a:latin typeface="Arial" panose="020B0604020202020204" pitchFamily="34" charset="0"/>
                <a:cs typeface="Arial" panose="020B0604020202020204" pitchFamily="34" charset="0"/>
              </a:rPr>
              <a:t>NumPy</a:t>
            </a:r>
            <a:r>
              <a:rPr lang="en-US" sz="3000" spc="-22" dirty="0">
                <a:solidFill>
                  <a:srgbClr val="231F20"/>
                </a:solidFill>
                <a:latin typeface="Arial" panose="020B0604020202020204" pitchFamily="34" charset="0"/>
                <a:cs typeface="Arial" panose="020B0604020202020204" pitchFamily="34" charset="0"/>
              </a:rPr>
              <a:t> library. The directional cue graph is stored as a python dictionary (a collections of key value pair); the key is a tuple of two elements – (the vertex of the cued state and the label of the transition edge); the value is the vertex of the target state. </a:t>
            </a:r>
            <a:endParaRPr sz="3000" dirty="0">
              <a:latin typeface="Arial" panose="020B0604020202020204" pitchFamily="34" charset="0"/>
              <a:cs typeface="Arial" panose="020B0604020202020204" pitchFamily="34" charset="0"/>
            </a:endParaRPr>
          </a:p>
        </p:txBody>
      </p:sp>
      <p:sp>
        <p:nvSpPr>
          <p:cNvPr id="49" name="文本框 48">
            <a:extLst>
              <a:ext uri="{FF2B5EF4-FFF2-40B4-BE49-F238E27FC236}">
                <a16:creationId xmlns:a16="http://schemas.microsoft.com/office/drawing/2014/main" id="{C3941F3E-7E4D-6A42-9B19-919A9973F041}"/>
              </a:ext>
            </a:extLst>
          </p:cNvPr>
          <p:cNvSpPr txBox="1"/>
          <p:nvPr/>
        </p:nvSpPr>
        <p:spPr>
          <a:xfrm>
            <a:off x="11880000" y="27655526"/>
            <a:ext cx="9208980" cy="553998"/>
          </a:xfrm>
          <a:prstGeom prst="rect">
            <a:avLst/>
          </a:prstGeom>
          <a:noFill/>
        </p:spPr>
        <p:txBody>
          <a:bodyPr wrap="square" rtlCol="0">
            <a:spAutoFit/>
          </a:bodyPr>
          <a:lstStyle/>
          <a:p>
            <a:pPr algn="ctr"/>
            <a:r>
              <a:rPr kumimoji="1" lang="en-US" altLang="zh-CN" sz="3000" dirty="0">
                <a:latin typeface="Arial" panose="020B0604020202020204" pitchFamily="34" charset="0"/>
                <a:cs typeface="Arial" panose="020B0604020202020204" pitchFamily="34" charset="0"/>
              </a:rPr>
              <a:t>Figure 2: Flow chart Algorithm</a:t>
            </a:r>
            <a:endParaRPr kumimoji="1" lang="zh-CN" altLang="en-US" sz="3000" dirty="0">
              <a:latin typeface="Arial" panose="020B0604020202020204" pitchFamily="34" charset="0"/>
              <a:cs typeface="Arial" panose="020B0604020202020204" pitchFamily="34" charset="0"/>
            </a:endParaRPr>
          </a:p>
        </p:txBody>
      </p:sp>
      <p:pic>
        <p:nvPicPr>
          <p:cNvPr id="52" name="图片 51">
            <a:extLst>
              <a:ext uri="{FF2B5EF4-FFF2-40B4-BE49-F238E27FC236}">
                <a16:creationId xmlns:a16="http://schemas.microsoft.com/office/drawing/2014/main" id="{28BF2E03-CD3C-F24F-BC9B-095A72B9C1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50414" y="12407095"/>
            <a:ext cx="10062799" cy="2531932"/>
          </a:xfrm>
          <a:prstGeom prst="rect">
            <a:avLst/>
          </a:prstGeom>
        </p:spPr>
      </p:pic>
      <p:sp>
        <p:nvSpPr>
          <p:cNvPr id="53" name="文本框 52">
            <a:extLst>
              <a:ext uri="{FF2B5EF4-FFF2-40B4-BE49-F238E27FC236}">
                <a16:creationId xmlns:a16="http://schemas.microsoft.com/office/drawing/2014/main" id="{28934592-B397-0642-85D2-21EC81103FF5}"/>
              </a:ext>
            </a:extLst>
          </p:cNvPr>
          <p:cNvSpPr txBox="1"/>
          <p:nvPr/>
        </p:nvSpPr>
        <p:spPr>
          <a:xfrm>
            <a:off x="22680000" y="15080129"/>
            <a:ext cx="9208980" cy="461665"/>
          </a:xfrm>
          <a:prstGeom prst="rect">
            <a:avLst/>
          </a:prstGeom>
          <a:noFill/>
        </p:spPr>
        <p:txBody>
          <a:bodyPr wrap="square" rtlCol="0">
            <a:spAutoFit/>
          </a:bodyPr>
          <a:lstStyle/>
          <a:p>
            <a:pPr algn="ctr"/>
            <a:r>
              <a:rPr kumimoji="1" lang="en-US" altLang="zh-CN" sz="2400" dirty="0">
                <a:latin typeface="Arial" panose="020B0604020202020204" pitchFamily="34" charset="0"/>
                <a:cs typeface="Arial" panose="020B0604020202020204" pitchFamily="34" charset="0"/>
              </a:rPr>
              <a:t>Figure3:  Lambda Calculus Representation [2]</a:t>
            </a:r>
            <a:endParaRPr kumimoji="1" lang="zh-CN" altLang="en-US" sz="2400" dirty="0">
              <a:latin typeface="Arial" panose="020B0604020202020204" pitchFamily="34" charset="0"/>
              <a:cs typeface="Arial" panose="020B0604020202020204" pitchFamily="34" charset="0"/>
            </a:endParaRPr>
          </a:p>
        </p:txBody>
      </p:sp>
      <p:sp>
        <p:nvSpPr>
          <p:cNvPr id="54" name="文本框 53">
            <a:extLst>
              <a:ext uri="{FF2B5EF4-FFF2-40B4-BE49-F238E27FC236}">
                <a16:creationId xmlns:a16="http://schemas.microsoft.com/office/drawing/2014/main" id="{A61662BF-E0B2-CB41-ACF3-F0237453BCF3}"/>
              </a:ext>
            </a:extLst>
          </p:cNvPr>
          <p:cNvSpPr txBox="1"/>
          <p:nvPr/>
        </p:nvSpPr>
        <p:spPr>
          <a:xfrm>
            <a:off x="22680000" y="15926775"/>
            <a:ext cx="9250302" cy="1015663"/>
          </a:xfrm>
          <a:prstGeom prst="rect">
            <a:avLst/>
          </a:prstGeom>
          <a:noFill/>
        </p:spPr>
        <p:txBody>
          <a:bodyPr wrap="square" rtlCol="0">
            <a:spAutoFit/>
          </a:bodyPr>
          <a:lstStyle/>
          <a:p>
            <a:r>
              <a:rPr kumimoji="1" lang="en-US" altLang="zh-CN" sz="3000" dirty="0">
                <a:latin typeface="Arial" panose="020B0604020202020204" pitchFamily="34" charset="0"/>
                <a:cs typeface="Arial" panose="020B0604020202020204" pitchFamily="34" charset="0"/>
              </a:rPr>
              <a:t>This figure is showing the generated Lambda calculus of graph representation in Figure 2</a:t>
            </a:r>
            <a:endParaRPr kumimoji="1" lang="zh-CN" altLang="en-US" sz="3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56" name="表格 55">
                <a:extLst>
                  <a:ext uri="{FF2B5EF4-FFF2-40B4-BE49-F238E27FC236}">
                    <a16:creationId xmlns:a16="http://schemas.microsoft.com/office/drawing/2014/main" id="{77A7392D-AD83-8D4F-A43F-7A5046668727}"/>
                  </a:ext>
                </a:extLst>
              </p:cNvPr>
              <p:cNvGraphicFramePr>
                <a:graphicFrameLocks noGrp="1"/>
              </p:cNvGraphicFramePr>
              <p:nvPr>
                <p:extLst>
                  <p:ext uri="{D42A27DB-BD31-4B8C-83A1-F6EECF244321}">
                    <p14:modId xmlns:p14="http://schemas.microsoft.com/office/powerpoint/2010/main" val="1237088084"/>
                  </p:ext>
                </p:extLst>
              </p:nvPr>
            </p:nvGraphicFramePr>
            <p:xfrm>
              <a:off x="32701111" y="10564592"/>
              <a:ext cx="10058400" cy="2165906"/>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818786099"/>
                        </a:ext>
                      </a:extLst>
                    </a:gridCol>
                    <a:gridCol w="5029200">
                      <a:extLst>
                        <a:ext uri="{9D8B030D-6E8A-4147-A177-3AD203B41FA5}">
                          <a16:colId xmlns:a16="http://schemas.microsoft.com/office/drawing/2014/main" val="2099932588"/>
                        </a:ext>
                      </a:extLst>
                    </a:gridCol>
                  </a:tblGrid>
                  <a:tr h="990600">
                    <a:tc>
                      <a:txBody>
                        <a:bodyPr/>
                        <a:lstStyle/>
                        <a:p>
                          <a:pPr algn="ctr"/>
                          <a:r>
                            <a:rPr lang="en-US" altLang="zh-CN" sz="4600" dirty="0">
                              <a:latin typeface="Arial" panose="020B0604020202020204" pitchFamily="34" charset="0"/>
                              <a:cs typeface="Arial" panose="020B0604020202020204" pitchFamily="34" charset="0"/>
                            </a:rPr>
                            <a:t>Time</a:t>
                          </a:r>
                          <a:endParaRPr lang="zh-CN" altLang="en-US" sz="4600" dirty="0">
                            <a:latin typeface="Arial" panose="020B0604020202020204" pitchFamily="34" charset="0"/>
                            <a:cs typeface="Arial" panose="020B0604020202020204" pitchFamily="34" charset="0"/>
                          </a:endParaRP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4600" dirty="0">
                              <a:latin typeface="Arial" panose="020B0604020202020204" pitchFamily="34" charset="0"/>
                              <a:cs typeface="Arial" panose="020B0604020202020204" pitchFamily="34" charset="0"/>
                            </a:rPr>
                            <a:t>Space</a:t>
                          </a:r>
                          <a:endParaRPr lang="zh-CN" altLang="en-US" sz="4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99039659"/>
                      </a:ext>
                    </a:extLst>
                  </a:tr>
                  <a:tr h="1175306">
                    <a:tc>
                      <a:txBody>
                        <a:bodyPr/>
                        <a:lstStyle/>
                        <a:p>
                          <a:pPr algn="ctr"/>
                          <a14:m>
                            <m:oMathPara xmlns:m="http://schemas.openxmlformats.org/officeDocument/2006/math">
                              <m:oMathParaPr>
                                <m:jc m:val="center"/>
                              </m:oMathParaPr>
                              <m:oMath xmlns:m="http://schemas.openxmlformats.org/officeDocument/2006/math">
                                <m:r>
                                  <a:rPr lang="en-US" altLang="zh-CN" sz="4600" b="0" i="1" smtClean="0">
                                    <a:latin typeface="Cambria Math" panose="02040503050406030204" pitchFamily="18" charset="0"/>
                                    <a:cs typeface="Arial" panose="020B0604020202020204" pitchFamily="34" charset="0"/>
                                  </a:rPr>
                                  <m:t>𝑂</m:t>
                                </m:r>
                                <m:r>
                                  <a:rPr lang="en-US" altLang="zh-CN" sz="4600" b="0" i="1" smtClean="0">
                                    <a:latin typeface="Cambria Math" panose="02040503050406030204" pitchFamily="18" charset="0"/>
                                    <a:cs typeface="Arial" panose="020B0604020202020204" pitchFamily="34" charset="0"/>
                                  </a:rPr>
                                  <m:t>(</m:t>
                                </m:r>
                                <m:sSup>
                                  <m:sSupPr>
                                    <m:ctrlPr>
                                      <a:rPr lang="en-US" altLang="zh-CN" sz="4600" b="0" i="1" smtClean="0">
                                        <a:latin typeface="Cambria Math" panose="02040503050406030204" pitchFamily="18" charset="0"/>
                                        <a:cs typeface="Arial" panose="020B0604020202020204" pitchFamily="34" charset="0"/>
                                      </a:rPr>
                                    </m:ctrlPr>
                                  </m:sSupPr>
                                  <m:e>
                                    <m:r>
                                      <a:rPr lang="en-US" altLang="zh-CN" sz="4600" b="0" i="1" smtClean="0">
                                        <a:latin typeface="Cambria Math" panose="02040503050406030204" pitchFamily="18" charset="0"/>
                                        <a:cs typeface="Arial" panose="020B0604020202020204" pitchFamily="34" charset="0"/>
                                      </a:rPr>
                                      <m:t>𝑉</m:t>
                                    </m:r>
                                  </m:e>
                                  <m:sup>
                                    <m:r>
                                      <a:rPr lang="en-US" altLang="zh-CN" sz="4600" b="0" i="1" smtClean="0">
                                        <a:latin typeface="Cambria Math" panose="02040503050406030204" pitchFamily="18" charset="0"/>
                                        <a:cs typeface="Arial" panose="020B0604020202020204" pitchFamily="34" charset="0"/>
                                      </a:rPr>
                                      <m:t>2</m:t>
                                    </m:r>
                                  </m:sup>
                                </m:sSup>
                                <m:r>
                                  <a:rPr lang="en-US" altLang="zh-CN" sz="4600" b="0" i="1" smtClean="0">
                                    <a:latin typeface="Cambria Math" panose="02040503050406030204" pitchFamily="18" charset="0"/>
                                    <a:cs typeface="Arial" panose="020B0604020202020204" pitchFamily="34" charset="0"/>
                                  </a:rPr>
                                  <m:t>)</m:t>
                                </m:r>
                              </m:oMath>
                            </m:oMathPara>
                          </a14:m>
                          <a:endParaRPr lang="zh-CN" altLang="en-US" sz="4600" dirty="0">
                            <a:latin typeface="Arial" panose="020B0604020202020204" pitchFamily="34" charset="0"/>
                            <a:cs typeface="Arial" panose="020B0604020202020204" pitchFamily="34" charset="0"/>
                          </a:endParaRP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4600" dirty="0">
                              <a:latin typeface="Arial" panose="020B0604020202020204" pitchFamily="34" charset="0"/>
                              <a:cs typeface="Arial" panose="020B0604020202020204" pitchFamily="34" charset="0"/>
                            </a:rPr>
                            <a:t> </a:t>
                          </a:r>
                          <a14:m>
                            <m:oMath xmlns:m="http://schemas.openxmlformats.org/officeDocument/2006/math">
                              <m:r>
                                <a:rPr lang="en-US" altLang="zh-CN" sz="4600" b="0" i="1" smtClean="0">
                                  <a:latin typeface="Cambria Math" panose="02040503050406030204" pitchFamily="18" charset="0"/>
                                  <a:cs typeface="Arial" panose="020B0604020202020204" pitchFamily="34" charset="0"/>
                                </a:rPr>
                                <m:t>𝑂</m:t>
                              </m:r>
                              <m:r>
                                <a:rPr lang="en-US" altLang="zh-CN" sz="4600" b="0" i="1" smtClean="0">
                                  <a:latin typeface="Cambria Math" panose="02040503050406030204" pitchFamily="18" charset="0"/>
                                  <a:cs typeface="Arial" panose="020B0604020202020204" pitchFamily="34" charset="0"/>
                                </a:rPr>
                                <m:t>(</m:t>
                              </m:r>
                              <m:sSup>
                                <m:sSupPr>
                                  <m:ctrlPr>
                                    <a:rPr lang="en-US" altLang="zh-CN" sz="4600" b="0" i="1" smtClean="0">
                                      <a:latin typeface="Cambria Math" panose="02040503050406030204" pitchFamily="18" charset="0"/>
                                      <a:cs typeface="Arial" panose="020B0604020202020204" pitchFamily="34" charset="0"/>
                                    </a:rPr>
                                  </m:ctrlPr>
                                </m:sSupPr>
                                <m:e>
                                  <m:r>
                                    <a:rPr lang="en-US" altLang="zh-CN" sz="4600" b="0" i="1" smtClean="0">
                                      <a:latin typeface="Cambria Math" panose="02040503050406030204" pitchFamily="18" charset="0"/>
                                      <a:cs typeface="Arial" panose="020B0604020202020204" pitchFamily="34" charset="0"/>
                                    </a:rPr>
                                    <m:t>𝑉</m:t>
                                  </m:r>
                                </m:e>
                                <m:sup>
                                  <m:r>
                                    <a:rPr lang="en-US" altLang="zh-CN" sz="4600" b="0" i="1" smtClean="0">
                                      <a:latin typeface="Cambria Math" panose="02040503050406030204" pitchFamily="18" charset="0"/>
                                      <a:cs typeface="Arial" panose="020B0604020202020204" pitchFamily="34" charset="0"/>
                                    </a:rPr>
                                    <m:t>2</m:t>
                                  </m:r>
                                </m:sup>
                              </m:sSup>
                              <m:r>
                                <a:rPr lang="en-US" altLang="zh-CN" sz="4600" b="0" i="1" smtClean="0">
                                  <a:latin typeface="Cambria Math" panose="02040503050406030204" pitchFamily="18" charset="0"/>
                                  <a:cs typeface="Arial" panose="020B0604020202020204" pitchFamily="34" charset="0"/>
                                </a:rPr>
                                <m:t>)</m:t>
                              </m:r>
                            </m:oMath>
                          </a14:m>
                          <a:endParaRPr lang="zh-CN" altLang="en-US" sz="4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54078327"/>
                      </a:ext>
                    </a:extLst>
                  </a:tr>
                </a:tbl>
              </a:graphicData>
            </a:graphic>
          </p:graphicFrame>
        </mc:Choice>
        <mc:Fallback xmlns="">
          <p:graphicFrame>
            <p:nvGraphicFramePr>
              <p:cNvPr id="56" name="表格 55">
                <a:extLst>
                  <a:ext uri="{FF2B5EF4-FFF2-40B4-BE49-F238E27FC236}">
                    <a16:creationId xmlns:a16="http://schemas.microsoft.com/office/drawing/2014/main" id="{77A7392D-AD83-8D4F-A43F-7A5046668727}"/>
                  </a:ext>
                </a:extLst>
              </p:cNvPr>
              <p:cNvGraphicFramePr>
                <a:graphicFrameLocks noGrp="1"/>
              </p:cNvGraphicFramePr>
              <p:nvPr>
                <p:extLst>
                  <p:ext uri="{D42A27DB-BD31-4B8C-83A1-F6EECF244321}">
                    <p14:modId xmlns:p14="http://schemas.microsoft.com/office/powerpoint/2010/main" val="1237088084"/>
                  </p:ext>
                </p:extLst>
              </p:nvPr>
            </p:nvGraphicFramePr>
            <p:xfrm>
              <a:off x="32701111" y="10564592"/>
              <a:ext cx="10058400" cy="2165906"/>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818786099"/>
                        </a:ext>
                      </a:extLst>
                    </a:gridCol>
                    <a:gridCol w="5029200">
                      <a:extLst>
                        <a:ext uri="{9D8B030D-6E8A-4147-A177-3AD203B41FA5}">
                          <a16:colId xmlns:a16="http://schemas.microsoft.com/office/drawing/2014/main" val="2099932588"/>
                        </a:ext>
                      </a:extLst>
                    </a:gridCol>
                  </a:tblGrid>
                  <a:tr h="990600">
                    <a:tc>
                      <a:txBody>
                        <a:bodyPr/>
                        <a:lstStyle/>
                        <a:p>
                          <a:pPr algn="ctr"/>
                          <a:r>
                            <a:rPr lang="en-US" altLang="zh-CN" sz="4600" dirty="0">
                              <a:latin typeface="Arial" panose="020B0604020202020204" pitchFamily="34" charset="0"/>
                              <a:cs typeface="Arial" panose="020B0604020202020204" pitchFamily="34" charset="0"/>
                            </a:rPr>
                            <a:t>Time</a:t>
                          </a:r>
                          <a:endParaRPr lang="zh-CN" altLang="en-US" sz="4600" dirty="0">
                            <a:latin typeface="Arial" panose="020B0604020202020204" pitchFamily="34" charset="0"/>
                            <a:cs typeface="Arial" panose="020B0604020202020204" pitchFamily="34" charset="0"/>
                          </a:endParaRP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4600" dirty="0">
                              <a:latin typeface="Arial" panose="020B0604020202020204" pitchFamily="34" charset="0"/>
                              <a:cs typeface="Arial" panose="020B0604020202020204" pitchFamily="34" charset="0"/>
                            </a:rPr>
                            <a:t>Space</a:t>
                          </a:r>
                          <a:endParaRPr lang="zh-CN" altLang="en-US" sz="4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99039659"/>
                      </a:ext>
                    </a:extLst>
                  </a:tr>
                  <a:tr h="1175306">
                    <a:tc>
                      <a:txBody>
                        <a:bodyPr/>
                        <a:lstStyle/>
                        <a:p>
                          <a:endParaRPr lang="zh-CN"/>
                        </a:p>
                      </a:txBody>
                      <a:tcPr anchor="ctr">
                        <a:blipFill>
                          <a:blip r:embed="rId7"/>
                          <a:stretch>
                            <a:fillRect t="-87097" r="-100252" b="-1075"/>
                          </a:stretch>
                        </a:blipFill>
                      </a:tcPr>
                    </a:tc>
                    <a:tc>
                      <a:txBody>
                        <a:bodyPr/>
                        <a:lstStyle/>
                        <a:p>
                          <a:endParaRPr lang="zh-CN"/>
                        </a:p>
                      </a:txBody>
                      <a:tcPr anchor="ctr">
                        <a:blipFill>
                          <a:blip r:embed="rId7"/>
                          <a:stretch>
                            <a:fillRect l="-100253" t="-87097" r="-505" b="-1075"/>
                          </a:stretch>
                        </a:blipFill>
                      </a:tcPr>
                    </a:tc>
                    <a:extLst>
                      <a:ext uri="{0D108BD9-81ED-4DB2-BD59-A6C34878D82A}">
                        <a16:rowId xmlns:a16="http://schemas.microsoft.com/office/drawing/2014/main" val="2554078327"/>
                      </a:ext>
                    </a:extLst>
                  </a:tr>
                </a:tbl>
              </a:graphicData>
            </a:graphic>
          </p:graphicFrame>
        </mc:Fallback>
      </mc:AlternateContent>
      <p:pic>
        <p:nvPicPr>
          <p:cNvPr id="8" name="图片 7">
            <a:extLst>
              <a:ext uri="{FF2B5EF4-FFF2-40B4-BE49-F238E27FC236}">
                <a16:creationId xmlns:a16="http://schemas.microsoft.com/office/drawing/2014/main" id="{CDD9EE69-670F-D04B-B391-F0AABCC3F0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55306" y="18490260"/>
            <a:ext cx="7529260" cy="87937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3910</TotalTime>
  <Words>743</Words>
  <Application>Microsoft Macintosh PowerPoint</Application>
  <PresentationFormat>自定义</PresentationFormat>
  <Paragraphs>49</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Arial</vt:lpstr>
      <vt:lpstr>Calibri</vt:lpstr>
      <vt:lpstr>Cambria Math</vt:lpstr>
      <vt:lpstr>Office Theme</vt:lpstr>
      <vt:lpstr> Semantics Processing – Quantifier Scoping  Peiyuan Tang, Professor William Schuler</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Brutus Buckeye</dc:creator>
  <cp:lastModifiedBy>Tang, Peiyuan</cp:lastModifiedBy>
  <cp:revision>181</cp:revision>
  <cp:lastPrinted>2018-03-30T20:44:51Z</cp:lastPrinted>
  <dcterms:created xsi:type="dcterms:W3CDTF">2013-07-30T11:46:00Z</dcterms:created>
  <dcterms:modified xsi:type="dcterms:W3CDTF">2018-04-12T20:30:49Z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