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3" r:id="rId1"/>
  </p:sldMasterIdLst>
  <p:notesMasterIdLst>
    <p:notesMasterId r:id="rId14"/>
  </p:notes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70" r:id="rId10"/>
    <p:sldId id="268" r:id="rId11"/>
    <p:sldId id="271" r:id="rId12"/>
    <p:sldId id="25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94643" autoAdjust="0"/>
  </p:normalViewPr>
  <p:slideViewPr>
    <p:cSldViewPr>
      <p:cViewPr varScale="1">
        <p:scale>
          <a:sx n="75" d="100"/>
          <a:sy n="75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7B4BD05-73C6-433F-A03A-1BE885EF600C}" type="datetimeFigureOut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63F8643-8989-4E5C-9222-4DBCB0209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43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43962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57D5F86-251F-489D-98AE-6EEBBBBA1478}" type="datetime1">
              <a:rPr lang="en-US" smtClean="0"/>
              <a:pPr>
                <a:defRPr/>
              </a:pPr>
              <a:t>5/8/2018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Paper Number #xx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B8AF286-7A43-4A39-9D8B-2B41E129D96C}" type="slidenum">
              <a:rPr lang="en-US" smtClean="0"/>
              <a:pPr>
                <a:defRPr/>
              </a:pPr>
              <a:t>‹#›</a:t>
            </a:fld>
            <a:endParaRPr lang="en-US" sz="110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33400"/>
            <a:ext cx="1752600" cy="1348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57D5F86-251F-489D-98AE-6EEBBBBA1478}" type="datetime1">
              <a:rPr lang="en-US" smtClean="0"/>
              <a:pPr>
                <a:defRPr/>
              </a:pPr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Paper Number #SSxx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B8AF286-7A43-4A39-9D8B-2B41E129D96C}" type="slidenum">
              <a:rPr lang="en-US" smtClean="0"/>
              <a:pPr>
                <a:defRPr/>
              </a:pPr>
              <a:t>‹#›</a:t>
            </a:fld>
            <a:endParaRPr lang="en-US" sz="1100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57D5F86-251F-489D-98AE-6EEBBBBA1478}" type="datetime1">
              <a:rPr lang="en-US" smtClean="0"/>
              <a:pPr>
                <a:defRPr/>
              </a:pPr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Paper Number #SSxx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B8AF286-7A43-4A39-9D8B-2B41E129D96C}" type="slidenum">
              <a:rPr lang="en-US" smtClean="0"/>
              <a:pPr>
                <a:defRPr/>
              </a:pPr>
              <a:t>‹#›</a:t>
            </a:fld>
            <a:endParaRPr lang="en-US" sz="1100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109196A-8B3A-414A-A051-B5F29B3DCA63}" type="datetime1">
              <a:rPr lang="en-US" smtClean="0"/>
              <a:pPr>
                <a:defRPr/>
              </a:pPr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Paper Number #SSxx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0EB4FE0-C2F3-4325-879D-638223AF0A16}" type="slidenum">
              <a:rPr lang="en-US" smtClean="0"/>
              <a:pPr>
                <a:defRPr/>
              </a:pPr>
              <a:t>‹#›</a:t>
            </a:fld>
            <a:endParaRPr lang="en-US" sz="11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57D5F86-251F-489D-98AE-6EEBBBBA1478}" type="datetime1">
              <a:rPr lang="en-US" smtClean="0"/>
              <a:pPr>
                <a:defRPr/>
              </a:pPr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Paper Number #SSxx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B8AF286-7A43-4A39-9D8B-2B41E129D96C}" type="slidenum">
              <a:rPr lang="en-US" smtClean="0"/>
              <a:pPr>
                <a:defRPr/>
              </a:pPr>
              <a:t>‹#›</a:t>
            </a:fld>
            <a:endParaRPr lang="en-US" sz="1100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57D5F86-251F-489D-98AE-6EEBBBBA1478}" type="datetime1">
              <a:rPr lang="en-US" smtClean="0"/>
              <a:pPr>
                <a:defRPr/>
              </a:pPr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Paper Number #SSxx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B8AF286-7A43-4A39-9D8B-2B41E129D96C}" type="slidenum">
              <a:rPr lang="en-US" smtClean="0"/>
              <a:pPr>
                <a:defRPr/>
              </a:pPr>
              <a:t>‹#›</a:t>
            </a:fld>
            <a:endParaRPr lang="en-US" sz="11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ED0ACB0-942C-45D2-BC4C-F37CA4FFEC70}" type="datetime1">
              <a:rPr lang="en-US" smtClean="0"/>
              <a:pPr>
                <a:defRPr/>
              </a:pPr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Paper Number #SSxx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EEED4D9-9C29-4829-AA8E-5F4787B52775}" type="slidenum">
              <a:rPr lang="en-US" smtClean="0"/>
              <a:pPr>
                <a:defRPr/>
              </a:pPr>
              <a:t>‹#›</a:t>
            </a:fld>
            <a:endParaRPr lang="en-US" sz="11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57D5F86-251F-489D-98AE-6EEBBBBA1478}" type="datetime1">
              <a:rPr lang="en-US" smtClean="0"/>
              <a:pPr>
                <a:defRPr/>
              </a:pPr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Paper Number #SSxx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B8AF286-7A43-4A39-9D8B-2B41E129D96C}" type="slidenum">
              <a:rPr lang="en-US" smtClean="0"/>
              <a:pPr>
                <a:defRPr/>
              </a:pPr>
              <a:t>‹#›</a:t>
            </a:fld>
            <a:endParaRPr lang="en-US" sz="11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57D5F86-251F-489D-98AE-6EEBBBBA1478}" type="datetime1">
              <a:rPr lang="en-US" smtClean="0"/>
              <a:pPr>
                <a:defRPr/>
              </a:pPr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Paper Number #SSxx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B8AF286-7A43-4A39-9D8B-2B41E129D96C}" type="slidenum">
              <a:rPr lang="en-US" smtClean="0"/>
              <a:pPr>
                <a:defRPr/>
              </a:pPr>
              <a:t>‹#›</a:t>
            </a:fld>
            <a:endParaRPr lang="en-US" sz="1100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957D5F86-251F-489D-98AE-6EEBBBBA1478}" type="datetime1">
              <a:rPr lang="en-US" smtClean="0"/>
              <a:pPr>
                <a:defRPr/>
              </a:pPr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Paper Number #SSxx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B8AF286-7A43-4A39-9D8B-2B41E129D96C}" type="slidenum">
              <a:rPr lang="en-US" smtClean="0"/>
              <a:pPr>
                <a:defRPr/>
              </a:pPr>
              <a:t>‹#›</a:t>
            </a:fld>
            <a:endParaRPr lang="en-US" sz="11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57D5F86-251F-489D-98AE-6EEBBBBA1478}" type="datetime1">
              <a:rPr lang="en-US" smtClean="0"/>
              <a:pPr>
                <a:defRPr/>
              </a:pPr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Paper Number #SSxx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B8AF286-7A43-4A39-9D8B-2B41E129D96C}" type="slidenum">
              <a:rPr lang="en-US" smtClean="0"/>
              <a:pPr>
                <a:defRPr/>
              </a:pPr>
              <a:t>‹#›</a:t>
            </a:fld>
            <a:endParaRPr lang="en-US" sz="1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57D5F86-251F-489D-98AE-6EEBBBBA1478}" type="datetime1">
              <a:rPr lang="en-US" smtClean="0"/>
              <a:pPr>
                <a:defRPr/>
              </a:pPr>
              <a:t>5/8/2018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Paper Number #SSxx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B8AF286-7A43-4A39-9D8B-2B41E129D96C}" type="slidenum">
              <a:rPr lang="en-US" smtClean="0"/>
              <a:pPr>
                <a:defRPr/>
              </a:pPr>
              <a:t>‹#›</a:t>
            </a:fld>
            <a:endParaRPr lang="en-US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sas.com/documentation/cdl/en/lrdict/64316/PDF/default/lrdict.pdf" TargetMode="External"/><Relationship Id="rId2" Type="http://schemas.openxmlformats.org/officeDocument/2006/relationships/hyperlink" Target="http://www.cdisc.org/sd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gexper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rexel.com/" TargetMode="External"/><Relationship Id="rId2" Type="http://schemas.openxmlformats.org/officeDocument/2006/relationships/hyperlink" Target="mailto:huazizeng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hyperlink" Target="https://twitter.com/HuaziZe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848600" cy="1600200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500" dirty="0" smtClean="0">
                <a:effectLst/>
              </a:rPr>
              <a:t>A Macro </a:t>
            </a:r>
            <a:r>
              <a:rPr lang="en-US" sz="4500" dirty="0">
                <a:effectLst/>
              </a:rPr>
              <a:t>to Add Variables to SDTM Standard Domains</a:t>
            </a:r>
            <a:endParaRPr lang="en-US" sz="4500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7772400" cy="503193"/>
          </a:xfrm>
        </p:spPr>
        <p:txBody>
          <a:bodyPr/>
          <a:lstStyle/>
          <a:p>
            <a:pPr marR="0" algn="ctr"/>
            <a:r>
              <a:rPr lang="en-US" altLang="en-US" dirty="0" err="1"/>
              <a:t>Xianhua</a:t>
            </a:r>
            <a:r>
              <a:rPr lang="en-US" altLang="en-US" dirty="0"/>
              <a:t>(Allen) Zeng, </a:t>
            </a:r>
            <a:r>
              <a:rPr lang="en-US" altLang="en-US" dirty="0" smtClean="0"/>
              <a:t>PAREXEL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8600" y="5715000"/>
            <a:ext cx="3505200" cy="979488"/>
          </a:xfrm>
          <a:prstGeom prst="rect">
            <a:avLst/>
          </a:prstGeom>
        </p:spPr>
        <p:txBody>
          <a:bodyPr lIns="45720" rIns="45720">
            <a:normAutofit fontScale="92500"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>
              <a:buFont typeface="Wingdings 3" pitchFamily="18" charset="2"/>
              <a:buNone/>
            </a:pPr>
            <a:r>
              <a:rPr lang="en-US" altLang="en-US" sz="2400" dirty="0" err="1">
                <a:solidFill>
                  <a:schemeClr val="bg1"/>
                </a:solidFill>
              </a:rPr>
              <a:t>PharmaSUG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smtClean="0">
                <a:solidFill>
                  <a:schemeClr val="bg1"/>
                </a:solidFill>
              </a:rPr>
              <a:t>China 2015</a:t>
            </a:r>
            <a:r>
              <a:rPr lang="en-US" altLang="en-US" sz="2400" dirty="0">
                <a:solidFill>
                  <a:schemeClr val="bg1"/>
                </a:solidFill>
              </a:rPr>
              <a:t/>
            </a:r>
            <a:br>
              <a:rPr lang="en-US" altLang="en-US" sz="2400" dirty="0">
                <a:solidFill>
                  <a:schemeClr val="bg1"/>
                </a:solidFill>
              </a:rPr>
            </a:br>
            <a:r>
              <a:rPr lang="en-US" altLang="en-US" sz="2400">
                <a:solidFill>
                  <a:schemeClr val="bg1"/>
                </a:solidFill>
              </a:rPr>
              <a:t>Paper </a:t>
            </a:r>
            <a:r>
              <a:rPr lang="en-US" altLang="en-US" sz="2400" smtClean="0">
                <a:solidFill>
                  <a:schemeClr val="bg1"/>
                </a:solidFill>
              </a:rPr>
              <a:t>#PT13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SDTM </a:t>
            </a:r>
            <a:r>
              <a:rPr lang="en-US" dirty="0"/>
              <a:t>Implementation Guide for Human Clinical Trials, </a:t>
            </a:r>
            <a:r>
              <a:rPr lang="en-US" u="sng" dirty="0">
                <a:hlinkClick r:id="rId2"/>
              </a:rPr>
              <a:t>http://www.cdisc.org/sdtm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SAS(R) 9.2 Language Reference: Dictionary, Fourth Edition, </a:t>
            </a:r>
            <a:r>
              <a:rPr lang="en-US" u="sng" dirty="0">
                <a:hlinkClick r:id="rId3"/>
              </a:rPr>
              <a:t>http://support.sas.com/documentation/cdl/en/lrdict/64316/PDF/default/lrdict.pdf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Regular Expression Visualization Site, </a:t>
            </a:r>
            <a:r>
              <a:rPr lang="en-US" u="sng" dirty="0">
                <a:hlinkClick r:id="rId4"/>
              </a:rPr>
              <a:t>http://www.regexper.com</a:t>
            </a:r>
            <a:r>
              <a:rPr lang="en-US" u="sng" dirty="0" smtClean="0">
                <a:hlinkClick r:id="rId4"/>
              </a:rPr>
              <a:t>/</a:t>
            </a:r>
            <a:endParaRPr lang="en-US" altLang="zh-CN" dirty="0"/>
          </a:p>
          <a:p>
            <a:pPr marL="68421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1312" indent="0">
              <a:spcBef>
                <a:spcPts val="1200"/>
              </a:spcBef>
              <a:buNone/>
            </a:pPr>
            <a:endParaRPr 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EE9C2F3-B24A-4864-8407-91D42C4BB965}" type="slidenum">
              <a:rPr lang="en-US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/>
              <a:t>References</a:t>
            </a:r>
            <a:endParaRPr lang="en-US" sz="4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86200" y="6470073"/>
            <a:ext cx="1981200" cy="381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en-US" sz="1800" dirty="0"/>
              <a:t>@</a:t>
            </a:r>
            <a:r>
              <a:rPr lang="en-US" sz="1800" dirty="0" err="1"/>
              <a:t>pharmasug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9707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3886200" y="2971800"/>
            <a:ext cx="1447800" cy="533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Thanks </a:t>
            </a:r>
            <a:endParaRPr lang="en-US" altLang="zh-CN" dirty="0"/>
          </a:p>
          <a:p>
            <a:pPr marL="684212" indent="-342900" algn="ctr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1312" indent="0" algn="ctr">
              <a:spcBef>
                <a:spcPts val="1200"/>
              </a:spcBef>
              <a:buNone/>
            </a:pPr>
            <a:endParaRPr 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EE9C2F3-B24A-4864-8407-91D42C4BB965}" type="slidenum">
              <a:rPr lang="en-US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86200" y="6470073"/>
            <a:ext cx="1981200" cy="381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en-US" sz="1800" dirty="0"/>
              <a:t>@</a:t>
            </a:r>
            <a:r>
              <a:rPr lang="en-US" sz="1800" dirty="0" err="1"/>
              <a:t>pharmasug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51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 txBox="1">
            <a:spLocks/>
          </p:cNvSpPr>
          <p:nvPr/>
        </p:nvSpPr>
        <p:spPr bwMode="auto">
          <a:xfrm>
            <a:off x="381000" y="457200"/>
            <a:ext cx="86868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620713" indent="-22860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858838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143000" indent="-22860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1371600" indent="-22860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1828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286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2743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2004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charset="0"/>
                <a:cs typeface="Times New Roman" pitchFamily="18" charset="0"/>
              </a:rPr>
              <a:t>Name: </a:t>
            </a:r>
            <a:r>
              <a:rPr lang="en-US" altLang="en-US" sz="2000" dirty="0" err="1">
                <a:solidFill>
                  <a:srgbClr val="005DA2"/>
                </a:solidFill>
                <a:latin typeface="Arial" charset="0"/>
                <a:cs typeface="Times New Roman" pitchFamily="18" charset="0"/>
              </a:rPr>
              <a:t>Xianhua</a:t>
            </a:r>
            <a:r>
              <a:rPr lang="en-US" altLang="en-US" sz="2000" dirty="0">
                <a:solidFill>
                  <a:srgbClr val="005DA2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005DA2"/>
                </a:solidFill>
                <a:latin typeface="Arial" charset="0"/>
                <a:cs typeface="Times New Roman" pitchFamily="18" charset="0"/>
              </a:rPr>
              <a:t>Zeng</a:t>
            </a:r>
            <a:endParaRPr lang="en-US" altLang="en-US" sz="2000" dirty="0">
              <a:solidFill>
                <a:srgbClr val="005DA2"/>
              </a:solidFill>
              <a:latin typeface="Arial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charset="0"/>
                <a:cs typeface="Times New Roman" pitchFamily="18" charset="0"/>
              </a:rPr>
              <a:t>Organization: PAREXEL International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en-US" sz="2000" dirty="0" smtClean="0">
                <a:solidFill>
                  <a:srgbClr val="005DA2"/>
                </a:solidFill>
                <a:latin typeface="Arial" charset="0"/>
                <a:cs typeface="Times New Roman" pitchFamily="18" charset="0"/>
              </a:rPr>
              <a:t>Address</a:t>
            </a:r>
            <a:r>
              <a:rPr lang="en-US" altLang="en-US" sz="2000" dirty="0">
                <a:solidFill>
                  <a:srgbClr val="005DA2"/>
                </a:solidFill>
                <a:latin typeface="Arial" charset="0"/>
                <a:cs typeface="Times New Roman" pitchFamily="18" charset="0"/>
              </a:rPr>
              <a:t>: 20F, Taiping Finance Tower, No. 488, </a:t>
            </a:r>
            <a:r>
              <a:rPr lang="en-US" altLang="en-US" sz="2000" dirty="0" smtClean="0">
                <a:solidFill>
                  <a:srgbClr val="005DA2"/>
                </a:solidFill>
                <a:latin typeface="Arial" charset="0"/>
                <a:cs typeface="Times New Roman" pitchFamily="18" charset="0"/>
              </a:rPr>
              <a:t>Middle </a:t>
            </a:r>
            <a:r>
              <a:rPr lang="en-US" altLang="en-US" sz="2000" dirty="0" err="1" smtClean="0">
                <a:solidFill>
                  <a:srgbClr val="005DA2"/>
                </a:solidFill>
                <a:latin typeface="Arial" charset="0"/>
                <a:cs typeface="Times New Roman" pitchFamily="18" charset="0"/>
              </a:rPr>
              <a:t>YinCheng</a:t>
            </a:r>
            <a:r>
              <a:rPr lang="en-US" altLang="en-US" sz="2000" dirty="0" smtClean="0">
                <a:solidFill>
                  <a:srgbClr val="005DA2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005DA2"/>
                </a:solidFill>
                <a:latin typeface="Arial" charset="0"/>
                <a:cs typeface="Times New Roman" pitchFamily="18" charset="0"/>
              </a:rPr>
              <a:t>Road, </a:t>
            </a:r>
            <a:r>
              <a:rPr lang="en-US" altLang="en-US" sz="2000" dirty="0" err="1">
                <a:solidFill>
                  <a:srgbClr val="005DA2"/>
                </a:solidFill>
                <a:latin typeface="Arial" charset="0"/>
                <a:cs typeface="Times New Roman" pitchFamily="18" charset="0"/>
              </a:rPr>
              <a:t>Pudong</a:t>
            </a:r>
            <a:endParaRPr lang="en-US" altLang="en-US" sz="2000" dirty="0">
              <a:solidFill>
                <a:srgbClr val="005DA2"/>
              </a:solidFill>
              <a:latin typeface="Arial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charset="0"/>
                <a:cs typeface="Times New Roman" pitchFamily="18" charset="0"/>
              </a:rPr>
              <a:t>City, State ZIP: Shanghai, 200120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charset="0"/>
                <a:cs typeface="Times New Roman" pitchFamily="18" charset="0"/>
              </a:rPr>
              <a:t>Work Phone: +86 21-51118305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charset="0"/>
                <a:cs typeface="Times New Roman" pitchFamily="18" charset="0"/>
              </a:rPr>
              <a:t>Fax: +86 21 61609196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charset="0"/>
                <a:cs typeface="Times New Roman" pitchFamily="18" charset="0"/>
              </a:rPr>
              <a:t>E-mail: </a:t>
            </a:r>
            <a:r>
              <a:rPr lang="en-US" sz="2000" dirty="0"/>
              <a:t> </a:t>
            </a:r>
            <a:r>
              <a:rPr lang="en-US" sz="2000" u="sng" dirty="0">
                <a:hlinkClick r:id="rId2"/>
              </a:rPr>
              <a:t>huazizeng@gmail.com</a:t>
            </a:r>
            <a:endParaRPr lang="en-US" altLang="en-US" sz="2000" dirty="0">
              <a:solidFill>
                <a:srgbClr val="005DA2"/>
              </a:solidFill>
              <a:latin typeface="Arial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charset="0"/>
                <a:cs typeface="Times New Roman" pitchFamily="18" charset="0"/>
              </a:rPr>
              <a:t>Web: </a:t>
            </a:r>
            <a:r>
              <a:rPr lang="en-US" sz="2000" u="sng" dirty="0">
                <a:hlinkClick r:id="rId3"/>
              </a:rPr>
              <a:t>http://www.parexel.com</a:t>
            </a:r>
            <a:r>
              <a:rPr lang="en-US" sz="2000" u="sng" dirty="0" smtClean="0">
                <a:hlinkClick r:id="rId3"/>
              </a:rPr>
              <a:t>/</a:t>
            </a:r>
            <a:endParaRPr lang="en-US" altLang="en-US" sz="2000" dirty="0">
              <a:solidFill>
                <a:srgbClr val="005DA2"/>
              </a:solidFill>
              <a:latin typeface="Arial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charset="0"/>
                <a:cs typeface="Times New Roman" pitchFamily="18" charset="0"/>
              </a:rPr>
              <a:t>Twitter</a:t>
            </a:r>
            <a:r>
              <a:rPr lang="en-US" altLang="en-US" sz="2000" dirty="0" smtClean="0">
                <a:solidFill>
                  <a:srgbClr val="005DA2"/>
                </a:solidFill>
                <a:latin typeface="Arial" charset="0"/>
                <a:cs typeface="Times New Roman" pitchFamily="18" charset="0"/>
              </a:rPr>
              <a:t>: </a:t>
            </a:r>
            <a:r>
              <a:rPr lang="en-US" sz="2000" dirty="0">
                <a:hlinkClick r:id="rId4"/>
              </a:rPr>
              <a:t>@</a:t>
            </a:r>
            <a:r>
              <a:rPr lang="en-US" sz="2000" dirty="0" err="1">
                <a:hlinkClick r:id="rId4"/>
              </a:rPr>
              <a:t>HuaziZeng</a:t>
            </a:r>
            <a:endParaRPr lang="en-US" altLang="en-US" sz="2000" dirty="0">
              <a:solidFill>
                <a:srgbClr val="005DA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331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0E1F09D-850C-4902-838F-B54B9A2531CA}" type="slidenum">
              <a:rPr lang="en-US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886200"/>
            <a:ext cx="3810000" cy="216068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86200" y="6470073"/>
            <a:ext cx="1981200" cy="381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en-US" sz="1800" dirty="0"/>
              <a:t>@</a:t>
            </a:r>
            <a:r>
              <a:rPr lang="en-US" sz="1800" dirty="0" err="1"/>
              <a:t>pharmasug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altLang="zh-CN" dirty="0">
                <a:ea typeface="宋体" pitchFamily="2" charset="-122"/>
              </a:rPr>
              <a:t>Introduction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zh-CN" dirty="0"/>
              <a:t>Method</a:t>
            </a:r>
            <a:endParaRPr lang="en-US" altLang="zh-CN" dirty="0">
              <a:ea typeface="宋体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/>
              <a:t>Examples</a:t>
            </a:r>
          </a:p>
          <a:p>
            <a:pPr marL="798513" lvl="1" indent="-573088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altLang="zh-CN" sz="2700" dirty="0">
                <a:ea typeface="宋体" pitchFamily="2" charset="-122"/>
              </a:rPr>
              <a:t>Add variables to SDTM standard domains</a:t>
            </a:r>
          </a:p>
          <a:p>
            <a:pPr marL="798513" lvl="1" indent="-573088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altLang="zh-CN" sz="2700" dirty="0">
                <a:ea typeface="宋体" pitchFamily="2" charset="-122"/>
              </a:rPr>
              <a:t>Aligning Column in TXT/LST/PDF output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/>
              <a:t>References</a:t>
            </a:r>
          </a:p>
          <a:p>
            <a:endParaRPr lang="en-US" alt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EE9C2F3-B24A-4864-8407-91D42C4BB965}" type="slidenum">
              <a:rPr lang="en-US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500" dirty="0" smtClean="0">
                <a:effectLst/>
                <a:latin typeface="Arial"/>
                <a:ea typeface="ＭＳ Ｐゴシック"/>
              </a:rPr>
              <a:t>Contents</a:t>
            </a:r>
            <a:endParaRPr lang="en-US" sz="45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86200" y="6470073"/>
            <a:ext cx="1981200" cy="381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en-US" sz="1800" dirty="0"/>
              <a:t>@</a:t>
            </a:r>
            <a:r>
              <a:rPr lang="en-US" sz="1800" dirty="0" err="1"/>
              <a:t>pharmasug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Ø"/>
            </a:pPr>
            <a:r>
              <a:rPr lang="en-US" altLang="zh-CN" sz="2700" dirty="0">
                <a:ea typeface="宋体" pitchFamily="2" charset="-122"/>
              </a:rPr>
              <a:t>Adding variables to SDTM standard domains</a:t>
            </a:r>
          </a:p>
          <a:p>
            <a:endParaRPr lang="en-US" alt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EE9C2F3-B24A-4864-8407-91D42C4BB965}" type="slidenum">
              <a:rPr lang="en-US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500" dirty="0">
                <a:effectLst/>
                <a:latin typeface="Arial"/>
                <a:ea typeface="宋体"/>
              </a:rPr>
              <a:t>Introduction</a:t>
            </a:r>
            <a:endParaRPr lang="en-US" sz="45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86200" y="6470073"/>
            <a:ext cx="1981200" cy="381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en-US" sz="1800" dirty="0"/>
              <a:t>@</a:t>
            </a:r>
            <a:r>
              <a:rPr lang="en-US" sz="1800" dirty="0" err="1"/>
              <a:t>pharmasug</a:t>
            </a:r>
            <a:endParaRPr lang="en-US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46" y="2057400"/>
            <a:ext cx="7748254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47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Ø"/>
            </a:pPr>
            <a:r>
              <a:rPr lang="en-US" altLang="zh-CN" sz="2700" dirty="0"/>
              <a:t>Aligning Column in TXT/LST/PDF </a:t>
            </a:r>
            <a:r>
              <a:rPr lang="en-US" altLang="zh-CN" sz="2700" dirty="0" smtClean="0"/>
              <a:t>output</a:t>
            </a:r>
            <a:endParaRPr lang="en-US" sz="2700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EE9C2F3-B24A-4864-8407-91D42C4BB965}" type="slidenum">
              <a:rPr lang="en-US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500" dirty="0">
                <a:effectLst/>
                <a:latin typeface="Arial"/>
                <a:ea typeface="宋体"/>
              </a:rPr>
              <a:t>Introduction</a:t>
            </a:r>
            <a:endParaRPr lang="en-US" sz="45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86200" y="6470073"/>
            <a:ext cx="1981200" cy="381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en-US" sz="1800" dirty="0"/>
              <a:t>@</a:t>
            </a:r>
            <a:r>
              <a:rPr lang="en-US" sz="1800" dirty="0" err="1"/>
              <a:t>pharmasug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981200"/>
            <a:ext cx="55911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4114800"/>
            <a:ext cx="56673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76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PRXCHANGE Function: </a:t>
            </a:r>
            <a:endParaRPr lang="en-US" dirty="0" smtClean="0"/>
          </a:p>
          <a:p>
            <a:pPr marL="68421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200" dirty="0" smtClean="0"/>
              <a:t>i.e</a:t>
            </a:r>
            <a:r>
              <a:rPr lang="en-US" altLang="zh-CN" sz="2200" dirty="0"/>
              <a:t>.:  _COVAL_=</a:t>
            </a:r>
            <a:r>
              <a:rPr lang="en-US" altLang="zh-CN" sz="2200" dirty="0" err="1"/>
              <a:t>prxchange</a:t>
            </a:r>
            <a:r>
              <a:rPr lang="en-US" altLang="zh-CN" sz="2200" dirty="0"/>
              <a:t>(</a:t>
            </a:r>
            <a:r>
              <a:rPr lang="en-US" altLang="zh-CN" sz="2200" dirty="0">
                <a:solidFill>
                  <a:srgbClr val="00B050"/>
                </a:solidFill>
              </a:rPr>
              <a:t>'s/(.{1,200})([\s]|$)/\1~/'</a:t>
            </a:r>
            <a:r>
              <a:rPr lang="en-US" altLang="zh-CN" sz="2200" dirty="0"/>
              <a:t>,-1,cats (COVAL));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EE9C2F3-B24A-4864-8407-91D42C4BB965}" type="slidenum">
              <a:rPr lang="en-US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800" dirty="0"/>
              <a:t>Method</a:t>
            </a:r>
            <a:endParaRPr lang="en-US" sz="4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86200" y="6470073"/>
            <a:ext cx="1981200" cy="381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en-US" sz="1800" dirty="0"/>
              <a:t>@</a:t>
            </a:r>
            <a:r>
              <a:rPr lang="en-US" sz="1800" dirty="0" err="1"/>
              <a:t>pharmasug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771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PRXCHANGE</a:t>
            </a:r>
            <a:r>
              <a:rPr lang="en-US" sz="2200" dirty="0"/>
              <a:t> </a:t>
            </a:r>
            <a:r>
              <a:rPr lang="en-US" dirty="0"/>
              <a:t>Function</a:t>
            </a:r>
            <a:r>
              <a:rPr lang="en-US" sz="2200" dirty="0"/>
              <a:t>: </a:t>
            </a:r>
            <a:endParaRPr lang="en-US" sz="2200" dirty="0" smtClean="0"/>
          </a:p>
          <a:p>
            <a:pPr marL="68421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200" dirty="0" smtClean="0"/>
              <a:t>_</a:t>
            </a:r>
            <a:r>
              <a:rPr lang="en-US" altLang="zh-CN" sz="2200" dirty="0"/>
              <a:t>COVAL_=</a:t>
            </a:r>
            <a:r>
              <a:rPr lang="en-US" altLang="zh-CN" sz="2200" dirty="0" err="1"/>
              <a:t>prxchange</a:t>
            </a:r>
            <a:r>
              <a:rPr lang="en-US" altLang="zh-CN" sz="2200" dirty="0"/>
              <a:t>(</a:t>
            </a:r>
            <a:r>
              <a:rPr lang="en-US" altLang="zh-CN" sz="2200" dirty="0">
                <a:solidFill>
                  <a:srgbClr val="00B050"/>
                </a:solidFill>
              </a:rPr>
              <a:t>'s/(.{1,200})([\s]|$)/\1~/'</a:t>
            </a:r>
            <a:r>
              <a:rPr lang="en-US" altLang="zh-CN" sz="2200" dirty="0"/>
              <a:t>,-1,cats (COVAL));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EE9C2F3-B24A-4864-8407-91D42C4BB965}" type="slidenum">
              <a:rPr lang="en-US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500" dirty="0"/>
              <a:t>Examples: </a:t>
            </a:r>
            <a:r>
              <a:rPr lang="en-US" altLang="zh-CN" sz="4500" dirty="0">
                <a:ea typeface="宋体" pitchFamily="2" charset="-122"/>
              </a:rPr>
              <a:t>Add variables to SDTM standard domains</a:t>
            </a:r>
            <a:endParaRPr lang="en-US" sz="45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86200" y="6470073"/>
            <a:ext cx="1981200" cy="381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en-US" sz="1800" dirty="0"/>
              <a:t>@</a:t>
            </a:r>
            <a:r>
              <a:rPr lang="en-US" sz="1800" dirty="0" err="1"/>
              <a:t>pharmasug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189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PRXCHANGE Function</a:t>
            </a:r>
            <a:r>
              <a:rPr lang="en-US" dirty="0"/>
              <a:t>: </a:t>
            </a:r>
            <a:endParaRPr lang="en-US" dirty="0" smtClean="0"/>
          </a:p>
          <a:p>
            <a:pPr marL="341312" indent="0">
              <a:spcBef>
                <a:spcPts val="1200"/>
              </a:spcBef>
              <a:buNone/>
            </a:pPr>
            <a:endParaRPr 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EE9C2F3-B24A-4864-8407-91D42C4BB965}" type="slidenum">
              <a:rPr lang="en-US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500" dirty="0"/>
              <a:t>Examples: </a:t>
            </a:r>
            <a:r>
              <a:rPr lang="en-US" altLang="zh-CN" sz="4500" dirty="0">
                <a:ea typeface="宋体" pitchFamily="2" charset="-122"/>
              </a:rPr>
              <a:t>Add variables to SDTM standard domains</a:t>
            </a:r>
            <a:endParaRPr lang="en-US" sz="45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86200" y="6470073"/>
            <a:ext cx="1981200" cy="381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en-US" sz="1800" dirty="0"/>
              <a:t>@</a:t>
            </a:r>
            <a:r>
              <a:rPr lang="en-US" sz="1800" dirty="0" err="1"/>
              <a:t>pharmasug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812006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3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/>
              <a:t>PRXCHANGE</a:t>
            </a:r>
            <a:r>
              <a:rPr lang="en-US" dirty="0" smtClean="0"/>
              <a:t> </a:t>
            </a:r>
            <a:r>
              <a:rPr lang="en-US" dirty="0"/>
              <a:t>Function: </a:t>
            </a:r>
            <a:endParaRPr lang="en-US" altLang="zh-CN" dirty="0"/>
          </a:p>
          <a:p>
            <a:pPr marL="68421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200" dirty="0"/>
              <a:t>ITEM=</a:t>
            </a:r>
            <a:r>
              <a:rPr lang="en-US" altLang="zh-CN" sz="2200" dirty="0" err="1"/>
              <a:t>prxchange</a:t>
            </a:r>
            <a:r>
              <a:rPr lang="en-US" altLang="zh-CN" sz="2200" dirty="0"/>
              <a:t>(</a:t>
            </a:r>
            <a:r>
              <a:rPr lang="en-US" altLang="zh-CN" sz="2200" dirty="0">
                <a:solidFill>
                  <a:srgbClr val="00B050"/>
                </a:solidFill>
              </a:rPr>
              <a:t>'s/(.{1,70})([\s]|$)/  \1~ /'</a:t>
            </a:r>
            <a:r>
              <a:rPr lang="en-US" altLang="zh-CN" sz="2200" dirty="0"/>
              <a:t>, -1, cats(ITEM</a:t>
            </a:r>
            <a:r>
              <a:rPr lang="en-US" altLang="zh-CN" sz="2200" dirty="0" smtClean="0"/>
              <a:t>));</a:t>
            </a:r>
          </a:p>
          <a:p>
            <a:pPr marL="68421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8421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8421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200" dirty="0"/>
              <a:t>ITEM=</a:t>
            </a:r>
            <a:r>
              <a:rPr lang="en-US" altLang="zh-CN" sz="2200" dirty="0" err="1"/>
              <a:t>prxchange</a:t>
            </a:r>
            <a:r>
              <a:rPr lang="en-US" altLang="zh-CN" sz="2200" dirty="0"/>
              <a:t>(</a:t>
            </a:r>
            <a:r>
              <a:rPr lang="en-US" altLang="zh-CN" sz="2200" dirty="0">
                <a:solidFill>
                  <a:srgbClr val="00B050"/>
                </a:solidFill>
              </a:rPr>
              <a:t>'s/(.+)~/\1/'</a:t>
            </a:r>
            <a:r>
              <a:rPr lang="en-US" altLang="zh-CN" sz="2200" dirty="0"/>
              <a:t>, -1, ITEM);</a:t>
            </a:r>
          </a:p>
          <a:p>
            <a:pPr marL="68421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8421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8421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200" dirty="0"/>
              <a:t>PROC REPORT SPLIT=character of ~</a:t>
            </a:r>
          </a:p>
          <a:p>
            <a:pPr marL="68421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68421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8421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8421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68421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1312" indent="0">
              <a:spcBef>
                <a:spcPts val="1200"/>
              </a:spcBef>
              <a:buNone/>
            </a:pPr>
            <a:endParaRPr 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EE9C2F3-B24A-4864-8407-91D42C4BB965}" type="slidenum">
              <a:rPr lang="en-US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500" dirty="0"/>
              <a:t>Examples: </a:t>
            </a:r>
            <a:r>
              <a:rPr lang="en-US" altLang="zh-CN" sz="4500" dirty="0">
                <a:ea typeface="宋体" pitchFamily="2" charset="-122"/>
              </a:rPr>
              <a:t>Aligning Column in TXT/LST/PDF output</a:t>
            </a:r>
            <a:endParaRPr lang="en-US" sz="45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86200" y="6470073"/>
            <a:ext cx="1981200" cy="381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en-US" sz="1800" dirty="0"/>
              <a:t>@</a:t>
            </a:r>
            <a:r>
              <a:rPr lang="en-US" sz="1800" dirty="0" err="1"/>
              <a:t>pharmasug</a:t>
            </a:r>
            <a:endParaRPr lang="en-US" sz="18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2" y="2438400"/>
            <a:ext cx="31908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343400"/>
            <a:ext cx="1905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32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/>
              <a:t>PRXCHANGE</a:t>
            </a:r>
            <a:r>
              <a:rPr lang="en-US" sz="2800" dirty="0" smtClean="0"/>
              <a:t> </a:t>
            </a:r>
            <a:r>
              <a:rPr lang="en-US" dirty="0"/>
              <a:t>Function</a:t>
            </a:r>
            <a:r>
              <a:rPr lang="en-US" sz="2200" dirty="0"/>
              <a:t>: </a:t>
            </a:r>
            <a:endParaRPr lang="en-US" altLang="zh-CN" dirty="0"/>
          </a:p>
          <a:p>
            <a:pPr marL="68421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200" dirty="0" smtClean="0"/>
              <a:t>Add variables to SDTM standard domains</a:t>
            </a:r>
          </a:p>
          <a:p>
            <a:pPr marL="68421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200" dirty="0" smtClean="0"/>
              <a:t>Aligning Column in TXT/LST/PDF output</a:t>
            </a:r>
          </a:p>
          <a:p>
            <a:pPr marL="68421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8421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68421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8421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8421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68421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1312" indent="0">
              <a:spcBef>
                <a:spcPts val="1200"/>
              </a:spcBef>
              <a:buNone/>
            </a:pPr>
            <a:endParaRPr 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EE9C2F3-B24A-4864-8407-91D42C4BB965}" type="slidenum">
              <a:rPr lang="en-US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500" dirty="0"/>
              <a:t>Summary</a:t>
            </a:r>
            <a:endParaRPr lang="en-US" sz="45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86200" y="6470073"/>
            <a:ext cx="1981200" cy="381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en-US" sz="1800" dirty="0"/>
              <a:t>@</a:t>
            </a:r>
            <a:r>
              <a:rPr lang="en-US" sz="1800" dirty="0" err="1"/>
              <a:t>pharmasug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951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ding Variables to SDTM Standard Domain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Adding Variables to SDTM Standard Domains</Template>
  <TotalTime>79</TotalTime>
  <Words>293</Words>
  <Application>Microsoft Office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Adding Variables to SDTM Standard Domains</vt:lpstr>
      <vt:lpstr>A Macro to Add Variables to SDTM Standard Domains</vt:lpstr>
      <vt:lpstr>Contents</vt:lpstr>
      <vt:lpstr>Introduction</vt:lpstr>
      <vt:lpstr>Introduction</vt:lpstr>
      <vt:lpstr>Method</vt:lpstr>
      <vt:lpstr>Examples: Add variables to SDTM standard domains</vt:lpstr>
      <vt:lpstr>Examples: Add variables to SDTM standard domains</vt:lpstr>
      <vt:lpstr>Examples: Aligning Column in TXT/LST/PDF output</vt:lpstr>
      <vt:lpstr>Summary</vt:lpstr>
      <vt:lpstr>References</vt:lpstr>
      <vt:lpstr>PowerPoint Presentation</vt:lpstr>
      <vt:lpstr>PowerPoint Presentation</vt:lpstr>
    </vt:vector>
  </TitlesOfParts>
  <Company>PAREXEL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Macro to Add Variables to SDTM Standard Domains</dc:title>
  <dc:creator>Zeng, Allen</dc:creator>
  <cp:lastModifiedBy>Zeng, Allen</cp:lastModifiedBy>
  <cp:revision>17</cp:revision>
  <dcterms:created xsi:type="dcterms:W3CDTF">2015-08-21T11:00:10Z</dcterms:created>
  <dcterms:modified xsi:type="dcterms:W3CDTF">2018-05-08T02:26:48Z</dcterms:modified>
</cp:coreProperties>
</file>