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Lst>
  <p:notesMasterIdLst>
    <p:notesMasterId r:id="rId25"/>
  </p:notesMasterIdLst>
  <p:sldIdLst>
    <p:sldId id="259" r:id="rId2"/>
    <p:sldId id="278" r:id="rId3"/>
    <p:sldId id="261" r:id="rId4"/>
    <p:sldId id="260" r:id="rId5"/>
    <p:sldId id="265" r:id="rId6"/>
    <p:sldId id="266" r:id="rId7"/>
    <p:sldId id="268" r:id="rId8"/>
    <p:sldId id="271" r:id="rId9"/>
    <p:sldId id="272" r:id="rId10"/>
    <p:sldId id="273" r:id="rId11"/>
    <p:sldId id="279" r:id="rId12"/>
    <p:sldId id="274" r:id="rId13"/>
    <p:sldId id="280" r:id="rId14"/>
    <p:sldId id="275" r:id="rId15"/>
    <p:sldId id="286" r:id="rId16"/>
    <p:sldId id="288" r:id="rId17"/>
    <p:sldId id="285" r:id="rId18"/>
    <p:sldId id="281" r:id="rId19"/>
    <p:sldId id="289" r:id="rId20"/>
    <p:sldId id="284" r:id="rId21"/>
    <p:sldId id="282" r:id="rId22"/>
    <p:sldId id="258" r:id="rId23"/>
    <p:sldId id="283"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Lucida Sans Unicode" pitchFamily="34" charset="0"/>
        <a:ea typeface="+mn-ea"/>
        <a:cs typeface="Arial" charset="0"/>
      </a:defRPr>
    </a:lvl1pPr>
    <a:lvl2pPr marL="457200" algn="l" rtl="0" fontAlgn="base">
      <a:spcBef>
        <a:spcPct val="0"/>
      </a:spcBef>
      <a:spcAft>
        <a:spcPct val="0"/>
      </a:spcAft>
      <a:defRPr kern="1200">
        <a:solidFill>
          <a:schemeClr val="tx1"/>
        </a:solidFill>
        <a:latin typeface="Lucida Sans Unicode" pitchFamily="34" charset="0"/>
        <a:ea typeface="+mn-ea"/>
        <a:cs typeface="Arial" charset="0"/>
      </a:defRPr>
    </a:lvl2pPr>
    <a:lvl3pPr marL="914400" algn="l" rtl="0" fontAlgn="base">
      <a:spcBef>
        <a:spcPct val="0"/>
      </a:spcBef>
      <a:spcAft>
        <a:spcPct val="0"/>
      </a:spcAft>
      <a:defRPr kern="1200">
        <a:solidFill>
          <a:schemeClr val="tx1"/>
        </a:solidFill>
        <a:latin typeface="Lucida Sans Unicode" pitchFamily="34" charset="0"/>
        <a:ea typeface="+mn-ea"/>
        <a:cs typeface="Arial" charset="0"/>
      </a:defRPr>
    </a:lvl3pPr>
    <a:lvl4pPr marL="1371600" algn="l" rtl="0" fontAlgn="base">
      <a:spcBef>
        <a:spcPct val="0"/>
      </a:spcBef>
      <a:spcAft>
        <a:spcPct val="0"/>
      </a:spcAft>
      <a:defRPr kern="1200">
        <a:solidFill>
          <a:schemeClr val="tx1"/>
        </a:solidFill>
        <a:latin typeface="Lucida Sans Unicode" pitchFamily="34" charset="0"/>
        <a:ea typeface="+mn-ea"/>
        <a:cs typeface="Arial" charset="0"/>
      </a:defRPr>
    </a:lvl4pPr>
    <a:lvl5pPr marL="1828800" algn="l" rtl="0" fontAlgn="base">
      <a:spcBef>
        <a:spcPct val="0"/>
      </a:spcBef>
      <a:spcAft>
        <a:spcPct val="0"/>
      </a:spcAft>
      <a:defRPr kern="1200">
        <a:solidFill>
          <a:schemeClr val="tx1"/>
        </a:solidFill>
        <a:latin typeface="Lucida Sans Unicode" pitchFamily="34" charset="0"/>
        <a:ea typeface="+mn-ea"/>
        <a:cs typeface="Arial" charset="0"/>
      </a:defRPr>
    </a:lvl5pPr>
    <a:lvl6pPr marL="2286000" algn="l" defTabSz="914400" rtl="0" eaLnBrk="1" latinLnBrk="0" hangingPunct="1">
      <a:defRPr kern="1200">
        <a:solidFill>
          <a:schemeClr val="tx1"/>
        </a:solidFill>
        <a:latin typeface="Lucida Sans Unicode" pitchFamily="34" charset="0"/>
        <a:ea typeface="+mn-ea"/>
        <a:cs typeface="Arial" charset="0"/>
      </a:defRPr>
    </a:lvl6pPr>
    <a:lvl7pPr marL="2743200" algn="l" defTabSz="914400" rtl="0" eaLnBrk="1" latinLnBrk="0" hangingPunct="1">
      <a:defRPr kern="1200">
        <a:solidFill>
          <a:schemeClr val="tx1"/>
        </a:solidFill>
        <a:latin typeface="Lucida Sans Unicode" pitchFamily="34" charset="0"/>
        <a:ea typeface="+mn-ea"/>
        <a:cs typeface="Arial" charset="0"/>
      </a:defRPr>
    </a:lvl7pPr>
    <a:lvl8pPr marL="3200400" algn="l" defTabSz="914400" rtl="0" eaLnBrk="1" latinLnBrk="0" hangingPunct="1">
      <a:defRPr kern="1200">
        <a:solidFill>
          <a:schemeClr val="tx1"/>
        </a:solidFill>
        <a:latin typeface="Lucida Sans Unicode" pitchFamily="34" charset="0"/>
        <a:ea typeface="+mn-ea"/>
        <a:cs typeface="Arial" charset="0"/>
      </a:defRPr>
    </a:lvl8pPr>
    <a:lvl9pPr marL="3657600" algn="l" defTabSz="914400" rtl="0" eaLnBrk="1" latinLnBrk="0" hangingPunct="1">
      <a:defRPr kern="1200">
        <a:solidFill>
          <a:schemeClr val="tx1"/>
        </a:solidFill>
        <a:latin typeface="Lucida Sans Unicode"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94643" autoAdjust="0"/>
  </p:normalViewPr>
  <p:slideViewPr>
    <p:cSldViewPr>
      <p:cViewPr>
        <p:scale>
          <a:sx n="87" d="100"/>
          <a:sy n="87" d="100"/>
        </p:scale>
        <p:origin x="-134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7B4BD05-73C6-433F-A03A-1BE885EF600C}" type="datetimeFigureOut">
              <a:rPr lang="en-US"/>
              <a:pPr>
                <a:defRPr/>
              </a:pPr>
              <a:t>8/17/2016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63F8643-8989-4E5C-9222-4DBCB0209F2D}" type="slidenum">
              <a:rPr lang="en-US"/>
              <a:pPr>
                <a:defRPr/>
              </a:pPr>
              <a:t>‹#›</a:t>
            </a:fld>
            <a:endParaRPr lang="en-US"/>
          </a:p>
        </p:txBody>
      </p:sp>
    </p:spTree>
    <p:extLst>
      <p:ext uri="{BB962C8B-B14F-4D97-AF65-F5344CB8AC3E}">
        <p14:creationId xmlns:p14="http://schemas.microsoft.com/office/powerpoint/2010/main" val="14257433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Read define.xml into SAS dataset</a:t>
            </a:r>
          </a:p>
          <a:p>
            <a:r>
              <a:rPr lang="en-US" dirty="0" smtClean="0"/>
              <a:t>Step 2: Read annotation of blankcrf.pdf into SAS dataset</a:t>
            </a:r>
          </a:p>
          <a:p>
            <a:r>
              <a:rPr lang="en-US" dirty="0" smtClean="0"/>
              <a:t>CRF page checks between the datasets created in Step 1 and Step 2 and the discrepancies are outputted in a Excel file</a:t>
            </a:r>
          </a:p>
        </p:txBody>
      </p:sp>
      <p:sp>
        <p:nvSpPr>
          <p:cNvPr id="4" name="Slide Number Placeholder 3"/>
          <p:cNvSpPr>
            <a:spLocks noGrp="1"/>
          </p:cNvSpPr>
          <p:nvPr>
            <p:ph type="sldNum" sz="quarter" idx="10"/>
          </p:nvPr>
        </p:nvSpPr>
        <p:spPr/>
        <p:txBody>
          <a:bodyPr/>
          <a:lstStyle/>
          <a:p>
            <a:pPr>
              <a:defRPr/>
            </a:pPr>
            <a:fld id="{C63F8643-8989-4E5C-9222-4DBCB0209F2D}" type="slidenum">
              <a:rPr lang="en-US" smtClean="0"/>
              <a:pPr>
                <a:defRPr/>
              </a:pPr>
              <a:t>8</a:t>
            </a:fld>
            <a:endParaRPr lang="en-US"/>
          </a:p>
        </p:txBody>
      </p:sp>
    </p:spTree>
    <p:extLst>
      <p:ext uri="{BB962C8B-B14F-4D97-AF65-F5344CB8AC3E}">
        <p14:creationId xmlns:p14="http://schemas.microsoft.com/office/powerpoint/2010/main" val="315818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 matches any single character except newline. The “*?” is lazy repetition factor, matches 0 or more occurrences of the preceding character as few times as possible. The first “(“and “)” characters matches a pattern and creates a capture buffer for the match. The last “?” is greedy repetition factor, matches the first capturing group zero or one time as many times as possible. The “\b” matches a word boundary. Since we want to mention “\b” only once, so the second “(“and “)”characters are needed. The “(?:…)” means non-capturing group, the “?:” is not necessary in this example. Since there is no memory required for the second catch (?:), it may work faster. The “\1” matches capture buffer 1.</a:t>
            </a:r>
            <a:endParaRPr lang="en-US" dirty="0"/>
          </a:p>
        </p:txBody>
      </p:sp>
      <p:sp>
        <p:nvSpPr>
          <p:cNvPr id="4" name="Slide Number Placeholder 3"/>
          <p:cNvSpPr>
            <a:spLocks noGrp="1"/>
          </p:cNvSpPr>
          <p:nvPr>
            <p:ph type="sldNum" sz="quarter" idx="10"/>
          </p:nvPr>
        </p:nvSpPr>
        <p:spPr/>
        <p:txBody>
          <a:bodyPr/>
          <a:lstStyle/>
          <a:p>
            <a:pPr>
              <a:defRPr/>
            </a:pPr>
            <a:fld id="{C63F8643-8989-4E5C-9222-4DBCB0209F2D}" type="slidenum">
              <a:rPr lang="en-US" smtClean="0"/>
              <a:pPr>
                <a:defRPr/>
              </a:pPr>
              <a:t>18</a:t>
            </a:fld>
            <a:endParaRPr lang="en-US"/>
          </a:p>
        </p:txBody>
      </p:sp>
    </p:spTree>
    <p:extLst>
      <p:ext uri="{BB962C8B-B14F-4D97-AF65-F5344CB8AC3E}">
        <p14:creationId xmlns:p14="http://schemas.microsoft.com/office/powerpoint/2010/main" val="255855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F8643-8989-4E5C-9222-4DBCB0209F2D}" type="slidenum">
              <a:rPr lang="en-US" smtClean="0"/>
              <a:pPr>
                <a:defRPr/>
              </a:pPr>
              <a:t>19</a:t>
            </a:fld>
            <a:endParaRPr lang="en-US"/>
          </a:p>
        </p:txBody>
      </p:sp>
    </p:spTree>
    <p:extLst>
      <p:ext uri="{BB962C8B-B14F-4D97-AF65-F5344CB8AC3E}">
        <p14:creationId xmlns:p14="http://schemas.microsoft.com/office/powerpoint/2010/main" val="255855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first row indicates that a variable DDDTC is annotated on page 115 of blankcrf.pdf, however, the CRF page number of variable in define.xml is missing, therefore the origin of variable in define.xml does not indicate that this variable came from page 115. The fifth row shows that define.xml defines the variable MHENTPT is annotated on page 13 of blankcrf.pdf, however, page 13 of the blankcrf.pdf is missing the annotation.</a:t>
            </a:r>
          </a:p>
        </p:txBody>
      </p:sp>
      <p:sp>
        <p:nvSpPr>
          <p:cNvPr id="4" name="Slide Number Placeholder 3"/>
          <p:cNvSpPr>
            <a:spLocks noGrp="1"/>
          </p:cNvSpPr>
          <p:nvPr>
            <p:ph type="sldNum" sz="quarter" idx="10"/>
          </p:nvPr>
        </p:nvSpPr>
        <p:spPr/>
        <p:txBody>
          <a:bodyPr/>
          <a:lstStyle/>
          <a:p>
            <a:pPr>
              <a:defRPr/>
            </a:pPr>
            <a:fld id="{C63F8643-8989-4E5C-9222-4DBCB0209F2D}" type="slidenum">
              <a:rPr lang="en-US" smtClean="0"/>
              <a:pPr>
                <a:defRPr/>
              </a:pPr>
              <a:t>20</a:t>
            </a:fld>
            <a:endParaRPr lang="en-US"/>
          </a:p>
        </p:txBody>
      </p:sp>
    </p:spTree>
    <p:extLst>
      <p:ext uri="{BB962C8B-B14F-4D97-AF65-F5344CB8AC3E}">
        <p14:creationId xmlns:p14="http://schemas.microsoft.com/office/powerpoint/2010/main" val="206148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2438400"/>
            <a:ext cx="7772400" cy="1143962"/>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957D5F86-251F-489D-98AE-6EEBBBBA1478}" type="datetime1">
              <a:rPr lang="en-US" smtClean="0"/>
              <a:pPr>
                <a:defRPr/>
              </a:pPr>
              <a:t>8/17/2016</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Paper Number #xx</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DB8AF286-7A43-4A39-9D8B-2B41E129D96C}" type="slidenum">
              <a:rPr lang="en-US" smtClean="0"/>
              <a:pPr>
                <a:defRPr/>
              </a:pPr>
              <a:t>‹#›</a:t>
            </a:fld>
            <a:endParaRPr lang="en-US" sz="1100"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800" y="533400"/>
            <a:ext cx="1752600" cy="1348154"/>
          </a:xfrm>
          <a:prstGeom prst="rect">
            <a:avLst/>
          </a:prstGeom>
        </p:spPr>
      </p:pic>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57D5F86-251F-489D-98AE-6EEBBBBA1478}" type="datetime1">
              <a:rPr lang="en-US" smtClean="0"/>
              <a:pPr>
                <a:defRPr/>
              </a:pPr>
              <a:t>8/17/2016</a:t>
            </a:fld>
            <a:endParaRPr lang="en-US" dirty="0"/>
          </a:p>
        </p:txBody>
      </p:sp>
      <p:sp>
        <p:nvSpPr>
          <p:cNvPr id="5" name="Footer Placeholder 4"/>
          <p:cNvSpPr>
            <a:spLocks noGrp="1"/>
          </p:cNvSpPr>
          <p:nvPr>
            <p:ph type="ftr" sz="quarter" idx="11"/>
          </p:nvPr>
        </p:nvSpPr>
        <p:spPr/>
        <p:txBody>
          <a:bodyPr/>
          <a:lstStyle>
            <a:extLst/>
          </a:lstStyle>
          <a:p>
            <a:pPr>
              <a:defRPr/>
            </a:pPr>
            <a:r>
              <a:rPr lang="en-US" smtClean="0"/>
              <a:t>Paper Number #SSxx</a:t>
            </a:r>
            <a:endParaRPr lang="en-US"/>
          </a:p>
        </p:txBody>
      </p:sp>
      <p:sp>
        <p:nvSpPr>
          <p:cNvPr id="6" name="Slide Number Placeholder 5"/>
          <p:cNvSpPr>
            <a:spLocks noGrp="1"/>
          </p:cNvSpPr>
          <p:nvPr>
            <p:ph type="sldNum" sz="quarter" idx="12"/>
          </p:nvPr>
        </p:nvSpPr>
        <p:spPr/>
        <p:txBody>
          <a:bodyPr/>
          <a:lstStyle>
            <a:extLst/>
          </a:lstStyle>
          <a:p>
            <a:pPr>
              <a:defRPr/>
            </a:pPr>
            <a:fld id="{DB8AF286-7A43-4A39-9D8B-2B41E129D96C}" type="slidenum">
              <a:rPr lang="en-US" smtClean="0"/>
              <a:pPr>
                <a:defRPr/>
              </a:pPr>
              <a:t>‹#›</a:t>
            </a:fld>
            <a:endParaRPr lang="en-US" sz="1100"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57D5F86-251F-489D-98AE-6EEBBBBA1478}" type="datetime1">
              <a:rPr lang="en-US" smtClean="0"/>
              <a:pPr>
                <a:defRPr/>
              </a:pPr>
              <a:t>8/17/2016</a:t>
            </a:fld>
            <a:endParaRPr lang="en-US" dirty="0"/>
          </a:p>
        </p:txBody>
      </p:sp>
      <p:sp>
        <p:nvSpPr>
          <p:cNvPr id="5" name="Footer Placeholder 4"/>
          <p:cNvSpPr>
            <a:spLocks noGrp="1"/>
          </p:cNvSpPr>
          <p:nvPr>
            <p:ph type="ftr" sz="quarter" idx="11"/>
          </p:nvPr>
        </p:nvSpPr>
        <p:spPr/>
        <p:txBody>
          <a:bodyPr/>
          <a:lstStyle>
            <a:extLst/>
          </a:lstStyle>
          <a:p>
            <a:pPr>
              <a:defRPr/>
            </a:pPr>
            <a:r>
              <a:rPr lang="en-US" smtClean="0"/>
              <a:t>Paper Number #SSxx</a:t>
            </a:r>
            <a:endParaRPr lang="en-US"/>
          </a:p>
        </p:txBody>
      </p:sp>
      <p:sp>
        <p:nvSpPr>
          <p:cNvPr id="6" name="Slide Number Placeholder 5"/>
          <p:cNvSpPr>
            <a:spLocks noGrp="1"/>
          </p:cNvSpPr>
          <p:nvPr>
            <p:ph type="sldNum" sz="quarter" idx="12"/>
          </p:nvPr>
        </p:nvSpPr>
        <p:spPr/>
        <p:txBody>
          <a:bodyPr/>
          <a:lstStyle>
            <a:extLst/>
          </a:lstStyle>
          <a:p>
            <a:pPr>
              <a:defRPr/>
            </a:pPr>
            <a:fld id="{DB8AF286-7A43-4A39-9D8B-2B41E129D96C}" type="slidenum">
              <a:rPr lang="en-US" smtClean="0"/>
              <a:pPr>
                <a:defRPr/>
              </a:pPr>
              <a:t>‹#›</a:t>
            </a:fld>
            <a:endParaRPr lang="en-US" sz="1100"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B109196A-8B3A-414A-A051-B5F29B3DCA63}" type="datetime1">
              <a:rPr lang="en-US" smtClean="0"/>
              <a:pPr>
                <a:defRPr/>
              </a:pPr>
              <a:t>8/17/2016</a:t>
            </a:fld>
            <a:endParaRPr lang="en-US" dirty="0"/>
          </a:p>
        </p:txBody>
      </p:sp>
      <p:sp>
        <p:nvSpPr>
          <p:cNvPr id="5" name="Footer Placeholder 4"/>
          <p:cNvSpPr>
            <a:spLocks noGrp="1"/>
          </p:cNvSpPr>
          <p:nvPr>
            <p:ph type="ftr" sz="quarter" idx="11"/>
          </p:nvPr>
        </p:nvSpPr>
        <p:spPr/>
        <p:txBody>
          <a:bodyPr/>
          <a:lstStyle>
            <a:extLst/>
          </a:lstStyle>
          <a:p>
            <a:pPr>
              <a:defRPr/>
            </a:pPr>
            <a:r>
              <a:rPr lang="en-US" smtClean="0"/>
              <a:t>Paper Number #SSxx</a:t>
            </a:r>
            <a:endParaRPr lang="en-US"/>
          </a:p>
        </p:txBody>
      </p:sp>
      <p:sp>
        <p:nvSpPr>
          <p:cNvPr id="6" name="Slide Number Placeholder 5"/>
          <p:cNvSpPr>
            <a:spLocks noGrp="1"/>
          </p:cNvSpPr>
          <p:nvPr>
            <p:ph type="sldNum" sz="quarter" idx="12"/>
          </p:nvPr>
        </p:nvSpPr>
        <p:spPr/>
        <p:txBody>
          <a:bodyPr/>
          <a:lstStyle>
            <a:extLst/>
          </a:lstStyle>
          <a:p>
            <a:pPr>
              <a:defRPr/>
            </a:pPr>
            <a:fld id="{10EB4FE0-C2F3-4325-879D-638223AF0A16}" type="slidenum">
              <a:rPr lang="en-US" smtClean="0"/>
              <a:pPr>
                <a:defRPr/>
              </a:pPr>
              <a:t>‹#›</a:t>
            </a:fld>
            <a:endParaRPr lang="en-US" sz="1100"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957D5F86-251F-489D-98AE-6EEBBBBA1478}" type="datetime1">
              <a:rPr lang="en-US" smtClean="0"/>
              <a:pPr>
                <a:defRPr/>
              </a:pPr>
              <a:t>8/17/2016</a:t>
            </a:fld>
            <a:endParaRPr lang="en-US" dirty="0"/>
          </a:p>
        </p:txBody>
      </p:sp>
      <p:sp>
        <p:nvSpPr>
          <p:cNvPr id="5" name="Footer Placeholder 4"/>
          <p:cNvSpPr>
            <a:spLocks noGrp="1"/>
          </p:cNvSpPr>
          <p:nvPr>
            <p:ph type="ftr" sz="quarter" idx="11"/>
          </p:nvPr>
        </p:nvSpPr>
        <p:spPr/>
        <p:txBody>
          <a:bodyPr/>
          <a:lstStyle>
            <a:extLst/>
          </a:lstStyle>
          <a:p>
            <a:pPr>
              <a:defRPr/>
            </a:pPr>
            <a:r>
              <a:rPr lang="en-US" smtClean="0"/>
              <a:t>Paper Number #SSxx</a:t>
            </a:r>
            <a:endParaRPr lang="en-US"/>
          </a:p>
        </p:txBody>
      </p:sp>
      <p:sp>
        <p:nvSpPr>
          <p:cNvPr id="6" name="Slide Number Placeholder 5"/>
          <p:cNvSpPr>
            <a:spLocks noGrp="1"/>
          </p:cNvSpPr>
          <p:nvPr>
            <p:ph type="sldNum" sz="quarter" idx="12"/>
          </p:nvPr>
        </p:nvSpPr>
        <p:spPr/>
        <p:txBody>
          <a:bodyPr/>
          <a:lstStyle>
            <a:extLst/>
          </a:lstStyle>
          <a:p>
            <a:pPr>
              <a:defRPr/>
            </a:pPr>
            <a:fld id="{DB8AF286-7A43-4A39-9D8B-2B41E129D96C}" type="slidenum">
              <a:rPr lang="en-US" smtClean="0"/>
              <a:pPr>
                <a:defRPr/>
              </a:pPr>
              <a:t>‹#›</a:t>
            </a:fld>
            <a:endParaRPr lang="en-US" sz="1100"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957D5F86-251F-489D-98AE-6EEBBBBA1478}" type="datetime1">
              <a:rPr lang="en-US" smtClean="0"/>
              <a:pPr>
                <a:defRPr/>
              </a:pPr>
              <a:t>8/17/2016</a:t>
            </a:fld>
            <a:endParaRPr lang="en-US" dirty="0"/>
          </a:p>
        </p:txBody>
      </p:sp>
      <p:sp>
        <p:nvSpPr>
          <p:cNvPr id="6" name="Footer Placeholder 5"/>
          <p:cNvSpPr>
            <a:spLocks noGrp="1"/>
          </p:cNvSpPr>
          <p:nvPr>
            <p:ph type="ftr" sz="quarter" idx="11"/>
          </p:nvPr>
        </p:nvSpPr>
        <p:spPr/>
        <p:txBody>
          <a:bodyPr/>
          <a:lstStyle>
            <a:extLst/>
          </a:lstStyle>
          <a:p>
            <a:pPr>
              <a:defRPr/>
            </a:pPr>
            <a:r>
              <a:rPr lang="en-US" smtClean="0"/>
              <a:t>Paper Number #SSxx</a:t>
            </a:r>
            <a:endParaRPr lang="en-US"/>
          </a:p>
        </p:txBody>
      </p:sp>
      <p:sp>
        <p:nvSpPr>
          <p:cNvPr id="7" name="Slide Number Placeholder 6"/>
          <p:cNvSpPr>
            <a:spLocks noGrp="1"/>
          </p:cNvSpPr>
          <p:nvPr>
            <p:ph type="sldNum" sz="quarter" idx="12"/>
          </p:nvPr>
        </p:nvSpPr>
        <p:spPr/>
        <p:txBody>
          <a:bodyPr/>
          <a:lstStyle>
            <a:extLst/>
          </a:lstStyle>
          <a:p>
            <a:pPr>
              <a:defRPr/>
            </a:pPr>
            <a:fld id="{DB8AF286-7A43-4A39-9D8B-2B41E129D96C}" type="slidenum">
              <a:rPr lang="en-US" smtClean="0"/>
              <a:pPr>
                <a:defRPr/>
              </a:pPr>
              <a:t>‹#›</a:t>
            </a:fld>
            <a:endParaRPr lang="en-US" sz="1100"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0ED0ACB0-942C-45D2-BC4C-F37CA4FFEC70}" type="datetime1">
              <a:rPr lang="en-US" smtClean="0"/>
              <a:pPr>
                <a:defRPr/>
              </a:pPr>
              <a:t>8/17/2016</a:t>
            </a:fld>
            <a:endParaRPr lang="en-US" dirty="0"/>
          </a:p>
        </p:txBody>
      </p:sp>
      <p:sp>
        <p:nvSpPr>
          <p:cNvPr id="8" name="Footer Placeholder 7"/>
          <p:cNvSpPr>
            <a:spLocks noGrp="1"/>
          </p:cNvSpPr>
          <p:nvPr>
            <p:ph type="ftr" sz="quarter" idx="11"/>
          </p:nvPr>
        </p:nvSpPr>
        <p:spPr/>
        <p:txBody>
          <a:bodyPr/>
          <a:lstStyle>
            <a:extLst/>
          </a:lstStyle>
          <a:p>
            <a:pPr>
              <a:defRPr/>
            </a:pPr>
            <a:r>
              <a:rPr lang="en-US" smtClean="0"/>
              <a:t>Paper Number #SSxx</a:t>
            </a:r>
            <a:endParaRPr lang="en-US"/>
          </a:p>
        </p:txBody>
      </p:sp>
      <p:sp>
        <p:nvSpPr>
          <p:cNvPr id="9" name="Slide Number Placeholder 8"/>
          <p:cNvSpPr>
            <a:spLocks noGrp="1"/>
          </p:cNvSpPr>
          <p:nvPr>
            <p:ph type="sldNum" sz="quarter" idx="12"/>
          </p:nvPr>
        </p:nvSpPr>
        <p:spPr/>
        <p:txBody>
          <a:bodyPr/>
          <a:lstStyle>
            <a:extLst/>
          </a:lstStyle>
          <a:p>
            <a:pPr>
              <a:defRPr/>
            </a:pPr>
            <a:fld id="{DEEED4D9-9C29-4829-AA8E-5F4787B52775}" type="slidenum">
              <a:rPr lang="en-US" smtClean="0"/>
              <a:pPr>
                <a:defRPr/>
              </a:pPr>
              <a:t>‹#›</a:t>
            </a:fld>
            <a:endParaRPr lang="en-US" sz="1100"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957D5F86-251F-489D-98AE-6EEBBBBA1478}" type="datetime1">
              <a:rPr lang="en-US" smtClean="0"/>
              <a:pPr>
                <a:defRPr/>
              </a:pPr>
              <a:t>8/17/2016</a:t>
            </a:fld>
            <a:endParaRPr lang="en-US" dirty="0"/>
          </a:p>
        </p:txBody>
      </p:sp>
      <p:sp>
        <p:nvSpPr>
          <p:cNvPr id="4" name="Footer Placeholder 3"/>
          <p:cNvSpPr>
            <a:spLocks noGrp="1"/>
          </p:cNvSpPr>
          <p:nvPr>
            <p:ph type="ftr" sz="quarter" idx="11"/>
          </p:nvPr>
        </p:nvSpPr>
        <p:spPr/>
        <p:txBody>
          <a:bodyPr/>
          <a:lstStyle>
            <a:extLst/>
          </a:lstStyle>
          <a:p>
            <a:pPr>
              <a:defRPr/>
            </a:pPr>
            <a:r>
              <a:rPr lang="en-US" smtClean="0"/>
              <a:t>Paper Number #SSxx</a:t>
            </a:r>
            <a:endParaRPr lang="en-US"/>
          </a:p>
        </p:txBody>
      </p:sp>
      <p:sp>
        <p:nvSpPr>
          <p:cNvPr id="5" name="Slide Number Placeholder 4"/>
          <p:cNvSpPr>
            <a:spLocks noGrp="1"/>
          </p:cNvSpPr>
          <p:nvPr>
            <p:ph type="sldNum" sz="quarter" idx="12"/>
          </p:nvPr>
        </p:nvSpPr>
        <p:spPr/>
        <p:txBody>
          <a:bodyPr/>
          <a:lstStyle>
            <a:extLst/>
          </a:lstStyle>
          <a:p>
            <a:pPr>
              <a:defRPr/>
            </a:pPr>
            <a:fld id="{DB8AF286-7A43-4A39-9D8B-2B41E129D96C}" type="slidenum">
              <a:rPr lang="en-US" smtClean="0"/>
              <a:pPr>
                <a:defRPr/>
              </a:pPr>
              <a:t>‹#›</a:t>
            </a:fld>
            <a:endParaRPr lang="en-US" sz="1100"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957D5F86-251F-489D-98AE-6EEBBBBA1478}" type="datetime1">
              <a:rPr lang="en-US" smtClean="0"/>
              <a:pPr>
                <a:defRPr/>
              </a:pPr>
              <a:t>8/17/2016</a:t>
            </a:fld>
            <a:endParaRPr lang="en-US" dirty="0"/>
          </a:p>
        </p:txBody>
      </p:sp>
      <p:sp>
        <p:nvSpPr>
          <p:cNvPr id="3" name="Footer Placeholder 2"/>
          <p:cNvSpPr>
            <a:spLocks noGrp="1"/>
          </p:cNvSpPr>
          <p:nvPr>
            <p:ph type="ftr" sz="quarter" idx="11"/>
          </p:nvPr>
        </p:nvSpPr>
        <p:spPr/>
        <p:txBody>
          <a:bodyPr/>
          <a:lstStyle>
            <a:extLst/>
          </a:lstStyle>
          <a:p>
            <a:pPr>
              <a:defRPr/>
            </a:pPr>
            <a:r>
              <a:rPr lang="en-US" smtClean="0"/>
              <a:t>Paper Number #SSxx</a:t>
            </a:r>
            <a:endParaRPr lang="en-US"/>
          </a:p>
        </p:txBody>
      </p:sp>
      <p:sp>
        <p:nvSpPr>
          <p:cNvPr id="4" name="Slide Number Placeholder 3"/>
          <p:cNvSpPr>
            <a:spLocks noGrp="1"/>
          </p:cNvSpPr>
          <p:nvPr>
            <p:ph type="sldNum" sz="quarter" idx="12"/>
          </p:nvPr>
        </p:nvSpPr>
        <p:spPr/>
        <p:txBody>
          <a:bodyPr/>
          <a:lstStyle>
            <a:extLst/>
          </a:lstStyle>
          <a:p>
            <a:pPr>
              <a:defRPr/>
            </a:pPr>
            <a:fld id="{DB8AF286-7A43-4A39-9D8B-2B41E129D96C}" type="slidenum">
              <a:rPr lang="en-US" smtClean="0"/>
              <a:pPr>
                <a:defRPr/>
              </a:pPr>
              <a:t>‹#›</a:t>
            </a:fld>
            <a:endParaRPr lang="en-US" sz="1100"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957D5F86-251F-489D-98AE-6EEBBBBA1478}" type="datetime1">
              <a:rPr lang="en-US" smtClean="0"/>
              <a:pPr>
                <a:defRPr/>
              </a:pPr>
              <a:t>8/17/2016</a:t>
            </a:fld>
            <a:endParaRPr lang="en-US" dirty="0"/>
          </a:p>
        </p:txBody>
      </p:sp>
      <p:sp>
        <p:nvSpPr>
          <p:cNvPr id="6" name="Footer Placeholder 5"/>
          <p:cNvSpPr>
            <a:spLocks noGrp="1"/>
          </p:cNvSpPr>
          <p:nvPr>
            <p:ph type="ftr" sz="quarter" idx="11"/>
          </p:nvPr>
        </p:nvSpPr>
        <p:spPr/>
        <p:txBody>
          <a:bodyPr/>
          <a:lstStyle>
            <a:extLst/>
          </a:lstStyle>
          <a:p>
            <a:pPr>
              <a:defRPr/>
            </a:pPr>
            <a:r>
              <a:rPr lang="en-US" smtClean="0"/>
              <a:t>Paper Number #SSxx</a:t>
            </a:r>
            <a:endParaRPr lang="en-US"/>
          </a:p>
        </p:txBody>
      </p:sp>
      <p:sp>
        <p:nvSpPr>
          <p:cNvPr id="7" name="Slide Number Placeholder 6"/>
          <p:cNvSpPr>
            <a:spLocks noGrp="1"/>
          </p:cNvSpPr>
          <p:nvPr>
            <p:ph type="sldNum" sz="quarter" idx="12"/>
          </p:nvPr>
        </p:nvSpPr>
        <p:spPr/>
        <p:txBody>
          <a:bodyPr/>
          <a:lstStyle>
            <a:extLst/>
          </a:lstStyle>
          <a:p>
            <a:pPr>
              <a:defRPr/>
            </a:pPr>
            <a:fld id="{DB8AF286-7A43-4A39-9D8B-2B41E129D96C}" type="slidenum">
              <a:rPr lang="en-US" smtClean="0"/>
              <a:pPr>
                <a:defRPr/>
              </a:pPr>
              <a:t>‹#›</a:t>
            </a:fld>
            <a:endParaRPr lang="en-US" sz="1100"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957D5F86-251F-489D-98AE-6EEBBBBA1478}" type="datetime1">
              <a:rPr lang="en-US" smtClean="0"/>
              <a:pPr>
                <a:defRPr/>
              </a:pPr>
              <a:t>8/17/2016</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Paper Number #SSxx</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DB8AF286-7A43-4A39-9D8B-2B41E129D96C}" type="slidenum">
              <a:rPr lang="en-US" smtClean="0"/>
              <a:pPr>
                <a:defRPr/>
              </a:pPr>
              <a:t>‹#›</a:t>
            </a:fld>
            <a:endParaRPr lang="en-US" sz="110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957D5F86-251F-489D-98AE-6EEBBBBA1478}" type="datetime1">
              <a:rPr lang="en-US" smtClean="0"/>
              <a:pPr>
                <a:defRPr/>
              </a:pPr>
              <a:t>8/17/2016</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Paper Number #SSxx</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B8AF286-7A43-4A39-9D8B-2B41E129D96C}" type="slidenum">
              <a:rPr lang="en-US" smtClean="0"/>
              <a:pPr>
                <a:defRPr/>
              </a:pPr>
              <a:t>‹#›</a:t>
            </a:fld>
            <a:endParaRPr lang="en-US" sz="1100"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arexel.com/" TargetMode="External"/><Relationship Id="rId2" Type="http://schemas.openxmlformats.org/officeDocument/2006/relationships/hyperlink" Target="mailto:Shenglin.Zhang@PAREXLE.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upport.sas.com/downloads/browse.htm?cat=1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72562"/>
          </a:xfrm>
        </p:spPr>
        <p:txBody>
          <a:bodyPr>
            <a:normAutofit fontScale="90000"/>
          </a:bodyPr>
          <a:lstStyle/>
          <a:p>
            <a:pPr fontAlgn="auto">
              <a:spcAft>
                <a:spcPts val="0"/>
              </a:spcAft>
              <a:defRPr/>
            </a:pPr>
            <a:r>
              <a:rPr lang="en-US" dirty="0"/>
              <a:t>Define.xml Content Validation – CRF Page Check</a:t>
            </a:r>
          </a:p>
        </p:txBody>
      </p:sp>
      <p:sp>
        <p:nvSpPr>
          <p:cNvPr id="8195" name="Subtitle 2"/>
          <p:cNvSpPr>
            <a:spLocks noGrp="1"/>
          </p:cNvSpPr>
          <p:nvPr>
            <p:ph type="subTitle" idx="1"/>
          </p:nvPr>
        </p:nvSpPr>
        <p:spPr/>
        <p:txBody>
          <a:bodyPr/>
          <a:lstStyle/>
          <a:p>
            <a:pPr marR="0"/>
            <a:r>
              <a:rPr lang="en-US" dirty="0" err="1"/>
              <a:t>Shenglin</a:t>
            </a:r>
            <a:r>
              <a:rPr lang="en-US" dirty="0"/>
              <a:t> </a:t>
            </a:r>
            <a:r>
              <a:rPr lang="en-US" dirty="0" smtClean="0"/>
              <a:t>Zhang</a:t>
            </a:r>
            <a:r>
              <a:rPr lang="en-US" altLang="en-US" dirty="0" smtClean="0"/>
              <a:t>, </a:t>
            </a:r>
            <a:r>
              <a:rPr lang="en-US" dirty="0"/>
              <a:t>PAREXEL </a:t>
            </a:r>
            <a:endParaRPr lang="en-US" altLang="en-US" dirty="0" smtClean="0"/>
          </a:p>
        </p:txBody>
      </p:sp>
      <p:sp>
        <p:nvSpPr>
          <p:cNvPr id="4" name="Subtitle 2"/>
          <p:cNvSpPr txBox="1">
            <a:spLocks/>
          </p:cNvSpPr>
          <p:nvPr/>
        </p:nvSpPr>
        <p:spPr>
          <a:xfrm>
            <a:off x="228600" y="5715000"/>
            <a:ext cx="3505200" cy="979488"/>
          </a:xfrm>
          <a:prstGeom prst="rect">
            <a:avLst/>
          </a:prstGeom>
        </p:spPr>
        <p:txBody>
          <a:bodyPr lIns="45720" rIns="45720">
            <a:normAutofit fontScale="92500"/>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a:spcBef>
                <a:spcPts val="325"/>
              </a:spcBef>
              <a:buClr>
                <a:schemeClr val="accent1"/>
              </a:buClr>
              <a:buFont typeface="Verdana" pitchFamily="34" charset="0"/>
              <a:buChar char="◦"/>
              <a:defRPr sz="2300">
                <a:solidFill>
                  <a:schemeClr val="tx1"/>
                </a:solidFill>
                <a:latin typeface="Lucida Sans Unicode" pitchFamily="34" charset="0"/>
              </a:defRPr>
            </a:lvl2pPr>
            <a:lvl3pPr>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a:spcBef>
                <a:spcPts val="350"/>
              </a:spcBef>
              <a:buClr>
                <a:schemeClr val="accent2"/>
              </a:buClr>
              <a:buFont typeface="Wingdings 2" pitchFamily="18" charset="2"/>
              <a:buChar char=""/>
              <a:defRPr sz="1900">
                <a:solidFill>
                  <a:schemeClr val="tx1"/>
                </a:solidFill>
                <a:latin typeface="Lucida Sans Unicode" pitchFamily="34" charset="0"/>
              </a:defRPr>
            </a:lvl4pPr>
            <a:lvl5pPr>
              <a:spcBef>
                <a:spcPts val="350"/>
              </a:spcBef>
              <a:buClr>
                <a:schemeClr val="accent2"/>
              </a:buClr>
              <a:buFont typeface="Wingdings 2" pitchFamily="18" charset="2"/>
              <a:buChar char=""/>
              <a:defRPr>
                <a:solidFill>
                  <a:schemeClr val="tx1"/>
                </a:solidFill>
                <a:latin typeface="Lucida Sans Unicode" pitchFamily="34" charset="0"/>
              </a:defRPr>
            </a:lvl5pPr>
            <a:lvl6pPr fontAlgn="base">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fontAlgn="base">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fontAlgn="base">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fontAlgn="base">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buFont typeface="Wingdings 3" pitchFamily="18" charset="2"/>
              <a:buNone/>
            </a:pPr>
            <a:r>
              <a:rPr lang="en-US" altLang="en-US" sz="2400" dirty="0" err="1">
                <a:solidFill>
                  <a:schemeClr val="bg1"/>
                </a:solidFill>
              </a:rPr>
              <a:t>PharmaSUG</a:t>
            </a:r>
            <a:r>
              <a:rPr lang="en-US" altLang="en-US" sz="2400" dirty="0">
                <a:solidFill>
                  <a:schemeClr val="bg1"/>
                </a:solidFill>
              </a:rPr>
              <a:t> </a:t>
            </a:r>
            <a:r>
              <a:rPr lang="en-US" altLang="en-US" sz="2400" dirty="0" smtClean="0">
                <a:solidFill>
                  <a:schemeClr val="bg1"/>
                </a:solidFill>
              </a:rPr>
              <a:t>China 2016</a:t>
            </a:r>
            <a:r>
              <a:rPr lang="en-US" altLang="en-US" sz="2400" dirty="0">
                <a:solidFill>
                  <a:schemeClr val="bg1"/>
                </a:solidFill>
              </a:rPr>
              <a:t/>
            </a:r>
            <a:br>
              <a:rPr lang="en-US" altLang="en-US" sz="2400" dirty="0">
                <a:solidFill>
                  <a:schemeClr val="bg1"/>
                </a:solidFill>
              </a:rPr>
            </a:br>
            <a:r>
              <a:rPr lang="en-US" altLang="en-US" sz="2400" dirty="0">
                <a:solidFill>
                  <a:schemeClr val="bg1"/>
                </a:solidFill>
              </a:rPr>
              <a:t>Paper </a:t>
            </a:r>
            <a:r>
              <a:rPr lang="en-US" altLang="en-US" sz="2400" dirty="0" smtClean="0">
                <a:solidFill>
                  <a:schemeClr val="bg1"/>
                </a:solidFill>
              </a:rPr>
              <a:t>#77</a:t>
            </a:r>
            <a:endParaRPr lang="en-US" altLang="en-US"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10</a:t>
            </a:fld>
            <a:endParaRPr lang="en-US" altLang="en-US" sz="1100">
              <a:solidFill>
                <a:schemeClr val="tx2"/>
              </a:solidFill>
            </a:endParaRPr>
          </a:p>
        </p:txBody>
      </p:sp>
      <p:sp>
        <p:nvSpPr>
          <p:cNvPr id="3" name="Title 2"/>
          <p:cNvSpPr>
            <a:spLocks noGrp="1"/>
          </p:cNvSpPr>
          <p:nvPr>
            <p:ph type="title"/>
          </p:nvPr>
        </p:nvSpPr>
        <p:spPr/>
        <p:txBody>
          <a:bodyPr>
            <a:normAutofit fontScale="90000"/>
          </a:bodyPr>
          <a:lstStyle/>
          <a:p>
            <a:pPr algn="ctr" fontAlgn="auto">
              <a:spcAft>
                <a:spcPts val="0"/>
              </a:spcAft>
              <a:defRPr/>
            </a:pPr>
            <a:r>
              <a:rPr lang="en-US" dirty="0"/>
              <a:t>How to </a:t>
            </a:r>
            <a:r>
              <a:rPr lang="en-US" dirty="0" smtClean="0"/>
              <a:t>Customize </a:t>
            </a:r>
            <a:r>
              <a:rPr lang="en-US" dirty="0"/>
              <a:t>a </a:t>
            </a:r>
            <a:r>
              <a:rPr lang="en-US" dirty="0" smtClean="0"/>
              <a:t>XML Mapper </a:t>
            </a:r>
            <a:endParaRPr lang="en-US" dirty="0"/>
          </a:p>
        </p:txBody>
      </p:sp>
      <p:sp>
        <p:nvSpPr>
          <p:cNvPr id="2" name="Content Placeholder 1"/>
          <p:cNvSpPr>
            <a:spLocks noGrp="1"/>
          </p:cNvSpPr>
          <p:nvPr>
            <p:ph idx="1"/>
          </p:nvPr>
        </p:nvSpPr>
        <p:spPr/>
        <p:txBody>
          <a:bodyPr/>
          <a:lstStyle/>
          <a:p>
            <a:r>
              <a:rPr lang="en-US" dirty="0"/>
              <a:t>Wendi </a:t>
            </a:r>
            <a:r>
              <a:rPr lang="en-US" dirty="0" smtClean="0"/>
              <a:t>L. Wright. 2010. </a:t>
            </a:r>
            <a:r>
              <a:rPr lang="en-US" dirty="0"/>
              <a:t>How to Create an XML Map with the XML Mapper. NESUG </a:t>
            </a:r>
            <a:r>
              <a:rPr lang="en-US" dirty="0" smtClean="0"/>
              <a:t>2010.</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55626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066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38400"/>
            <a:ext cx="8839200" cy="1066800"/>
          </a:xfrm>
        </p:spPr>
        <p:txBody>
          <a:bodyPr>
            <a:normAutofit fontScale="90000"/>
          </a:bodyPr>
          <a:lstStyle/>
          <a:p>
            <a:pPr algn="ctr"/>
            <a:r>
              <a:rPr lang="en-US" dirty="0" err="1">
                <a:ea typeface="宋体" pitchFamily="2" charset="-122"/>
              </a:rPr>
              <a:t>Define.Xml</a:t>
            </a:r>
            <a:r>
              <a:rPr lang="en-US" dirty="0">
                <a:ea typeface="宋体" pitchFamily="2" charset="-122"/>
              </a:rPr>
              <a:t> Content Extraction</a:t>
            </a:r>
          </a:p>
        </p:txBody>
      </p:sp>
      <p:sp>
        <p:nvSpPr>
          <p:cNvPr id="92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B2DA2813-9505-468A-83A1-3B811A8D2467}" type="slidenum">
              <a:rPr lang="en-US" altLang="en-US">
                <a:solidFill>
                  <a:schemeClr val="bg1"/>
                </a:solidFill>
              </a:rPr>
              <a:pPr fontAlgn="base">
                <a:spcBef>
                  <a:spcPct val="0"/>
                </a:spcBef>
                <a:spcAft>
                  <a:spcPct val="0"/>
                </a:spcAft>
              </a:pPr>
              <a:t>11</a:t>
            </a:fld>
            <a:endParaRPr lang="en-US" altLang="en-US" sz="1100">
              <a:solidFill>
                <a:schemeClr val="bg1"/>
              </a:solidFill>
            </a:endParaRPr>
          </a:p>
        </p:txBody>
      </p:sp>
    </p:spTree>
    <p:extLst>
      <p:ext uri="{BB962C8B-B14F-4D97-AF65-F5344CB8AC3E}">
        <p14:creationId xmlns:p14="http://schemas.microsoft.com/office/powerpoint/2010/main" val="568616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12</a:t>
            </a:fld>
            <a:endParaRPr lang="en-US" altLang="en-US" sz="1100">
              <a:solidFill>
                <a:schemeClr val="tx2"/>
              </a:solidFill>
            </a:endParaRPr>
          </a:p>
        </p:txBody>
      </p:sp>
      <p:sp>
        <p:nvSpPr>
          <p:cNvPr id="3" name="Title 2"/>
          <p:cNvSpPr>
            <a:spLocks noGrp="1"/>
          </p:cNvSpPr>
          <p:nvPr>
            <p:ph type="title"/>
          </p:nvPr>
        </p:nvSpPr>
        <p:spPr/>
        <p:txBody>
          <a:bodyPr>
            <a:normAutofit fontScale="90000"/>
          </a:bodyPr>
          <a:lstStyle/>
          <a:p>
            <a:pPr algn="ctr" fontAlgn="auto">
              <a:spcAft>
                <a:spcPts val="0"/>
              </a:spcAft>
              <a:defRPr/>
            </a:pPr>
            <a:r>
              <a:rPr lang="en-US" dirty="0"/>
              <a:t>Syntax for R</a:t>
            </a:r>
            <a:r>
              <a:rPr lang="en-US" dirty="0" smtClean="0"/>
              <a:t>eading define.xml </a:t>
            </a:r>
            <a:r>
              <a:rPr lang="en-US" dirty="0"/>
              <a:t>into SAS </a:t>
            </a:r>
            <a:r>
              <a:rPr lang="en-US" dirty="0" smtClean="0"/>
              <a:t>Dataset</a:t>
            </a:r>
            <a:endParaRPr lang="en-US" dirty="0"/>
          </a:p>
        </p:txBody>
      </p:sp>
      <p:sp>
        <p:nvSpPr>
          <p:cNvPr id="2" name="Content Placeholder 1"/>
          <p:cNvSpPr>
            <a:spLocks noGrp="1"/>
          </p:cNvSpPr>
          <p:nvPr>
            <p:ph idx="1"/>
          </p:nvPr>
        </p:nvSpPr>
        <p:spPr>
          <a:xfrm>
            <a:off x="457200" y="1481328"/>
            <a:ext cx="8229600" cy="2938271"/>
          </a:xfrm>
        </p:spPr>
        <p:txBody>
          <a:bodyPr>
            <a:normAutofit lnSpcReduction="10000"/>
          </a:bodyPr>
          <a:lstStyle/>
          <a:p>
            <a:r>
              <a:rPr lang="en-US" dirty="0"/>
              <a:t>filename define "./</a:t>
            </a:r>
            <a:r>
              <a:rPr lang="en-US" dirty="0" smtClean="0"/>
              <a:t>define.xml";</a:t>
            </a:r>
          </a:p>
          <a:p>
            <a:r>
              <a:rPr lang="en-US" dirty="0" smtClean="0"/>
              <a:t>filename </a:t>
            </a:r>
            <a:r>
              <a:rPr lang="en-US" dirty="0" err="1" smtClean="0"/>
              <a:t>defmap</a:t>
            </a:r>
            <a:r>
              <a:rPr lang="en-US" dirty="0" smtClean="0"/>
              <a:t> </a:t>
            </a:r>
            <a:r>
              <a:rPr lang="en-US" dirty="0"/>
              <a:t>"</a:t>
            </a:r>
            <a:r>
              <a:rPr lang="en-US" dirty="0" smtClean="0"/>
              <a:t>./define2sas.map";</a:t>
            </a:r>
            <a:endParaRPr lang="en-US" dirty="0"/>
          </a:p>
          <a:p>
            <a:r>
              <a:rPr lang="en-US" dirty="0" err="1"/>
              <a:t>libname</a:t>
            </a:r>
            <a:r>
              <a:rPr lang="en-US" dirty="0"/>
              <a:t>  define xmlv2 </a:t>
            </a:r>
            <a:r>
              <a:rPr lang="en-US" dirty="0" err="1"/>
              <a:t>xmlmap</a:t>
            </a:r>
            <a:r>
              <a:rPr lang="en-US" dirty="0"/>
              <a:t>=</a:t>
            </a:r>
            <a:r>
              <a:rPr lang="en-US" dirty="0" err="1"/>
              <a:t>defmap</a:t>
            </a:r>
            <a:r>
              <a:rPr lang="en-US" dirty="0"/>
              <a:t> </a:t>
            </a:r>
            <a:r>
              <a:rPr lang="en-US" dirty="0" err="1"/>
              <a:t>automap</a:t>
            </a:r>
            <a:r>
              <a:rPr lang="en-US" dirty="0"/>
              <a:t>=replace access=</a:t>
            </a:r>
            <a:r>
              <a:rPr lang="en-US" dirty="0" err="1"/>
              <a:t>readonly</a:t>
            </a:r>
            <a:r>
              <a:rPr lang="en-US" dirty="0" smtClean="0"/>
              <a:t>;</a:t>
            </a:r>
          </a:p>
          <a:p>
            <a:endParaRPr lang="en-US" dirty="0" smtClean="0"/>
          </a:p>
          <a:p>
            <a:r>
              <a:rPr lang="en-US" dirty="0" err="1"/>
              <a:t>proc</a:t>
            </a:r>
            <a:r>
              <a:rPr lang="en-US" dirty="0"/>
              <a:t> copy in=define out=work;</a:t>
            </a:r>
          </a:p>
          <a:p>
            <a:r>
              <a:rPr lang="en-US" dirty="0"/>
              <a:t>run;</a:t>
            </a:r>
          </a:p>
          <a:p>
            <a:endParaRPr lang="en-US" dirty="0"/>
          </a:p>
        </p:txBody>
      </p:sp>
    </p:spTree>
    <p:extLst>
      <p:ext uri="{BB962C8B-B14F-4D97-AF65-F5344CB8AC3E}">
        <p14:creationId xmlns:p14="http://schemas.microsoft.com/office/powerpoint/2010/main" val="1015017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38400"/>
            <a:ext cx="8839200" cy="1066800"/>
          </a:xfrm>
        </p:spPr>
        <p:txBody>
          <a:bodyPr>
            <a:normAutofit fontScale="90000"/>
          </a:bodyPr>
          <a:lstStyle/>
          <a:p>
            <a:pPr algn="ctr"/>
            <a:r>
              <a:rPr lang="en-US" dirty="0">
                <a:ea typeface="宋体" pitchFamily="2" charset="-122"/>
              </a:rPr>
              <a:t>Annotated </a:t>
            </a:r>
            <a:r>
              <a:rPr lang="en-US" dirty="0" smtClean="0">
                <a:ea typeface="宋体" pitchFamily="2" charset="-122"/>
              </a:rPr>
              <a:t>CRF </a:t>
            </a:r>
            <a:r>
              <a:rPr lang="en-US" dirty="0">
                <a:ea typeface="宋体" pitchFamily="2" charset="-122"/>
              </a:rPr>
              <a:t>Comments Extraction</a:t>
            </a:r>
          </a:p>
        </p:txBody>
      </p:sp>
      <p:sp>
        <p:nvSpPr>
          <p:cNvPr id="92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B2DA2813-9505-468A-83A1-3B811A8D2467}" type="slidenum">
              <a:rPr lang="en-US" altLang="en-US">
                <a:solidFill>
                  <a:schemeClr val="bg1"/>
                </a:solidFill>
              </a:rPr>
              <a:pPr fontAlgn="base">
                <a:spcBef>
                  <a:spcPct val="0"/>
                </a:spcBef>
                <a:spcAft>
                  <a:spcPct val="0"/>
                </a:spcAft>
              </a:pPr>
              <a:t>13</a:t>
            </a:fld>
            <a:endParaRPr lang="en-US" altLang="en-US" sz="1100">
              <a:solidFill>
                <a:schemeClr val="bg1"/>
              </a:solidFill>
            </a:endParaRPr>
          </a:p>
        </p:txBody>
      </p:sp>
    </p:spTree>
    <p:extLst>
      <p:ext uri="{BB962C8B-B14F-4D97-AF65-F5344CB8AC3E}">
        <p14:creationId xmlns:p14="http://schemas.microsoft.com/office/powerpoint/2010/main" val="1987534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14</a:t>
            </a:fld>
            <a:endParaRPr lang="en-US" altLang="en-US" sz="1100">
              <a:solidFill>
                <a:schemeClr val="tx2"/>
              </a:solidFill>
            </a:endParaRPr>
          </a:p>
        </p:txBody>
      </p:sp>
      <p:sp>
        <p:nvSpPr>
          <p:cNvPr id="3" name="Title 2"/>
          <p:cNvSpPr>
            <a:spLocks noGrp="1"/>
          </p:cNvSpPr>
          <p:nvPr>
            <p:ph type="title"/>
          </p:nvPr>
        </p:nvSpPr>
        <p:spPr/>
        <p:txBody>
          <a:bodyPr>
            <a:normAutofit fontScale="90000"/>
          </a:bodyPr>
          <a:lstStyle/>
          <a:p>
            <a:pPr algn="ctr" fontAlgn="auto">
              <a:spcAft>
                <a:spcPts val="0"/>
              </a:spcAft>
              <a:defRPr/>
            </a:pPr>
            <a:r>
              <a:rPr lang="en-US" dirty="0"/>
              <a:t>Read Comments in PDF to SAS Dataset</a:t>
            </a:r>
          </a:p>
        </p:txBody>
      </p:sp>
      <p:sp>
        <p:nvSpPr>
          <p:cNvPr id="2" name="Content Placeholder 1"/>
          <p:cNvSpPr>
            <a:spLocks noGrp="1"/>
          </p:cNvSpPr>
          <p:nvPr>
            <p:ph idx="1"/>
          </p:nvPr>
        </p:nvSpPr>
        <p:spPr/>
        <p:txBody>
          <a:bodyPr>
            <a:normAutofit/>
          </a:bodyPr>
          <a:lstStyle/>
          <a:p>
            <a:r>
              <a:rPr lang="en-US" dirty="0"/>
              <a:t>Export Annotation in </a:t>
            </a:r>
            <a:r>
              <a:rPr lang="en-US" dirty="0" err="1"/>
              <a:t>blankcrf</a:t>
            </a:r>
            <a:r>
              <a:rPr lang="en-US" dirty="0"/>
              <a:t> to Data file (XFDF, a xml version of form data in PDF) </a:t>
            </a:r>
          </a:p>
          <a:p>
            <a:r>
              <a:rPr lang="en-US" dirty="0"/>
              <a:t>Version: Acrobat version </a:t>
            </a:r>
            <a:r>
              <a:rPr lang="en-US" dirty="0" smtClean="0"/>
              <a:t>7.0</a:t>
            </a:r>
            <a:endParaRPr lang="en-US" dirty="0"/>
          </a:p>
        </p:txBody>
      </p:sp>
    </p:spTree>
    <p:extLst>
      <p:ext uri="{BB962C8B-B14F-4D97-AF65-F5344CB8AC3E}">
        <p14:creationId xmlns:p14="http://schemas.microsoft.com/office/powerpoint/2010/main" val="2739753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15</a:t>
            </a:fld>
            <a:endParaRPr lang="en-US" altLang="en-US" sz="1100">
              <a:solidFill>
                <a:schemeClr val="tx2"/>
              </a:solidFill>
            </a:endParaRPr>
          </a:p>
        </p:txBody>
      </p:sp>
      <p:sp>
        <p:nvSpPr>
          <p:cNvPr id="3" name="Title 2"/>
          <p:cNvSpPr>
            <a:spLocks noGrp="1"/>
          </p:cNvSpPr>
          <p:nvPr>
            <p:ph type="title"/>
          </p:nvPr>
        </p:nvSpPr>
        <p:spPr/>
        <p:txBody>
          <a:bodyPr>
            <a:normAutofit fontScale="90000"/>
          </a:bodyPr>
          <a:lstStyle/>
          <a:p>
            <a:pPr algn="ctr" fontAlgn="auto">
              <a:spcAft>
                <a:spcPts val="0"/>
              </a:spcAft>
              <a:defRPr/>
            </a:pPr>
            <a:r>
              <a:rPr lang="en-US" dirty="0"/>
              <a:t>Read Comments in PDF to SAS Dataset</a:t>
            </a:r>
          </a:p>
        </p:txBody>
      </p:sp>
      <p:sp>
        <p:nvSpPr>
          <p:cNvPr id="2" name="Content Placeholder 1"/>
          <p:cNvSpPr>
            <a:spLocks noGrp="1"/>
          </p:cNvSpPr>
          <p:nvPr>
            <p:ph idx="1"/>
          </p:nvPr>
        </p:nvSpPr>
        <p:spPr/>
        <p:txBody>
          <a:bodyPr>
            <a:normAutofit/>
          </a:bodyPr>
          <a:lstStyle/>
          <a:p>
            <a:r>
              <a:rPr lang="en-US" dirty="0" smtClean="0"/>
              <a:t>Select “Comments </a:t>
            </a:r>
            <a:r>
              <a:rPr lang="en-US" dirty="0" smtClean="0">
                <a:sym typeface="Symbol"/>
              </a:rPr>
              <a:t></a:t>
            </a:r>
            <a:r>
              <a:rPr lang="en-US" dirty="0" smtClean="0"/>
              <a:t> Export Comments </a:t>
            </a:r>
            <a:r>
              <a:rPr lang="en-US" dirty="0" smtClean="0">
                <a:sym typeface="Symbol"/>
              </a:rPr>
              <a:t></a:t>
            </a:r>
            <a:r>
              <a:rPr lang="en-US" dirty="0" smtClean="0"/>
              <a:t> To File” from the main menu</a:t>
            </a:r>
          </a:p>
          <a:p>
            <a:pPr lvl="1"/>
            <a:endParaRPr 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38400"/>
            <a:ext cx="3867150" cy="389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9645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16</a:t>
            </a:fld>
            <a:endParaRPr lang="en-US" altLang="en-US" sz="1100">
              <a:solidFill>
                <a:schemeClr val="tx2"/>
              </a:solidFill>
            </a:endParaRPr>
          </a:p>
        </p:txBody>
      </p:sp>
      <p:sp>
        <p:nvSpPr>
          <p:cNvPr id="3" name="Title 2"/>
          <p:cNvSpPr>
            <a:spLocks noGrp="1"/>
          </p:cNvSpPr>
          <p:nvPr>
            <p:ph type="title"/>
          </p:nvPr>
        </p:nvSpPr>
        <p:spPr/>
        <p:txBody>
          <a:bodyPr>
            <a:normAutofit fontScale="90000"/>
          </a:bodyPr>
          <a:lstStyle/>
          <a:p>
            <a:pPr algn="ctr" fontAlgn="auto">
              <a:spcAft>
                <a:spcPts val="0"/>
              </a:spcAft>
              <a:defRPr/>
            </a:pPr>
            <a:r>
              <a:rPr lang="en-US" dirty="0"/>
              <a:t>Read Comments in PDF to SAS Dataset</a:t>
            </a:r>
          </a:p>
        </p:txBody>
      </p:sp>
      <p:sp>
        <p:nvSpPr>
          <p:cNvPr id="2" name="Content Placeholder 1"/>
          <p:cNvSpPr>
            <a:spLocks noGrp="1"/>
          </p:cNvSpPr>
          <p:nvPr>
            <p:ph idx="1"/>
          </p:nvPr>
        </p:nvSpPr>
        <p:spPr/>
        <p:txBody>
          <a:bodyPr>
            <a:normAutofit/>
          </a:bodyPr>
          <a:lstStyle/>
          <a:p>
            <a:pPr marL="365760" lvl="1" indent="-256032">
              <a:spcBef>
                <a:spcPts val="400"/>
              </a:spcBef>
              <a:buSzPct val="68000"/>
              <a:buFont typeface="Wingdings 3"/>
              <a:buChar char=""/>
            </a:pPr>
            <a:r>
              <a:rPr lang="en-US" sz="2700" dirty="0" smtClean="0"/>
              <a:t>A </a:t>
            </a:r>
            <a:r>
              <a:rPr lang="en-US" sz="2700" dirty="0"/>
              <a:t>new box with the title “Export Comments” appears. Save this resulting PDF as XFDF file at your location. Select save as type to be “Acrobat XFDF Files (*.</a:t>
            </a:r>
            <a:r>
              <a:rPr lang="en-US" sz="2700" dirty="0" err="1"/>
              <a:t>xfdf</a:t>
            </a:r>
            <a:r>
              <a:rPr lang="en-US" sz="2700" dirty="0" smtClean="0"/>
              <a:t>)”</a:t>
            </a:r>
            <a:endParaRPr lang="en-US" sz="27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88678"/>
            <a:ext cx="4419600" cy="3059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768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17</a:t>
            </a:fld>
            <a:endParaRPr lang="en-US" altLang="en-US" sz="1100">
              <a:solidFill>
                <a:schemeClr val="tx2"/>
              </a:solidFill>
            </a:endParaRPr>
          </a:p>
        </p:txBody>
      </p:sp>
      <p:sp>
        <p:nvSpPr>
          <p:cNvPr id="3" name="Title 2"/>
          <p:cNvSpPr>
            <a:spLocks noGrp="1"/>
          </p:cNvSpPr>
          <p:nvPr>
            <p:ph type="title"/>
          </p:nvPr>
        </p:nvSpPr>
        <p:spPr/>
        <p:txBody>
          <a:bodyPr>
            <a:normAutofit fontScale="90000"/>
          </a:bodyPr>
          <a:lstStyle/>
          <a:p>
            <a:pPr algn="ctr" fontAlgn="auto">
              <a:spcAft>
                <a:spcPts val="0"/>
              </a:spcAft>
              <a:defRPr/>
            </a:pPr>
            <a:r>
              <a:rPr lang="en-US" dirty="0"/>
              <a:t>Syntax for </a:t>
            </a:r>
            <a:r>
              <a:rPr lang="en-US" dirty="0" smtClean="0"/>
              <a:t>Reading XFDF file into </a:t>
            </a:r>
            <a:r>
              <a:rPr lang="en-US" dirty="0"/>
              <a:t>SAS </a:t>
            </a:r>
            <a:r>
              <a:rPr lang="en-US" dirty="0" smtClean="0"/>
              <a:t>Dataset</a:t>
            </a:r>
            <a:endParaRPr lang="en-US" dirty="0"/>
          </a:p>
        </p:txBody>
      </p:sp>
      <p:sp>
        <p:nvSpPr>
          <p:cNvPr id="2" name="Content Placeholder 1"/>
          <p:cNvSpPr>
            <a:spLocks noGrp="1"/>
          </p:cNvSpPr>
          <p:nvPr>
            <p:ph idx="1"/>
          </p:nvPr>
        </p:nvSpPr>
        <p:spPr/>
        <p:txBody>
          <a:bodyPr/>
          <a:lstStyle/>
          <a:p>
            <a:r>
              <a:rPr lang="en-US" dirty="0" smtClean="0"/>
              <a:t>Same methodology used to </a:t>
            </a:r>
            <a:r>
              <a:rPr lang="en-US" dirty="0"/>
              <a:t>extract </a:t>
            </a:r>
            <a:r>
              <a:rPr lang="en-US" dirty="0" smtClean="0"/>
              <a:t>define.xml</a:t>
            </a:r>
          </a:p>
          <a:p>
            <a:pPr lvl="1"/>
            <a:r>
              <a:rPr lang="en-US" dirty="0" smtClean="0">
                <a:ea typeface="宋体" pitchFamily="2" charset="-122"/>
              </a:rPr>
              <a:t>filename </a:t>
            </a:r>
            <a:r>
              <a:rPr lang="en-US" dirty="0" err="1">
                <a:ea typeface="宋体" pitchFamily="2" charset="-122"/>
              </a:rPr>
              <a:t>blankcrf</a:t>
            </a:r>
            <a:r>
              <a:rPr lang="en-US" dirty="0">
                <a:ea typeface="宋体" pitchFamily="2" charset="-122"/>
              </a:rPr>
              <a:t> "./</a:t>
            </a:r>
            <a:r>
              <a:rPr lang="en-US" dirty="0" err="1">
                <a:ea typeface="宋体" pitchFamily="2" charset="-122"/>
              </a:rPr>
              <a:t>blankcrf.xfdf</a:t>
            </a:r>
            <a:r>
              <a:rPr lang="en-US" dirty="0">
                <a:ea typeface="宋体" pitchFamily="2" charset="-122"/>
              </a:rPr>
              <a:t>";</a:t>
            </a:r>
          </a:p>
          <a:p>
            <a:pPr lvl="1"/>
            <a:r>
              <a:rPr lang="en-US" dirty="0">
                <a:ea typeface="宋体" pitchFamily="2" charset="-122"/>
              </a:rPr>
              <a:t>filename </a:t>
            </a:r>
            <a:r>
              <a:rPr lang="en-US" dirty="0" err="1">
                <a:ea typeface="宋体" pitchFamily="2" charset="-122"/>
              </a:rPr>
              <a:t>acrfmap</a:t>
            </a:r>
            <a:r>
              <a:rPr lang="en-US" dirty="0">
                <a:ea typeface="宋体" pitchFamily="2" charset="-122"/>
              </a:rPr>
              <a:t> "./acrf2sas.map";</a:t>
            </a:r>
          </a:p>
          <a:p>
            <a:pPr lvl="1"/>
            <a:r>
              <a:rPr lang="en-US" dirty="0" err="1">
                <a:ea typeface="宋体" pitchFamily="2" charset="-122"/>
              </a:rPr>
              <a:t>libname</a:t>
            </a:r>
            <a:r>
              <a:rPr lang="en-US" dirty="0">
                <a:ea typeface="宋体" pitchFamily="2" charset="-122"/>
              </a:rPr>
              <a:t>  </a:t>
            </a:r>
            <a:r>
              <a:rPr lang="en-US" dirty="0" err="1">
                <a:ea typeface="宋体" pitchFamily="2" charset="-122"/>
              </a:rPr>
              <a:t>blankcrf</a:t>
            </a:r>
            <a:r>
              <a:rPr lang="en-US" dirty="0">
                <a:ea typeface="宋体" pitchFamily="2" charset="-122"/>
              </a:rPr>
              <a:t> xmlv2 </a:t>
            </a:r>
            <a:r>
              <a:rPr lang="en-US" dirty="0" err="1" smtClean="0">
                <a:ea typeface="宋体" pitchFamily="2" charset="-122"/>
              </a:rPr>
              <a:t>xmlmap</a:t>
            </a:r>
            <a:r>
              <a:rPr lang="en-US" dirty="0" smtClean="0">
                <a:ea typeface="宋体" pitchFamily="2" charset="-122"/>
              </a:rPr>
              <a:t>=</a:t>
            </a:r>
            <a:r>
              <a:rPr lang="en-US" dirty="0" err="1" smtClean="0">
                <a:ea typeface="宋体" pitchFamily="2" charset="-122"/>
              </a:rPr>
              <a:t>acrfmap</a:t>
            </a:r>
            <a:r>
              <a:rPr lang="en-US" dirty="0" smtClean="0">
                <a:ea typeface="宋体" pitchFamily="2" charset="-122"/>
              </a:rPr>
              <a:t> </a:t>
            </a:r>
            <a:r>
              <a:rPr lang="en-US" dirty="0" err="1" smtClean="0">
                <a:ea typeface="宋体" pitchFamily="2" charset="-122"/>
              </a:rPr>
              <a:t>automap</a:t>
            </a:r>
            <a:r>
              <a:rPr lang="en-US" dirty="0" smtClean="0">
                <a:ea typeface="宋体" pitchFamily="2" charset="-122"/>
              </a:rPr>
              <a:t>=replace </a:t>
            </a:r>
            <a:r>
              <a:rPr lang="en-US" dirty="0">
                <a:ea typeface="宋体" pitchFamily="2" charset="-122"/>
              </a:rPr>
              <a:t>access=</a:t>
            </a:r>
            <a:r>
              <a:rPr lang="en-US" dirty="0" err="1">
                <a:ea typeface="宋体" pitchFamily="2" charset="-122"/>
              </a:rPr>
              <a:t>readonly</a:t>
            </a:r>
            <a:r>
              <a:rPr lang="en-US" dirty="0" smtClean="0">
                <a:ea typeface="宋体" pitchFamily="2" charset="-122"/>
              </a:rPr>
              <a:t>;</a:t>
            </a:r>
          </a:p>
          <a:p>
            <a:pPr lvl="1"/>
            <a:endParaRPr lang="en-US" dirty="0" smtClean="0">
              <a:ea typeface="宋体" pitchFamily="2" charset="-122"/>
            </a:endParaRPr>
          </a:p>
          <a:p>
            <a:pPr lvl="1"/>
            <a:r>
              <a:rPr lang="en-US" dirty="0" err="1"/>
              <a:t>proc</a:t>
            </a:r>
            <a:r>
              <a:rPr lang="en-US" dirty="0"/>
              <a:t> copy in=</a:t>
            </a:r>
            <a:r>
              <a:rPr lang="en-US" dirty="0" err="1"/>
              <a:t>blankcrf</a:t>
            </a:r>
            <a:r>
              <a:rPr lang="en-US" dirty="0"/>
              <a:t> out=work;</a:t>
            </a:r>
          </a:p>
          <a:p>
            <a:pPr lvl="1"/>
            <a:r>
              <a:rPr lang="en-US" dirty="0"/>
              <a:t>run;</a:t>
            </a:r>
          </a:p>
          <a:p>
            <a:pPr lvl="1"/>
            <a:endParaRPr lang="en-US" dirty="0" smtClean="0"/>
          </a:p>
          <a:p>
            <a:endParaRPr lang="en-US" dirty="0"/>
          </a:p>
        </p:txBody>
      </p:sp>
    </p:spTree>
    <p:extLst>
      <p:ext uri="{BB962C8B-B14F-4D97-AF65-F5344CB8AC3E}">
        <p14:creationId xmlns:p14="http://schemas.microsoft.com/office/powerpoint/2010/main" val="1705095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18</a:t>
            </a:fld>
            <a:endParaRPr lang="en-US" altLang="en-US" sz="1100">
              <a:solidFill>
                <a:schemeClr val="tx2"/>
              </a:solidFill>
            </a:endParaRPr>
          </a:p>
        </p:txBody>
      </p:sp>
      <p:sp>
        <p:nvSpPr>
          <p:cNvPr id="3" name="Title 2"/>
          <p:cNvSpPr>
            <a:spLocks noGrp="1"/>
          </p:cNvSpPr>
          <p:nvPr>
            <p:ph type="title"/>
          </p:nvPr>
        </p:nvSpPr>
        <p:spPr/>
        <p:txBody>
          <a:bodyPr>
            <a:normAutofit fontScale="90000"/>
          </a:bodyPr>
          <a:lstStyle/>
          <a:p>
            <a:pPr algn="ctr"/>
            <a:r>
              <a:rPr lang="en-US" dirty="0" smtClean="0"/>
              <a:t>Parsing Imported </a:t>
            </a:r>
            <a:r>
              <a:rPr lang="en-US" dirty="0"/>
              <a:t>Comments With Perl Regular Expression</a:t>
            </a:r>
          </a:p>
        </p:txBody>
      </p:sp>
      <p:sp>
        <p:nvSpPr>
          <p:cNvPr id="6" name="Content Placeholder 1"/>
          <p:cNvSpPr>
            <a:spLocks noGrp="1"/>
          </p:cNvSpPr>
          <p:nvPr>
            <p:ph idx="1"/>
          </p:nvPr>
        </p:nvSpPr>
        <p:spPr>
          <a:xfrm>
            <a:off x="457200" y="1481328"/>
            <a:ext cx="8229600" cy="4525963"/>
          </a:xfrm>
        </p:spPr>
        <p:txBody>
          <a:bodyPr>
            <a:normAutofit/>
          </a:bodyPr>
          <a:lstStyle/>
          <a:p>
            <a:r>
              <a:rPr lang="en-US" altLang="zh-CN" dirty="0"/>
              <a:t>PRXCHANGE</a:t>
            </a:r>
            <a:r>
              <a:rPr lang="en-US" dirty="0"/>
              <a:t> Function</a:t>
            </a:r>
            <a:r>
              <a:rPr lang="en-US" dirty="0" smtClean="0"/>
              <a:t>:</a:t>
            </a:r>
            <a:endParaRPr lang="en-US" altLang="zh-CN" dirty="0"/>
          </a:p>
          <a:p>
            <a:pPr lvl="1"/>
            <a:r>
              <a:rPr lang="en-US" dirty="0" err="1"/>
              <a:t>prxchange</a:t>
            </a:r>
            <a:r>
              <a:rPr lang="en-US" dirty="0"/>
              <a:t>("s/.*?(\b(?:LBCAT|LBTEST|LBTESTCD)\b)?/\1 /o", -1, cats(COMMENTS));</a:t>
            </a:r>
            <a:endParaRPr lang="en-US" sz="2800" dirty="0"/>
          </a:p>
          <a:p>
            <a:r>
              <a:rPr lang="en-US" dirty="0" smtClean="0"/>
              <a:t> </a:t>
            </a:r>
            <a:r>
              <a:rPr lang="en-US" dirty="0"/>
              <a:t>Regular expression visualization</a:t>
            </a:r>
            <a:r>
              <a:rPr lang="en-US" dirty="0" smtClean="0"/>
              <a:t>:</a:t>
            </a:r>
          </a:p>
          <a:p>
            <a:pPr lvl="1"/>
            <a:endParaRPr lang="en-US" dirty="0" smtClean="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3200400"/>
            <a:ext cx="52006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7211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19</a:t>
            </a:fld>
            <a:endParaRPr lang="en-US" altLang="en-US" sz="1100">
              <a:solidFill>
                <a:schemeClr val="tx2"/>
              </a:solidFill>
            </a:endParaRPr>
          </a:p>
        </p:txBody>
      </p:sp>
      <p:sp>
        <p:nvSpPr>
          <p:cNvPr id="3" name="Title 2"/>
          <p:cNvSpPr>
            <a:spLocks noGrp="1"/>
          </p:cNvSpPr>
          <p:nvPr>
            <p:ph type="title"/>
          </p:nvPr>
        </p:nvSpPr>
        <p:spPr/>
        <p:txBody>
          <a:bodyPr>
            <a:normAutofit/>
          </a:bodyPr>
          <a:lstStyle/>
          <a:p>
            <a:pPr algn="ctr"/>
            <a:r>
              <a:rPr lang="en-US" dirty="0" smtClean="0"/>
              <a:t>Macro Invoke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5098502"/>
              </p:ext>
            </p:extLst>
          </p:nvPr>
        </p:nvGraphicFramePr>
        <p:xfrm>
          <a:off x="685800" y="1219200"/>
          <a:ext cx="7772400" cy="1981200"/>
        </p:xfrm>
        <a:graphic>
          <a:graphicData uri="http://schemas.openxmlformats.org/drawingml/2006/table">
            <a:tbl>
              <a:tblPr>
                <a:tableStyleId>{5940675A-B579-460E-94D1-54222C63F5DA}</a:tableStyleId>
              </a:tblPr>
              <a:tblGrid>
                <a:gridCol w="2133600"/>
                <a:gridCol w="5638800"/>
              </a:tblGrid>
              <a:tr h="381000">
                <a:tc>
                  <a:txBody>
                    <a:bodyPr/>
                    <a:lstStyle/>
                    <a:p>
                      <a:pPr marL="0" marR="0" algn="l">
                        <a:spcBef>
                          <a:spcPts val="0"/>
                        </a:spcBef>
                        <a:spcAft>
                          <a:spcPts val="0"/>
                        </a:spcAft>
                      </a:pPr>
                      <a:r>
                        <a:rPr kumimoji="0" lang="en-US" sz="2300" kern="1200" dirty="0"/>
                        <a:t>Parameter</a:t>
                      </a:r>
                      <a:endParaRPr kumimoji="0" lang="en-US" sz="2300" kern="1200" dirty="0">
                        <a:solidFill>
                          <a:schemeClr val="tx1"/>
                        </a:solidFill>
                        <a:latin typeface="+mn-lt"/>
                        <a:ea typeface="+mn-ea"/>
                        <a:cs typeface="+mn-cs"/>
                      </a:endParaRPr>
                    </a:p>
                  </a:txBody>
                  <a:tcPr marL="68580" marR="68580" marT="0" marB="0"/>
                </a:tc>
                <a:tc>
                  <a:txBody>
                    <a:bodyPr/>
                    <a:lstStyle/>
                    <a:p>
                      <a:pPr marL="0" marR="0" algn="l">
                        <a:spcBef>
                          <a:spcPts val="0"/>
                        </a:spcBef>
                        <a:spcAft>
                          <a:spcPts val="0"/>
                        </a:spcAft>
                      </a:pPr>
                      <a:r>
                        <a:rPr kumimoji="0" lang="en-US" sz="2300" kern="1200" dirty="0"/>
                        <a:t>Description</a:t>
                      </a:r>
                      <a:endParaRPr kumimoji="0" lang="en-US" sz="2300" kern="1200" dirty="0">
                        <a:solidFill>
                          <a:schemeClr val="tx1"/>
                        </a:solidFill>
                        <a:latin typeface="+mn-lt"/>
                        <a:ea typeface="+mn-ea"/>
                        <a:cs typeface="+mn-cs"/>
                      </a:endParaRPr>
                    </a:p>
                  </a:txBody>
                  <a:tcPr marL="68580" marR="68580" marT="0" marB="0"/>
                </a:tc>
              </a:tr>
              <a:tr h="718166">
                <a:tc>
                  <a:txBody>
                    <a:bodyPr/>
                    <a:lstStyle/>
                    <a:p>
                      <a:pPr marL="0" marR="0" algn="l">
                        <a:spcBef>
                          <a:spcPts val="0"/>
                        </a:spcBef>
                        <a:spcAft>
                          <a:spcPts val="0"/>
                        </a:spcAft>
                      </a:pPr>
                      <a:r>
                        <a:rPr kumimoji="0" lang="en-US" sz="2300" kern="1200" dirty="0"/>
                        <a:t>DEFCRFPATH</a:t>
                      </a:r>
                      <a:endParaRPr kumimoji="0" lang="en-US" sz="2300" kern="1200" dirty="0">
                        <a:solidFill>
                          <a:schemeClr val="tx1"/>
                        </a:solidFill>
                        <a:latin typeface="+mn-lt"/>
                        <a:ea typeface="+mn-ea"/>
                        <a:cs typeface="+mn-cs"/>
                      </a:endParaRPr>
                    </a:p>
                  </a:txBody>
                  <a:tcPr marL="68580" marR="68580" marT="0" marB="0"/>
                </a:tc>
                <a:tc>
                  <a:txBody>
                    <a:bodyPr/>
                    <a:lstStyle/>
                    <a:p>
                      <a:pPr marL="0" marR="0" algn="l">
                        <a:spcBef>
                          <a:spcPts val="0"/>
                        </a:spcBef>
                        <a:spcAft>
                          <a:spcPts val="0"/>
                        </a:spcAft>
                      </a:pPr>
                      <a:r>
                        <a:rPr kumimoji="0" lang="en-US" sz="2300" kern="1200" dirty="0"/>
                        <a:t>Path where define.xml to be validated and annotated CRF are located</a:t>
                      </a:r>
                      <a:endParaRPr kumimoji="0" lang="en-US" sz="2300" kern="1200" dirty="0">
                        <a:solidFill>
                          <a:schemeClr val="tx1"/>
                        </a:solidFill>
                        <a:latin typeface="+mn-lt"/>
                        <a:ea typeface="+mn-ea"/>
                        <a:cs typeface="+mn-cs"/>
                      </a:endParaRPr>
                    </a:p>
                  </a:txBody>
                  <a:tcPr marL="68580" marR="68580" marT="0" marB="0"/>
                </a:tc>
              </a:tr>
              <a:tr h="468668">
                <a:tc>
                  <a:txBody>
                    <a:bodyPr/>
                    <a:lstStyle/>
                    <a:p>
                      <a:pPr marL="0" marR="0" algn="l">
                        <a:spcBef>
                          <a:spcPts val="0"/>
                        </a:spcBef>
                        <a:spcAft>
                          <a:spcPts val="0"/>
                        </a:spcAft>
                        <a:tabLst>
                          <a:tab pos="457200" algn="l"/>
                        </a:tabLst>
                      </a:pPr>
                      <a:r>
                        <a:rPr kumimoji="0" lang="zh-CN" sz="2300" kern="1200" dirty="0"/>
                        <a:t>XMLMAPPATH</a:t>
                      </a:r>
                      <a:endParaRPr kumimoji="0" lang="en-US" sz="2300" kern="1200" dirty="0">
                        <a:solidFill>
                          <a:schemeClr val="tx1"/>
                        </a:solidFill>
                        <a:latin typeface="+mn-lt"/>
                        <a:ea typeface="+mn-ea"/>
                        <a:cs typeface="+mn-cs"/>
                      </a:endParaRPr>
                    </a:p>
                  </a:txBody>
                  <a:tcPr marL="68580" marR="68580" marT="0" marB="0"/>
                </a:tc>
                <a:tc>
                  <a:txBody>
                    <a:bodyPr/>
                    <a:lstStyle/>
                    <a:p>
                      <a:pPr marL="0" marR="0" algn="l">
                        <a:spcBef>
                          <a:spcPts val="0"/>
                        </a:spcBef>
                        <a:spcAft>
                          <a:spcPts val="0"/>
                        </a:spcAft>
                      </a:pPr>
                      <a:r>
                        <a:rPr kumimoji="0" lang="en-US" sz="2300" kern="1200" dirty="0"/>
                        <a:t>Path where </a:t>
                      </a:r>
                      <a:r>
                        <a:rPr kumimoji="0" lang="en-US" sz="2300" kern="1200" dirty="0" err="1"/>
                        <a:t>XMLMap</a:t>
                      </a:r>
                      <a:r>
                        <a:rPr kumimoji="0" lang="en-US" sz="2300" kern="1200" dirty="0"/>
                        <a:t> is located</a:t>
                      </a:r>
                      <a:endParaRPr kumimoji="0" lang="en-US" sz="2300" kern="1200" dirty="0">
                        <a:solidFill>
                          <a:schemeClr val="tx1"/>
                        </a:solidFill>
                        <a:latin typeface="+mn-lt"/>
                        <a:ea typeface="+mn-ea"/>
                        <a:cs typeface="+mn-cs"/>
                      </a:endParaRPr>
                    </a:p>
                  </a:txBody>
                  <a:tcPr marL="68580" marR="68580" marT="0" marB="0"/>
                </a:tc>
              </a:tr>
              <a:tr h="413366">
                <a:tc>
                  <a:txBody>
                    <a:bodyPr/>
                    <a:lstStyle/>
                    <a:p>
                      <a:pPr marL="0" marR="0" algn="l">
                        <a:spcBef>
                          <a:spcPts val="0"/>
                        </a:spcBef>
                        <a:spcAft>
                          <a:spcPts val="0"/>
                        </a:spcAft>
                      </a:pPr>
                      <a:r>
                        <a:rPr kumimoji="0" lang="en-US" sz="2300" kern="1200" dirty="0"/>
                        <a:t>OUTPATH</a:t>
                      </a:r>
                      <a:endParaRPr kumimoji="0" lang="en-US" sz="2300" kern="1200" dirty="0">
                        <a:solidFill>
                          <a:schemeClr val="tx1"/>
                        </a:solidFill>
                        <a:latin typeface="+mn-lt"/>
                        <a:ea typeface="+mn-ea"/>
                        <a:cs typeface="+mn-cs"/>
                      </a:endParaRPr>
                    </a:p>
                  </a:txBody>
                  <a:tcPr marL="68580" marR="68580" marT="0" marB="0"/>
                </a:tc>
                <a:tc>
                  <a:txBody>
                    <a:bodyPr/>
                    <a:lstStyle/>
                    <a:p>
                      <a:pPr marL="0" marR="0" algn="l">
                        <a:spcBef>
                          <a:spcPts val="0"/>
                        </a:spcBef>
                        <a:spcAft>
                          <a:spcPts val="0"/>
                        </a:spcAft>
                      </a:pPr>
                      <a:r>
                        <a:rPr kumimoji="0" lang="en-US" sz="2300" kern="1200" dirty="0"/>
                        <a:t>Path where check result is located</a:t>
                      </a:r>
                      <a:endParaRPr kumimoji="0" lang="en-US" sz="2300" kern="1200" dirty="0">
                        <a:solidFill>
                          <a:schemeClr val="tx1"/>
                        </a:solidFill>
                        <a:latin typeface="+mn-lt"/>
                        <a:ea typeface="+mn-ea"/>
                        <a:cs typeface="+mn-cs"/>
                      </a:endParaRPr>
                    </a:p>
                  </a:txBody>
                  <a:tcPr marL="68580" marR="68580" marT="0" marB="0"/>
                </a:tc>
              </a:tr>
            </a:tbl>
          </a:graphicData>
        </a:graphic>
      </p:graphicFrame>
      <p:sp>
        <p:nvSpPr>
          <p:cNvPr id="8" name="Content Placeholder 1"/>
          <p:cNvSpPr txBox="1">
            <a:spLocks/>
          </p:cNvSpPr>
          <p:nvPr/>
        </p:nvSpPr>
        <p:spPr>
          <a:xfrm>
            <a:off x="685800" y="3581400"/>
            <a:ext cx="8229600" cy="22098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altLang="zh-CN" dirty="0" smtClean="0"/>
              <a:t>Using example</a:t>
            </a:r>
            <a:r>
              <a:rPr lang="en-US" dirty="0" smtClean="0"/>
              <a:t>:</a:t>
            </a:r>
            <a:endParaRPr lang="en-US" altLang="zh-CN" dirty="0" smtClean="0"/>
          </a:p>
          <a:p>
            <a:pPr lvl="1" fontAlgn="auto">
              <a:spcAft>
                <a:spcPts val="0"/>
              </a:spcAft>
            </a:pPr>
            <a:r>
              <a:rPr lang="en-US" dirty="0" smtClean="0"/>
              <a:t>%</a:t>
            </a:r>
            <a:r>
              <a:rPr lang="en-US" dirty="0" err="1" smtClean="0"/>
              <a:t>ChkDefCrfPage</a:t>
            </a:r>
            <a:r>
              <a:rPr lang="en-US" dirty="0" smtClean="0"/>
              <a:t>(</a:t>
            </a:r>
            <a:r>
              <a:rPr lang="en-US" dirty="0" err="1" smtClean="0"/>
              <a:t>defcrfpath</a:t>
            </a:r>
            <a:r>
              <a:rPr lang="en-US" dirty="0" smtClean="0"/>
              <a:t>    = </a:t>
            </a:r>
            <a:r>
              <a:rPr lang="en-US" dirty="0" smtClean="0"/>
              <a:t>&amp;</a:t>
            </a:r>
            <a:r>
              <a:rPr lang="en-US" dirty="0" err="1" smtClean="0"/>
              <a:t>demo_path</a:t>
            </a:r>
            <a:endParaRPr lang="en-US" dirty="0"/>
          </a:p>
          <a:p>
            <a:pPr lvl="1" fontAlgn="auto">
              <a:spcAft>
                <a:spcPts val="0"/>
              </a:spcAft>
            </a:pPr>
            <a:r>
              <a:rPr lang="en-US" dirty="0"/>
              <a:t>            	      </a:t>
            </a:r>
            <a:r>
              <a:rPr lang="en-US" dirty="0" smtClean="0"/>
              <a:t>     , </a:t>
            </a:r>
            <a:r>
              <a:rPr lang="en-US" dirty="0" err="1"/>
              <a:t>xmlmappath</a:t>
            </a:r>
            <a:r>
              <a:rPr lang="en-US" dirty="0"/>
              <a:t> </a:t>
            </a:r>
            <a:r>
              <a:rPr lang="en-US" dirty="0" smtClean="0"/>
              <a:t>= </a:t>
            </a:r>
            <a:r>
              <a:rPr lang="en-US" dirty="0" smtClean="0"/>
              <a:t>&amp;</a:t>
            </a:r>
            <a:r>
              <a:rPr lang="en-US" dirty="0" err="1" smtClean="0"/>
              <a:t>demo_path</a:t>
            </a:r>
            <a:endParaRPr lang="en-US" dirty="0"/>
          </a:p>
          <a:p>
            <a:pPr lvl="1" fontAlgn="auto">
              <a:spcAft>
                <a:spcPts val="0"/>
              </a:spcAft>
            </a:pPr>
            <a:r>
              <a:rPr lang="en-US" dirty="0"/>
              <a:t>            	      </a:t>
            </a:r>
            <a:r>
              <a:rPr lang="en-US" dirty="0" smtClean="0"/>
              <a:t>     , </a:t>
            </a:r>
            <a:r>
              <a:rPr lang="en-US" dirty="0" err="1"/>
              <a:t>outpath</a:t>
            </a:r>
            <a:r>
              <a:rPr lang="en-US" dirty="0"/>
              <a:t>    </a:t>
            </a:r>
            <a:r>
              <a:rPr lang="en-US" dirty="0" smtClean="0"/>
              <a:t>     = </a:t>
            </a:r>
            <a:r>
              <a:rPr lang="en-US" dirty="0" smtClean="0"/>
              <a:t>&amp;</a:t>
            </a:r>
            <a:r>
              <a:rPr lang="en-US" dirty="0" err="1" smtClean="0"/>
              <a:t>demo_</a:t>
            </a:r>
            <a:r>
              <a:rPr lang="en-US" dirty="0" err="1" smtClean="0"/>
              <a:t>path</a:t>
            </a:r>
            <a:endParaRPr lang="en-US" dirty="0"/>
          </a:p>
          <a:p>
            <a:pPr lvl="1" fontAlgn="auto">
              <a:spcAft>
                <a:spcPts val="0"/>
              </a:spcAft>
            </a:pPr>
            <a:r>
              <a:rPr lang="en-US" dirty="0"/>
              <a:t>                    </a:t>
            </a:r>
            <a:r>
              <a:rPr lang="en-US" dirty="0" smtClean="0"/>
              <a:t>     </a:t>
            </a:r>
            <a:r>
              <a:rPr lang="en-US" dirty="0"/>
              <a:t>);</a:t>
            </a:r>
            <a:endParaRPr lang="en-US" dirty="0" smtClean="0"/>
          </a:p>
        </p:txBody>
      </p:sp>
    </p:spTree>
    <p:extLst>
      <p:ext uri="{BB962C8B-B14F-4D97-AF65-F5344CB8AC3E}">
        <p14:creationId xmlns:p14="http://schemas.microsoft.com/office/powerpoint/2010/main" val="160889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a:xfrm>
            <a:off x="457200" y="1447800"/>
            <a:ext cx="8229600" cy="4525963"/>
          </a:xfrm>
        </p:spPr>
        <p:txBody>
          <a:bodyPr>
            <a:normAutofit/>
          </a:bodyPr>
          <a:lstStyle/>
          <a:p>
            <a:r>
              <a:rPr lang="en-US" altLang="zh-CN" dirty="0" smtClean="0">
                <a:ea typeface="宋体" pitchFamily="2" charset="-122"/>
              </a:rPr>
              <a:t>Introduction</a:t>
            </a:r>
          </a:p>
          <a:p>
            <a:r>
              <a:rPr lang="en-US" dirty="0" err="1" smtClean="0">
                <a:ea typeface="宋体" pitchFamily="2" charset="-122"/>
              </a:rPr>
              <a:t>Define.Xml</a:t>
            </a:r>
            <a:r>
              <a:rPr lang="en-US" dirty="0" smtClean="0">
                <a:ea typeface="宋体" pitchFamily="2" charset="-122"/>
              </a:rPr>
              <a:t> </a:t>
            </a:r>
            <a:r>
              <a:rPr lang="en-US" dirty="0">
                <a:ea typeface="宋体" pitchFamily="2" charset="-122"/>
              </a:rPr>
              <a:t>Content Extraction</a:t>
            </a:r>
            <a:endParaRPr lang="en-US" dirty="0" smtClean="0">
              <a:ea typeface="宋体" pitchFamily="2" charset="-122"/>
            </a:endParaRPr>
          </a:p>
          <a:p>
            <a:r>
              <a:rPr lang="en-US" dirty="0" smtClean="0">
                <a:ea typeface="宋体" pitchFamily="2" charset="-122"/>
              </a:rPr>
              <a:t>Annotated CRF </a:t>
            </a:r>
            <a:r>
              <a:rPr lang="en-US" dirty="0">
                <a:ea typeface="宋体" pitchFamily="2" charset="-122"/>
              </a:rPr>
              <a:t>Comments Extraction</a:t>
            </a:r>
            <a:endParaRPr lang="en-US" dirty="0" smtClean="0">
              <a:ea typeface="宋体" pitchFamily="2" charset="-122"/>
            </a:endParaRPr>
          </a:p>
          <a:p>
            <a:pPr lvl="1"/>
            <a:r>
              <a:rPr lang="en-US" dirty="0"/>
              <a:t>Parsing </a:t>
            </a:r>
            <a:r>
              <a:rPr lang="en-US" dirty="0" smtClean="0"/>
              <a:t>i</a:t>
            </a:r>
            <a:r>
              <a:rPr lang="en-US" dirty="0" smtClean="0">
                <a:ea typeface="宋体" pitchFamily="2" charset="-122"/>
              </a:rPr>
              <a:t>mported </a:t>
            </a:r>
            <a:r>
              <a:rPr lang="en-US" dirty="0">
                <a:ea typeface="宋体" pitchFamily="2" charset="-122"/>
              </a:rPr>
              <a:t>Comments With Perl </a:t>
            </a:r>
            <a:r>
              <a:rPr lang="en-US" dirty="0" smtClean="0">
                <a:ea typeface="宋体" pitchFamily="2" charset="-122"/>
              </a:rPr>
              <a:t>Regular Expression</a:t>
            </a:r>
            <a:endParaRPr lang="en-US" dirty="0" smtClean="0"/>
          </a:p>
          <a:p>
            <a:r>
              <a:rPr lang="en-US" dirty="0" smtClean="0"/>
              <a:t>Macro Invoke</a:t>
            </a:r>
          </a:p>
          <a:p>
            <a:r>
              <a:rPr lang="en-US" dirty="0"/>
              <a:t>Validation </a:t>
            </a:r>
            <a:r>
              <a:rPr lang="en-US" dirty="0" smtClean="0"/>
              <a:t>Result</a:t>
            </a:r>
            <a:endParaRPr lang="en-US" dirty="0"/>
          </a:p>
          <a:p>
            <a:r>
              <a:rPr lang="en-US" altLang="zh-CN" dirty="0" smtClean="0"/>
              <a:t>References</a:t>
            </a:r>
            <a:endParaRPr lang="en-US" altLang="zh-CN" dirty="0"/>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2</a:t>
            </a:fld>
            <a:endParaRPr lang="en-US" altLang="en-US" sz="1100">
              <a:solidFill>
                <a:schemeClr val="tx2"/>
              </a:solidFill>
            </a:endParaRPr>
          </a:p>
        </p:txBody>
      </p:sp>
      <p:sp>
        <p:nvSpPr>
          <p:cNvPr id="3" name="Title 2"/>
          <p:cNvSpPr>
            <a:spLocks noGrp="1"/>
          </p:cNvSpPr>
          <p:nvPr>
            <p:ph type="title"/>
          </p:nvPr>
        </p:nvSpPr>
        <p:spPr/>
        <p:txBody>
          <a:bodyPr>
            <a:normAutofit/>
          </a:bodyPr>
          <a:lstStyle/>
          <a:p>
            <a:pPr fontAlgn="auto">
              <a:spcAft>
                <a:spcPts val="0"/>
              </a:spcAft>
              <a:defRPr/>
            </a:pPr>
            <a:r>
              <a:rPr lang="en-US" sz="4800" cap="all" dirty="0">
                <a:effectLst/>
              </a:rPr>
              <a:t>Contents</a:t>
            </a:r>
          </a:p>
        </p:txBody>
      </p:sp>
      <p:sp>
        <p:nvSpPr>
          <p:cNvPr id="5" name="Title 1"/>
          <p:cNvSpPr txBox="1">
            <a:spLocks/>
          </p:cNvSpPr>
          <p:nvPr/>
        </p:nvSpPr>
        <p:spPr>
          <a:xfrm>
            <a:off x="3886200" y="6470073"/>
            <a:ext cx="1981200" cy="381000"/>
          </a:xfrm>
          <a:prstGeom prst="rect">
            <a:avLst/>
          </a:prstGeom>
        </p:spPr>
        <p:txBody>
          <a:bodyPr vert="horz" anchor="b">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defRPr/>
            </a:pPr>
            <a:r>
              <a:rPr lang="en-US" sz="1800" dirty="0"/>
              <a:t>@</a:t>
            </a:r>
            <a:r>
              <a:rPr lang="en-US" sz="1800" dirty="0" err="1"/>
              <a:t>pharmasug</a:t>
            </a:r>
            <a:endParaRPr lang="en-US" sz="1800" dirty="0"/>
          </a:p>
        </p:txBody>
      </p:sp>
    </p:spTree>
    <p:extLst>
      <p:ext uri="{BB962C8B-B14F-4D97-AF65-F5344CB8AC3E}">
        <p14:creationId xmlns:p14="http://schemas.microsoft.com/office/powerpoint/2010/main" val="282807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20</a:t>
            </a:fld>
            <a:endParaRPr lang="en-US" altLang="en-US" sz="1100">
              <a:solidFill>
                <a:schemeClr val="tx2"/>
              </a:solidFill>
            </a:endParaRPr>
          </a:p>
        </p:txBody>
      </p:sp>
      <p:sp>
        <p:nvSpPr>
          <p:cNvPr id="3" name="Title 2"/>
          <p:cNvSpPr>
            <a:spLocks noGrp="1"/>
          </p:cNvSpPr>
          <p:nvPr>
            <p:ph type="title"/>
          </p:nvPr>
        </p:nvSpPr>
        <p:spPr/>
        <p:txBody>
          <a:bodyPr>
            <a:normAutofit/>
          </a:bodyPr>
          <a:lstStyle/>
          <a:p>
            <a:pPr algn="ctr"/>
            <a:r>
              <a:rPr lang="en-US" dirty="0">
                <a:effectLst/>
              </a:rPr>
              <a:t>Validation Result</a:t>
            </a:r>
            <a:endParaRPr lang="en-US" dirty="0"/>
          </a:p>
        </p:txBody>
      </p:sp>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7861184"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224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21</a:t>
            </a:fld>
            <a:endParaRPr lang="en-US" altLang="en-US" sz="1100">
              <a:solidFill>
                <a:schemeClr val="tx2"/>
              </a:solidFill>
            </a:endParaRPr>
          </a:p>
        </p:txBody>
      </p:sp>
      <p:sp>
        <p:nvSpPr>
          <p:cNvPr id="3" name="Title 2"/>
          <p:cNvSpPr>
            <a:spLocks noGrp="1"/>
          </p:cNvSpPr>
          <p:nvPr>
            <p:ph type="title"/>
          </p:nvPr>
        </p:nvSpPr>
        <p:spPr/>
        <p:txBody>
          <a:bodyPr>
            <a:normAutofit/>
          </a:bodyPr>
          <a:lstStyle/>
          <a:p>
            <a:pPr algn="ctr" fontAlgn="auto">
              <a:spcAft>
                <a:spcPts val="0"/>
              </a:spcAft>
              <a:defRPr/>
            </a:pPr>
            <a:r>
              <a:rPr lang="en-US" dirty="0"/>
              <a:t>Reference</a:t>
            </a:r>
          </a:p>
        </p:txBody>
      </p:sp>
      <p:sp>
        <p:nvSpPr>
          <p:cNvPr id="2" name="Content Placeholder 1"/>
          <p:cNvSpPr>
            <a:spLocks noGrp="1"/>
          </p:cNvSpPr>
          <p:nvPr>
            <p:ph idx="1"/>
          </p:nvPr>
        </p:nvSpPr>
        <p:spPr/>
        <p:txBody>
          <a:bodyPr>
            <a:normAutofit fontScale="85000" lnSpcReduction="10000"/>
          </a:bodyPr>
          <a:lstStyle/>
          <a:p>
            <a:r>
              <a:rPr lang="en-US" dirty="0" smtClean="0"/>
              <a:t>Jeff </a:t>
            </a:r>
            <a:r>
              <a:rPr lang="en-US" dirty="0"/>
              <a:t>Xia, </a:t>
            </a:r>
            <a:r>
              <a:rPr lang="en-US" dirty="0" err="1"/>
              <a:t>Sangeetha</a:t>
            </a:r>
            <a:r>
              <a:rPr lang="en-US" dirty="0"/>
              <a:t> </a:t>
            </a:r>
            <a:r>
              <a:rPr lang="en-US" dirty="0" err="1" smtClean="0"/>
              <a:t>Mahalingam</a:t>
            </a:r>
            <a:r>
              <a:rPr lang="en-US" dirty="0" smtClean="0"/>
              <a:t>. “Cross </a:t>
            </a:r>
            <a:r>
              <a:rPr lang="en-US" dirty="0"/>
              <a:t>Check between Define.xml and blankcrf.pdf</a:t>
            </a:r>
            <a:r>
              <a:rPr lang="en-US" dirty="0" smtClean="0"/>
              <a:t>”. </a:t>
            </a:r>
            <a:r>
              <a:rPr lang="en-US" dirty="0"/>
              <a:t> NJ CDISC User Group </a:t>
            </a:r>
            <a:r>
              <a:rPr lang="en-US" dirty="0" smtClean="0"/>
              <a:t>Meeting 2014.</a:t>
            </a:r>
          </a:p>
          <a:p>
            <a:r>
              <a:rPr lang="en-US" dirty="0"/>
              <a:t>FDA CDER, 2011. “Common Data Standards Issue Document</a:t>
            </a:r>
            <a:r>
              <a:rPr lang="en-US" dirty="0" smtClean="0"/>
              <a:t>.”</a:t>
            </a:r>
            <a:endParaRPr lang="en-US" dirty="0"/>
          </a:p>
          <a:p>
            <a:r>
              <a:rPr lang="en-US" dirty="0" err="1"/>
              <a:t>Prafulla</a:t>
            </a:r>
            <a:r>
              <a:rPr lang="en-US" dirty="0"/>
              <a:t> </a:t>
            </a:r>
            <a:r>
              <a:rPr lang="en-US" dirty="0" err="1"/>
              <a:t>Girase</a:t>
            </a:r>
            <a:r>
              <a:rPr lang="en-US" dirty="0"/>
              <a:t>, Robert </a:t>
            </a:r>
            <a:r>
              <a:rPr lang="en-US" dirty="0" err="1"/>
              <a:t>Agostinelli</a:t>
            </a:r>
            <a:r>
              <a:rPr lang="en-US" dirty="0"/>
              <a:t>. “Automating Validation of Define.xml using SAS”. </a:t>
            </a:r>
            <a:r>
              <a:rPr lang="en-US" dirty="0" err="1"/>
              <a:t>PharmaSUG</a:t>
            </a:r>
            <a:r>
              <a:rPr lang="en-US" dirty="0"/>
              <a:t> 2013. </a:t>
            </a:r>
          </a:p>
          <a:p>
            <a:r>
              <a:rPr lang="en-US" dirty="0"/>
              <a:t>Wendi L. Wright. 2010. “How to Create an XML Map with the XML Mapper”. NESUG 2010. </a:t>
            </a:r>
            <a:endParaRPr lang="en-US" dirty="0" smtClean="0"/>
          </a:p>
          <a:p>
            <a:r>
              <a:rPr lang="en-US" dirty="0" smtClean="0"/>
              <a:t>Joel </a:t>
            </a:r>
            <a:r>
              <a:rPr lang="en-US" dirty="0"/>
              <a:t>Campbell, Ryan Wilkins. “Importing and Parsing Comments From a PDF Document With Help From Perl Regular Expressions”. </a:t>
            </a:r>
            <a:r>
              <a:rPr lang="en-US" dirty="0" err="1"/>
              <a:t>PharmaSUG</a:t>
            </a:r>
            <a:r>
              <a:rPr lang="en-US" dirty="0"/>
              <a:t> 2011. </a:t>
            </a:r>
            <a:endParaRPr lang="en-US" altLang="en-US" b="1" dirty="0"/>
          </a:p>
        </p:txBody>
      </p:sp>
    </p:spTree>
    <p:extLst>
      <p:ext uri="{BB962C8B-B14F-4D97-AF65-F5344CB8AC3E}">
        <p14:creationId xmlns:p14="http://schemas.microsoft.com/office/powerpoint/2010/main" val="2912202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txBox="1">
            <a:spLocks/>
          </p:cNvSpPr>
          <p:nvPr/>
        </p:nvSpPr>
        <p:spPr bwMode="auto">
          <a:xfrm>
            <a:off x="1125415" y="457200"/>
            <a:ext cx="701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55588">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620713" indent="-228600">
              <a:spcBef>
                <a:spcPts val="325"/>
              </a:spcBef>
              <a:buClr>
                <a:schemeClr val="accent1"/>
              </a:buClr>
              <a:buFont typeface="Verdana" pitchFamily="34" charset="0"/>
              <a:buChar char="◦"/>
              <a:defRPr sz="2300">
                <a:solidFill>
                  <a:schemeClr val="tx1"/>
                </a:solidFill>
                <a:latin typeface="Lucida Sans Unicode" pitchFamily="34" charset="0"/>
              </a:defRPr>
            </a:lvl2pPr>
            <a:lvl3pPr marL="858838"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1430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13716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1828800" indent="-228600" fontAlgn="base">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286000" indent="-228600" fontAlgn="base">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2743200" indent="-228600" fontAlgn="base">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200400" indent="-228600" fontAlgn="base">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Font typeface="Arial" charset="0"/>
              <a:buNone/>
            </a:pPr>
            <a:r>
              <a:rPr lang="en-US" altLang="en-US" sz="2000" dirty="0">
                <a:solidFill>
                  <a:srgbClr val="005DA2"/>
                </a:solidFill>
                <a:latin typeface="Arial" charset="0"/>
                <a:cs typeface="Times New Roman" pitchFamily="18" charset="0"/>
              </a:rPr>
              <a:t>Name: </a:t>
            </a:r>
            <a:r>
              <a:rPr lang="en-US" sz="2000" dirty="0" err="1"/>
              <a:t>Shenglin</a:t>
            </a:r>
            <a:r>
              <a:rPr lang="en-US" sz="2000" dirty="0"/>
              <a:t> Zhang</a:t>
            </a:r>
            <a:endParaRPr lang="en-US" altLang="en-US" sz="2000" dirty="0">
              <a:solidFill>
                <a:srgbClr val="005DA2"/>
              </a:solidFill>
              <a:latin typeface="Arial" charset="0"/>
              <a:cs typeface="Times New Roman" pitchFamily="18" charset="0"/>
            </a:endParaRPr>
          </a:p>
          <a:p>
            <a:pPr>
              <a:spcBef>
                <a:spcPct val="0"/>
              </a:spcBef>
              <a:buFont typeface="Arial" charset="0"/>
              <a:buNone/>
            </a:pPr>
            <a:r>
              <a:rPr lang="en-US" altLang="en-US" sz="2000" dirty="0">
                <a:solidFill>
                  <a:srgbClr val="005DA2"/>
                </a:solidFill>
                <a:latin typeface="Arial" charset="0"/>
                <a:cs typeface="Times New Roman" pitchFamily="18" charset="0"/>
              </a:rPr>
              <a:t>Organization: </a:t>
            </a:r>
            <a:r>
              <a:rPr lang="en-US" sz="2000" dirty="0"/>
              <a:t>PAREXEL International</a:t>
            </a:r>
            <a:endParaRPr lang="en-US" altLang="en-US" sz="2000" dirty="0">
              <a:solidFill>
                <a:srgbClr val="005DA2"/>
              </a:solidFill>
              <a:latin typeface="Arial" charset="0"/>
              <a:cs typeface="Times New Roman" pitchFamily="18" charset="0"/>
            </a:endParaRPr>
          </a:p>
          <a:p>
            <a:pPr marL="17462" indent="0">
              <a:buNone/>
            </a:pPr>
            <a:r>
              <a:rPr lang="en-US" altLang="en-US" sz="2000" dirty="0">
                <a:solidFill>
                  <a:srgbClr val="005DA2"/>
                </a:solidFill>
                <a:latin typeface="Arial" charset="0"/>
                <a:cs typeface="Times New Roman" pitchFamily="18" charset="0"/>
              </a:rPr>
              <a:t>Address: </a:t>
            </a:r>
            <a:r>
              <a:rPr lang="en-US" sz="2000" dirty="0"/>
              <a:t>20F, Taiping Finance Tower, No. 488, Middle </a:t>
            </a:r>
            <a:r>
              <a:rPr lang="en-US" sz="2000" dirty="0" err="1"/>
              <a:t>YinCheng</a:t>
            </a:r>
            <a:r>
              <a:rPr lang="en-US" sz="2000" dirty="0"/>
              <a:t> Road, </a:t>
            </a:r>
            <a:r>
              <a:rPr lang="en-US" sz="2000" dirty="0" err="1"/>
              <a:t>Pudong</a:t>
            </a:r>
            <a:endParaRPr lang="en-US" sz="2000" dirty="0"/>
          </a:p>
          <a:p>
            <a:pPr>
              <a:spcBef>
                <a:spcPct val="0"/>
              </a:spcBef>
              <a:buNone/>
            </a:pPr>
            <a:r>
              <a:rPr lang="en-US" altLang="en-US" sz="2000" dirty="0" smtClean="0">
                <a:solidFill>
                  <a:srgbClr val="005DA2"/>
                </a:solidFill>
                <a:latin typeface="Arial" charset="0"/>
                <a:cs typeface="Times New Roman" pitchFamily="18" charset="0"/>
              </a:rPr>
              <a:t>City, State ZIP: </a:t>
            </a:r>
            <a:r>
              <a:rPr lang="en-US" sz="2000" dirty="0"/>
              <a:t>Shanghai, </a:t>
            </a:r>
            <a:r>
              <a:rPr lang="en-US" sz="2000" dirty="0" smtClean="0"/>
              <a:t>200120</a:t>
            </a:r>
            <a:endParaRPr lang="en-US" altLang="en-US" sz="2000" dirty="0" smtClean="0">
              <a:solidFill>
                <a:srgbClr val="005DA2"/>
              </a:solidFill>
              <a:latin typeface="Arial" charset="0"/>
              <a:cs typeface="Times New Roman" pitchFamily="18" charset="0"/>
            </a:endParaRPr>
          </a:p>
          <a:p>
            <a:pPr>
              <a:spcBef>
                <a:spcPct val="0"/>
              </a:spcBef>
              <a:buFont typeface="Arial" charset="0"/>
              <a:buNone/>
            </a:pPr>
            <a:r>
              <a:rPr lang="en-US" altLang="en-US" sz="2000" dirty="0" smtClean="0">
                <a:solidFill>
                  <a:srgbClr val="005DA2"/>
                </a:solidFill>
                <a:latin typeface="Arial" charset="0"/>
                <a:cs typeface="Times New Roman" pitchFamily="18" charset="0"/>
              </a:rPr>
              <a:t>Work </a:t>
            </a:r>
            <a:r>
              <a:rPr lang="en-US" altLang="en-US" sz="2000" dirty="0">
                <a:solidFill>
                  <a:srgbClr val="005DA2"/>
                </a:solidFill>
                <a:latin typeface="Arial" charset="0"/>
                <a:cs typeface="Times New Roman" pitchFamily="18" charset="0"/>
              </a:rPr>
              <a:t>Phone: </a:t>
            </a:r>
            <a:r>
              <a:rPr lang="en-US" sz="2000" dirty="0"/>
              <a:t>+86 21-51118092</a:t>
            </a:r>
            <a:endParaRPr lang="en-US" altLang="en-US" sz="2000" dirty="0">
              <a:solidFill>
                <a:srgbClr val="005DA2"/>
              </a:solidFill>
              <a:latin typeface="Arial" charset="0"/>
              <a:cs typeface="Times New Roman" pitchFamily="18" charset="0"/>
            </a:endParaRPr>
          </a:p>
          <a:p>
            <a:pPr>
              <a:spcBef>
                <a:spcPct val="0"/>
              </a:spcBef>
              <a:buFont typeface="Arial" charset="0"/>
              <a:buNone/>
            </a:pPr>
            <a:r>
              <a:rPr lang="en-US" altLang="en-US" sz="2000" dirty="0">
                <a:solidFill>
                  <a:srgbClr val="005DA2"/>
                </a:solidFill>
                <a:latin typeface="Arial" charset="0"/>
                <a:cs typeface="Times New Roman" pitchFamily="18" charset="0"/>
              </a:rPr>
              <a:t>Fax: </a:t>
            </a:r>
            <a:r>
              <a:rPr lang="en-US" sz="2000" dirty="0"/>
              <a:t>+86 21 61609196</a:t>
            </a:r>
            <a:endParaRPr lang="en-US" altLang="en-US" sz="2000" dirty="0">
              <a:solidFill>
                <a:srgbClr val="005DA2"/>
              </a:solidFill>
              <a:latin typeface="Arial" charset="0"/>
              <a:cs typeface="Times New Roman" pitchFamily="18" charset="0"/>
            </a:endParaRPr>
          </a:p>
          <a:p>
            <a:pPr>
              <a:spcBef>
                <a:spcPct val="0"/>
              </a:spcBef>
              <a:buFont typeface="Arial" charset="0"/>
              <a:buNone/>
            </a:pPr>
            <a:r>
              <a:rPr lang="en-US" altLang="en-US" sz="2000" dirty="0">
                <a:solidFill>
                  <a:srgbClr val="005DA2"/>
                </a:solidFill>
                <a:latin typeface="Arial" charset="0"/>
                <a:cs typeface="Times New Roman" pitchFamily="18" charset="0"/>
              </a:rPr>
              <a:t>E-mail: </a:t>
            </a:r>
            <a:r>
              <a:rPr lang="en-US" sz="2000" u="sng" dirty="0">
                <a:hlinkClick r:id="rId2"/>
              </a:rPr>
              <a:t>Shenglin.Zhang@PAREXLE.com</a:t>
            </a:r>
            <a:endParaRPr lang="en-US" altLang="en-US" sz="2000" dirty="0">
              <a:solidFill>
                <a:srgbClr val="005DA2"/>
              </a:solidFill>
              <a:latin typeface="Arial" charset="0"/>
              <a:cs typeface="Times New Roman" pitchFamily="18" charset="0"/>
            </a:endParaRPr>
          </a:p>
          <a:p>
            <a:pPr>
              <a:spcBef>
                <a:spcPct val="0"/>
              </a:spcBef>
              <a:buFont typeface="Arial" charset="0"/>
              <a:buNone/>
            </a:pPr>
            <a:r>
              <a:rPr lang="en-US" altLang="en-US" sz="2000" dirty="0">
                <a:solidFill>
                  <a:srgbClr val="005DA2"/>
                </a:solidFill>
                <a:latin typeface="Arial" charset="0"/>
                <a:cs typeface="Times New Roman" pitchFamily="18" charset="0"/>
              </a:rPr>
              <a:t>Web: </a:t>
            </a:r>
            <a:r>
              <a:rPr lang="en-US" sz="2000" u="sng" dirty="0">
                <a:hlinkClick r:id="rId3"/>
              </a:rPr>
              <a:t>http://www.parexel.com</a:t>
            </a:r>
            <a:r>
              <a:rPr lang="en-US" sz="2000" u="sng" dirty="0" smtClean="0">
                <a:hlinkClick r:id="rId3"/>
              </a:rPr>
              <a:t>/</a:t>
            </a:r>
            <a:endParaRPr lang="en-US" sz="2000" u="sng" dirty="0" smtClean="0"/>
          </a:p>
        </p:txBody>
      </p:sp>
      <p:sp>
        <p:nvSpPr>
          <p:cNvPr id="133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90E1F09D-850C-4902-838F-B54B9A2531CA}" type="slidenum">
              <a:rPr lang="en-US" altLang="en-US">
                <a:solidFill>
                  <a:schemeClr val="tx2"/>
                </a:solidFill>
              </a:rPr>
              <a:pPr fontAlgn="base">
                <a:spcBef>
                  <a:spcPct val="0"/>
                </a:spcBef>
                <a:spcAft>
                  <a:spcPct val="0"/>
                </a:spcAft>
              </a:pPr>
              <a:t>22</a:t>
            </a:fld>
            <a:endParaRPr lang="en-US" altLang="en-US">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90E1F09D-850C-4902-838F-B54B9A2531CA}" type="slidenum">
              <a:rPr lang="en-US" altLang="en-US">
                <a:solidFill>
                  <a:schemeClr val="tx2"/>
                </a:solidFill>
              </a:rPr>
              <a:pPr fontAlgn="base">
                <a:spcBef>
                  <a:spcPct val="0"/>
                </a:spcBef>
                <a:spcAft>
                  <a:spcPct val="0"/>
                </a:spcAft>
              </a:pPr>
              <a:t>23</a:t>
            </a:fld>
            <a:endParaRPr lang="en-US" altLang="en-US">
              <a:solidFill>
                <a:schemeClr val="tx2"/>
              </a:solidFill>
            </a:endParaRPr>
          </a:p>
        </p:txBody>
      </p:sp>
      <p:sp>
        <p:nvSpPr>
          <p:cNvPr id="4" name="Content Placeholder 4"/>
          <p:cNvSpPr txBox="1">
            <a:spLocks/>
          </p:cNvSpPr>
          <p:nvPr/>
        </p:nvSpPr>
        <p:spPr>
          <a:xfrm>
            <a:off x="457200" y="2438400"/>
            <a:ext cx="8229600" cy="1371600"/>
          </a:xfrm>
          <a:prstGeom prst="rect">
            <a:avLst/>
          </a:prstGeom>
          <a:ln>
            <a:prstDash val="solid"/>
          </a:ln>
          <a:extLst>
            <a:ext uri="{91240B29-F687-4F45-9708-019B960494DF}">
              <a14:hiddenLine xmlns:a14="http://schemas.microsoft.com/office/drawing/2010/main" w="9525">
                <a:solidFill>
                  <a:srgbClr val="000000"/>
                </a:solidFill>
                <a:prstDash val="sysDash"/>
                <a:miter lim="800000"/>
                <a:headEnd/>
                <a:tailEnd/>
              </a14:hiddenLine>
            </a:ext>
          </a:extLst>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fontAlgn="auto">
              <a:buFont typeface="Wingdings 3"/>
              <a:buNone/>
            </a:pPr>
            <a:r>
              <a:rPr lang="en-US" dirty="0" smtClean="0"/>
              <a:t>Thanks!</a:t>
            </a:r>
          </a:p>
          <a:p>
            <a:pPr marL="109728" indent="0" algn="ctr" fontAlgn="auto">
              <a:buFont typeface="Wingdings 3"/>
              <a:buNone/>
            </a:pPr>
            <a:r>
              <a:rPr lang="en-US" altLang="en-US" dirty="0"/>
              <a:t>Any questions?</a:t>
            </a:r>
          </a:p>
        </p:txBody>
      </p:sp>
    </p:spTree>
    <p:extLst>
      <p:ext uri="{BB962C8B-B14F-4D97-AF65-F5344CB8AC3E}">
        <p14:creationId xmlns:p14="http://schemas.microsoft.com/office/powerpoint/2010/main" val="691989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cap="all" dirty="0">
                <a:effectLst/>
              </a:rPr>
              <a:t>INTRODUCTION</a:t>
            </a:r>
          </a:p>
        </p:txBody>
      </p:sp>
      <p:sp>
        <p:nvSpPr>
          <p:cNvPr id="92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B2DA2813-9505-468A-83A1-3B811A8D2467}" type="slidenum">
              <a:rPr lang="en-US" altLang="en-US">
                <a:solidFill>
                  <a:schemeClr val="bg1"/>
                </a:solidFill>
              </a:rPr>
              <a:pPr fontAlgn="base">
                <a:spcBef>
                  <a:spcPct val="0"/>
                </a:spcBef>
                <a:spcAft>
                  <a:spcPct val="0"/>
                </a:spcAft>
              </a:pPr>
              <a:t>3</a:t>
            </a:fld>
            <a:endParaRPr lang="en-US" altLang="en-US" sz="110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lstStyle/>
          <a:p>
            <a:r>
              <a:rPr lang="en-US" dirty="0" smtClean="0"/>
              <a:t>Content</a:t>
            </a:r>
          </a:p>
          <a:p>
            <a:pPr lvl="1"/>
            <a:r>
              <a:rPr lang="en-US" dirty="0" smtClean="0"/>
              <a:t>SAS </a:t>
            </a:r>
            <a:r>
              <a:rPr lang="en-US" dirty="0" err="1" smtClean="0"/>
              <a:t>xpt</a:t>
            </a:r>
            <a:r>
              <a:rPr lang="en-US" dirty="0" smtClean="0"/>
              <a:t> files(all expected datasets/variables)</a:t>
            </a:r>
          </a:p>
          <a:p>
            <a:pPr lvl="1"/>
            <a:r>
              <a:rPr lang="en-US" dirty="0" smtClean="0"/>
              <a:t>define.xml </a:t>
            </a:r>
            <a:r>
              <a:rPr lang="en-US" dirty="0"/>
              <a:t>(define.xsl and define.css)</a:t>
            </a:r>
          </a:p>
          <a:p>
            <a:pPr lvl="1"/>
            <a:r>
              <a:rPr lang="en-US" dirty="0" smtClean="0"/>
              <a:t>blankcrf.pdf (SDTM </a:t>
            </a:r>
            <a:r>
              <a:rPr lang="en-US" dirty="0"/>
              <a:t>annotated CRF</a:t>
            </a:r>
            <a:r>
              <a:rPr lang="en-US" dirty="0" smtClean="0"/>
              <a:t>)</a:t>
            </a:r>
            <a:endParaRPr lang="en-US" dirty="0"/>
          </a:p>
          <a:p>
            <a:pPr lvl="1"/>
            <a:r>
              <a:rPr lang="en-US" dirty="0" smtClean="0"/>
              <a:t>Supporting </a:t>
            </a:r>
            <a:r>
              <a:rPr lang="en-US" dirty="0"/>
              <a:t>documents, e.g., </a:t>
            </a:r>
            <a:r>
              <a:rPr lang="en-US" dirty="0" smtClean="0"/>
              <a:t>study-data-reviewers-guide.pdf</a:t>
            </a:r>
            <a:endParaRPr lang="en-US" dirty="0"/>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4</a:t>
            </a:fld>
            <a:endParaRPr lang="en-US" altLang="en-US" sz="1100">
              <a:solidFill>
                <a:schemeClr val="tx2"/>
              </a:solidFill>
            </a:endParaRPr>
          </a:p>
        </p:txBody>
      </p:sp>
      <p:sp>
        <p:nvSpPr>
          <p:cNvPr id="3" name="Title 2"/>
          <p:cNvSpPr>
            <a:spLocks noGrp="1"/>
          </p:cNvSpPr>
          <p:nvPr>
            <p:ph type="title"/>
          </p:nvPr>
        </p:nvSpPr>
        <p:spPr/>
        <p:txBody>
          <a:bodyPr/>
          <a:lstStyle/>
          <a:p>
            <a:pPr algn="ctr" fontAlgn="auto">
              <a:spcAft>
                <a:spcPts val="0"/>
              </a:spcAft>
              <a:defRPr/>
            </a:pPr>
            <a:r>
              <a:rPr lang="en-US" dirty="0"/>
              <a:t>SDTM Submission Package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lstStyle/>
          <a:p>
            <a:r>
              <a:rPr lang="en-US" dirty="0"/>
              <a:t>A critical component of data submission is the define file. A properly functioning define.xml file is an important part of the submission of standardized electronic datasets and should not be considered </a:t>
            </a:r>
            <a:r>
              <a:rPr lang="en-US" dirty="0" smtClean="0"/>
              <a:t>optional</a:t>
            </a:r>
            <a:endParaRPr lang="en-US" dirty="0"/>
          </a:p>
          <a:p>
            <a:r>
              <a:rPr lang="en-US" dirty="0" smtClean="0"/>
              <a:t>An insufficiently documented define file is a common deficiency that reviewers have noted</a:t>
            </a:r>
            <a:endParaRPr lang="en-US" dirty="0"/>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5</a:t>
            </a:fld>
            <a:endParaRPr lang="en-US" altLang="en-US" sz="1100">
              <a:solidFill>
                <a:schemeClr val="tx2"/>
              </a:solidFill>
            </a:endParaRPr>
          </a:p>
        </p:txBody>
      </p:sp>
      <p:sp>
        <p:nvSpPr>
          <p:cNvPr id="3" name="Title 2"/>
          <p:cNvSpPr>
            <a:spLocks noGrp="1"/>
          </p:cNvSpPr>
          <p:nvPr>
            <p:ph type="title"/>
          </p:nvPr>
        </p:nvSpPr>
        <p:spPr/>
        <p:txBody>
          <a:bodyPr/>
          <a:lstStyle/>
          <a:p>
            <a:pPr algn="ctr" fontAlgn="auto">
              <a:spcAft>
                <a:spcPts val="0"/>
              </a:spcAft>
              <a:defRPr/>
            </a:pPr>
            <a:r>
              <a:rPr lang="en-US" dirty="0"/>
              <a:t>Importance of Define.xml</a:t>
            </a:r>
          </a:p>
        </p:txBody>
      </p:sp>
    </p:spTree>
    <p:extLst>
      <p:ext uri="{BB962C8B-B14F-4D97-AF65-F5344CB8AC3E}">
        <p14:creationId xmlns:p14="http://schemas.microsoft.com/office/powerpoint/2010/main" val="2922824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normAutofit/>
          </a:bodyPr>
          <a:lstStyle/>
          <a:p>
            <a:r>
              <a:rPr lang="en-US" dirty="0"/>
              <a:t>Indicator of the origin of the variable.</a:t>
            </a:r>
          </a:p>
          <a:p>
            <a:pPr lvl="1"/>
            <a:r>
              <a:rPr lang="en-US" dirty="0" smtClean="0"/>
              <a:t>CRF</a:t>
            </a:r>
            <a:endParaRPr lang="en-US" dirty="0"/>
          </a:p>
          <a:p>
            <a:pPr lvl="1"/>
            <a:r>
              <a:rPr lang="en-US" dirty="0"/>
              <a:t>Derived</a:t>
            </a:r>
          </a:p>
          <a:p>
            <a:pPr lvl="1"/>
            <a:r>
              <a:rPr lang="en-US" dirty="0" err="1"/>
              <a:t>eDT</a:t>
            </a:r>
            <a:endParaRPr lang="en-US" dirty="0"/>
          </a:p>
          <a:p>
            <a:pPr lvl="1"/>
            <a:r>
              <a:rPr lang="en-US" dirty="0"/>
              <a:t>Assigned</a:t>
            </a:r>
          </a:p>
          <a:p>
            <a:pPr lvl="1"/>
            <a:r>
              <a:rPr lang="en-US" dirty="0"/>
              <a:t>Protocol</a:t>
            </a:r>
          </a:p>
          <a:p>
            <a:r>
              <a:rPr lang="en-US" dirty="0"/>
              <a:t>Hyperlink is provided to display the specific CRF </a:t>
            </a:r>
            <a:r>
              <a:rPr lang="en-US" dirty="0" smtClean="0"/>
              <a:t>Pages</a:t>
            </a:r>
          </a:p>
          <a:p>
            <a:pPr lvl="1"/>
            <a:r>
              <a:rPr lang="en-US" dirty="0" smtClean="0"/>
              <a:t>If </a:t>
            </a:r>
            <a:r>
              <a:rPr lang="en-US" dirty="0"/>
              <a:t>the reviewer clicks the hyperlink of a CRF Page, then there should be a annotation in corresponding CRF Page</a:t>
            </a:r>
          </a:p>
          <a:p>
            <a:pPr lvl="1"/>
            <a:endParaRPr lang="en-US" dirty="0" smtClean="0"/>
          </a:p>
          <a:p>
            <a:endParaRPr lang="en-US" dirty="0"/>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6</a:t>
            </a:fld>
            <a:endParaRPr lang="en-US" altLang="en-US" sz="1100">
              <a:solidFill>
                <a:schemeClr val="tx2"/>
              </a:solidFill>
            </a:endParaRPr>
          </a:p>
        </p:txBody>
      </p:sp>
      <p:sp>
        <p:nvSpPr>
          <p:cNvPr id="3" name="Title 2"/>
          <p:cNvSpPr>
            <a:spLocks noGrp="1"/>
          </p:cNvSpPr>
          <p:nvPr>
            <p:ph type="title"/>
          </p:nvPr>
        </p:nvSpPr>
        <p:spPr/>
        <p:txBody>
          <a:bodyPr/>
          <a:lstStyle/>
          <a:p>
            <a:pPr algn="ctr" fontAlgn="auto">
              <a:spcAft>
                <a:spcPts val="0"/>
              </a:spcAft>
              <a:defRPr/>
            </a:pPr>
            <a:r>
              <a:rPr lang="en-US" dirty="0"/>
              <a:t>Origin </a:t>
            </a:r>
            <a:r>
              <a:rPr lang="en-US" dirty="0" smtClean="0"/>
              <a:t>Field </a:t>
            </a:r>
            <a:r>
              <a:rPr lang="en-US" dirty="0"/>
              <a:t>in Define.xml</a:t>
            </a:r>
          </a:p>
        </p:txBody>
      </p:sp>
    </p:spTree>
    <p:extLst>
      <p:ext uri="{BB962C8B-B14F-4D97-AF65-F5344CB8AC3E}">
        <p14:creationId xmlns:p14="http://schemas.microsoft.com/office/powerpoint/2010/main" val="3280960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lstStyle/>
          <a:p>
            <a:r>
              <a:rPr lang="en-US" dirty="0"/>
              <a:t>All the CRF Page with the same annotation should be listed in the Origin field for that variable in the </a:t>
            </a:r>
            <a:r>
              <a:rPr lang="en-US" dirty="0" smtClean="0"/>
              <a:t>define.xml</a:t>
            </a:r>
          </a:p>
          <a:p>
            <a:r>
              <a:rPr lang="en-US" dirty="0"/>
              <a:t>To do </a:t>
            </a:r>
            <a:r>
              <a:rPr lang="en-US" dirty="0" smtClean="0"/>
              <a:t>this validation </a:t>
            </a:r>
            <a:r>
              <a:rPr lang="en-US" dirty="0"/>
              <a:t>manually can </a:t>
            </a:r>
            <a:r>
              <a:rPr lang="en-US" dirty="0" smtClean="0"/>
              <a:t>be cumbersome </a:t>
            </a:r>
            <a:r>
              <a:rPr lang="en-US" dirty="0"/>
              <a:t>and time consuming</a:t>
            </a: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7</a:t>
            </a:fld>
            <a:endParaRPr lang="en-US" altLang="en-US" sz="1100">
              <a:solidFill>
                <a:schemeClr val="tx2"/>
              </a:solidFill>
            </a:endParaRPr>
          </a:p>
        </p:txBody>
      </p:sp>
      <p:sp>
        <p:nvSpPr>
          <p:cNvPr id="3" name="Title 2"/>
          <p:cNvSpPr>
            <a:spLocks noGrp="1"/>
          </p:cNvSpPr>
          <p:nvPr>
            <p:ph type="title"/>
          </p:nvPr>
        </p:nvSpPr>
        <p:spPr/>
        <p:txBody>
          <a:bodyPr/>
          <a:lstStyle/>
          <a:p>
            <a:pPr algn="ctr" fontAlgn="auto">
              <a:spcAft>
                <a:spcPts val="0"/>
              </a:spcAft>
              <a:defRPr/>
            </a:pPr>
            <a:r>
              <a:rPr lang="en-US" dirty="0"/>
              <a:t>Validity of Origin </a:t>
            </a:r>
            <a:r>
              <a:rPr lang="en-US" dirty="0" smtClean="0"/>
              <a:t>Field</a:t>
            </a:r>
            <a:endParaRPr lang="en-US" dirty="0"/>
          </a:p>
        </p:txBody>
      </p:sp>
    </p:spTree>
    <p:extLst>
      <p:ext uri="{BB962C8B-B14F-4D97-AF65-F5344CB8AC3E}">
        <p14:creationId xmlns:p14="http://schemas.microsoft.com/office/powerpoint/2010/main" val="3564571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8</a:t>
            </a:fld>
            <a:endParaRPr lang="en-US" altLang="en-US" sz="1100">
              <a:solidFill>
                <a:schemeClr val="tx2"/>
              </a:solidFill>
            </a:endParaRPr>
          </a:p>
        </p:txBody>
      </p:sp>
      <p:sp>
        <p:nvSpPr>
          <p:cNvPr id="3" name="Title 2"/>
          <p:cNvSpPr>
            <a:spLocks noGrp="1"/>
          </p:cNvSpPr>
          <p:nvPr>
            <p:ph type="title"/>
          </p:nvPr>
        </p:nvSpPr>
        <p:spPr/>
        <p:txBody>
          <a:bodyPr/>
          <a:lstStyle/>
          <a:p>
            <a:pPr algn="ctr" fontAlgn="auto">
              <a:spcAft>
                <a:spcPts val="0"/>
              </a:spcAft>
              <a:defRPr/>
            </a:pPr>
            <a:r>
              <a:rPr lang="en-US" dirty="0" smtClean="0"/>
              <a:t>A Programming Way to Check</a:t>
            </a:r>
            <a:endParaRPr lang="en-US" dirty="0"/>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24012" y="1667669"/>
            <a:ext cx="589597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462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pPr>
            <a:fld id="{DEE9C2F3-B24A-4864-8407-91D42C4BB965}" type="slidenum">
              <a:rPr lang="en-US" altLang="en-US">
                <a:solidFill>
                  <a:schemeClr val="tx2"/>
                </a:solidFill>
              </a:rPr>
              <a:pPr fontAlgn="base">
                <a:spcBef>
                  <a:spcPct val="0"/>
                </a:spcBef>
                <a:spcAft>
                  <a:spcPct val="0"/>
                </a:spcAft>
              </a:pPr>
              <a:t>9</a:t>
            </a:fld>
            <a:endParaRPr lang="en-US" altLang="en-US" sz="1100">
              <a:solidFill>
                <a:schemeClr val="tx2"/>
              </a:solidFill>
            </a:endParaRPr>
          </a:p>
        </p:txBody>
      </p:sp>
      <p:sp>
        <p:nvSpPr>
          <p:cNvPr id="3" name="Title 2"/>
          <p:cNvSpPr>
            <a:spLocks noGrp="1"/>
          </p:cNvSpPr>
          <p:nvPr>
            <p:ph type="title"/>
          </p:nvPr>
        </p:nvSpPr>
        <p:spPr/>
        <p:txBody>
          <a:bodyPr/>
          <a:lstStyle/>
          <a:p>
            <a:pPr algn="ctr" fontAlgn="auto">
              <a:spcAft>
                <a:spcPts val="0"/>
              </a:spcAft>
              <a:defRPr/>
            </a:pPr>
            <a:r>
              <a:rPr lang="en-US" dirty="0"/>
              <a:t>XML Mapper</a:t>
            </a:r>
          </a:p>
        </p:txBody>
      </p:sp>
      <p:sp>
        <p:nvSpPr>
          <p:cNvPr id="2" name="Content Placeholder 1"/>
          <p:cNvSpPr>
            <a:spLocks noGrp="1"/>
          </p:cNvSpPr>
          <p:nvPr>
            <p:ph idx="1"/>
          </p:nvPr>
        </p:nvSpPr>
        <p:spPr/>
        <p:txBody>
          <a:bodyPr/>
          <a:lstStyle/>
          <a:p>
            <a:r>
              <a:rPr lang="en-US" dirty="0"/>
              <a:t>Download SAS XML mapper</a:t>
            </a:r>
          </a:p>
          <a:p>
            <a:pPr lvl="1"/>
            <a:r>
              <a:rPr lang="en-US" dirty="0" smtClean="0">
                <a:hlinkClick r:id="rId2"/>
              </a:rPr>
              <a:t>http://support.sas.com/downloads/browse.htm?cat=12</a:t>
            </a:r>
            <a:endParaRPr lang="en-US" dirty="0" smtClean="0"/>
          </a:p>
        </p:txBody>
      </p:sp>
    </p:spTree>
    <p:extLst>
      <p:ext uri="{BB962C8B-B14F-4D97-AF65-F5344CB8AC3E}">
        <p14:creationId xmlns:p14="http://schemas.microsoft.com/office/powerpoint/2010/main" val="23591391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harmaSUG_China_2016_Presentation_Templat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PharmaSUG_China_2016_Presentation_Template</Template>
  <TotalTime>260</TotalTime>
  <Words>843</Words>
  <Application>Microsoft Office PowerPoint</Application>
  <PresentationFormat>On-screen Show (4:3)</PresentationFormat>
  <Paragraphs>130</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PharmaSUG_China_2016_Presentation_Template</vt:lpstr>
      <vt:lpstr>Define.xml Content Validation – CRF Page Check</vt:lpstr>
      <vt:lpstr>Contents</vt:lpstr>
      <vt:lpstr>INTRODUCTION</vt:lpstr>
      <vt:lpstr>SDTM Submission Package</vt:lpstr>
      <vt:lpstr>Importance of Define.xml</vt:lpstr>
      <vt:lpstr>Origin Field in Define.xml</vt:lpstr>
      <vt:lpstr>Validity of Origin Field</vt:lpstr>
      <vt:lpstr>A Programming Way to Check</vt:lpstr>
      <vt:lpstr>XML Mapper</vt:lpstr>
      <vt:lpstr>How to Customize a XML Mapper </vt:lpstr>
      <vt:lpstr>Define.Xml Content Extraction</vt:lpstr>
      <vt:lpstr>Syntax for Reading define.xml into SAS Dataset</vt:lpstr>
      <vt:lpstr>Annotated CRF Comments Extraction</vt:lpstr>
      <vt:lpstr>Read Comments in PDF to SAS Dataset</vt:lpstr>
      <vt:lpstr>Read Comments in PDF to SAS Dataset</vt:lpstr>
      <vt:lpstr>Read Comments in PDF to SAS Dataset</vt:lpstr>
      <vt:lpstr>Syntax for Reading XFDF file into SAS Dataset</vt:lpstr>
      <vt:lpstr>Parsing Imported Comments With Perl Regular Expression</vt:lpstr>
      <vt:lpstr>Macro Invoke</vt:lpstr>
      <vt:lpstr>Validation Result</vt:lpstr>
      <vt:lpstr>Reference</vt:lpstr>
      <vt:lpstr>PowerPoint Presentation</vt:lpstr>
      <vt:lpstr>PowerPoint Presentation</vt:lpstr>
    </vt:vector>
  </TitlesOfParts>
  <Company>PAREXEL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Define.xml Content Validation – CRF Page Check</dc:title>
  <dc:creator>Zeng, Allen</dc:creator>
  <cp:lastModifiedBy>Zeng, Allen</cp:lastModifiedBy>
  <cp:revision>48</cp:revision>
  <dcterms:created xsi:type="dcterms:W3CDTF">2016-07-16T12:56:49Z</dcterms:created>
  <dcterms:modified xsi:type="dcterms:W3CDTF">2016-08-17T11:41:11Z</dcterms:modified>
</cp:coreProperties>
</file>