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1" r:id="rId2"/>
    <p:sldId id="362" r:id="rId3"/>
    <p:sldId id="363" r:id="rId4"/>
    <p:sldId id="364" r:id="rId5"/>
    <p:sldId id="358" r:id="rId6"/>
  </p:sldIdLst>
  <p:sldSz cx="37490400" cy="21031200"/>
  <p:notesSz cx="6858000" cy="9144000"/>
  <p:embeddedFontLst>
    <p:embeddedFont>
      <p:font typeface="Arial Black" panose="020B0A04020102020204" pitchFamily="34" charset="0"/>
      <p:bold r:id="rId9"/>
    </p:embeddedFont>
  </p:embeddedFontLst>
  <p:defaultTextStyle>
    <a:defPPr>
      <a:defRPr lang="en-US"/>
    </a:defPPr>
    <a:lvl1pPr marL="0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1pPr>
    <a:lvl2pPr marL="1404518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2pPr>
    <a:lvl3pPr marL="2809037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3pPr>
    <a:lvl4pPr marL="4213555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4pPr>
    <a:lvl5pPr marL="5618074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5pPr>
    <a:lvl6pPr marL="7022592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6pPr>
    <a:lvl7pPr marL="8427110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7pPr>
    <a:lvl8pPr marL="9831629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8pPr>
    <a:lvl9pPr marL="11236147" algn="l" defTabSz="2809037" rtl="0" eaLnBrk="1" latinLnBrk="0" hangingPunct="1">
      <a:defRPr sz="553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41E"/>
    <a:srgbClr val="3064A0"/>
    <a:srgbClr val="3DB6B6"/>
    <a:srgbClr val="8E1A29"/>
    <a:srgbClr val="5A0C19"/>
    <a:srgbClr val="06868C"/>
    <a:srgbClr val="E1413F"/>
    <a:srgbClr val="C02126"/>
    <a:srgbClr val="2C1113"/>
    <a:srgbClr val="EFC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3589" autoAdjust="0"/>
  </p:normalViewPr>
  <p:slideViewPr>
    <p:cSldViewPr snapToGrid="0">
      <p:cViewPr varScale="1">
        <p:scale>
          <a:sx n="18" d="100"/>
          <a:sy n="18" d="100"/>
        </p:scale>
        <p:origin x="114" y="3066"/>
      </p:cViewPr>
      <p:guideLst/>
    </p:cSldViewPr>
  </p:slideViewPr>
  <p:outlineViewPr>
    <p:cViewPr>
      <p:scale>
        <a:sx n="33" d="100"/>
        <a:sy n="33" d="100"/>
      </p:scale>
      <p:origin x="0" y="-19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3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1139B0-EA16-EA03-FE8E-6200EF657F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953ACF-4979-D111-69E5-4195DCB84D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FDF31-E283-4B5A-BA54-DD06DFACC04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21E69-DEA7-CB69-B190-58CC5318F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2D72-9082-8049-152D-DE09BF8245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068B9-4982-4112-ADDA-897E78CC0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1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6C78A-CFB9-4257-917F-C10E0100DA1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9450" y="1143000"/>
            <a:ext cx="549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76EE6-A603-4AFD-883B-D245EC58D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6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1pPr>
    <a:lvl2pPr marL="1404518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2pPr>
    <a:lvl3pPr marL="2809037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3pPr>
    <a:lvl4pPr marL="4213555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4pPr>
    <a:lvl5pPr marL="5618074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5pPr>
    <a:lvl6pPr marL="7022592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6pPr>
    <a:lvl7pPr marL="8427110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7pPr>
    <a:lvl8pPr marL="9831629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8pPr>
    <a:lvl9pPr marL="11236147" algn="l" defTabSz="2809037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5.xml"/><Relationship Id="rId5" Type="http://schemas.openxmlformats.org/officeDocument/2006/relationships/slide" Target="../slides/slide4.xml"/><Relationship Id="rId4" Type="http://schemas.openxmlformats.org/officeDocument/2006/relationships/slide" Target="../slides/slide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../slides/slide1.xml"/><Relationship Id="rId7" Type="http://schemas.openxmlformats.org/officeDocument/2006/relationships/image" Target="../media/image6.svg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../slides/slide1.xml"/><Relationship Id="rId7" Type="http://schemas.openxmlformats.org/officeDocument/2006/relationships/image" Target="../media/image6.svg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../slides/slide1.xml"/><Relationship Id="rId7" Type="http://schemas.openxmlformats.org/officeDocument/2006/relationships/image" Target="../media/image6.svg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../slides/slide1.xml"/><Relationship Id="rId7" Type="http://schemas.openxmlformats.org/officeDocument/2006/relationships/image" Target="../media/image6.svg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961705"/>
            <a:ext cx="27432000" cy="188769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10000"/>
            </a:lvl1pPr>
          </a:lstStyle>
          <a:p>
            <a:pPr marL="0" marR="0" lvl="0" indent="0" algn="l" defTabSz="28041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40678-9504-C815-F2D8-F17946910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0" y="5029200"/>
            <a:ext cx="26517600" cy="1280160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C4E87D-F3F0-7B2D-C350-7F758EDBD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175200" y="990201"/>
            <a:ext cx="5486400" cy="2860102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C45E023-DDF2-0EA5-5AF2-1ECF3D9C3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834640"/>
            <a:ext cx="27432000" cy="1015663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Author’s Name and Affiliation or Subtitle</a:t>
            </a:r>
          </a:p>
        </p:txBody>
      </p:sp>
      <p:sp>
        <p:nvSpPr>
          <p:cNvPr id="30" name="Title 24">
            <a:extLst>
              <a:ext uri="{FF2B5EF4-FFF2-40B4-BE49-F238E27FC236}">
                <a16:creationId xmlns:a16="http://schemas.microsoft.com/office/drawing/2014/main" id="{A2482E48-4289-598A-454C-C86C0911EE95}"/>
              </a:ext>
            </a:extLst>
          </p:cNvPr>
          <p:cNvSpPr txBox="1">
            <a:spLocks/>
          </p:cNvSpPr>
          <p:nvPr userDrawn="1"/>
        </p:nvSpPr>
        <p:spPr>
          <a:xfrm>
            <a:off x="1828800" y="16550640"/>
            <a:ext cx="5943600" cy="9971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28041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813" b="0" i="0" kern="1200">
                <a:solidFill>
                  <a:schemeClr val="accent2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+mn-lt"/>
              </a:rPr>
              <a:t>Click headings above</a:t>
            </a: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+mn-lt"/>
              </a:rPr>
              <a:t>to view content</a:t>
            </a:r>
          </a:p>
        </p:txBody>
      </p:sp>
      <p:sp>
        <p:nvSpPr>
          <p:cNvPr id="31" name="TextBox 30">
            <a:hlinkClick r:id="rId2" action="ppaction://hlinksldjump"/>
            <a:extLst>
              <a:ext uri="{FF2B5EF4-FFF2-40B4-BE49-F238E27FC236}">
                <a16:creationId xmlns:a16="http://schemas.microsoft.com/office/drawing/2014/main" id="{75CD97D1-CEAD-2960-CEAE-A2D008EADAF9}"/>
              </a:ext>
            </a:extLst>
          </p:cNvPr>
          <p:cNvSpPr txBox="1"/>
          <p:nvPr userDrawn="1"/>
        </p:nvSpPr>
        <p:spPr>
          <a:xfrm>
            <a:off x="1828800" y="5029200"/>
            <a:ext cx="5943600" cy="1280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0" dirty="0">
                <a:latin typeface="+mj-lt"/>
              </a:rPr>
              <a:t>Abstract</a:t>
            </a:r>
          </a:p>
        </p:txBody>
      </p:sp>
      <p:sp>
        <p:nvSpPr>
          <p:cNvPr id="32" name="TextBox 31">
            <a:hlinkClick r:id="rId3" action="ppaction://hlinksldjump"/>
            <a:extLst>
              <a:ext uri="{FF2B5EF4-FFF2-40B4-BE49-F238E27FC236}">
                <a16:creationId xmlns:a16="http://schemas.microsoft.com/office/drawing/2014/main" id="{4D3A3C67-5F10-2769-E14D-DA9AC9103974}"/>
              </a:ext>
            </a:extLst>
          </p:cNvPr>
          <p:cNvSpPr txBox="1"/>
          <p:nvPr userDrawn="1"/>
        </p:nvSpPr>
        <p:spPr>
          <a:xfrm>
            <a:off x="1828800" y="6949440"/>
            <a:ext cx="5943600" cy="128016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n-lt"/>
              </a:rPr>
              <a:t>Introduction</a:t>
            </a:r>
          </a:p>
        </p:txBody>
      </p:sp>
      <p:sp>
        <p:nvSpPr>
          <p:cNvPr id="33" name="TextBox 32">
            <a:hlinkClick r:id="rId4" action="ppaction://hlinksldjump"/>
            <a:extLst>
              <a:ext uri="{FF2B5EF4-FFF2-40B4-BE49-F238E27FC236}">
                <a16:creationId xmlns:a16="http://schemas.microsoft.com/office/drawing/2014/main" id="{E90A1554-26A9-776A-DC77-0B5D3DFF328A}"/>
              </a:ext>
            </a:extLst>
          </p:cNvPr>
          <p:cNvSpPr txBox="1"/>
          <p:nvPr userDrawn="1"/>
        </p:nvSpPr>
        <p:spPr>
          <a:xfrm>
            <a:off x="1828800" y="8869680"/>
            <a:ext cx="5943600" cy="128016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n-lt"/>
              </a:rPr>
              <a:t>Methods</a:t>
            </a:r>
          </a:p>
        </p:txBody>
      </p:sp>
      <p:sp>
        <p:nvSpPr>
          <p:cNvPr id="34" name="TextBox 33">
            <a:hlinkClick r:id="rId5" action="ppaction://hlinksldjump"/>
            <a:extLst>
              <a:ext uri="{FF2B5EF4-FFF2-40B4-BE49-F238E27FC236}">
                <a16:creationId xmlns:a16="http://schemas.microsoft.com/office/drawing/2014/main" id="{3747F796-03AD-7756-B187-64F9DA8469B4}"/>
              </a:ext>
            </a:extLst>
          </p:cNvPr>
          <p:cNvSpPr txBox="1"/>
          <p:nvPr userDrawn="1"/>
        </p:nvSpPr>
        <p:spPr>
          <a:xfrm>
            <a:off x="1828800" y="10789920"/>
            <a:ext cx="5943600" cy="128016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n-lt"/>
              </a:rPr>
              <a:t>Results</a:t>
            </a:r>
          </a:p>
        </p:txBody>
      </p:sp>
      <p:sp>
        <p:nvSpPr>
          <p:cNvPr id="35" name="TextBox 34">
            <a:hlinkClick r:id="rId6" action="ppaction://hlinksldjump"/>
            <a:extLst>
              <a:ext uri="{FF2B5EF4-FFF2-40B4-BE49-F238E27FC236}">
                <a16:creationId xmlns:a16="http://schemas.microsoft.com/office/drawing/2014/main" id="{D3935051-041D-91C1-4914-607C6384AE58}"/>
              </a:ext>
            </a:extLst>
          </p:cNvPr>
          <p:cNvSpPr txBox="1"/>
          <p:nvPr userDrawn="1"/>
        </p:nvSpPr>
        <p:spPr>
          <a:xfrm>
            <a:off x="1828800" y="12710160"/>
            <a:ext cx="5943600" cy="128016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n-lt"/>
              </a:rPr>
              <a:t>Conclusions</a:t>
            </a:r>
          </a:p>
        </p:txBody>
      </p:sp>
      <p:sp>
        <p:nvSpPr>
          <p:cNvPr id="36" name="TextBox 35">
            <a:hlinkClick r:id="rId6" action="ppaction://hlinksldjump"/>
            <a:extLst>
              <a:ext uri="{FF2B5EF4-FFF2-40B4-BE49-F238E27FC236}">
                <a16:creationId xmlns:a16="http://schemas.microsoft.com/office/drawing/2014/main" id="{D195B762-0324-4F02-12E5-E9C9B5676C79}"/>
              </a:ext>
            </a:extLst>
          </p:cNvPr>
          <p:cNvSpPr txBox="1"/>
          <p:nvPr userDrawn="1"/>
        </p:nvSpPr>
        <p:spPr>
          <a:xfrm>
            <a:off x="1828800" y="14630400"/>
            <a:ext cx="5943600" cy="1280160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+mn-lt"/>
              </a:rPr>
              <a:t>References</a:t>
            </a:r>
          </a:p>
        </p:txBody>
      </p:sp>
      <p:sp>
        <p:nvSpPr>
          <p:cNvPr id="40" name="Footer Placeholder 2">
            <a:extLst>
              <a:ext uri="{FF2B5EF4-FFF2-40B4-BE49-F238E27FC236}">
                <a16:creationId xmlns:a16="http://schemas.microsoft.com/office/drawing/2014/main" id="{5433A013-DC67-31CB-4FD0-3D6B627E9144}"/>
              </a:ext>
            </a:extLst>
          </p:cNvPr>
          <p:cNvSpPr txBox="1">
            <a:spLocks/>
          </p:cNvSpPr>
          <p:nvPr userDrawn="1"/>
        </p:nvSpPr>
        <p:spPr>
          <a:xfrm>
            <a:off x="1874517" y="19591336"/>
            <a:ext cx="5623560" cy="467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700" b="0" i="0" kern="1200">
                <a:solidFill>
                  <a:schemeClr val="tx1">
                    <a:tint val="7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09493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-1698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»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-231775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-2206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STIXGeneral-Regular" pitchFamily="2" charset="2"/>
              <a:buChar char="⎯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defTabSz="2803350">
              <a:buNone/>
            </a:pPr>
            <a:r>
              <a:rPr lang="en-US" sz="3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#PharmaSUG2024</a:t>
            </a:r>
          </a:p>
        </p:txBody>
      </p:sp>
    </p:spTree>
    <p:extLst>
      <p:ext uri="{BB962C8B-B14F-4D97-AF65-F5344CB8AC3E}">
        <p14:creationId xmlns:p14="http://schemas.microsoft.com/office/powerpoint/2010/main" val="329023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961705"/>
            <a:ext cx="27432000" cy="188769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10000"/>
            </a:lvl1pPr>
          </a:lstStyle>
          <a:p>
            <a:pPr marL="0" marR="0" lvl="0" indent="0" algn="l" defTabSz="28041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40678-9504-C815-F2D8-F17946910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8800" y="6766560"/>
            <a:ext cx="33832800" cy="1106424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C4E87D-F3F0-7B2D-C350-7F758EDBD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175200" y="990201"/>
            <a:ext cx="5486400" cy="2860102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C45E023-DDF2-0EA5-5AF2-1ECF3D9C3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834640"/>
            <a:ext cx="27432000" cy="1015663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Author’s Name and Affiliation or Subtitle</a:t>
            </a:r>
          </a:p>
        </p:txBody>
      </p:sp>
      <p:sp>
        <p:nvSpPr>
          <p:cNvPr id="32" name="TextBox 31">
            <a:hlinkClick r:id="rId2" action="ppaction://hlinksldjump"/>
            <a:extLst>
              <a:ext uri="{FF2B5EF4-FFF2-40B4-BE49-F238E27FC236}">
                <a16:creationId xmlns:a16="http://schemas.microsoft.com/office/drawing/2014/main" id="{4D3A3C67-5F10-2769-E14D-DA9AC9103974}"/>
              </a:ext>
            </a:extLst>
          </p:cNvPr>
          <p:cNvSpPr txBox="1"/>
          <p:nvPr userDrawn="1"/>
        </p:nvSpPr>
        <p:spPr>
          <a:xfrm>
            <a:off x="1828800" y="5029200"/>
            <a:ext cx="5943600" cy="1280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0" dirty="0">
                <a:solidFill>
                  <a:schemeClr val="accent2"/>
                </a:solidFill>
                <a:latin typeface="+mj-lt"/>
              </a:rPr>
              <a:t>Introduction</a:t>
            </a:r>
          </a:p>
        </p:txBody>
      </p:sp>
      <p:pic>
        <p:nvPicPr>
          <p:cNvPr id="9" name="Graphic 8">
            <a:hlinkClick r:id="rId3" action="ppaction://hlinksldjump"/>
            <a:extLst>
              <a:ext uri="{FF2B5EF4-FFF2-40B4-BE49-F238E27FC236}">
                <a16:creationId xmlns:a16="http://schemas.microsoft.com/office/drawing/2014/main" id="{2E22CD47-41B5-F5E7-8CE9-D34D7A716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19233485"/>
            <a:ext cx="949570" cy="914400"/>
          </a:xfrm>
          <a:prstGeom prst="rect">
            <a:avLst/>
          </a:prstGeom>
        </p:spPr>
      </p:pic>
      <p:pic>
        <p:nvPicPr>
          <p:cNvPr id="10" name="Graphic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13DDB3-C2B7-33AE-FFD0-CECD85C1F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8960" y="19233485"/>
            <a:ext cx="464234" cy="914400"/>
          </a:xfrm>
          <a:prstGeom prst="rect">
            <a:avLst/>
          </a:prstGeom>
        </p:spPr>
      </p:pic>
      <p:pic>
        <p:nvPicPr>
          <p:cNvPr id="11" name="Graphic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5671E26-BA4F-552D-9050-2B5A3131A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0480" y="19233485"/>
            <a:ext cx="464234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D879D029-C967-7791-6E9A-E5324B5128F9}"/>
              </a:ext>
            </a:extLst>
          </p:cNvPr>
          <p:cNvSpPr txBox="1">
            <a:spLocks/>
          </p:cNvSpPr>
          <p:nvPr userDrawn="1"/>
        </p:nvSpPr>
        <p:spPr>
          <a:xfrm>
            <a:off x="4800600" y="19591336"/>
            <a:ext cx="5623560" cy="467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700" b="0" i="0" kern="1200">
                <a:solidFill>
                  <a:schemeClr val="tx1">
                    <a:tint val="7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09493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-1698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»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-231775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-2206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STIXGeneral-Regular" pitchFamily="2" charset="2"/>
              <a:buChar char="⎯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defTabSz="2803350">
              <a:buNone/>
            </a:pPr>
            <a:r>
              <a:rPr lang="en-US" sz="3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#PharmaSUG2024</a:t>
            </a:r>
          </a:p>
        </p:txBody>
      </p:sp>
    </p:spTree>
    <p:extLst>
      <p:ext uri="{BB962C8B-B14F-4D97-AF65-F5344CB8AC3E}">
        <p14:creationId xmlns:p14="http://schemas.microsoft.com/office/powerpoint/2010/main" val="172525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HO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961705"/>
            <a:ext cx="27432000" cy="188769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10000"/>
            </a:lvl1pPr>
          </a:lstStyle>
          <a:p>
            <a:pPr marL="0" marR="0" lvl="0" indent="0" algn="l" defTabSz="28041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40678-9504-C815-F2D8-F17946910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8800" y="8046720"/>
            <a:ext cx="10607040" cy="978408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C4E87D-F3F0-7B2D-C350-7F758EDBD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175200" y="990201"/>
            <a:ext cx="5486400" cy="2860102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C45E023-DDF2-0EA5-5AF2-1ECF3D9C3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834640"/>
            <a:ext cx="27432000" cy="1015663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Author’s Name and Affiliation or Subtitle</a:t>
            </a:r>
          </a:p>
        </p:txBody>
      </p:sp>
      <p:sp>
        <p:nvSpPr>
          <p:cNvPr id="33" name="TextBox 32">
            <a:hlinkClick r:id="rId2" action="ppaction://hlinksldjump"/>
            <a:extLst>
              <a:ext uri="{FF2B5EF4-FFF2-40B4-BE49-F238E27FC236}">
                <a16:creationId xmlns:a16="http://schemas.microsoft.com/office/drawing/2014/main" id="{E90A1554-26A9-776A-DC77-0B5D3DFF328A}"/>
              </a:ext>
            </a:extLst>
          </p:cNvPr>
          <p:cNvSpPr txBox="1"/>
          <p:nvPr userDrawn="1"/>
        </p:nvSpPr>
        <p:spPr>
          <a:xfrm>
            <a:off x="1828800" y="5029200"/>
            <a:ext cx="5943600" cy="1280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0" dirty="0">
                <a:solidFill>
                  <a:schemeClr val="tx2"/>
                </a:solidFill>
                <a:latin typeface="+mj-lt"/>
              </a:rPr>
              <a:t>Methods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FA3929D-DFCC-96A7-3CCB-097367AF3B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441680" y="8046720"/>
            <a:ext cx="10607040" cy="978408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806A6DC-89B5-7B2E-821F-CFDFA62298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5054560" y="8046720"/>
            <a:ext cx="10607040" cy="978408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2" name="Graphic 11">
            <a:hlinkClick r:id="rId3" action="ppaction://hlinksldjump"/>
            <a:extLst>
              <a:ext uri="{FF2B5EF4-FFF2-40B4-BE49-F238E27FC236}">
                <a16:creationId xmlns:a16="http://schemas.microsoft.com/office/drawing/2014/main" id="{81DE54D0-5184-38E2-68AE-DF9A911B2D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19233485"/>
            <a:ext cx="949570" cy="914400"/>
          </a:xfrm>
          <a:prstGeom prst="rect">
            <a:avLst/>
          </a:prstGeom>
        </p:spPr>
      </p:pic>
      <p:pic>
        <p:nvPicPr>
          <p:cNvPr id="13" name="Graphic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858AADA-FB28-0461-F220-0E47086A2E6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8960" y="19233485"/>
            <a:ext cx="464234" cy="914400"/>
          </a:xfrm>
          <a:prstGeom prst="rect">
            <a:avLst/>
          </a:prstGeom>
        </p:spPr>
      </p:pic>
      <p:pic>
        <p:nvPicPr>
          <p:cNvPr id="14" name="Graphic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CC151A4-81DC-EA2D-70AC-5140BB0C865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0480" y="19233485"/>
            <a:ext cx="464234" cy="914400"/>
          </a:xfrm>
          <a:prstGeom prst="rect">
            <a:avLst/>
          </a:prstGeom>
        </p:spPr>
      </p:pic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162984CF-179C-4B2E-9C2E-ACC657887BEE}"/>
              </a:ext>
            </a:extLst>
          </p:cNvPr>
          <p:cNvSpPr txBox="1">
            <a:spLocks/>
          </p:cNvSpPr>
          <p:nvPr userDrawn="1"/>
        </p:nvSpPr>
        <p:spPr>
          <a:xfrm>
            <a:off x="4800600" y="19591336"/>
            <a:ext cx="5623560" cy="467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700" b="0" i="0" kern="1200">
                <a:solidFill>
                  <a:schemeClr val="tx1">
                    <a:tint val="7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09493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-1698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»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-231775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-2206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STIXGeneral-Regular" pitchFamily="2" charset="2"/>
              <a:buChar char="⎯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defTabSz="2803350">
              <a:buNone/>
            </a:pPr>
            <a:r>
              <a:rPr lang="en-US" sz="3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#PharmaSUG2024</a:t>
            </a:r>
          </a:p>
        </p:txBody>
      </p:sp>
    </p:spTree>
    <p:extLst>
      <p:ext uri="{BB962C8B-B14F-4D97-AF65-F5344CB8AC3E}">
        <p14:creationId xmlns:p14="http://schemas.microsoft.com/office/powerpoint/2010/main" val="80304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961705"/>
            <a:ext cx="27432000" cy="188769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10000"/>
            </a:lvl1pPr>
          </a:lstStyle>
          <a:p>
            <a:pPr marL="0" marR="0" lvl="0" indent="0" algn="l" defTabSz="28041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40678-9504-C815-F2D8-F17946910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8800" y="13990320"/>
            <a:ext cx="10607040" cy="384048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C4E87D-F3F0-7B2D-C350-7F758EDBD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175200" y="990201"/>
            <a:ext cx="5486400" cy="2860102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C45E023-DDF2-0EA5-5AF2-1ECF3D9C3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834640"/>
            <a:ext cx="27432000" cy="1015663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Author’s Name and Affiliation or Subtitle</a:t>
            </a:r>
          </a:p>
        </p:txBody>
      </p:sp>
      <p:sp>
        <p:nvSpPr>
          <p:cNvPr id="34" name="TextBox 33">
            <a:hlinkClick r:id="rId2" action="ppaction://hlinksldjump"/>
            <a:extLst>
              <a:ext uri="{FF2B5EF4-FFF2-40B4-BE49-F238E27FC236}">
                <a16:creationId xmlns:a16="http://schemas.microsoft.com/office/drawing/2014/main" id="{3747F796-03AD-7756-B187-64F9DA8469B4}"/>
              </a:ext>
            </a:extLst>
          </p:cNvPr>
          <p:cNvSpPr txBox="1"/>
          <p:nvPr userDrawn="1"/>
        </p:nvSpPr>
        <p:spPr>
          <a:xfrm>
            <a:off x="1828800" y="5029200"/>
            <a:ext cx="5943600" cy="1280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0" dirty="0">
                <a:solidFill>
                  <a:schemeClr val="tx2"/>
                </a:solidFill>
                <a:latin typeface="+mj-lt"/>
              </a:rPr>
              <a:t>Results</a:t>
            </a:r>
          </a:p>
        </p:txBody>
      </p: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7A30ABDE-03C8-0B90-C45D-4A780839A7A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800" y="6766560"/>
            <a:ext cx="10607040" cy="5486400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A2FF249-FA62-65C9-09D2-F18AAE354F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41680" y="13990320"/>
            <a:ext cx="10607040" cy="384048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4D1AC38D-8011-10F1-4C2F-AF740C7FA6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054560" y="13990320"/>
            <a:ext cx="10607040" cy="384048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Picture Placeholder 19">
            <a:extLst>
              <a:ext uri="{FF2B5EF4-FFF2-40B4-BE49-F238E27FC236}">
                <a16:creationId xmlns:a16="http://schemas.microsoft.com/office/drawing/2014/main" id="{63A495EB-3E8D-F351-6E25-4692D04631F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3441680" y="6766560"/>
            <a:ext cx="10607040" cy="5486400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B8CFCB69-486B-FF8A-1DA6-77595437E44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5054560" y="6766560"/>
            <a:ext cx="10607040" cy="5486400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Graphic 15">
            <a:hlinkClick r:id="rId3" action="ppaction://hlinksldjump"/>
            <a:extLst>
              <a:ext uri="{FF2B5EF4-FFF2-40B4-BE49-F238E27FC236}">
                <a16:creationId xmlns:a16="http://schemas.microsoft.com/office/drawing/2014/main" id="{A6C71C3E-7F81-B34D-B7ED-7F9D9BADB8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19233485"/>
            <a:ext cx="949570" cy="914400"/>
          </a:xfrm>
          <a:prstGeom prst="rect">
            <a:avLst/>
          </a:prstGeom>
        </p:spPr>
      </p:pic>
      <p:pic>
        <p:nvPicPr>
          <p:cNvPr id="17" name="Graphic 1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56F2222-FF31-B4D8-2001-4595B5501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8960" y="19233485"/>
            <a:ext cx="464234" cy="914400"/>
          </a:xfrm>
          <a:prstGeom prst="rect">
            <a:avLst/>
          </a:prstGeom>
        </p:spPr>
      </p:pic>
      <p:pic>
        <p:nvPicPr>
          <p:cNvPr id="18" name="Graphic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8973C6-63D1-7104-4456-4AABCFBB884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0480" y="19233485"/>
            <a:ext cx="464234" cy="91440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F9D4146D-850B-1BFF-E68D-3B8D2B028BEC}"/>
              </a:ext>
            </a:extLst>
          </p:cNvPr>
          <p:cNvSpPr txBox="1">
            <a:spLocks/>
          </p:cNvSpPr>
          <p:nvPr userDrawn="1"/>
        </p:nvSpPr>
        <p:spPr>
          <a:xfrm>
            <a:off x="4800600" y="19591336"/>
            <a:ext cx="5623560" cy="467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700" b="0" i="0" kern="1200">
                <a:solidFill>
                  <a:schemeClr val="tx1">
                    <a:tint val="7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09493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-1698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»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-231775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-2206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STIXGeneral-Regular" pitchFamily="2" charset="2"/>
              <a:buChar char="⎯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defTabSz="2803350">
              <a:buNone/>
            </a:pPr>
            <a:r>
              <a:rPr lang="en-US" sz="3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#PharmaSUG2024</a:t>
            </a:r>
          </a:p>
        </p:txBody>
      </p:sp>
    </p:spTree>
    <p:extLst>
      <p:ext uri="{BB962C8B-B14F-4D97-AF65-F5344CB8AC3E}">
        <p14:creationId xmlns:p14="http://schemas.microsoft.com/office/powerpoint/2010/main" val="16433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961705"/>
            <a:ext cx="27432000" cy="188769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10000"/>
            </a:lvl1pPr>
          </a:lstStyle>
          <a:p>
            <a:pPr marL="0" marR="0" lvl="0" indent="0" algn="l" defTabSz="28041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40678-9504-C815-F2D8-F17946910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8800" y="6766560"/>
            <a:ext cx="33832800" cy="502920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C4E87D-F3F0-7B2D-C350-7F758EDBD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175200" y="990201"/>
            <a:ext cx="5486400" cy="2860102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C45E023-DDF2-0EA5-5AF2-1ECF3D9C3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834640"/>
            <a:ext cx="27432000" cy="1015663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Author’s Name and Affiliation or Subtitle</a:t>
            </a:r>
          </a:p>
        </p:txBody>
      </p:sp>
      <p:sp>
        <p:nvSpPr>
          <p:cNvPr id="35" name="TextBox 34">
            <a:hlinkClick r:id="rId2" action="ppaction://hlinksldjump"/>
            <a:extLst>
              <a:ext uri="{FF2B5EF4-FFF2-40B4-BE49-F238E27FC236}">
                <a16:creationId xmlns:a16="http://schemas.microsoft.com/office/drawing/2014/main" id="{D3935051-041D-91C1-4914-607C6384AE58}"/>
              </a:ext>
            </a:extLst>
          </p:cNvPr>
          <p:cNvSpPr txBox="1"/>
          <p:nvPr userDrawn="1"/>
        </p:nvSpPr>
        <p:spPr>
          <a:xfrm>
            <a:off x="1828800" y="5029200"/>
            <a:ext cx="5943600" cy="1280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0" dirty="0">
                <a:solidFill>
                  <a:schemeClr val="tx2"/>
                </a:solidFill>
                <a:latin typeface="+mj-lt"/>
              </a:rPr>
              <a:t>Conclusions</a:t>
            </a:r>
          </a:p>
        </p:txBody>
      </p:sp>
      <p:sp>
        <p:nvSpPr>
          <p:cNvPr id="36" name="TextBox 35">
            <a:hlinkClick r:id="rId2" action="ppaction://hlinksldjump"/>
            <a:extLst>
              <a:ext uri="{FF2B5EF4-FFF2-40B4-BE49-F238E27FC236}">
                <a16:creationId xmlns:a16="http://schemas.microsoft.com/office/drawing/2014/main" id="{D195B762-0324-4F02-12E5-E9C9B5676C79}"/>
              </a:ext>
            </a:extLst>
          </p:cNvPr>
          <p:cNvSpPr txBox="1"/>
          <p:nvPr userDrawn="1"/>
        </p:nvSpPr>
        <p:spPr>
          <a:xfrm>
            <a:off x="1828800" y="12252960"/>
            <a:ext cx="5943600" cy="1280160"/>
          </a:xfrm>
          <a:prstGeom prst="rect">
            <a:avLst/>
          </a:prstGeom>
          <a:solidFill>
            <a:schemeClr val="accent1"/>
          </a:solidFill>
          <a:ln w="50800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6000" b="0" dirty="0">
                <a:solidFill>
                  <a:schemeClr val="tx2"/>
                </a:solidFill>
                <a:latin typeface="+mj-lt"/>
              </a:rPr>
              <a:t>References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DA0B51E-103E-9225-0A4D-01F70B1CF0D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13990320"/>
            <a:ext cx="33832800" cy="3840480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12" name="Graphic 11">
            <a:hlinkClick r:id="rId3" action="ppaction://hlinksldjump"/>
            <a:extLst>
              <a:ext uri="{FF2B5EF4-FFF2-40B4-BE49-F238E27FC236}">
                <a16:creationId xmlns:a16="http://schemas.microsoft.com/office/drawing/2014/main" id="{A2E9AAEE-A377-8E48-0B95-2F3618B50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0" y="19233485"/>
            <a:ext cx="949570" cy="914400"/>
          </a:xfrm>
          <a:prstGeom prst="rect">
            <a:avLst/>
          </a:prstGeom>
        </p:spPr>
      </p:pic>
      <p:pic>
        <p:nvPicPr>
          <p:cNvPr id="13" name="Graphic 1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C5E651-CF84-E802-AD4C-DF25CA01BB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08960" y="19233485"/>
            <a:ext cx="464234" cy="914400"/>
          </a:xfrm>
          <a:prstGeom prst="rect">
            <a:avLst/>
          </a:prstGeom>
        </p:spPr>
      </p:pic>
      <p:pic>
        <p:nvPicPr>
          <p:cNvPr id="14" name="Graphic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A3CD956-AF0C-F255-9BB8-44CDDB84E85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0480" y="19233485"/>
            <a:ext cx="464234" cy="914400"/>
          </a:xfrm>
          <a:prstGeom prst="rect">
            <a:avLst/>
          </a:prstGeom>
        </p:spPr>
      </p:pic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6C283614-998B-0A30-CE57-C8F758CE4A8D}"/>
              </a:ext>
            </a:extLst>
          </p:cNvPr>
          <p:cNvSpPr txBox="1">
            <a:spLocks/>
          </p:cNvSpPr>
          <p:nvPr userDrawn="1"/>
        </p:nvSpPr>
        <p:spPr>
          <a:xfrm>
            <a:off x="4800600" y="19591336"/>
            <a:ext cx="5623560" cy="467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700" b="0" i="0" kern="1200">
                <a:solidFill>
                  <a:schemeClr val="tx1">
                    <a:tint val="7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09493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-1698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»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-231775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-2206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STIXGeneral-Regular" pitchFamily="2" charset="2"/>
              <a:buChar char="⎯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defTabSz="2803350">
              <a:buNone/>
            </a:pPr>
            <a:r>
              <a:rPr lang="en-US" sz="3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#PharmaSUG2024</a:t>
            </a:r>
          </a:p>
        </p:txBody>
      </p:sp>
    </p:spTree>
    <p:extLst>
      <p:ext uri="{BB962C8B-B14F-4D97-AF65-F5344CB8AC3E}">
        <p14:creationId xmlns:p14="http://schemas.microsoft.com/office/powerpoint/2010/main" val="52510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7AF5794-D48F-6115-C4CD-CEBC1BC1F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961705"/>
            <a:ext cx="27432000" cy="188769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sz="10000"/>
            </a:lvl1pPr>
          </a:lstStyle>
          <a:p>
            <a:pPr marL="0" marR="0" lvl="0" indent="0" algn="l" defTabSz="28041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40678-9504-C815-F2D8-F17946910D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8800" y="5028306"/>
            <a:ext cx="16459200" cy="128024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5C4E87D-F3F0-7B2D-C350-7F758EDBDC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175200" y="990201"/>
            <a:ext cx="5486400" cy="2860102"/>
          </a:xfrm>
        </p:spPr>
        <p:txBody>
          <a:bodyPr anchor="ctr" anchorCtr="0">
            <a:noAutofit/>
          </a:bodyPr>
          <a:lstStyle>
            <a:lvl1pPr algn="ctr">
              <a:defRPr sz="6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C45E023-DDF2-0EA5-5AF2-1ECF3D9C3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2834640"/>
            <a:ext cx="27432000" cy="1015663"/>
          </a:xfrm>
        </p:spPr>
        <p:txBody>
          <a:bodyPr/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Author’s Name and Affiliation or Subtitle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78AB59F-46D3-409F-7FA1-826993D29F6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9202402" y="5028306"/>
            <a:ext cx="16459200" cy="128024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  <a:lvl2pPr>
              <a:defRPr sz="6000">
                <a:solidFill>
                  <a:schemeClr val="tx1"/>
                </a:solidFill>
              </a:defRPr>
            </a:lvl2pPr>
            <a:lvl3pPr>
              <a:defRPr sz="6000">
                <a:solidFill>
                  <a:schemeClr val="tx1"/>
                </a:solidFill>
              </a:defRPr>
            </a:lvl3pPr>
            <a:lvl4pPr>
              <a:defRPr sz="5500">
                <a:solidFill>
                  <a:schemeClr val="tx1"/>
                </a:solidFill>
              </a:defRPr>
            </a:lvl4pPr>
            <a:lvl5pPr>
              <a:defRPr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9" name="Graphic 8">
            <a:hlinkClick r:id="rId2" action="ppaction://hlinksldjump"/>
            <a:extLst>
              <a:ext uri="{FF2B5EF4-FFF2-40B4-BE49-F238E27FC236}">
                <a16:creationId xmlns:a16="http://schemas.microsoft.com/office/drawing/2014/main" id="{4134BCE4-3178-47C4-ECAA-186D52330C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19233485"/>
            <a:ext cx="949570" cy="914400"/>
          </a:xfrm>
          <a:prstGeom prst="rect">
            <a:avLst/>
          </a:prstGeom>
        </p:spPr>
      </p:pic>
      <p:pic>
        <p:nvPicPr>
          <p:cNvPr id="10" name="Graphic 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E10E14-F823-75A3-499A-F29596E7952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8960" y="19233485"/>
            <a:ext cx="464234" cy="914400"/>
          </a:xfrm>
          <a:prstGeom prst="rect">
            <a:avLst/>
          </a:prstGeom>
        </p:spPr>
      </p:pic>
      <p:pic>
        <p:nvPicPr>
          <p:cNvPr id="11" name="Graphic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62BABE-E02C-E8A8-1C73-6E450AD79DE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40480" y="19233485"/>
            <a:ext cx="464234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CB5AF048-07E0-C398-286B-E074EBF55441}"/>
              </a:ext>
            </a:extLst>
          </p:cNvPr>
          <p:cNvSpPr txBox="1">
            <a:spLocks/>
          </p:cNvSpPr>
          <p:nvPr userDrawn="1"/>
        </p:nvSpPr>
        <p:spPr>
          <a:xfrm>
            <a:off x="4800600" y="19591336"/>
            <a:ext cx="5623560" cy="467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  <a:defRPr sz="700" b="0" i="0" kern="1200">
                <a:solidFill>
                  <a:schemeClr val="tx1">
                    <a:tint val="75000"/>
                  </a:schemeClr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09493" indent="-228600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indent="-1698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»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indent="-231775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indent="-220663" algn="l" defTabSz="1218987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chemeClr val="tx2">
                  <a:lumMod val="50000"/>
                </a:schemeClr>
              </a:buClr>
              <a:buSzPct val="100000"/>
              <a:buFont typeface="STIXGeneral-Regular" pitchFamily="2" charset="2"/>
              <a:buChar char="⎯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indent="-22860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defTabSz="2803350">
              <a:buNone/>
            </a:pPr>
            <a:r>
              <a:rPr lang="en-US" sz="3600" dirty="0">
                <a:solidFill>
                  <a:schemeClr val="bg2"/>
                </a:solidFill>
                <a:latin typeface="+mn-lt"/>
                <a:cs typeface="Arial" panose="020B0604020202020204" pitchFamily="34" charset="0"/>
              </a:rPr>
              <a:t>#PharmaSUG2024</a:t>
            </a:r>
          </a:p>
        </p:txBody>
      </p:sp>
    </p:spTree>
    <p:extLst>
      <p:ext uri="{BB962C8B-B14F-4D97-AF65-F5344CB8AC3E}">
        <p14:creationId xmlns:p14="http://schemas.microsoft.com/office/powerpoint/2010/main" val="102179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5C019-4050-A565-BB89-BBCB4594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391" y="961705"/>
            <a:ext cx="33855670" cy="188769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l" defTabSz="280419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B53D47-7BAD-F3EB-2693-12AB7C2E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5391" y="4324905"/>
            <a:ext cx="33855670" cy="637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4F8A8-8C90-14FA-34A2-0EA25D72BDB8}"/>
              </a:ext>
            </a:extLst>
          </p:cNvPr>
          <p:cNvSpPr/>
          <p:nvPr userDrawn="1"/>
        </p:nvSpPr>
        <p:spPr>
          <a:xfrm>
            <a:off x="0" y="20940939"/>
            <a:ext cx="37490400" cy="1608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959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1CD8427-6998-C789-329F-BB94995DFF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67224" y="18507458"/>
            <a:ext cx="5904738" cy="21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</p:sldLayoutIdLst>
  <p:txStyles>
    <p:titleStyle>
      <a:lvl1pPr algn="l" defTabSz="2804190" rtl="0" eaLnBrk="1" latinLnBrk="0" hangingPunct="1">
        <a:lnSpc>
          <a:spcPct val="90000"/>
        </a:lnSpc>
        <a:spcBef>
          <a:spcPct val="0"/>
        </a:spcBef>
        <a:buNone/>
        <a:defRPr sz="10000" b="0" i="0" kern="1200">
          <a:solidFill>
            <a:schemeClr val="accent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2804190" rtl="0" eaLnBrk="1" latinLnBrk="0" hangingPunct="1">
        <a:lnSpc>
          <a:spcPct val="100000"/>
        </a:lnSpc>
        <a:spcBef>
          <a:spcPts val="920"/>
        </a:spcBef>
        <a:spcAft>
          <a:spcPts val="1840"/>
        </a:spcAft>
        <a:buClr>
          <a:schemeClr val="accent1"/>
        </a:buClr>
        <a:buFont typeface="Wingdings" panose="05000000000000000000" pitchFamily="2" charset="2"/>
        <a:buNone/>
        <a:defRPr sz="6000" b="1" kern="1200" baseline="0">
          <a:solidFill>
            <a:schemeClr val="accent1"/>
          </a:solidFill>
          <a:latin typeface="+mn-lt"/>
          <a:ea typeface="+mn-ea"/>
          <a:cs typeface="Arial" panose="020B0604020202020204" pitchFamily="34" charset="0"/>
        </a:defRPr>
      </a:lvl1pPr>
      <a:lvl2pPr marL="0" indent="0" algn="l" defTabSz="2804190" rtl="0" eaLnBrk="1" latinLnBrk="0" hangingPunct="1">
        <a:lnSpc>
          <a:spcPct val="100000"/>
        </a:lnSpc>
        <a:spcBef>
          <a:spcPts val="0"/>
        </a:spcBef>
        <a:spcAft>
          <a:spcPts val="1840"/>
        </a:spcAft>
        <a:buClr>
          <a:schemeClr val="accent1"/>
        </a:buClr>
        <a:buFont typeface="Arial" panose="020B0604020202020204" pitchFamily="34" charset="0"/>
        <a:buNone/>
        <a:defRPr sz="6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701048" indent="-701048" algn="l" defTabSz="2804190" rtl="0" eaLnBrk="1" latinLnBrk="0" hangingPunct="1">
        <a:lnSpc>
          <a:spcPct val="100000"/>
        </a:lnSpc>
        <a:spcBef>
          <a:spcPts val="0"/>
        </a:spcBef>
        <a:spcAft>
          <a:spcPts val="1840"/>
        </a:spcAft>
        <a:buClr>
          <a:schemeClr val="accent1"/>
        </a:buClr>
        <a:buFont typeface="Wingdings" pitchFamily="2" charset="2"/>
        <a:buChar char="§"/>
        <a:defRPr sz="60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402095" indent="-701048" algn="l" defTabSz="2804190" rtl="0" eaLnBrk="1" latinLnBrk="0" hangingPunct="1">
        <a:lnSpc>
          <a:spcPct val="100000"/>
        </a:lnSpc>
        <a:spcBef>
          <a:spcPts val="0"/>
        </a:spcBef>
        <a:spcAft>
          <a:spcPts val="1840"/>
        </a:spcAft>
        <a:buClr>
          <a:schemeClr val="accent1"/>
        </a:buClr>
        <a:buFont typeface="Arial" panose="020B0604020202020204" pitchFamily="34" charset="0"/>
        <a:buChar char="•"/>
        <a:defRPr sz="5500" kern="120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103143" indent="-701048" algn="l" defTabSz="2804190" rtl="0" eaLnBrk="1" latinLnBrk="0" hangingPunct="1">
        <a:lnSpc>
          <a:spcPct val="100000"/>
        </a:lnSpc>
        <a:spcBef>
          <a:spcPts val="0"/>
        </a:spcBef>
        <a:spcAft>
          <a:spcPts val="1840"/>
        </a:spcAft>
        <a:buClr>
          <a:schemeClr val="accent1"/>
        </a:buClr>
        <a:buFont typeface="Arial" panose="020B0604020202020204" pitchFamily="34" charset="0"/>
        <a:buChar char="•"/>
        <a:defRPr sz="4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804190" indent="-701048" algn="l" defTabSz="2804190" rtl="0" eaLnBrk="1" latinLnBrk="0" hangingPunct="1">
        <a:lnSpc>
          <a:spcPct val="100000"/>
        </a:lnSpc>
        <a:spcBef>
          <a:spcPts val="0"/>
        </a:spcBef>
        <a:spcAft>
          <a:spcPts val="1840"/>
        </a:spcAft>
        <a:buClr>
          <a:schemeClr val="accent1"/>
        </a:buClr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9113619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10515714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917810" indent="-701048" algn="l" defTabSz="2804190" rtl="0" eaLnBrk="1" latinLnBrk="0" hangingPunct="1">
        <a:lnSpc>
          <a:spcPct val="90000"/>
        </a:lnSpc>
        <a:spcBef>
          <a:spcPts val="1533"/>
        </a:spcBef>
        <a:buFont typeface="Arial" panose="020B0604020202020204" pitchFamily="34" charset="0"/>
        <a:buChar char="•"/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1pPr>
      <a:lvl2pPr marL="1402095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2pPr>
      <a:lvl3pPr marL="2804190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3pPr>
      <a:lvl4pPr marL="420628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4pPr>
      <a:lvl5pPr marL="560838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5pPr>
      <a:lvl6pPr marL="7010476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6pPr>
      <a:lvl7pPr marL="8412571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7pPr>
      <a:lvl8pPr marL="9814667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6762" algn="l" defTabSz="2804190" rtl="0" eaLnBrk="1" latinLnBrk="0" hangingPunct="1">
        <a:defRPr sz="5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hyperlink" Target="https://support.sas.com/documentation/onlinedoc/base/91/fcmp.pdf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B60D-4E9D-2954-580F-B8F09E1C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LEAD Function? Let's Create It!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6A62A-451E-AB87-37F5-DFDAB003E83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lvl="2">
              <a:spcAft>
                <a:spcPts val="2440"/>
              </a:spcAft>
            </a:pPr>
            <a:r>
              <a:rPr lang="en-US" altLang="zh-CN" b="1" dirty="0"/>
              <a:t>In data analysis and statistical modeling, there are situations where the ability to access next observations (look-ahead) for specific variables is essential for making comparisons and calculations. Unfortunately, SAS does not provide a built-in LEAD function for this purpose. This paper presents a custom macro-based methodology to create a LEAD function using the PROC FCMP procedure. To access LEAD values in various scenarios, a versatile macro called "</a:t>
            </a:r>
            <a:r>
              <a:rPr lang="en-US" altLang="zh-CN" b="1" dirty="0" err="1"/>
              <a:t>GetLeadValue</a:t>
            </a:r>
            <a:r>
              <a:rPr lang="en-US" altLang="zh-CN" b="1" dirty="0"/>
              <a:t>" is also introduced. It supports obtaining lead values based on a specific by-group in dataset.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4EC72B-7905-0D56-190E-D6D1463C7C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/>
              <a:t>Xianhua</a:t>
            </a:r>
            <a:r>
              <a:rPr lang="en-US" altLang="zh-CN" dirty="0"/>
              <a:t> Zeng, Elixir Clinical Research, Shanghai, China</a:t>
            </a:r>
            <a:endParaRPr lang="en-US" dirty="0"/>
          </a:p>
        </p:txBody>
      </p:sp>
      <p:pic>
        <p:nvPicPr>
          <p:cNvPr id="5" name="图形 19">
            <a:extLst>
              <a:ext uri="{FF2B5EF4-FFF2-40B4-BE49-F238E27FC236}">
                <a16:creationId xmlns:a16="http://schemas.microsoft.com/office/drawing/2014/main" id="{200CBEF9-C7DF-1A9A-6935-BAE6444E9767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8353001" y="1462156"/>
            <a:ext cx="7308599" cy="1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196FC53F-32A2-8470-643E-6947453B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LEAD Function? Let's Create It!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3C0EC24-F9BE-76D1-DD2B-7AA5435059F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Data analysis frequently involves the need to access future observations for specific variables, a task typically accomplished using a LEAD function. However, SAS lacks a built-in LEAD function, which can be a significant limitation for SAS users. This paper addresses this gap by presenting a custom </a:t>
            </a:r>
            <a:r>
              <a:rPr lang="en-US" altLang="zh-CN" dirty="0" err="1"/>
              <a:t>macrobased</a:t>
            </a:r>
            <a:r>
              <a:rPr lang="en-US" altLang="zh-CN" dirty="0"/>
              <a:t> approach to create a LEAD function using the PROC FCMP procedure. We also introduce a versatile macro ‘</a:t>
            </a:r>
            <a:r>
              <a:rPr lang="en-US" altLang="zh-CN" dirty="0" err="1"/>
              <a:t>GetLeadValue</a:t>
            </a:r>
            <a:r>
              <a:rPr lang="en-US" altLang="zh-CN" dirty="0"/>
              <a:t>’, which can be used to access LEAD values in various scenarios.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1409069-5288-85B2-92E9-DEDCF13EC9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28800" y="2834640"/>
            <a:ext cx="27432000" cy="1015663"/>
          </a:xfrm>
        </p:spPr>
        <p:txBody>
          <a:bodyPr/>
          <a:lstStyle/>
          <a:p>
            <a:r>
              <a:rPr lang="en-US" altLang="zh-CN" dirty="0" err="1"/>
              <a:t>Xianhua</a:t>
            </a:r>
            <a:r>
              <a:rPr lang="en-US" altLang="zh-CN" dirty="0"/>
              <a:t> Zeng, Elixir Clinical Research, Shanghai, China</a:t>
            </a:r>
          </a:p>
        </p:txBody>
      </p:sp>
      <p:pic>
        <p:nvPicPr>
          <p:cNvPr id="12" name="图形 19">
            <a:extLst>
              <a:ext uri="{FF2B5EF4-FFF2-40B4-BE49-F238E27FC236}">
                <a16:creationId xmlns:a16="http://schemas.microsoft.com/office/drawing/2014/main" id="{5E5921A1-AD99-88D3-ED1E-A0C1EFA779BC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8353001" y="1462156"/>
            <a:ext cx="7308599" cy="1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8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6BF52E56-085D-4D9E-2146-C04F8E2B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LEAD Function? Let's Create It!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45C64ED-61B5-E5FA-9F8B-B56F3F797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28800" y="2834640"/>
            <a:ext cx="27432000" cy="1015663"/>
          </a:xfrm>
        </p:spPr>
        <p:txBody>
          <a:bodyPr/>
          <a:lstStyle/>
          <a:p>
            <a:r>
              <a:rPr lang="en-US" altLang="zh-CN" dirty="0" err="1"/>
              <a:t>Xianhua</a:t>
            </a:r>
            <a:r>
              <a:rPr lang="en-US" altLang="zh-CN" dirty="0"/>
              <a:t> Zeng, Elixir Clinical Research, Shanghai, China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17C278-020E-1AFA-30F5-E5E361D4F44E}"/>
              </a:ext>
            </a:extLst>
          </p:cNvPr>
          <p:cNvSpPr txBox="1"/>
          <p:nvPr/>
        </p:nvSpPr>
        <p:spPr>
          <a:xfrm>
            <a:off x="1828800" y="6858000"/>
            <a:ext cx="106070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04190" rtl="0" eaLnBrk="1" fontAlgn="auto" latinLnBrk="0" hangingPunct="1">
              <a:lnSpc>
                <a:spcPct val="100000"/>
              </a:lnSpc>
              <a:spcBef>
                <a:spcPts val="920"/>
              </a:spcBef>
              <a:spcAft>
                <a:spcPts val="1840"/>
              </a:spcAft>
              <a:buClr>
                <a:srgbClr val="98C83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Method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B9C61F-C550-7E36-0E35-E0567D261845}"/>
              </a:ext>
            </a:extLst>
          </p:cNvPr>
          <p:cNvSpPr txBox="1"/>
          <p:nvPr/>
        </p:nvSpPr>
        <p:spPr>
          <a:xfrm>
            <a:off x="13441680" y="6858000"/>
            <a:ext cx="106070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04190" rtl="0" eaLnBrk="1" fontAlgn="auto" latinLnBrk="0" hangingPunct="1">
              <a:lnSpc>
                <a:spcPct val="100000"/>
              </a:lnSpc>
              <a:spcBef>
                <a:spcPts val="920"/>
              </a:spcBef>
              <a:spcAft>
                <a:spcPts val="1840"/>
              </a:spcAft>
              <a:buClr>
                <a:srgbClr val="98C83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Method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7CC756-0161-0B3F-79CE-92220473D769}"/>
              </a:ext>
            </a:extLst>
          </p:cNvPr>
          <p:cNvSpPr txBox="1"/>
          <p:nvPr/>
        </p:nvSpPr>
        <p:spPr>
          <a:xfrm>
            <a:off x="25054560" y="6858000"/>
            <a:ext cx="106070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04190" rtl="0" eaLnBrk="1" fontAlgn="auto" latinLnBrk="0" hangingPunct="1">
              <a:lnSpc>
                <a:spcPct val="100000"/>
              </a:lnSpc>
              <a:spcBef>
                <a:spcPts val="920"/>
              </a:spcBef>
              <a:spcAft>
                <a:spcPts val="1840"/>
              </a:spcAft>
              <a:buClr>
                <a:srgbClr val="98C83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Method 3</a:t>
            </a:r>
          </a:p>
        </p:txBody>
      </p:sp>
      <p:pic>
        <p:nvPicPr>
          <p:cNvPr id="2" name="图形 19">
            <a:extLst>
              <a:ext uri="{FF2B5EF4-FFF2-40B4-BE49-F238E27FC236}">
                <a16:creationId xmlns:a16="http://schemas.microsoft.com/office/drawing/2014/main" id="{44A046B3-2FA2-5622-92B9-A92AA921135A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8353001" y="1462156"/>
            <a:ext cx="7308599" cy="18876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7F72F9-EDFE-4481-E4AA-B5855CEA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781330"/>
            <a:ext cx="6841012" cy="108293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00B1C12-0461-9991-5141-817F5295D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5072" y="11253290"/>
            <a:ext cx="12785328" cy="3885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662DBF-E359-3470-3211-1D308F660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41680" y="7835118"/>
            <a:ext cx="9679063" cy="75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7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4AF47AE3-FF89-E360-EE2D-F0B8F7D5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61705"/>
            <a:ext cx="27432000" cy="1887696"/>
          </a:xfrm>
        </p:spPr>
        <p:txBody>
          <a:bodyPr/>
          <a:lstStyle/>
          <a:p>
            <a:r>
              <a:rPr lang="en-US" altLang="zh-CN" dirty="0"/>
              <a:t>No LEAD Function? Let's Create It!</a:t>
            </a:r>
            <a:endParaRPr lang="en-US" dirty="0"/>
          </a:p>
        </p:txBody>
      </p:sp>
      <p:sp>
        <p:nvSpPr>
          <p:cNvPr id="105" name="图片占位符 104">
            <a:extLst>
              <a:ext uri="{FF2B5EF4-FFF2-40B4-BE49-F238E27FC236}">
                <a16:creationId xmlns:a16="http://schemas.microsoft.com/office/drawing/2014/main" id="{5E3C7707-2318-DE74-7428-541A80A397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6214533-CE77-0392-E12D-2F16B130BF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28800" y="2834640"/>
            <a:ext cx="27432000" cy="1015663"/>
          </a:xfrm>
        </p:spPr>
        <p:txBody>
          <a:bodyPr/>
          <a:lstStyle/>
          <a:p>
            <a:r>
              <a:rPr lang="en-US" altLang="zh-CN" dirty="0" err="1"/>
              <a:t>Xianhua</a:t>
            </a:r>
            <a:r>
              <a:rPr lang="en-US" altLang="zh-CN" dirty="0"/>
              <a:t> Zeng, Elixir Clinical Research, Shanghai, China</a:t>
            </a:r>
          </a:p>
        </p:txBody>
      </p:sp>
      <p:pic>
        <p:nvPicPr>
          <p:cNvPr id="2" name="图形 19">
            <a:extLst>
              <a:ext uri="{FF2B5EF4-FFF2-40B4-BE49-F238E27FC236}">
                <a16:creationId xmlns:a16="http://schemas.microsoft.com/office/drawing/2014/main" id="{3DC170FA-044F-5587-78C9-CF9CE7DB6FC8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28353001" y="1462156"/>
            <a:ext cx="7308599" cy="1887696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0BD3D1BF-3BFA-FCE8-163D-94BEEA90F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7867955"/>
            <a:ext cx="9098279" cy="10591433"/>
          </a:xfrm>
          <a:prstGeom prst="rect">
            <a:avLst/>
          </a:prstGeom>
        </p:spPr>
      </p:pic>
      <p:sp>
        <p:nvSpPr>
          <p:cNvPr id="115" name="TextBox 38">
            <a:extLst>
              <a:ext uri="{FF2B5EF4-FFF2-40B4-BE49-F238E27FC236}">
                <a16:creationId xmlns:a16="http://schemas.microsoft.com/office/drawing/2014/main" id="{5FAD2796-1A1F-2D5C-D7DE-036F4224B228}"/>
              </a:ext>
            </a:extLst>
          </p:cNvPr>
          <p:cNvSpPr txBox="1"/>
          <p:nvPr/>
        </p:nvSpPr>
        <p:spPr>
          <a:xfrm>
            <a:off x="1828801" y="6944199"/>
            <a:ext cx="106070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04190" rtl="0" eaLnBrk="1" fontAlgn="auto" latinLnBrk="0" hangingPunct="1">
              <a:lnSpc>
                <a:spcPct val="100000"/>
              </a:lnSpc>
              <a:spcBef>
                <a:spcPts val="920"/>
              </a:spcBef>
              <a:spcAft>
                <a:spcPts val="1840"/>
              </a:spcAft>
              <a:buClr>
                <a:srgbClr val="98C83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R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esult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116" name="TextBox 38">
            <a:extLst>
              <a:ext uri="{FF2B5EF4-FFF2-40B4-BE49-F238E27FC236}">
                <a16:creationId xmlns:a16="http://schemas.microsoft.com/office/drawing/2014/main" id="{36AB43A0-C017-EE0A-C9BF-302909F3E20D}"/>
              </a:ext>
            </a:extLst>
          </p:cNvPr>
          <p:cNvSpPr txBox="1"/>
          <p:nvPr/>
        </p:nvSpPr>
        <p:spPr>
          <a:xfrm>
            <a:off x="13924428" y="6949716"/>
            <a:ext cx="106070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04190" rtl="0" eaLnBrk="1" fontAlgn="auto" latinLnBrk="0" hangingPunct="1">
              <a:lnSpc>
                <a:spcPct val="100000"/>
              </a:lnSpc>
              <a:spcBef>
                <a:spcPts val="920"/>
              </a:spcBef>
              <a:spcAft>
                <a:spcPts val="1840"/>
              </a:spcAft>
              <a:buClr>
                <a:srgbClr val="98C83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R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esult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98C83E"/>
                </a:solidFill>
                <a:latin typeface="Arial" panose="020B0604020202020204"/>
                <a:cs typeface="Arial" panose="020B0604020202020204" pitchFamily="34" charset="0"/>
              </a:rPr>
              <a:t>2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98C83E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7" name="TextBox 38">
            <a:extLst>
              <a:ext uri="{FF2B5EF4-FFF2-40B4-BE49-F238E27FC236}">
                <a16:creationId xmlns:a16="http://schemas.microsoft.com/office/drawing/2014/main" id="{FF9BDE06-8209-9178-1EFD-AE2C00AECF0F}"/>
              </a:ext>
            </a:extLst>
          </p:cNvPr>
          <p:cNvSpPr txBox="1"/>
          <p:nvPr/>
        </p:nvSpPr>
        <p:spPr>
          <a:xfrm>
            <a:off x="25804903" y="6944199"/>
            <a:ext cx="1060704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2804190" rtl="0" eaLnBrk="1" fontAlgn="auto" latinLnBrk="0" hangingPunct="1">
              <a:lnSpc>
                <a:spcPct val="100000"/>
              </a:lnSpc>
              <a:spcBef>
                <a:spcPts val="920"/>
              </a:spcBef>
              <a:spcAft>
                <a:spcPts val="1840"/>
              </a:spcAft>
              <a:buClr>
                <a:srgbClr val="98C83E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R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esult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98C83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 3</a:t>
            </a: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D45E55C7-451B-506D-CC92-476A1C053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4903" y="7891896"/>
            <a:ext cx="10888440" cy="10459915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514368DB-C47E-A3B9-DA74-11866BDAD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7840" y="7921317"/>
            <a:ext cx="8836301" cy="103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DC01CD5C-E6A5-E214-F69F-18FA8EC7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LEAD Function? Let's Create It!</a:t>
            </a:r>
            <a:endParaRPr lang="en-US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B8B38F39-0585-6C21-BDC7-BF87B16A8C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28800" y="6766560"/>
            <a:ext cx="33832800" cy="5029200"/>
          </a:xfrm>
        </p:spPr>
        <p:txBody>
          <a:bodyPr/>
          <a:lstStyle/>
          <a:p>
            <a:r>
              <a:rPr lang="en-US" dirty="0"/>
              <a:t>Creating a custom LEAD function in SAS using PROC FCMP fills a critical gap in situations where the built-in LEAD function is not available. Additionally, the "</a:t>
            </a:r>
            <a:r>
              <a:rPr lang="en-US" dirty="0" err="1"/>
              <a:t>GetLeadValue</a:t>
            </a:r>
            <a:r>
              <a:rPr lang="en-US" dirty="0"/>
              <a:t>" macro supports obtaining LEAD values based on specific groups or by-group variables, expanding the utility of the custom LEAD function.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607121A-5687-DA80-4BF7-32B634C859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28800" y="2834640"/>
            <a:ext cx="27432000" cy="1015663"/>
          </a:xfrm>
        </p:spPr>
        <p:txBody>
          <a:bodyPr/>
          <a:lstStyle/>
          <a:p>
            <a:r>
              <a:rPr lang="en-US" altLang="zh-CN" dirty="0" err="1"/>
              <a:t>Xianhua</a:t>
            </a:r>
            <a:r>
              <a:rPr lang="en-US" altLang="zh-CN" dirty="0"/>
              <a:t> Zeng, Elixir Clinical Research, Shanghai, China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71092AEE-42F7-A565-C55B-1A5F5AE75A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13990320"/>
            <a:ext cx="33832800" cy="3840480"/>
          </a:xfrm>
        </p:spPr>
        <p:txBody>
          <a:bodyPr/>
          <a:lstStyle/>
          <a:p>
            <a:r>
              <a:rPr lang="en-US" dirty="0"/>
              <a:t>The FCMP Procedure. Available at </a:t>
            </a:r>
            <a:r>
              <a:rPr lang="en-US" dirty="0">
                <a:hlinkClick r:id="rId2"/>
              </a:rPr>
              <a:t>https://support.sas.com/documentation/onlinedoc/base/91/fcmp.pdf</a:t>
            </a:r>
            <a:endParaRPr lang="en-US" dirty="0"/>
          </a:p>
        </p:txBody>
      </p:sp>
      <p:pic>
        <p:nvPicPr>
          <p:cNvPr id="3" name="图形 19">
            <a:extLst>
              <a:ext uri="{FF2B5EF4-FFF2-40B4-BE49-F238E27FC236}">
                <a16:creationId xmlns:a16="http://schemas.microsoft.com/office/drawing/2014/main" id="{3908FF36-C69F-EEC2-086B-865674B59FD3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>
          <a:xfrm>
            <a:off x="28353001" y="1462156"/>
            <a:ext cx="7308599" cy="188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3203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">
  <a:themeElements>
    <a:clrScheme name="PharmaSUG">
      <a:dk1>
        <a:srgbClr val="2E2C2C"/>
      </a:dk1>
      <a:lt1>
        <a:srgbClr val="FFFFFF"/>
      </a:lt1>
      <a:dk2>
        <a:srgbClr val="2E2C2C"/>
      </a:dk2>
      <a:lt2>
        <a:srgbClr val="C0C0C0"/>
      </a:lt2>
      <a:accent1>
        <a:srgbClr val="98C83E"/>
      </a:accent1>
      <a:accent2>
        <a:srgbClr val="173654"/>
      </a:accent2>
      <a:accent3>
        <a:srgbClr val="ED1C24"/>
      </a:accent3>
      <a:accent4>
        <a:srgbClr val="808080"/>
      </a:accent4>
      <a:accent5>
        <a:srgbClr val="3064A0"/>
      </a:accent5>
      <a:accent6>
        <a:srgbClr val="4B641E"/>
      </a:accent6>
      <a:hlink>
        <a:srgbClr val="ED1C24"/>
      </a:hlink>
      <a:folHlink>
        <a:srgbClr val="2A2F3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03851E5-B103-400A-93D4-C0B944A3078A}" vid="{843026B0-8F6C-4D9D-A192-0F700FB035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ad6f6f2-a951-4904-b531-92e1207fc7a5}" enabled="1" method="Standard" siteId="{b7be7686-6f97-4db7-9081-a23cf09a96b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PharmaSUG_e-Poster_Template_Opt2</Template>
  <TotalTime>615</TotalTime>
  <Words>360</Words>
  <Application>Microsoft Office PowerPoint</Application>
  <PresentationFormat>自定义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Wingdings</vt:lpstr>
      <vt:lpstr>Arial</vt:lpstr>
      <vt:lpstr>Arial Black</vt:lpstr>
      <vt:lpstr>MASTER</vt:lpstr>
      <vt:lpstr>No LEAD Function? Let's Create It!</vt:lpstr>
      <vt:lpstr>No LEAD Function? Let's Create It!</vt:lpstr>
      <vt:lpstr>No LEAD Function? Let's Create It!</vt:lpstr>
      <vt:lpstr>No LEAD Function? Let's Create It!</vt:lpstr>
      <vt:lpstr>No LEAD Function? Let's Create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LEAD Function? Let's Create It!</dc:title>
  <dc:creator>曾宪华</dc:creator>
  <cp:lastModifiedBy>曾宪华</cp:lastModifiedBy>
  <cp:revision>6</cp:revision>
  <dcterms:created xsi:type="dcterms:W3CDTF">2024-04-14T15:38:49Z</dcterms:created>
  <dcterms:modified xsi:type="dcterms:W3CDTF">2024-04-15T03:46:23Z</dcterms:modified>
</cp:coreProperties>
</file>