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4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8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0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64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8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3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4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10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39C9E-99A3-3B4F-BDD1-6E5381F508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12" b="7812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51B0A50-3F4E-189B-49A8-C455159BE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5" y="5863030"/>
            <a:ext cx="7955280" cy="870008"/>
          </a:xfrm>
        </p:spPr>
        <p:txBody>
          <a:bodyPr anchor="ctr">
            <a:normAutofit/>
          </a:bodyPr>
          <a:lstStyle/>
          <a:p>
            <a:r>
              <a:rPr lang="es-ES" sz="4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Sprint 8: </a:t>
            </a:r>
            <a:r>
              <a:rPr lang="es-ES" sz="4800" dirty="0" err="1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Titanic</a:t>
            </a:r>
            <a:endParaRPr lang="es-ES" sz="4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B0BCD-C8CC-CD62-C62C-2977A227C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5863030"/>
            <a:ext cx="3527062" cy="870008"/>
          </a:xfrm>
        </p:spPr>
        <p:txBody>
          <a:bodyPr anchor="ctr">
            <a:normAutofit/>
          </a:bodyPr>
          <a:lstStyle/>
          <a:p>
            <a:pPr algn="r"/>
            <a:endParaRPr lang="es-ES" sz="1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8323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85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5FF1ED-027D-4F40-2D7A-E35D3CF1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/>
              </a:rPr>
              <a:t>1- El titanic fue un accidente con una tasa de mortalidad alta.  </a:t>
            </a:r>
            <a:br>
              <a:rPr lang="en-US" sz="2800">
                <a:effectLst/>
              </a:rPr>
            </a:br>
            <a:endParaRPr lang="en-US" sz="280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BBE1E17-BC31-2723-5CE9-5C53C0BD6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232" y="2329095"/>
            <a:ext cx="5648193" cy="36148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6DCDC1D-4C82-2EDD-CE4B-468FC9C8CE69}"/>
              </a:ext>
            </a:extLst>
          </p:cNvPr>
          <p:cNvSpPr txBox="1"/>
          <p:nvPr/>
        </p:nvSpPr>
        <p:spPr>
          <a:xfrm>
            <a:off x="6915150" y="2256287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/>
              <a:t>La mayoría de los pasajeros murieron. Aproximadamente </a:t>
            </a:r>
            <a:r>
              <a:rPr lang="en-US" b="1"/>
              <a:t>el 62% falleció</a:t>
            </a:r>
            <a:r>
              <a:rPr lang="en-US"/>
              <a:t> y solo </a:t>
            </a:r>
            <a:r>
              <a:rPr lang="en-US" b="1"/>
              <a:t>el 38% sobrevivió</a:t>
            </a:r>
            <a:r>
              <a:rPr lang="en-US"/>
              <a:t>, lo que confirma que fue una catástrofe con una </a:t>
            </a:r>
            <a:r>
              <a:rPr lang="en-US" b="1"/>
              <a:t>alta tasa de mortalidad</a:t>
            </a:r>
            <a:r>
              <a:rPr lang="en-US"/>
              <a:t>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9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F0F93-3709-0BB9-7F10-D618A3D4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CFDE58-57DE-DE3C-B3C0-FA7A29DE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700" b="0" dirty="0">
                <a:effectLst/>
                <a:latin typeface="Consolas" panose="020B0609020204030204" pitchFamily="49" charset="0"/>
              </a:rPr>
              <a:t>2- En esa ocasión los datos apoyan que se dio el "Las mujeres y los niños primero", pero... </a:t>
            </a:r>
            <a:br>
              <a:rPr lang="es-E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2800" dirty="0">
                <a:effectLst/>
              </a:rPr>
            </a:br>
            <a:endParaRPr lang="en-US" sz="28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FA817C-9EA9-D27F-1FAF-048CD4F2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752709"/>
            <a:ext cx="5648193" cy="2767615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52A6998-5861-3ABF-0CCB-E78F19C9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Las mujeres y los niños tuvieron </a:t>
            </a:r>
            <a:r>
              <a:rPr lang="es-ES" b="1" dirty="0"/>
              <a:t>tasas de supervivencia más altas</a:t>
            </a:r>
            <a:r>
              <a:rPr lang="es-ES" dirty="0"/>
              <a:t> que los hombres y adultos, lo que respalda la idea de que se intentó priorizar su rescate.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35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C26E4-92F4-1BE6-2081-FA948966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B9F13-5A6A-B9C3-65E0-8421BD67C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700" b="0" dirty="0">
                <a:latin typeface="Consolas" panose="020B0609020204030204" pitchFamily="49" charset="0"/>
              </a:rPr>
              <a:t>3</a:t>
            </a:r>
            <a:r>
              <a:rPr lang="es-ES" sz="1900" b="0" dirty="0">
                <a:effectLst/>
                <a:latin typeface="Consolas" panose="020B0609020204030204" pitchFamily="49" charset="0"/>
              </a:rPr>
              <a:t>-</a:t>
            </a:r>
            <a:r>
              <a:rPr lang="es-ES" sz="2400" b="0" dirty="0">
                <a:latin typeface="Consolas" panose="020B0609020204030204" pitchFamily="49" charset="0"/>
              </a:rPr>
              <a:t>Q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ue la clase en la que se viajes tuvo una influencia significativa y podría explicar</a:t>
            </a:r>
            <a:br>
              <a:rPr lang="es-E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900" dirty="0">
                <a:effectLst/>
              </a:rPr>
            </a:br>
            <a:endParaRPr lang="en-US" sz="1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C04DAD-A346-9A37-5A82-FB1FAF50E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55022"/>
            <a:ext cx="5648193" cy="3162988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CD5CC-E019-54C8-21C2-E9B976C4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Las personas que viajaban en </a:t>
            </a:r>
            <a:r>
              <a:rPr lang="es-ES" b="1" dirty="0"/>
              <a:t>Primera Clase</a:t>
            </a:r>
            <a:r>
              <a:rPr lang="es-ES" dirty="0"/>
              <a:t> tenían </a:t>
            </a:r>
            <a:r>
              <a:rPr lang="es-ES" b="1" dirty="0"/>
              <a:t>más del 60% de probabilidad de sobrevivir</a:t>
            </a:r>
            <a:r>
              <a:rPr lang="es-ES" dirty="0"/>
              <a:t>, mientras que en </a:t>
            </a:r>
            <a:r>
              <a:rPr lang="es-ES" b="1" dirty="0"/>
              <a:t>Tercera Clase</a:t>
            </a:r>
            <a:r>
              <a:rPr lang="es-ES" dirty="0"/>
              <a:t> murieron la mayoría. </a:t>
            </a:r>
            <a:r>
              <a:rPr lang="es-ES" b="1" dirty="0"/>
              <a:t>La clase fue un factor crucial</a:t>
            </a:r>
            <a:r>
              <a:rPr lang="es-ES" dirty="0"/>
              <a:t> en la posibilidad de sobrevivir.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69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4E969-EAD8-7335-17F7-C52829D9E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10530-2768-960B-9B43-3FA213D8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s-ES" sz="2400" b="0" dirty="0">
                <a:latin typeface="Consolas" panose="020B0609020204030204" pitchFamily="49" charset="0"/>
              </a:rPr>
              <a:t>4-L</a:t>
            </a:r>
            <a:r>
              <a:rPr lang="es-ES" sz="2400" b="0" dirty="0">
                <a:effectLst/>
                <a:latin typeface="Consolas" panose="020B0609020204030204" pitchFamily="49" charset="0"/>
              </a:rPr>
              <a:t>as diferencias de tasas de supervivencia entre mujeres y niños.    </a:t>
            </a:r>
            <a:br>
              <a:rPr lang="es-E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s-ES" sz="1900" b="0" dirty="0">
                <a:effectLst/>
                <a:latin typeface="Consolas" panose="020B0609020204030204" pitchFamily="49" charset="0"/>
              </a:rPr>
            </a:br>
            <a:br>
              <a:rPr lang="en-US" sz="1900" dirty="0">
                <a:effectLst/>
              </a:rPr>
            </a:br>
            <a:endParaRPr lang="en-US" sz="19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EBA215-5539-BAA3-4CAC-E462C645F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56287"/>
            <a:ext cx="4424069" cy="3760459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69CCEE-66B0-8556-F982-ED8305D0F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Ser mujer o niño </a:t>
            </a:r>
            <a:r>
              <a:rPr lang="es-ES" b="1" dirty="0"/>
              <a:t>no garantizaba la supervivencia</a:t>
            </a:r>
            <a:r>
              <a:rPr lang="es-ES" dirty="0"/>
              <a:t>, especialmente si se viajaba en </a:t>
            </a:r>
            <a:r>
              <a:rPr lang="es-ES" b="1" dirty="0"/>
              <a:t>Tercera Clase</a:t>
            </a:r>
            <a:r>
              <a:rPr lang="es-ES" dirty="0"/>
              <a:t>. Por ejemplo, muchas mujeres de tercera murieron, mientras que las de primera casi todas sobrevivieron. </a:t>
            </a:r>
            <a:r>
              <a:rPr lang="es-ES" b="1" dirty="0"/>
              <a:t>Clase y género interactuaron fuertemente.</a:t>
            </a:r>
            <a:endParaRPr lang="es-ES" dirty="0"/>
          </a:p>
          <a:p>
            <a:pPr>
              <a:spcAft>
                <a:spcPts val="600"/>
              </a:spcAft>
            </a:pP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3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183485-E13D-3398-480A-5A3D98D6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937275-5D4E-1BF8-6178-4E32B4E9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300" b="0">
                <a:latin typeface="Consolas" panose="020B0609020204030204" pitchFamily="49" charset="0"/>
              </a:rPr>
              <a:t>5-</a:t>
            </a:r>
            <a:r>
              <a:rPr lang="es-ES" sz="1300" b="0">
                <a:effectLst/>
                <a:latin typeface="Consolas" panose="020B0609020204030204" pitchFamily="49" charset="0"/>
              </a:rPr>
              <a:t>Además aunque el puerto de embarque parece influir, se podría asumir que lo fue el tipo de pasaje que embarcó en cada uno</a:t>
            </a:r>
            <a:br>
              <a:rPr lang="es-ES" sz="1300" b="0">
                <a:effectLst/>
                <a:latin typeface="Consolas" panose="020B0609020204030204" pitchFamily="49" charset="0"/>
              </a:rPr>
            </a:br>
            <a:br>
              <a:rPr lang="es-ES" sz="1300" b="0">
                <a:effectLst/>
                <a:latin typeface="Consolas" panose="020B0609020204030204" pitchFamily="49" charset="0"/>
              </a:rPr>
            </a:br>
            <a:br>
              <a:rPr lang="es-ES" sz="1300" b="0">
                <a:effectLst/>
                <a:latin typeface="Consolas" panose="020B0609020204030204" pitchFamily="49" charset="0"/>
              </a:rPr>
            </a:br>
            <a:br>
              <a:rPr lang="en-US" sz="1300">
                <a:effectLst/>
              </a:rPr>
            </a:br>
            <a:endParaRPr lang="en-US" sz="13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FA62A4F-78EB-C2FF-CFD3-31A3F1E3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62083"/>
            <a:ext cx="5648193" cy="3148866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B47531-06EE-643C-DDCF-06DC9BC96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s-ES" dirty="0"/>
              <a:t>A simple vista, </a:t>
            </a:r>
            <a:r>
              <a:rPr lang="es-ES" b="1" dirty="0"/>
              <a:t>embarcar en </a:t>
            </a:r>
            <a:r>
              <a:rPr lang="es-ES" b="1" dirty="0" err="1"/>
              <a:t>Cherbourg</a:t>
            </a:r>
            <a:r>
              <a:rPr lang="es-ES" b="1" dirty="0"/>
              <a:t> (C)</a:t>
            </a:r>
            <a:r>
              <a:rPr lang="es-ES" dirty="0"/>
              <a:t> parecía más seguro, pero al observar la segunda gráfica, notamos que </a:t>
            </a:r>
            <a:r>
              <a:rPr lang="es-ES" b="1" dirty="0"/>
              <a:t>allí embarcaron muchos pasajeros de Primera Clase</a:t>
            </a:r>
            <a:r>
              <a:rPr lang="es-ES" dirty="0"/>
              <a:t>, lo cual explica su mayor tasa de supervivencia. El </a:t>
            </a:r>
            <a:r>
              <a:rPr lang="es-ES" b="1" dirty="0"/>
              <a:t>puerto influye por el tipo de pasajero</a:t>
            </a:r>
            <a:r>
              <a:rPr lang="es-ES" dirty="0"/>
              <a:t> que embarcó en él.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643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295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ADLaM Display</vt:lpstr>
      <vt:lpstr>Arial</vt:lpstr>
      <vt:lpstr>Avenir Next LT Pro</vt:lpstr>
      <vt:lpstr>Consolas</vt:lpstr>
      <vt:lpstr>Grandview Display</vt:lpstr>
      <vt:lpstr>DashVTI</vt:lpstr>
      <vt:lpstr>Sprint 8: Titanic</vt:lpstr>
      <vt:lpstr>1- El titanic fue un accidente con una tasa de mortalidad alta.   </vt:lpstr>
      <vt:lpstr>2- En esa ocasión los datos apoyan que se dio el "Las mujeres y los niños primero", pero...   </vt:lpstr>
      <vt:lpstr>3-Que la clase en la que se viajes tuvo una influencia significativa y podría explicar  </vt:lpstr>
      <vt:lpstr>4-Las diferencias de tasas de supervivencia entre mujeres y niños.       </vt:lpstr>
      <vt:lpstr>5-Además aunque el puerto de embarque parece influir, se podría asumir que lo fue el tipo de pasaje que embarcó en cada uno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 Mosquera</dc:creator>
  <cp:lastModifiedBy>Xian Mosquera</cp:lastModifiedBy>
  <cp:revision>1</cp:revision>
  <dcterms:created xsi:type="dcterms:W3CDTF">2025-04-17T10:41:14Z</dcterms:created>
  <dcterms:modified xsi:type="dcterms:W3CDTF">2025-04-17T11:14:50Z</dcterms:modified>
</cp:coreProperties>
</file>